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30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stampo&#10;&#10;Descrizione generata automaticamente">
            <a:extLst>
              <a:ext uri="{FF2B5EF4-FFF2-40B4-BE49-F238E27FC236}">
                <a16:creationId xmlns:a16="http://schemas.microsoft.com/office/drawing/2014/main" id="{0E549073-F347-42F3-B6F8-54D821BEDF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63" y="533400"/>
            <a:ext cx="2688000" cy="2016000"/>
          </a:xfrm>
          <a:prstGeom prst="rect">
            <a:avLst/>
          </a:prstGeom>
        </p:spPr>
      </p:pic>
      <p:pic>
        <p:nvPicPr>
          <p:cNvPr id="6" name="Immagine 5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324E4298-F71C-4246-AEE6-10C22B29F0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431" y="533400"/>
            <a:ext cx="2688000" cy="2016000"/>
          </a:xfrm>
          <a:prstGeom prst="rect">
            <a:avLst/>
          </a:prstGeom>
        </p:spPr>
      </p:pic>
      <p:pic>
        <p:nvPicPr>
          <p:cNvPr id="8" name="Immagine 7" descr="Immagine che contiene cibo, formaggio&#10;&#10;Descrizione generata automaticamente">
            <a:extLst>
              <a:ext uri="{FF2B5EF4-FFF2-40B4-BE49-F238E27FC236}">
                <a16:creationId xmlns:a16="http://schemas.microsoft.com/office/drawing/2014/main" id="{A995D77E-9BBC-4EA7-B851-E9792A2F92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00" y="533400"/>
            <a:ext cx="2688000" cy="2016000"/>
          </a:xfrm>
          <a:prstGeom prst="rect">
            <a:avLst/>
          </a:prstGeom>
        </p:spPr>
      </p:pic>
      <p:pic>
        <p:nvPicPr>
          <p:cNvPr id="14" name="Immagine 13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8B062C5E-0F13-4A22-BE59-BBFD137AC8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800" y="2639049"/>
            <a:ext cx="2688000" cy="2016000"/>
          </a:xfrm>
          <a:prstGeom prst="rect">
            <a:avLst/>
          </a:prstGeom>
        </p:spPr>
      </p:pic>
      <p:pic>
        <p:nvPicPr>
          <p:cNvPr id="17" name="Immagine 16" descr="Immagine che contiene cibo&#10;&#10;Descrizione generata automaticamente">
            <a:extLst>
              <a:ext uri="{FF2B5EF4-FFF2-40B4-BE49-F238E27FC236}">
                <a16:creationId xmlns:a16="http://schemas.microsoft.com/office/drawing/2014/main" id="{034E459E-70C7-497B-A5C1-AD469EB823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63" y="2632200"/>
            <a:ext cx="2688000" cy="2016000"/>
          </a:xfrm>
          <a:prstGeom prst="rect">
            <a:avLst/>
          </a:prstGeom>
        </p:spPr>
      </p:pic>
      <p:pic>
        <p:nvPicPr>
          <p:cNvPr id="20" name="Immagine 19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9F6325D9-3413-4DC1-9C20-92A84ABB192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431" y="2639049"/>
            <a:ext cx="2688000" cy="2016000"/>
          </a:xfrm>
          <a:prstGeom prst="rect">
            <a:avLst/>
          </a:prstGeom>
        </p:spPr>
      </p:pic>
      <p:sp>
        <p:nvSpPr>
          <p:cNvPr id="76" name="Figura a mano libera: forma 75">
            <a:extLst>
              <a:ext uri="{FF2B5EF4-FFF2-40B4-BE49-F238E27FC236}">
                <a16:creationId xmlns:a16="http://schemas.microsoft.com/office/drawing/2014/main" id="{125EF2C9-5F8B-450A-993D-8653EEF5C1B2}"/>
              </a:ext>
            </a:extLst>
          </p:cNvPr>
          <p:cNvSpPr/>
          <p:nvPr/>
        </p:nvSpPr>
        <p:spPr>
          <a:xfrm>
            <a:off x="4393948" y="2906488"/>
            <a:ext cx="5836" cy="1953"/>
          </a:xfrm>
          <a:custGeom>
            <a:avLst/>
            <a:gdLst>
              <a:gd name="connsiteX0" fmla="*/ 0 w 5836"/>
              <a:gd name="connsiteY0" fmla="*/ 0 h 1953"/>
              <a:gd name="connsiteX1" fmla="*/ 5837 w 5836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6" h="1953">
                <a:moveTo>
                  <a:pt x="0" y="0"/>
                </a:moveTo>
                <a:lnTo>
                  <a:pt x="5837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9F07FD-DDEA-42B8-8644-85095CEECD38}"/>
              </a:ext>
            </a:extLst>
          </p:cNvPr>
          <p:cNvSpPr txBox="1"/>
          <p:nvPr/>
        </p:nvSpPr>
        <p:spPr>
          <a:xfrm flipH="1">
            <a:off x="1299586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A0366E2-9CA6-4EC2-AFDD-54FAC3C200D3}"/>
              </a:ext>
            </a:extLst>
          </p:cNvPr>
          <p:cNvSpPr txBox="1"/>
          <p:nvPr/>
        </p:nvSpPr>
        <p:spPr>
          <a:xfrm flipH="1">
            <a:off x="4144588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6ACE941-A0CC-447C-A09F-FEB9D29E5E11}"/>
              </a:ext>
            </a:extLst>
          </p:cNvPr>
          <p:cNvSpPr txBox="1"/>
          <p:nvPr/>
        </p:nvSpPr>
        <p:spPr>
          <a:xfrm flipH="1">
            <a:off x="6934200" y="2256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CD56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AA9FACA-17F0-4491-9D3D-8E57B71BB4D8}"/>
              </a:ext>
            </a:extLst>
          </p:cNvPr>
          <p:cNvSpPr txBox="1"/>
          <p:nvPr/>
        </p:nvSpPr>
        <p:spPr>
          <a:xfrm flipH="1">
            <a:off x="1299586" y="46452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TAZ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AC6AF04-F676-462A-BE7F-51463AE72B44}"/>
              </a:ext>
            </a:extLst>
          </p:cNvPr>
          <p:cNvSpPr txBox="1"/>
          <p:nvPr/>
        </p:nvSpPr>
        <p:spPr>
          <a:xfrm flipH="1">
            <a:off x="4144588" y="464522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p-TAZ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3553820F-A270-4F9E-B8CF-CFB59E379072}"/>
              </a:ext>
            </a:extLst>
          </p:cNvPr>
          <p:cNvSpPr txBox="1"/>
          <p:nvPr/>
        </p:nvSpPr>
        <p:spPr>
          <a:xfrm flipH="1">
            <a:off x="6629400" y="4645223"/>
            <a:ext cx="1327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p-LATS1/2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C26A3DC-59B7-4DBB-9E95-93BC940DC5C5}"/>
              </a:ext>
            </a:extLst>
          </p:cNvPr>
          <p:cNvSpPr txBox="1"/>
          <p:nvPr/>
        </p:nvSpPr>
        <p:spPr>
          <a:xfrm flipH="1">
            <a:off x="493849" y="108144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E601949-ADE8-4A8D-AFCA-22C94B897221}"/>
              </a:ext>
            </a:extLst>
          </p:cNvPr>
          <p:cNvSpPr txBox="1"/>
          <p:nvPr/>
        </p:nvSpPr>
        <p:spPr>
          <a:xfrm flipH="1">
            <a:off x="2289579" y="1319425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9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7C6E1A-608E-4AED-AA68-61E066394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14. TAZ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in human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ductular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 immunohistochemical pattern of TAZ in ductular reaction (DR) bordering an intrahepatic cholangiocarcinoma (T).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Note that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nuclear TAZ immunoreactivity is robust both in DR and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intrahepatic cholangiocarcinoma. However, in the DR, the mechanisms dictating TAZ inactivation (as assessed by p-LATS1/2 and p-TAZ immunohistochemistry) are preserved, whereas they are lost in the tumor. CK19 was used as biliary marker, whereas CD56 was used as a DR marker. </a:t>
            </a:r>
            <a:r>
              <a:rPr lang="en-US" sz="16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Original magnification: 200x. Abbreviations: H&amp;E, hematoxylin and eosin staining.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317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Presentazione su schermo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Diego Calvisi</cp:lastModifiedBy>
  <cp:revision>88</cp:revision>
  <dcterms:created xsi:type="dcterms:W3CDTF">2006-08-16T00:00:00Z</dcterms:created>
  <dcterms:modified xsi:type="dcterms:W3CDTF">2022-05-06T13:32:01Z</dcterms:modified>
</cp:coreProperties>
</file>