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99FF33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08" autoAdjust="0"/>
  </p:normalViewPr>
  <p:slideViewPr>
    <p:cSldViewPr snapToGrid="0" showGuides="1">
      <p:cViewPr varScale="1">
        <p:scale>
          <a:sx n="67" d="100"/>
          <a:sy n="67" d="100"/>
        </p:scale>
        <p:origin x="1284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03959-8C4D-446C-B759-FD800BC04EFB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2B31A7-2CF9-4564-9323-F76969E951A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77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764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5697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0451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2758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0292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3768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7052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440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8990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1054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4747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4950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6C9C01C-739E-4CAD-9FEB-8E5E8C4388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831" y="2731193"/>
            <a:ext cx="2227500" cy="1584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6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831" y="1048236"/>
            <a:ext cx="2227500" cy="1584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FDA25769-D295-4861-8435-7D32446555B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7631" y="2731193"/>
            <a:ext cx="2227500" cy="1584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3415FB83-B5AE-474C-AC0C-70E5B6D7A4B6}"/>
              </a:ext>
            </a:extLst>
          </p:cNvPr>
          <p:cNvSpPr txBox="1"/>
          <p:nvPr/>
        </p:nvSpPr>
        <p:spPr>
          <a:xfrm>
            <a:off x="4587631" y="4049472"/>
            <a:ext cx="8737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>
                <a:latin typeface="Arial" panose="020B0604020202020204" pitchFamily="34" charset="0"/>
                <a:cs typeface="Arial" panose="020B0604020202020204" pitchFamily="34" charset="0"/>
              </a:rPr>
              <a:t>PDPN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49041387-EF88-4B27-9FF2-06E1FFDEA23B}"/>
              </a:ext>
            </a:extLst>
          </p:cNvPr>
          <p:cNvSpPr txBox="1"/>
          <p:nvPr/>
        </p:nvSpPr>
        <p:spPr>
          <a:xfrm>
            <a:off x="2250830" y="4049472"/>
            <a:ext cx="10445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>
                <a:latin typeface="Arial" panose="020B0604020202020204" pitchFamily="34" charset="0"/>
                <a:cs typeface="Arial" panose="020B0604020202020204" pitchFamily="34" charset="0"/>
              </a:rPr>
              <a:t>CD34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Grafik 1"/>
          <p:cNvPicPr preferRelativeResize="0">
            <a:picLocks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3"/>
          <a:stretch/>
        </p:blipFill>
        <p:spPr>
          <a:xfrm>
            <a:off x="4587631" y="1048236"/>
            <a:ext cx="2227500" cy="1584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2" name="CasellaDiTesto 41">
            <a:extLst>
              <a:ext uri="{FF2B5EF4-FFF2-40B4-BE49-F238E27FC236}">
                <a16:creationId xmlns:a16="http://schemas.microsoft.com/office/drawing/2014/main" id="{49041387-EF88-4B27-9FF2-06E1FFDEA23B}"/>
              </a:ext>
            </a:extLst>
          </p:cNvPr>
          <p:cNvSpPr txBox="1"/>
          <p:nvPr/>
        </p:nvSpPr>
        <p:spPr>
          <a:xfrm>
            <a:off x="4587630" y="2360653"/>
            <a:ext cx="10445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>
                <a:latin typeface="Arial" panose="020B0604020202020204" pitchFamily="34" charset="0"/>
                <a:cs typeface="Arial" panose="020B0604020202020204" pitchFamily="34" charset="0"/>
              </a:rPr>
              <a:t>Cl. </a:t>
            </a:r>
            <a:r>
              <a:rPr lang="de-DE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Casp</a:t>
            </a:r>
            <a:r>
              <a:rPr lang="de-DE" sz="1100" b="1" dirty="0">
                <a:latin typeface="Arial" panose="020B0604020202020204" pitchFamily="34" charset="0"/>
                <a:cs typeface="Arial" panose="020B0604020202020204" pitchFamily="34" charset="0"/>
              </a:rPr>
              <a:t>. 3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asellaDiTesto 41">
            <a:extLst>
              <a:ext uri="{FF2B5EF4-FFF2-40B4-BE49-F238E27FC236}">
                <a16:creationId xmlns:a16="http://schemas.microsoft.com/office/drawing/2014/main" id="{49041387-EF88-4B27-9FF2-06E1FFDEA23B}"/>
              </a:ext>
            </a:extLst>
          </p:cNvPr>
          <p:cNvSpPr txBox="1"/>
          <p:nvPr/>
        </p:nvSpPr>
        <p:spPr>
          <a:xfrm>
            <a:off x="2250828" y="2372377"/>
            <a:ext cx="10445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>
                <a:latin typeface="Arial" panose="020B0604020202020204" pitchFamily="34" charset="0"/>
                <a:cs typeface="Arial" panose="020B0604020202020204" pitchFamily="34" charset="0"/>
              </a:rPr>
              <a:t>Ki67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Gerade Verbindung mit Pfeil 15"/>
          <p:cNvCxnSpPr/>
          <p:nvPr/>
        </p:nvCxnSpPr>
        <p:spPr>
          <a:xfrm flipV="1">
            <a:off x="5597617" y="1128330"/>
            <a:ext cx="69176" cy="1476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/>
          <p:nvPr/>
        </p:nvCxnSpPr>
        <p:spPr>
          <a:xfrm flipV="1">
            <a:off x="5743342" y="1679285"/>
            <a:ext cx="69176" cy="1476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/>
          <p:nvPr/>
        </p:nvCxnSpPr>
        <p:spPr>
          <a:xfrm flipV="1">
            <a:off x="6150484" y="1644488"/>
            <a:ext cx="69176" cy="1476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/>
          <p:cNvCxnSpPr/>
          <p:nvPr/>
        </p:nvCxnSpPr>
        <p:spPr>
          <a:xfrm flipV="1">
            <a:off x="5967894" y="1606319"/>
            <a:ext cx="1291" cy="1757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8490A4F9-2FE6-4C30-B01D-E3AF76B784EA}"/>
              </a:ext>
            </a:extLst>
          </p:cNvPr>
          <p:cNvSpPr txBox="1"/>
          <p:nvPr/>
        </p:nvSpPr>
        <p:spPr>
          <a:xfrm>
            <a:off x="303101" y="4876800"/>
            <a:ext cx="8537797" cy="1443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Figure 3. </a:t>
            </a:r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Molecular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characterization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advanced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AKT/TAZ cholangiocellular </a:t>
            </a:r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lesions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Representative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immunohistochemical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features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an AKT/TAZ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intrahepatic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cholangiocarcinoma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(same tumor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Figures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4 and 5)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showing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robust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immunoreactivity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markers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proliferation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(Ki67),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angiogenesis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(CD34), and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lymphangiogenesis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(PDPN).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Intratumoral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immunolabeling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cleaved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caspase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3 was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arrows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indicate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apoptotic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within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neoplasm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indicating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levels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apoptosis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. Original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magnification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: 200x;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scale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bar: 100 µm.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061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95</Words>
  <Application>Microsoft Office PowerPoint</Application>
  <PresentationFormat>Presentazione su schermo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主题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Xinhua Song</dc:creator>
  <cp:lastModifiedBy>Diego Calvisi</cp:lastModifiedBy>
  <cp:revision>69</cp:revision>
  <dcterms:created xsi:type="dcterms:W3CDTF">2017-12-23T21:22:35Z</dcterms:created>
  <dcterms:modified xsi:type="dcterms:W3CDTF">2022-05-06T12:18:22Z</dcterms:modified>
</cp:coreProperties>
</file>