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4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F31FEC0-0940-4D03-A88F-6258E889C5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90B89597-F29B-4F65-858B-A630BA1C39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E204BA2-1C4B-49CD-A42D-82D9F09FA3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C4030-DD41-40D5-AC68-F038516E7125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2A45A4F-7A08-4F6C-BEDB-EBA57A8446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CED2CB9-E5A9-4A03-BCD2-B746A8D30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68813-689A-4C47-81F0-3CED9468019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928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9C73EEB-93D4-4147-B4BD-0317F5E97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26802F3A-14F6-4B93-B574-1535479247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C654F09-DC39-496B-A476-8FCED636D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C4030-DD41-40D5-AC68-F038516E7125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CDA2944-C72D-42D6-B863-318169425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04CE938-BB79-4EA3-B7FB-0DB3F6FB4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68813-689A-4C47-81F0-3CED9468019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358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C0BE10E4-0298-40EE-9116-7053708122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4E75C8B-171C-4281-AAE2-D5AEFA203E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1A4668E-6379-472A-ABEA-5A0EE5C1C0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C4030-DD41-40D5-AC68-F038516E7125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D5A1321-1559-4268-88C3-EF0BA7822C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AE1E7D4-B7A5-4813-A23B-521D9112B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68813-689A-4C47-81F0-3CED9468019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753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D615272-676E-4425-8E67-147F508108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4EAB2B7-5032-41D8-9340-23B1971AA3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F8C08E-7854-4720-8848-E9D0005B19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C4030-DD41-40D5-AC68-F038516E7125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27CAF4C-0CFB-4A8E-B591-4981C367D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F54F2A6-0357-47ED-B630-43DE233CA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68813-689A-4C47-81F0-3CED9468019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820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403673D-13E1-4EA3-95E5-2567B64647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9DB1355-87A6-4C24-A378-0D45CC701A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9254947-DA30-4968-82A8-4EE166A2D7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C4030-DD41-40D5-AC68-F038516E7125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507C779-D4F2-441E-A45E-10FAD7386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27A1370-570A-4EA7-B919-8BB441E4E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68813-689A-4C47-81F0-3CED9468019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784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DBC4237-5936-4D84-9861-C41DCCE76D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0931BC3-B983-417E-953B-9A99AA939E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F5A9669-2DF2-418C-9B09-D21CF490C3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0FA4E20-2A7E-4BFF-BED2-D4B6E815FB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C4030-DD41-40D5-AC68-F038516E7125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6D8E2F5-48CD-4381-A326-7604660A2C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015DD40-BD8C-4FF3-AE81-E50BDACE3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68813-689A-4C47-81F0-3CED9468019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470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F392614-0617-43FF-916F-3A86B6F97D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30875BC-C9C4-4E5D-B15C-D3885AE104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8FF4F322-E61B-4341-926D-32EC6FA05F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2DE46C0A-2841-4149-90A5-3BC6BE4074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A2D42106-AEB6-4217-9E6D-4D23FBB155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049387EF-2DE3-40F9-9E70-CAEEB29601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C4030-DD41-40D5-AC68-F038516E7125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A2A63108-DA43-48D4-A7B4-438E0FAB3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D71CF5C-7CB2-43FE-9116-5493FD007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68813-689A-4C47-81F0-3CED9468019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656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716FFCF-C51C-46A0-9FA4-77BCA11669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DBC27641-2A76-41FC-BAF8-CA6F863A2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C4030-DD41-40D5-AC68-F038516E7125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8A11F25B-AD33-4F4B-90A5-0A46C5B768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8CF3553-2161-4C78-9F40-2BA9C0B29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68813-689A-4C47-81F0-3CED9468019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369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01CA9C67-93E6-48A4-AFBE-001F7CCC4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C4030-DD41-40D5-AC68-F038516E7125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D08A0A89-B975-4DBB-B9D8-62DDFD2812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11073C7-7698-4819-9671-AE5E451EE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68813-689A-4C47-81F0-3CED9468019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852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5CC65FA-83CE-4B7D-A2D4-245026D333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916426D-63D0-4E01-BAA9-AFCAD749E3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77F8B1D-4124-4E02-8DC4-8ED26216C6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0E7E588-D514-4985-A1B3-F84D1B0AA1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C4030-DD41-40D5-AC68-F038516E7125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5B72E71-298F-4543-B74D-14F6B55DC9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AA23A3D-0497-4BCB-AA39-ACD37BC1A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68813-689A-4C47-81F0-3CED9468019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237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6CE3DEB-8FF2-4D69-8369-E4D353DE6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6F5817B1-6A1F-462C-AF77-84BC04B2C8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71D35539-370A-4AE8-BB09-6C6A617983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C3EDC35-D0DE-49A1-83E6-875B317EB7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C4030-DD41-40D5-AC68-F038516E7125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7E1D294-0062-4144-B9C9-520F986F3B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7220068-D1BF-45AC-8E18-D8B939DA5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68813-689A-4C47-81F0-3CED9468019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340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6D440E5F-0BD8-49BB-BE3F-6150DE276B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E6A11AB-B2D2-4EF0-B43A-4EE2473494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B0CA6BE-5B29-44B7-8053-5C8D7A4161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C4030-DD41-40D5-AC68-F038516E7125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5EEF10B-C3DC-4772-A529-89445FC7B3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56B1E1E-1804-4EA6-9A8B-2FBC18F270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968813-689A-4C47-81F0-3CED9468019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560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13" Type="http://schemas.openxmlformats.org/officeDocument/2006/relationships/image" Target="../media/image7.tiff"/><Relationship Id="rId3" Type="http://schemas.openxmlformats.org/officeDocument/2006/relationships/image" Target="../media/image5.tiff"/><Relationship Id="rId7" Type="http://schemas.openxmlformats.org/officeDocument/2006/relationships/oleObject" Target="../embeddings/oleObject2.bin"/><Relationship Id="rId12" Type="http://schemas.openxmlformats.org/officeDocument/2006/relationships/image" Target="../media/image4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11" Type="http://schemas.openxmlformats.org/officeDocument/2006/relationships/oleObject" Target="../embeddings/oleObject4.bin"/><Relationship Id="rId5" Type="http://schemas.openxmlformats.org/officeDocument/2006/relationships/oleObject" Target="../embeddings/oleObject1.bin"/><Relationship Id="rId10" Type="http://schemas.openxmlformats.org/officeDocument/2006/relationships/image" Target="../media/image3.emf"/><Relationship Id="rId4" Type="http://schemas.openxmlformats.org/officeDocument/2006/relationships/image" Target="../media/image6.tiff"/><Relationship Id="rId9" Type="http://schemas.openxmlformats.org/officeDocument/2006/relationships/oleObject" Target="../embeddings/oleObject3.bin"/><Relationship Id="rId14" Type="http://schemas.openxmlformats.org/officeDocument/2006/relationships/image" Target="../media/image8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feld 6">
            <a:extLst>
              <a:ext uri="{FF2B5EF4-FFF2-40B4-BE49-F238E27FC236}">
                <a16:creationId xmlns:a16="http://schemas.microsoft.com/office/drawing/2014/main" id="{662C937B-0281-4527-8F2A-A2AC09E74EB3}"/>
              </a:ext>
            </a:extLst>
          </p:cNvPr>
          <p:cNvSpPr txBox="1"/>
          <p:nvPr/>
        </p:nvSpPr>
        <p:spPr>
          <a:xfrm>
            <a:off x="1210070" y="1428307"/>
            <a:ext cx="5320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YAP</a:t>
            </a:r>
          </a:p>
        </p:txBody>
      </p:sp>
      <p:sp>
        <p:nvSpPr>
          <p:cNvPr id="13" name="Textfeld 7">
            <a:extLst>
              <a:ext uri="{FF2B5EF4-FFF2-40B4-BE49-F238E27FC236}">
                <a16:creationId xmlns:a16="http://schemas.microsoft.com/office/drawing/2014/main" id="{C85A4F1B-E4C1-425C-9183-41D95112A525}"/>
              </a:ext>
            </a:extLst>
          </p:cNvPr>
          <p:cNvSpPr txBox="1"/>
          <p:nvPr/>
        </p:nvSpPr>
        <p:spPr>
          <a:xfrm>
            <a:off x="1017197" y="2347095"/>
            <a:ext cx="7248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l-GR" sz="1400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</a:p>
        </p:txBody>
      </p:sp>
      <p:sp>
        <p:nvSpPr>
          <p:cNvPr id="17" name="Textfeld 21">
            <a:extLst>
              <a:ext uri="{FF2B5EF4-FFF2-40B4-BE49-F238E27FC236}">
                <a16:creationId xmlns:a16="http://schemas.microsoft.com/office/drawing/2014/main" id="{E8B788EA-D358-484D-9C08-22CEFD7A2B39}"/>
              </a:ext>
            </a:extLst>
          </p:cNvPr>
          <p:cNvSpPr txBox="1"/>
          <p:nvPr/>
        </p:nvSpPr>
        <p:spPr>
          <a:xfrm rot="19287053">
            <a:off x="1763197" y="813397"/>
            <a:ext cx="8819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HuCCT1</a:t>
            </a:r>
          </a:p>
        </p:txBody>
      </p:sp>
      <p:sp>
        <p:nvSpPr>
          <p:cNvPr id="18" name="Textfeld 22">
            <a:extLst>
              <a:ext uri="{FF2B5EF4-FFF2-40B4-BE49-F238E27FC236}">
                <a16:creationId xmlns:a16="http://schemas.microsoft.com/office/drawing/2014/main" id="{B178E4EF-5E39-40EA-8D80-688686385DCB}"/>
              </a:ext>
            </a:extLst>
          </p:cNvPr>
          <p:cNvSpPr txBox="1"/>
          <p:nvPr/>
        </p:nvSpPr>
        <p:spPr>
          <a:xfrm rot="19287053">
            <a:off x="2292621" y="915292"/>
            <a:ext cx="5549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RBE</a:t>
            </a:r>
          </a:p>
        </p:txBody>
      </p:sp>
      <p:sp>
        <p:nvSpPr>
          <p:cNvPr id="19" name="Textfeld 23">
            <a:extLst>
              <a:ext uri="{FF2B5EF4-FFF2-40B4-BE49-F238E27FC236}">
                <a16:creationId xmlns:a16="http://schemas.microsoft.com/office/drawing/2014/main" id="{08E95EDA-70C1-4289-BA6F-C98DFDAAC467}"/>
              </a:ext>
            </a:extLst>
          </p:cNvPr>
          <p:cNvSpPr txBox="1"/>
          <p:nvPr/>
        </p:nvSpPr>
        <p:spPr>
          <a:xfrm rot="19287053">
            <a:off x="2671726" y="757455"/>
            <a:ext cx="10615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KKUM-213</a:t>
            </a:r>
          </a:p>
        </p:txBody>
      </p:sp>
      <p:sp>
        <p:nvSpPr>
          <p:cNvPr id="36" name="Textfeld 6">
            <a:extLst>
              <a:ext uri="{FF2B5EF4-FFF2-40B4-BE49-F238E27FC236}">
                <a16:creationId xmlns:a16="http://schemas.microsoft.com/office/drawing/2014/main" id="{C45C359C-5D9C-4E8A-8593-CCE51D0A446B}"/>
              </a:ext>
            </a:extLst>
          </p:cNvPr>
          <p:cNvSpPr txBox="1"/>
          <p:nvPr/>
        </p:nvSpPr>
        <p:spPr>
          <a:xfrm>
            <a:off x="1232512" y="1929729"/>
            <a:ext cx="5095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TAZ</a:t>
            </a:r>
          </a:p>
        </p:txBody>
      </p:sp>
      <p:sp>
        <p:nvSpPr>
          <p:cNvPr id="37" name="Textfeld 6">
            <a:extLst>
              <a:ext uri="{FF2B5EF4-FFF2-40B4-BE49-F238E27FC236}">
                <a16:creationId xmlns:a16="http://schemas.microsoft.com/office/drawing/2014/main" id="{91B3746F-B931-4CE3-A48E-31C2366C0DF8}"/>
              </a:ext>
            </a:extLst>
          </p:cNvPr>
          <p:cNvSpPr txBox="1"/>
          <p:nvPr/>
        </p:nvSpPr>
        <p:spPr>
          <a:xfrm>
            <a:off x="3148551" y="1114005"/>
            <a:ext cx="5341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feld 6">
            <a:extLst>
              <a:ext uri="{FF2B5EF4-FFF2-40B4-BE49-F238E27FC236}">
                <a16:creationId xmlns:a16="http://schemas.microsoft.com/office/drawing/2014/main" id="{608830F1-37FE-401C-9FDB-04771114C9D3}"/>
              </a:ext>
            </a:extLst>
          </p:cNvPr>
          <p:cNvSpPr txBox="1"/>
          <p:nvPr/>
        </p:nvSpPr>
        <p:spPr>
          <a:xfrm>
            <a:off x="3144060" y="1428307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78</a:t>
            </a:r>
          </a:p>
        </p:txBody>
      </p:sp>
      <p:sp>
        <p:nvSpPr>
          <p:cNvPr id="39" name="Textfeld 6">
            <a:extLst>
              <a:ext uri="{FF2B5EF4-FFF2-40B4-BE49-F238E27FC236}">
                <a16:creationId xmlns:a16="http://schemas.microsoft.com/office/drawing/2014/main" id="{EFDE820A-027E-4164-9A3E-B242AABF3332}"/>
              </a:ext>
            </a:extLst>
          </p:cNvPr>
          <p:cNvSpPr txBox="1"/>
          <p:nvPr/>
        </p:nvSpPr>
        <p:spPr>
          <a:xfrm>
            <a:off x="3171110" y="1929729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</a:p>
        </p:txBody>
      </p:sp>
      <p:sp>
        <p:nvSpPr>
          <p:cNvPr id="40" name="Textfeld 6">
            <a:extLst>
              <a:ext uri="{FF2B5EF4-FFF2-40B4-BE49-F238E27FC236}">
                <a16:creationId xmlns:a16="http://schemas.microsoft.com/office/drawing/2014/main" id="{DF5307A6-9D0E-40C4-8E87-3D40DBC79155}"/>
              </a:ext>
            </a:extLst>
          </p:cNvPr>
          <p:cNvSpPr txBox="1"/>
          <p:nvPr/>
        </p:nvSpPr>
        <p:spPr>
          <a:xfrm>
            <a:off x="3172678" y="2319431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42</a:t>
            </a:r>
          </a:p>
        </p:txBody>
      </p:sp>
      <p:sp>
        <p:nvSpPr>
          <p:cNvPr id="41" name="Textfeld 6">
            <a:extLst>
              <a:ext uri="{FF2B5EF4-FFF2-40B4-BE49-F238E27FC236}">
                <a16:creationId xmlns:a16="http://schemas.microsoft.com/office/drawing/2014/main" id="{D47B18EA-B974-4981-8E98-23D311F07680}"/>
              </a:ext>
            </a:extLst>
          </p:cNvPr>
          <p:cNvSpPr txBox="1"/>
          <p:nvPr/>
        </p:nvSpPr>
        <p:spPr>
          <a:xfrm>
            <a:off x="721136" y="149717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pic>
        <p:nvPicPr>
          <p:cNvPr id="46" name="Grafik 14">
            <a:extLst>
              <a:ext uri="{FF2B5EF4-FFF2-40B4-BE49-F238E27FC236}">
                <a16:creationId xmlns:a16="http://schemas.microsoft.com/office/drawing/2014/main" id="{49873CAD-F30A-4A08-B3C6-EED9F1E4421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74" t="28212" r="40284" b="57059"/>
          <a:stretch/>
        </p:blipFill>
        <p:spPr>
          <a:xfrm>
            <a:off x="5183150" y="1672024"/>
            <a:ext cx="1872000" cy="982236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47" name="Textfeld 18">
            <a:extLst>
              <a:ext uri="{FF2B5EF4-FFF2-40B4-BE49-F238E27FC236}">
                <a16:creationId xmlns:a16="http://schemas.microsoft.com/office/drawing/2014/main" id="{DB23863E-7435-4BE0-B6D0-FF316B83A988}"/>
              </a:ext>
            </a:extLst>
          </p:cNvPr>
          <p:cNvSpPr txBox="1"/>
          <p:nvPr/>
        </p:nvSpPr>
        <p:spPr>
          <a:xfrm rot="18480336">
            <a:off x="5137444" y="1174985"/>
            <a:ext cx="7617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</a:p>
        </p:txBody>
      </p:sp>
      <p:sp>
        <p:nvSpPr>
          <p:cNvPr id="48" name="Textfeld 19">
            <a:extLst>
              <a:ext uri="{FF2B5EF4-FFF2-40B4-BE49-F238E27FC236}">
                <a16:creationId xmlns:a16="http://schemas.microsoft.com/office/drawing/2014/main" id="{8CCD125B-35C8-468B-A56D-8FE52743F89A}"/>
              </a:ext>
            </a:extLst>
          </p:cNvPr>
          <p:cNvSpPr txBox="1"/>
          <p:nvPr/>
        </p:nvSpPr>
        <p:spPr>
          <a:xfrm rot="18028116">
            <a:off x="5584597" y="1193356"/>
            <a:ext cx="692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Vector</a:t>
            </a:r>
          </a:p>
        </p:txBody>
      </p:sp>
      <p:sp>
        <p:nvSpPr>
          <p:cNvPr id="49" name="Textfeld 20">
            <a:extLst>
              <a:ext uri="{FF2B5EF4-FFF2-40B4-BE49-F238E27FC236}">
                <a16:creationId xmlns:a16="http://schemas.microsoft.com/office/drawing/2014/main" id="{08E097B8-E9D7-4317-AD4D-E5A3A159BEA6}"/>
              </a:ext>
            </a:extLst>
          </p:cNvPr>
          <p:cNvSpPr txBox="1"/>
          <p:nvPr/>
        </p:nvSpPr>
        <p:spPr>
          <a:xfrm>
            <a:off x="5736419" y="487726"/>
            <a:ext cx="8819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HuCCT1</a:t>
            </a:r>
          </a:p>
        </p:txBody>
      </p:sp>
      <p:cxnSp>
        <p:nvCxnSpPr>
          <p:cNvPr id="50" name="Gerader Verbinder 21">
            <a:extLst>
              <a:ext uri="{FF2B5EF4-FFF2-40B4-BE49-F238E27FC236}">
                <a16:creationId xmlns:a16="http://schemas.microsoft.com/office/drawing/2014/main" id="{278747CB-B8F4-45C7-B879-F84ABEE20D55}"/>
              </a:ext>
            </a:extLst>
          </p:cNvPr>
          <p:cNvCxnSpPr>
            <a:cxnSpLocks/>
          </p:cNvCxnSpPr>
          <p:nvPr/>
        </p:nvCxnSpPr>
        <p:spPr>
          <a:xfrm>
            <a:off x="5145443" y="795654"/>
            <a:ext cx="2016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feld 22">
            <a:extLst>
              <a:ext uri="{FF2B5EF4-FFF2-40B4-BE49-F238E27FC236}">
                <a16:creationId xmlns:a16="http://schemas.microsoft.com/office/drawing/2014/main" id="{78C974FC-54EA-4E0F-847C-B128905A39FC}"/>
              </a:ext>
            </a:extLst>
          </p:cNvPr>
          <p:cNvSpPr txBox="1"/>
          <p:nvPr/>
        </p:nvSpPr>
        <p:spPr>
          <a:xfrm rot="18028116">
            <a:off x="5983547" y="1061521"/>
            <a:ext cx="9487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TAZS89A</a:t>
            </a:r>
          </a:p>
        </p:txBody>
      </p:sp>
      <p:sp>
        <p:nvSpPr>
          <p:cNvPr id="52" name="Textfeld 23">
            <a:extLst>
              <a:ext uri="{FF2B5EF4-FFF2-40B4-BE49-F238E27FC236}">
                <a16:creationId xmlns:a16="http://schemas.microsoft.com/office/drawing/2014/main" id="{D3FA04A3-20A8-453D-9368-9B1412D0F6A4}"/>
              </a:ext>
            </a:extLst>
          </p:cNvPr>
          <p:cNvSpPr txBox="1"/>
          <p:nvPr/>
        </p:nvSpPr>
        <p:spPr>
          <a:xfrm rot="18028116">
            <a:off x="6410689" y="1044360"/>
            <a:ext cx="9886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TAZS51A </a:t>
            </a:r>
          </a:p>
        </p:txBody>
      </p:sp>
      <p:pic>
        <p:nvPicPr>
          <p:cNvPr id="54" name="Grafik 68">
            <a:extLst>
              <a:ext uri="{FF2B5EF4-FFF2-40B4-BE49-F238E27FC236}">
                <a16:creationId xmlns:a16="http://schemas.microsoft.com/office/drawing/2014/main" id="{DA5E63BE-902C-41F5-B538-FB8BE99C791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27" t="52847" r="44241" b="34343"/>
          <a:stretch/>
        </p:blipFill>
        <p:spPr>
          <a:xfrm>
            <a:off x="5183151" y="2737563"/>
            <a:ext cx="1872000" cy="585836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55" name="Textfeld 6">
            <a:extLst>
              <a:ext uri="{FF2B5EF4-FFF2-40B4-BE49-F238E27FC236}">
                <a16:creationId xmlns:a16="http://schemas.microsoft.com/office/drawing/2014/main" id="{72A4835E-78DC-4389-9EAB-B3B981305EF2}"/>
              </a:ext>
            </a:extLst>
          </p:cNvPr>
          <p:cNvSpPr txBox="1"/>
          <p:nvPr/>
        </p:nvSpPr>
        <p:spPr>
          <a:xfrm>
            <a:off x="4633500" y="1742761"/>
            <a:ext cx="5320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YAP</a:t>
            </a:r>
          </a:p>
        </p:txBody>
      </p:sp>
      <p:sp>
        <p:nvSpPr>
          <p:cNvPr id="56" name="Textfeld 6">
            <a:extLst>
              <a:ext uri="{FF2B5EF4-FFF2-40B4-BE49-F238E27FC236}">
                <a16:creationId xmlns:a16="http://schemas.microsoft.com/office/drawing/2014/main" id="{13880F6C-318C-4DE8-8E65-19F2ACF54939}"/>
              </a:ext>
            </a:extLst>
          </p:cNvPr>
          <p:cNvSpPr txBox="1"/>
          <p:nvPr/>
        </p:nvSpPr>
        <p:spPr>
          <a:xfrm>
            <a:off x="4655942" y="2271124"/>
            <a:ext cx="5095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TAZ</a:t>
            </a:r>
          </a:p>
        </p:txBody>
      </p:sp>
      <p:sp>
        <p:nvSpPr>
          <p:cNvPr id="57" name="Textfeld 6">
            <a:extLst>
              <a:ext uri="{FF2B5EF4-FFF2-40B4-BE49-F238E27FC236}">
                <a16:creationId xmlns:a16="http://schemas.microsoft.com/office/drawing/2014/main" id="{D0647BB8-4B27-47B0-B369-89A3B70F881B}"/>
              </a:ext>
            </a:extLst>
          </p:cNvPr>
          <p:cNvSpPr txBox="1"/>
          <p:nvPr/>
        </p:nvSpPr>
        <p:spPr>
          <a:xfrm>
            <a:off x="7056455" y="1723907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78</a:t>
            </a:r>
          </a:p>
        </p:txBody>
      </p:sp>
      <p:sp>
        <p:nvSpPr>
          <p:cNvPr id="58" name="Textfeld 6">
            <a:extLst>
              <a:ext uri="{FF2B5EF4-FFF2-40B4-BE49-F238E27FC236}">
                <a16:creationId xmlns:a16="http://schemas.microsoft.com/office/drawing/2014/main" id="{8EA3F5AF-9A48-4019-9F24-2ECFAFC9CE14}"/>
              </a:ext>
            </a:extLst>
          </p:cNvPr>
          <p:cNvSpPr txBox="1"/>
          <p:nvPr/>
        </p:nvSpPr>
        <p:spPr>
          <a:xfrm>
            <a:off x="7056455" y="2280551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</a:p>
        </p:txBody>
      </p:sp>
      <p:sp>
        <p:nvSpPr>
          <p:cNvPr id="59" name="Textfeld 7">
            <a:extLst>
              <a:ext uri="{FF2B5EF4-FFF2-40B4-BE49-F238E27FC236}">
                <a16:creationId xmlns:a16="http://schemas.microsoft.com/office/drawing/2014/main" id="{732AA389-FB6E-4E79-937A-EA6533D21635}"/>
              </a:ext>
            </a:extLst>
          </p:cNvPr>
          <p:cNvSpPr txBox="1"/>
          <p:nvPr/>
        </p:nvSpPr>
        <p:spPr>
          <a:xfrm>
            <a:off x="4440627" y="2835695"/>
            <a:ext cx="7248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l-GR" sz="1400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</a:p>
        </p:txBody>
      </p:sp>
      <p:sp>
        <p:nvSpPr>
          <p:cNvPr id="60" name="Textfeld 6">
            <a:extLst>
              <a:ext uri="{FF2B5EF4-FFF2-40B4-BE49-F238E27FC236}">
                <a16:creationId xmlns:a16="http://schemas.microsoft.com/office/drawing/2014/main" id="{BCE4B011-0191-4F3E-85B3-373DBD81168B}"/>
              </a:ext>
            </a:extLst>
          </p:cNvPr>
          <p:cNvSpPr txBox="1"/>
          <p:nvPr/>
        </p:nvSpPr>
        <p:spPr>
          <a:xfrm>
            <a:off x="7056455" y="2845739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42</a:t>
            </a:r>
          </a:p>
        </p:txBody>
      </p:sp>
      <p:sp>
        <p:nvSpPr>
          <p:cNvPr id="61" name="Textfeld 6">
            <a:extLst>
              <a:ext uri="{FF2B5EF4-FFF2-40B4-BE49-F238E27FC236}">
                <a16:creationId xmlns:a16="http://schemas.microsoft.com/office/drawing/2014/main" id="{063A5F2A-262F-4289-90D6-9E3B40CF7B5E}"/>
              </a:ext>
            </a:extLst>
          </p:cNvPr>
          <p:cNvSpPr txBox="1"/>
          <p:nvPr/>
        </p:nvSpPr>
        <p:spPr>
          <a:xfrm>
            <a:off x="7062246" y="1426663"/>
            <a:ext cx="5341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feld 6">
            <a:extLst>
              <a:ext uri="{FF2B5EF4-FFF2-40B4-BE49-F238E27FC236}">
                <a16:creationId xmlns:a16="http://schemas.microsoft.com/office/drawing/2014/main" id="{339EE88F-B683-45C5-B892-7FB50FF9042B}"/>
              </a:ext>
            </a:extLst>
          </p:cNvPr>
          <p:cNvSpPr txBox="1"/>
          <p:nvPr/>
        </p:nvSpPr>
        <p:spPr>
          <a:xfrm>
            <a:off x="7064013" y="2067908"/>
            <a:ext cx="3834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</a:p>
        </p:txBody>
      </p:sp>
      <p:sp>
        <p:nvSpPr>
          <p:cNvPr id="63" name="Textfeld 6">
            <a:extLst>
              <a:ext uri="{FF2B5EF4-FFF2-40B4-BE49-F238E27FC236}">
                <a16:creationId xmlns:a16="http://schemas.microsoft.com/office/drawing/2014/main" id="{BE00222B-74DD-4AD3-9586-CF15E1D8091E}"/>
              </a:ext>
            </a:extLst>
          </p:cNvPr>
          <p:cNvSpPr txBox="1"/>
          <p:nvPr/>
        </p:nvSpPr>
        <p:spPr>
          <a:xfrm>
            <a:off x="4343315" y="149716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graphicFrame>
        <p:nvGraphicFramePr>
          <p:cNvPr id="64" name="Oggetto 63">
            <a:extLst>
              <a:ext uri="{FF2B5EF4-FFF2-40B4-BE49-F238E27FC236}">
                <a16:creationId xmlns:a16="http://schemas.microsoft.com/office/drawing/2014/main" id="{9CBC2CCD-775B-4A9A-8B60-ADFE0B309EE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4676624"/>
              </p:ext>
            </p:extLst>
          </p:nvPr>
        </p:nvGraphicFramePr>
        <p:xfrm>
          <a:off x="8108950" y="496888"/>
          <a:ext cx="3197225" cy="3357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4" name="Prism 9" r:id="rId5" imgW="2660323" imgH="3165894" progId="Prism9.Document">
                  <p:embed/>
                </p:oleObj>
              </mc:Choice>
              <mc:Fallback>
                <p:oleObj name="Prism 9" r:id="rId5" imgW="2660323" imgH="3165894" progId="Prism9.Document">
                  <p:embed/>
                  <p:pic>
                    <p:nvPicPr>
                      <p:cNvPr id="12" name="Oggetto 11">
                        <a:extLst>
                          <a:ext uri="{FF2B5EF4-FFF2-40B4-BE49-F238E27FC236}">
                            <a16:creationId xmlns:a16="http://schemas.microsoft.com/office/drawing/2014/main" id="{C0AF01A2-23EA-4AAF-9E00-D54245B32CC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108950" y="496888"/>
                        <a:ext cx="3197225" cy="33575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Textfeld 20">
            <a:extLst>
              <a:ext uri="{FF2B5EF4-FFF2-40B4-BE49-F238E27FC236}">
                <a16:creationId xmlns:a16="http://schemas.microsoft.com/office/drawing/2014/main" id="{E8163CBC-BADA-4E69-8579-AAA843DCBA63}"/>
              </a:ext>
            </a:extLst>
          </p:cNvPr>
          <p:cNvSpPr txBox="1"/>
          <p:nvPr/>
        </p:nvSpPr>
        <p:spPr>
          <a:xfrm>
            <a:off x="9034124" y="609646"/>
            <a:ext cx="8819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HuCCT1</a:t>
            </a:r>
          </a:p>
        </p:txBody>
      </p:sp>
      <p:sp>
        <p:nvSpPr>
          <p:cNvPr id="67" name="Textfeld 6">
            <a:extLst>
              <a:ext uri="{FF2B5EF4-FFF2-40B4-BE49-F238E27FC236}">
                <a16:creationId xmlns:a16="http://schemas.microsoft.com/office/drawing/2014/main" id="{FFAB945E-5F12-4F78-944E-C8944258DF79}"/>
              </a:ext>
            </a:extLst>
          </p:cNvPr>
          <p:cNvSpPr txBox="1"/>
          <p:nvPr/>
        </p:nvSpPr>
        <p:spPr>
          <a:xfrm>
            <a:off x="7871449" y="15128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70" name="Textfeld 6">
            <a:extLst>
              <a:ext uri="{FF2B5EF4-FFF2-40B4-BE49-F238E27FC236}">
                <a16:creationId xmlns:a16="http://schemas.microsoft.com/office/drawing/2014/main" id="{CFD7E8D7-27C7-42D3-870E-16506375135C}"/>
              </a:ext>
            </a:extLst>
          </p:cNvPr>
          <p:cNvSpPr txBox="1"/>
          <p:nvPr/>
        </p:nvSpPr>
        <p:spPr>
          <a:xfrm>
            <a:off x="721136" y="3563453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graphicFrame>
        <p:nvGraphicFramePr>
          <p:cNvPr id="71" name="Oggetto 70">
            <a:extLst>
              <a:ext uri="{FF2B5EF4-FFF2-40B4-BE49-F238E27FC236}">
                <a16:creationId xmlns:a16="http://schemas.microsoft.com/office/drawing/2014/main" id="{A18B4516-F6DB-42FC-9AA4-36620F6CD46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1022465"/>
              </p:ext>
            </p:extLst>
          </p:nvPr>
        </p:nvGraphicFramePr>
        <p:xfrm>
          <a:off x="809625" y="3822700"/>
          <a:ext cx="3209925" cy="3357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" name="Prism 9" r:id="rId7" imgW="2672567" imgH="3165894" progId="Prism9.Document">
                  <p:embed/>
                </p:oleObj>
              </mc:Choice>
              <mc:Fallback>
                <p:oleObj name="Prism 9" r:id="rId7" imgW="2672567" imgH="3165894" progId="Prism9.Document">
                  <p:embed/>
                  <p:pic>
                    <p:nvPicPr>
                      <p:cNvPr id="64" name="Oggetto 63">
                        <a:extLst>
                          <a:ext uri="{FF2B5EF4-FFF2-40B4-BE49-F238E27FC236}">
                            <a16:creationId xmlns:a16="http://schemas.microsoft.com/office/drawing/2014/main" id="{9CBC2CCD-775B-4A9A-8B60-ADFE0B309EE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09625" y="3822700"/>
                        <a:ext cx="3209925" cy="33575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2" name="Textfeld 20">
            <a:extLst>
              <a:ext uri="{FF2B5EF4-FFF2-40B4-BE49-F238E27FC236}">
                <a16:creationId xmlns:a16="http://schemas.microsoft.com/office/drawing/2014/main" id="{0DD9DA50-F586-4BD5-B238-F17486E241D3}"/>
              </a:ext>
            </a:extLst>
          </p:cNvPr>
          <p:cNvSpPr txBox="1"/>
          <p:nvPr/>
        </p:nvSpPr>
        <p:spPr>
          <a:xfrm>
            <a:off x="1773910" y="3934790"/>
            <a:ext cx="8819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HuCCT1</a:t>
            </a:r>
          </a:p>
        </p:txBody>
      </p:sp>
      <p:sp>
        <p:nvSpPr>
          <p:cNvPr id="73" name="Textfeld 6">
            <a:extLst>
              <a:ext uri="{FF2B5EF4-FFF2-40B4-BE49-F238E27FC236}">
                <a16:creationId xmlns:a16="http://schemas.microsoft.com/office/drawing/2014/main" id="{89DFDD6F-7660-4B93-926A-A3F4F3EAEDCE}"/>
              </a:ext>
            </a:extLst>
          </p:cNvPr>
          <p:cNvSpPr txBox="1"/>
          <p:nvPr/>
        </p:nvSpPr>
        <p:spPr>
          <a:xfrm>
            <a:off x="4360949" y="3563453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graphicFrame>
        <p:nvGraphicFramePr>
          <p:cNvPr id="74" name="Oggetto 73">
            <a:extLst>
              <a:ext uri="{FF2B5EF4-FFF2-40B4-BE49-F238E27FC236}">
                <a16:creationId xmlns:a16="http://schemas.microsoft.com/office/drawing/2014/main" id="{03AA93D8-A99D-4552-874F-4BAFF4FE799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8394918"/>
              </p:ext>
            </p:extLst>
          </p:nvPr>
        </p:nvGraphicFramePr>
        <p:xfrm>
          <a:off x="4527550" y="3822700"/>
          <a:ext cx="3211513" cy="3357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6" name="Prism 9" r:id="rId9" imgW="2672567" imgH="3165894" progId="Prism9.Document">
                  <p:embed/>
                </p:oleObj>
              </mc:Choice>
              <mc:Fallback>
                <p:oleObj name="Prism 9" r:id="rId9" imgW="2672567" imgH="3165894" progId="Prism9.Document">
                  <p:embed/>
                  <p:pic>
                    <p:nvPicPr>
                      <p:cNvPr id="71" name="Oggetto 70">
                        <a:extLst>
                          <a:ext uri="{FF2B5EF4-FFF2-40B4-BE49-F238E27FC236}">
                            <a16:creationId xmlns:a16="http://schemas.microsoft.com/office/drawing/2014/main" id="{A18B4516-F6DB-42FC-9AA4-36620F6CD46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527550" y="3822700"/>
                        <a:ext cx="3211513" cy="33575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5" name="Textfeld 20">
            <a:extLst>
              <a:ext uri="{FF2B5EF4-FFF2-40B4-BE49-F238E27FC236}">
                <a16:creationId xmlns:a16="http://schemas.microsoft.com/office/drawing/2014/main" id="{217E444A-2972-4262-87AC-D3B90950321F}"/>
              </a:ext>
            </a:extLst>
          </p:cNvPr>
          <p:cNvSpPr txBox="1"/>
          <p:nvPr/>
        </p:nvSpPr>
        <p:spPr>
          <a:xfrm>
            <a:off x="5492470" y="3934790"/>
            <a:ext cx="8819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HuCCT1</a:t>
            </a:r>
          </a:p>
        </p:txBody>
      </p:sp>
      <p:sp>
        <p:nvSpPr>
          <p:cNvPr id="76" name="Textfeld 6">
            <a:extLst>
              <a:ext uri="{FF2B5EF4-FFF2-40B4-BE49-F238E27FC236}">
                <a16:creationId xmlns:a16="http://schemas.microsoft.com/office/drawing/2014/main" id="{E42F3D9B-F399-4527-B867-F9B150482A3B}"/>
              </a:ext>
            </a:extLst>
          </p:cNvPr>
          <p:cNvSpPr txBox="1"/>
          <p:nvPr/>
        </p:nvSpPr>
        <p:spPr>
          <a:xfrm>
            <a:off x="10113180" y="918618"/>
            <a:ext cx="4331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a,b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Textfeld 6">
            <a:extLst>
              <a:ext uri="{FF2B5EF4-FFF2-40B4-BE49-F238E27FC236}">
                <a16:creationId xmlns:a16="http://schemas.microsoft.com/office/drawing/2014/main" id="{B4D956D7-AB47-4AD2-81C8-AF9506C28925}"/>
              </a:ext>
            </a:extLst>
          </p:cNvPr>
          <p:cNvSpPr txBox="1"/>
          <p:nvPr/>
        </p:nvSpPr>
        <p:spPr>
          <a:xfrm>
            <a:off x="10627135" y="783146"/>
            <a:ext cx="4331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a,b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feld 6">
            <a:extLst>
              <a:ext uri="{FF2B5EF4-FFF2-40B4-BE49-F238E27FC236}">
                <a16:creationId xmlns:a16="http://schemas.microsoft.com/office/drawing/2014/main" id="{6CCA10B7-6D49-498C-8AAF-9EA1FA27AE72}"/>
              </a:ext>
            </a:extLst>
          </p:cNvPr>
          <p:cNvSpPr txBox="1"/>
          <p:nvPr/>
        </p:nvSpPr>
        <p:spPr>
          <a:xfrm>
            <a:off x="6545437" y="3952276"/>
            <a:ext cx="4331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a,b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feld 6">
            <a:extLst>
              <a:ext uri="{FF2B5EF4-FFF2-40B4-BE49-F238E27FC236}">
                <a16:creationId xmlns:a16="http://schemas.microsoft.com/office/drawing/2014/main" id="{780074DE-629C-4A32-B787-B2C154708F0D}"/>
              </a:ext>
            </a:extLst>
          </p:cNvPr>
          <p:cNvSpPr txBox="1"/>
          <p:nvPr/>
        </p:nvSpPr>
        <p:spPr>
          <a:xfrm>
            <a:off x="7140908" y="5445967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80" name="Textfeld 6">
            <a:extLst>
              <a:ext uri="{FF2B5EF4-FFF2-40B4-BE49-F238E27FC236}">
                <a16:creationId xmlns:a16="http://schemas.microsoft.com/office/drawing/2014/main" id="{44A2AF10-8778-4D67-8BFF-9CCE92126F48}"/>
              </a:ext>
            </a:extLst>
          </p:cNvPr>
          <p:cNvSpPr txBox="1"/>
          <p:nvPr/>
        </p:nvSpPr>
        <p:spPr>
          <a:xfrm>
            <a:off x="2832213" y="4019480"/>
            <a:ext cx="4331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a,b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Textfeld 6">
            <a:extLst>
              <a:ext uri="{FF2B5EF4-FFF2-40B4-BE49-F238E27FC236}">
                <a16:creationId xmlns:a16="http://schemas.microsoft.com/office/drawing/2014/main" id="{517782AE-E973-40FB-8699-69097FBB3D89}"/>
              </a:ext>
            </a:extLst>
          </p:cNvPr>
          <p:cNvSpPr txBox="1"/>
          <p:nvPr/>
        </p:nvSpPr>
        <p:spPr>
          <a:xfrm>
            <a:off x="3410644" y="5121281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86" name="Textfeld 6">
            <a:extLst>
              <a:ext uri="{FF2B5EF4-FFF2-40B4-BE49-F238E27FC236}">
                <a16:creationId xmlns:a16="http://schemas.microsoft.com/office/drawing/2014/main" id="{16BBAB7B-D15A-4672-9861-D0ED00EFBCC4}"/>
              </a:ext>
            </a:extLst>
          </p:cNvPr>
          <p:cNvSpPr txBox="1"/>
          <p:nvPr/>
        </p:nvSpPr>
        <p:spPr>
          <a:xfrm>
            <a:off x="7906715" y="3567569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graphicFrame>
        <p:nvGraphicFramePr>
          <p:cNvPr id="87" name="Oggetto 86">
            <a:extLst>
              <a:ext uri="{FF2B5EF4-FFF2-40B4-BE49-F238E27FC236}">
                <a16:creationId xmlns:a16="http://schemas.microsoft.com/office/drawing/2014/main" id="{D4B139E8-0CB6-4ABD-B3BF-852987E3782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5831095"/>
              </p:ext>
            </p:extLst>
          </p:nvPr>
        </p:nvGraphicFramePr>
        <p:xfrm>
          <a:off x="8162710" y="3827463"/>
          <a:ext cx="3065462" cy="3357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7" name="Prism 9" r:id="rId11" imgW="2552282" imgH="3165894" progId="Prism9.Document">
                  <p:embed/>
                </p:oleObj>
              </mc:Choice>
              <mc:Fallback>
                <p:oleObj name="Prism 9" r:id="rId11" imgW="2552282" imgH="3165894" progId="Prism9.Document">
                  <p:embed/>
                  <p:pic>
                    <p:nvPicPr>
                      <p:cNvPr id="74" name="Oggetto 73">
                        <a:extLst>
                          <a:ext uri="{FF2B5EF4-FFF2-40B4-BE49-F238E27FC236}">
                            <a16:creationId xmlns:a16="http://schemas.microsoft.com/office/drawing/2014/main" id="{03AA93D8-A99D-4552-874F-4BAFF4FE799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8162710" y="3827463"/>
                        <a:ext cx="3065462" cy="33575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8" name="Textfeld 20">
            <a:extLst>
              <a:ext uri="{FF2B5EF4-FFF2-40B4-BE49-F238E27FC236}">
                <a16:creationId xmlns:a16="http://schemas.microsoft.com/office/drawing/2014/main" id="{2F43AA09-CFC8-47DC-B146-F892970E8EB8}"/>
              </a:ext>
            </a:extLst>
          </p:cNvPr>
          <p:cNvSpPr txBox="1"/>
          <p:nvPr/>
        </p:nvSpPr>
        <p:spPr>
          <a:xfrm>
            <a:off x="9004544" y="3938906"/>
            <a:ext cx="8819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HuCCT1</a:t>
            </a:r>
          </a:p>
        </p:txBody>
      </p:sp>
      <p:sp>
        <p:nvSpPr>
          <p:cNvPr id="89" name="Textfeld 6">
            <a:extLst>
              <a:ext uri="{FF2B5EF4-FFF2-40B4-BE49-F238E27FC236}">
                <a16:creationId xmlns:a16="http://schemas.microsoft.com/office/drawing/2014/main" id="{8660CBB8-7F85-4D36-8B1B-07FC422C13B5}"/>
              </a:ext>
            </a:extLst>
          </p:cNvPr>
          <p:cNvSpPr txBox="1"/>
          <p:nvPr/>
        </p:nvSpPr>
        <p:spPr>
          <a:xfrm>
            <a:off x="10044024" y="4172665"/>
            <a:ext cx="4331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a,b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Textfeld 6">
            <a:extLst>
              <a:ext uri="{FF2B5EF4-FFF2-40B4-BE49-F238E27FC236}">
                <a16:creationId xmlns:a16="http://schemas.microsoft.com/office/drawing/2014/main" id="{FB31F312-7153-4A9A-BC2F-97E947FD9770}"/>
              </a:ext>
            </a:extLst>
          </p:cNvPr>
          <p:cNvSpPr txBox="1"/>
          <p:nvPr/>
        </p:nvSpPr>
        <p:spPr>
          <a:xfrm>
            <a:off x="10620985" y="4767907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pic>
        <p:nvPicPr>
          <p:cNvPr id="68" name="Grafik 67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134" t="22452" r="14027" b="72316"/>
          <a:stretch/>
        </p:blipFill>
        <p:spPr>
          <a:xfrm>
            <a:off x="1833946" y="2322794"/>
            <a:ext cx="1357200" cy="41127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9" name="Grafik 68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03" t="35593" r="60549" b="52582"/>
          <a:stretch/>
        </p:blipFill>
        <p:spPr>
          <a:xfrm>
            <a:off x="1833946" y="1422436"/>
            <a:ext cx="1357200" cy="81432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873390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050728B-56EA-4641-97A9-5E5BDF52F5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482600"/>
            <a:ext cx="11515725" cy="4351338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1400" b="1" i="0" dirty="0">
                <a:solidFill>
                  <a:srgbClr val="505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Supplementary Figure 4. Binding </a:t>
            </a:r>
            <a:r>
              <a:rPr lang="en-US" sz="1400" b="1" dirty="0">
                <a:solidFill>
                  <a:srgbClr val="505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TAZ to TEAD factors is required for its growth-promoting activity and downstream effectors induction </a:t>
            </a:r>
            <a:r>
              <a:rPr lang="en-US" sz="1400" b="1" i="1" dirty="0">
                <a:solidFill>
                  <a:srgbClr val="505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vitro</a:t>
            </a:r>
            <a:r>
              <a:rPr lang="en-US" sz="1400" b="1" dirty="0">
                <a:solidFill>
                  <a:srgbClr val="505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(A) </a:t>
            </a:r>
            <a:r>
              <a:rPr lang="en-US" sz="1400" dirty="0">
                <a:solidFill>
                  <a:srgbClr val="505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Levels of YAP and TAZ proteins in the HuCCT1, RBE, and KKU-M213 intrahepatic cholangiocarcinoma cell lines, as assessed by Western blot analysis. </a:t>
            </a:r>
            <a:r>
              <a:rPr lang="en-US" sz="1400" b="1" dirty="0">
                <a:solidFill>
                  <a:srgbClr val="505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(B, C) </a:t>
            </a:r>
            <a:r>
              <a:rPr lang="en-US" sz="1400" dirty="0">
                <a:solidFill>
                  <a:srgbClr val="505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Successful o</a:t>
            </a:r>
            <a:r>
              <a:rPr lang="en-US" sz="1400" b="0" i="0" dirty="0">
                <a:solidFill>
                  <a:srgbClr val="505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verexpression of TAZS89A and TAZS89AS51A (TAZS51A) in the HuccT1 cell line, as assessed as an extra-band (indicated by asterisks in the figure), as determined by Western blot </a:t>
            </a:r>
            <a:r>
              <a:rPr lang="en-US" sz="1400" b="1" i="0" dirty="0">
                <a:solidFill>
                  <a:srgbClr val="505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r>
              <a:rPr lang="en-US" sz="1400" b="0" i="0" dirty="0">
                <a:solidFill>
                  <a:srgbClr val="505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and quantitative real-time RT-PCR </a:t>
            </a:r>
            <a:r>
              <a:rPr lang="en-US" sz="1400" b="1" i="0" dirty="0">
                <a:solidFill>
                  <a:srgbClr val="505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(C) </a:t>
            </a:r>
            <a:r>
              <a:rPr lang="en-US" sz="1400" i="0" dirty="0">
                <a:solidFill>
                  <a:srgbClr val="505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analysis</a:t>
            </a:r>
            <a:r>
              <a:rPr lang="en-US" sz="1400" b="0" i="0" dirty="0">
                <a:solidFill>
                  <a:srgbClr val="505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400" b="1" i="0" dirty="0">
                <a:solidFill>
                  <a:srgbClr val="505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(D, E) </a:t>
            </a:r>
            <a:r>
              <a:rPr lang="en-US" sz="1400" b="0" i="0" dirty="0">
                <a:solidFill>
                  <a:srgbClr val="505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Quantitative real-time RT-PCR (RT-qPCR) analysis of the effects of transient transfection of TAZS89A and TAZS89S51A plasmids in the HuCCT1 cell line on the levels of </a:t>
            </a:r>
            <a:r>
              <a:rPr lang="en-US" sz="1400" b="0" i="1" dirty="0">
                <a:solidFill>
                  <a:srgbClr val="505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CCN2 and</a:t>
            </a:r>
            <a:r>
              <a:rPr lang="en-US" sz="1400" b="0" i="0" dirty="0">
                <a:solidFill>
                  <a:srgbClr val="505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US" sz="1400" b="0" i="1" dirty="0">
                <a:solidFill>
                  <a:srgbClr val="505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CCN1</a:t>
            </a:r>
            <a:r>
              <a:rPr lang="en-US" sz="1400" dirty="0">
                <a:solidFill>
                  <a:srgbClr val="505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0" i="0" dirty="0">
                <a:solidFill>
                  <a:srgbClr val="505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genes, which are TAZ canonical targets. </a:t>
            </a:r>
            <a:r>
              <a:rPr lang="en-US" sz="1400" b="1" i="0" dirty="0">
                <a:solidFill>
                  <a:srgbClr val="505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(F) </a:t>
            </a:r>
            <a:r>
              <a:rPr lang="en-US" sz="1400" b="0" i="0" dirty="0">
                <a:solidFill>
                  <a:srgbClr val="505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Proliferation assessment of the HuCCT1 cell line subjected to transient transfection of TAZS89A and TAZS89S51A plasmids. Experiments were repeated at least three times in duplicate and gene/protein expression was evaluated 48 hours after transfection of 4 </a:t>
            </a:r>
            <a:r>
              <a:rPr lang="en-US" sz="1400" b="0" i="0" dirty="0" err="1">
                <a:solidFill>
                  <a:srgbClr val="505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μg</a:t>
            </a:r>
            <a:r>
              <a:rPr lang="en-US" sz="1400" b="0" i="0" dirty="0">
                <a:solidFill>
                  <a:srgbClr val="505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of the plasmid. Data are expressed as means ± SD. P at least &lt; 0.01; a, vs. control (untreated cells); b, vs. DMSO (solvent); c, vs. </a:t>
            </a:r>
            <a:r>
              <a:rPr lang="en-US" sz="1400" b="0" i="1" dirty="0">
                <a:solidFill>
                  <a:srgbClr val="505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TAZS89A</a:t>
            </a:r>
            <a:r>
              <a:rPr lang="en-US" sz="1400" b="0" i="0" dirty="0">
                <a:solidFill>
                  <a:srgbClr val="505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-transfected cells (Tukey Kramer test).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379083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289</Words>
  <Application>Microsoft Office PowerPoint</Application>
  <PresentationFormat>Widescreen</PresentationFormat>
  <Paragraphs>42</Paragraphs>
  <Slides>2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Tema di Office</vt:lpstr>
      <vt:lpstr>Prism 9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Diego Calvisi</dc:creator>
  <cp:lastModifiedBy>Diego Calvisi</cp:lastModifiedBy>
  <cp:revision>16</cp:revision>
  <dcterms:created xsi:type="dcterms:W3CDTF">2021-03-15T18:53:49Z</dcterms:created>
  <dcterms:modified xsi:type="dcterms:W3CDTF">2022-05-06T12:24:54Z</dcterms:modified>
</cp:coreProperties>
</file>