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4" r:id="rId2"/>
    <p:sldId id="265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33CC"/>
    <a:srgbClr val="0066FF"/>
    <a:srgbClr val="008000"/>
    <a:srgbClr val="99FF3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08" autoAdjust="0"/>
  </p:normalViewPr>
  <p:slideViewPr>
    <p:cSldViewPr snapToGrid="0" showGuides="1">
      <p:cViewPr varScale="1">
        <p:scale>
          <a:sx n="67" d="100"/>
          <a:sy n="67" d="100"/>
        </p:scale>
        <p:origin x="1284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03959-8C4D-446C-B759-FD800BC04EFB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2B31A7-2CF9-4564-9323-F76969E951A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77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76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697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0451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758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0292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3768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05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40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990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054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747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950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microsoft.com/office/2007/relationships/hdphoto" Target="../media/hdphoto3.wdp"/><Relationship Id="rId18" Type="http://schemas.openxmlformats.org/officeDocument/2006/relationships/oleObject" Target="../embeddings/oleObject3.bin"/><Relationship Id="rId3" Type="http://schemas.openxmlformats.org/officeDocument/2006/relationships/image" Target="../media/image4.png"/><Relationship Id="rId21" Type="http://schemas.microsoft.com/office/2007/relationships/hdphoto" Target="../media/hdphoto5.wdp"/><Relationship Id="rId7" Type="http://schemas.microsoft.com/office/2007/relationships/hdphoto" Target="../media/hdphoto2.wdp"/><Relationship Id="rId12" Type="http://schemas.openxmlformats.org/officeDocument/2006/relationships/image" Target="../media/image9.png"/><Relationship Id="rId1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.bin"/><Relationship Id="rId20" Type="http://schemas.openxmlformats.org/officeDocument/2006/relationships/image" Target="../media/image11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11" Type="http://schemas.openxmlformats.org/officeDocument/2006/relationships/image" Target="../media/image8.png"/><Relationship Id="rId5" Type="http://schemas.microsoft.com/office/2007/relationships/hdphoto" Target="../media/hdphoto1.wdp"/><Relationship Id="rId15" Type="http://schemas.microsoft.com/office/2007/relationships/hdphoto" Target="../media/hdphoto4.wdp"/><Relationship Id="rId23" Type="http://schemas.microsoft.com/office/2007/relationships/hdphoto" Target="../media/hdphoto6.wdp"/><Relationship Id="rId10" Type="http://schemas.openxmlformats.org/officeDocument/2006/relationships/image" Target="../media/image7.png"/><Relationship Id="rId19" Type="http://schemas.openxmlformats.org/officeDocument/2006/relationships/image" Target="../media/image3.emf"/><Relationship Id="rId4" Type="http://schemas.openxmlformats.org/officeDocument/2006/relationships/image" Target="../media/image5.png"/><Relationship Id="rId9" Type="http://schemas.openxmlformats.org/officeDocument/2006/relationships/image" Target="../media/image1.emf"/><Relationship Id="rId14" Type="http://schemas.openxmlformats.org/officeDocument/2006/relationships/image" Target="../media/image10.png"/><Relationship Id="rId2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Immagine 53" descr="Immagine che contiene testo&#10;&#10;Descrizione generata automaticamente">
            <a:extLst>
              <a:ext uri="{FF2B5EF4-FFF2-40B4-BE49-F238E27FC236}">
                <a16:creationId xmlns:a16="http://schemas.microsoft.com/office/drawing/2014/main" id="{633C2F06-8953-48B6-A3C0-0F3BF013DF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1" t="56520" r="72313" b="33879"/>
          <a:stretch>
            <a:fillRect/>
          </a:stretch>
        </p:blipFill>
        <p:spPr bwMode="auto">
          <a:xfrm rot="409031">
            <a:off x="2121563" y="145782"/>
            <a:ext cx="2202453" cy="51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6" descr="C:\academic\animal\kill\AKT-YAP TAZ\AKT-SHLUC- TAZ\16.2\100_5958.JPG">
            <a:extLst>
              <a:ext uri="{FF2B5EF4-FFF2-40B4-BE49-F238E27FC236}">
                <a16:creationId xmlns:a16="http://schemas.microsoft.com/office/drawing/2014/main" id="{4400658C-2759-44E5-BED7-C5F3657B89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92" t="33295" r="22728"/>
          <a:stretch/>
        </p:blipFill>
        <p:spPr bwMode="auto">
          <a:xfrm rot="12029421">
            <a:off x="844946" y="3456392"/>
            <a:ext cx="931970" cy="608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C:\academic\animal\kill\New folder\100_7235.JPG">
            <a:extLst>
              <a:ext uri="{FF2B5EF4-FFF2-40B4-BE49-F238E27FC236}">
                <a16:creationId xmlns:a16="http://schemas.microsoft.com/office/drawing/2014/main" id="{992C6BD9-CC00-4A23-9006-DADDEEE681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76" t="30188" r="20998" b="6190"/>
          <a:stretch/>
        </p:blipFill>
        <p:spPr bwMode="auto">
          <a:xfrm>
            <a:off x="2467007" y="3435313"/>
            <a:ext cx="994177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Oggetto 3">
            <a:extLst>
              <a:ext uri="{FF2B5EF4-FFF2-40B4-BE49-F238E27FC236}">
                <a16:creationId xmlns:a16="http://schemas.microsoft.com/office/drawing/2014/main" id="{3F16A625-8266-4ED4-8851-A231B1B24B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5676635"/>
              </p:ext>
            </p:extLst>
          </p:nvPr>
        </p:nvGraphicFramePr>
        <p:xfrm>
          <a:off x="5154613" y="412750"/>
          <a:ext cx="3921125" cy="2513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" name="Prism 9" r:id="rId8" imgW="4800969" imgH="2706834" progId="Prism9.Document">
                  <p:embed/>
                </p:oleObj>
              </mc:Choice>
              <mc:Fallback>
                <p:oleObj name="Prism 9" r:id="rId8" imgW="4800969" imgH="2706834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154613" y="412750"/>
                        <a:ext cx="3921125" cy="2513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Immagine 2" descr="Immagine che contiene oggetto da esterni&#10;&#10;Descrizione generata automaticamente">
            <a:extLst>
              <a:ext uri="{FF2B5EF4-FFF2-40B4-BE49-F238E27FC236}">
                <a16:creationId xmlns:a16="http://schemas.microsoft.com/office/drawing/2014/main" id="{5AC982AD-053E-4AB5-AE60-4E0A72C38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66" t="38335" r="25372" b="30952"/>
          <a:stretch>
            <a:fillRect/>
          </a:stretch>
        </p:blipFill>
        <p:spPr bwMode="auto">
          <a:xfrm>
            <a:off x="498475" y="626832"/>
            <a:ext cx="1014413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45" descr="Immagine che contiene oggetto da esterni&#10;&#10;Descrizione generata automaticamente">
            <a:extLst>
              <a:ext uri="{FF2B5EF4-FFF2-40B4-BE49-F238E27FC236}">
                <a16:creationId xmlns:a16="http://schemas.microsoft.com/office/drawing/2014/main" id="{5C883B13-0045-4EDC-85CB-6DF90B4958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66" t="38335" r="25372" b="30952"/>
          <a:stretch>
            <a:fillRect/>
          </a:stretch>
        </p:blipFill>
        <p:spPr bwMode="auto">
          <a:xfrm>
            <a:off x="493713" y="1508473"/>
            <a:ext cx="101917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43">
            <a:extLst>
              <a:ext uri="{FF2B5EF4-FFF2-40B4-BE49-F238E27FC236}">
                <a16:creationId xmlns:a16="http://schemas.microsoft.com/office/drawing/2014/main" id="{43A1F0EE-E094-4FEE-99D1-CC062BBF08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730" y="120650"/>
            <a:ext cx="38824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2200" b="1" dirty="0"/>
              <a:t>A</a:t>
            </a:r>
            <a:endParaRPr lang="en-US" altLang="en-US" sz="2200" b="1" dirty="0"/>
          </a:p>
        </p:txBody>
      </p:sp>
      <p:pic>
        <p:nvPicPr>
          <p:cNvPr id="14" name="Immagine 53" descr="Immagine che contiene testo&#10;&#10;Descrizione generata automaticamente">
            <a:extLst>
              <a:ext uri="{FF2B5EF4-FFF2-40B4-BE49-F238E27FC236}">
                <a16:creationId xmlns:a16="http://schemas.microsoft.com/office/drawing/2014/main" id="{F7786BA5-04D1-496A-8659-AF6B75BA9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1" t="56520" r="72313" b="33879"/>
          <a:stretch>
            <a:fillRect/>
          </a:stretch>
        </p:blipFill>
        <p:spPr bwMode="auto">
          <a:xfrm rot="9419790" flipH="1">
            <a:off x="2509923" y="1775123"/>
            <a:ext cx="2192494" cy="815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63">
            <a:extLst>
              <a:ext uri="{FF2B5EF4-FFF2-40B4-BE49-F238E27FC236}">
                <a16:creationId xmlns:a16="http://schemas.microsoft.com/office/drawing/2014/main" id="{840D090E-043B-42CA-A626-7B5039087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8948" y="873013"/>
            <a:ext cx="17235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 dirty="0">
                <a:cs typeface="Arial" panose="020B0604020202020204" pitchFamily="34" charset="0"/>
              </a:rPr>
              <a:t>Sacrifice due to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 dirty="0">
                <a:cs typeface="Arial" panose="020B0604020202020204" pitchFamily="34" charset="0"/>
              </a:rPr>
              <a:t>tumor burden</a:t>
            </a:r>
          </a:p>
        </p:txBody>
      </p:sp>
      <p:sp>
        <p:nvSpPr>
          <p:cNvPr id="21" name="CasellaDiTesto 43">
            <a:extLst>
              <a:ext uri="{FF2B5EF4-FFF2-40B4-BE49-F238E27FC236}">
                <a16:creationId xmlns:a16="http://schemas.microsoft.com/office/drawing/2014/main" id="{B6D09276-9C0E-458A-BAA5-B93F73E1A9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6219" y="120650"/>
            <a:ext cx="38824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2200" b="1" dirty="0"/>
              <a:t>B</a:t>
            </a:r>
            <a:endParaRPr lang="en-US" altLang="en-US" sz="2200" b="1" dirty="0"/>
          </a:p>
        </p:txBody>
      </p:sp>
      <p:pic>
        <p:nvPicPr>
          <p:cNvPr id="22" name="Picture 2" descr="C:\academic\animal\kill\AKT-YAP TAZ\AKT-SHYAP- TAZ\HE\25.5W\Akt-shYAP-TAZ M25.5w 20x.jpg">
            <a:extLst>
              <a:ext uri="{FF2B5EF4-FFF2-40B4-BE49-F238E27FC236}">
                <a16:creationId xmlns:a16="http://schemas.microsoft.com/office/drawing/2014/main" id="{B052B5E8-101D-4099-93BB-BC3E1458A7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202" y="4071483"/>
            <a:ext cx="1522272" cy="1152000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63">
            <a:extLst>
              <a:ext uri="{FF2B5EF4-FFF2-40B4-BE49-F238E27FC236}">
                <a16:creationId xmlns:a16="http://schemas.microsoft.com/office/drawing/2014/main" id="{735E8DB7-8F35-4E8A-BE44-2A23C7EAE2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0584" y="3242720"/>
            <a:ext cx="144621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100" b="1" dirty="0">
                <a:cs typeface="Arial" panose="020B0604020202020204" pitchFamily="34" charset="0"/>
              </a:rPr>
              <a:t>AKT-</a:t>
            </a:r>
            <a:r>
              <a:rPr lang="en-US" altLang="en-US" sz="1100" b="1" dirty="0" err="1">
                <a:cs typeface="Arial" panose="020B0604020202020204" pitchFamily="34" charset="0"/>
              </a:rPr>
              <a:t>shYAP</a:t>
            </a:r>
            <a:r>
              <a:rPr lang="en-US" altLang="en-US" sz="1100" b="1" dirty="0">
                <a:cs typeface="Arial" panose="020B0604020202020204" pitchFamily="34" charset="0"/>
              </a:rPr>
              <a:t>-TAZ</a:t>
            </a:r>
          </a:p>
        </p:txBody>
      </p:sp>
      <p:sp>
        <p:nvSpPr>
          <p:cNvPr id="29" name="TextBox 63">
            <a:extLst>
              <a:ext uri="{FF2B5EF4-FFF2-40B4-BE49-F238E27FC236}">
                <a16:creationId xmlns:a16="http://schemas.microsoft.com/office/drawing/2014/main" id="{0C24E610-A206-47E1-8A05-F78549B7D7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447" y="3242720"/>
            <a:ext cx="144621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100" b="1" dirty="0">
                <a:cs typeface="Arial" panose="020B0604020202020204" pitchFamily="34" charset="0"/>
              </a:rPr>
              <a:t>AKT-</a:t>
            </a:r>
            <a:r>
              <a:rPr lang="en-US" altLang="en-US" sz="1100" b="1" dirty="0" err="1">
                <a:cs typeface="Arial" panose="020B0604020202020204" pitchFamily="34" charset="0"/>
              </a:rPr>
              <a:t>shLuc</a:t>
            </a:r>
            <a:r>
              <a:rPr lang="en-US" altLang="en-US" sz="1100" b="1" dirty="0">
                <a:cs typeface="Arial" panose="020B0604020202020204" pitchFamily="34" charset="0"/>
              </a:rPr>
              <a:t>-TAZ</a:t>
            </a:r>
          </a:p>
        </p:txBody>
      </p:sp>
      <p:pic>
        <p:nvPicPr>
          <p:cNvPr id="32" name="Picture 2" descr="E:\5-8-2015\AKT-shYAP-TAZ 11.5w\AKT-shYAP-TAZ 11.5w 20x.jpg">
            <a:extLst>
              <a:ext uri="{FF2B5EF4-FFF2-40B4-BE49-F238E27FC236}">
                <a16:creationId xmlns:a16="http://schemas.microsoft.com/office/drawing/2014/main" id="{C5010837-CBDB-48CC-9B58-92CDB2BA08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3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202961" y="4071482"/>
            <a:ext cx="1522273" cy="1152000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CasellaDiTesto 43">
            <a:extLst>
              <a:ext uri="{FF2B5EF4-FFF2-40B4-BE49-F238E27FC236}">
                <a16:creationId xmlns:a16="http://schemas.microsoft.com/office/drawing/2014/main" id="{2530F55D-8E1D-4317-8924-F25ADC5853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730" y="2915050"/>
            <a:ext cx="38824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2200" b="1" dirty="0"/>
              <a:t>C</a:t>
            </a:r>
            <a:endParaRPr lang="en-US" altLang="en-US" sz="2200" b="1" dirty="0"/>
          </a:p>
        </p:txBody>
      </p:sp>
      <p:sp>
        <p:nvSpPr>
          <p:cNvPr id="34" name="TextBox 63">
            <a:extLst>
              <a:ext uri="{FF2B5EF4-FFF2-40B4-BE49-F238E27FC236}">
                <a16:creationId xmlns:a16="http://schemas.microsoft.com/office/drawing/2014/main" id="{94440C48-71BE-40E2-A079-469304ADA2B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79697" y="4559343"/>
            <a:ext cx="67839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100" b="1" dirty="0">
                <a:cs typeface="Arial" panose="020B0604020202020204" pitchFamily="34" charset="0"/>
              </a:rPr>
              <a:t>H&amp;E</a:t>
            </a:r>
          </a:p>
        </p:txBody>
      </p:sp>
      <p:sp>
        <p:nvSpPr>
          <p:cNvPr id="35" name="TextBox 63">
            <a:extLst>
              <a:ext uri="{FF2B5EF4-FFF2-40B4-BE49-F238E27FC236}">
                <a16:creationId xmlns:a16="http://schemas.microsoft.com/office/drawing/2014/main" id="{EE433E6F-6A3C-42D5-8A20-45779EC7A7D5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79697" y="5771130"/>
            <a:ext cx="67839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DE" altLang="en-US" sz="1100" b="1" dirty="0">
                <a:cs typeface="Arial" panose="020B0604020202020204" pitchFamily="34" charset="0"/>
              </a:rPr>
              <a:t>Y</a:t>
            </a:r>
            <a:r>
              <a:rPr lang="en-US" altLang="en-US" sz="1100" b="1" dirty="0">
                <a:cs typeface="Arial" panose="020B0604020202020204" pitchFamily="34" charset="0"/>
              </a:rPr>
              <a:t>AP</a:t>
            </a:r>
          </a:p>
        </p:txBody>
      </p:sp>
      <p:sp>
        <p:nvSpPr>
          <p:cNvPr id="36" name="TextBox 63">
            <a:extLst>
              <a:ext uri="{FF2B5EF4-FFF2-40B4-BE49-F238E27FC236}">
                <a16:creationId xmlns:a16="http://schemas.microsoft.com/office/drawing/2014/main" id="{545D4FE1-7CF7-4C73-AB1A-0DFC7D78F0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4786" y="4209047"/>
            <a:ext cx="39983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DE" altLang="en-US" sz="900" b="1" dirty="0">
                <a:cs typeface="Arial" panose="020B0604020202020204" pitchFamily="34" charset="0"/>
              </a:rPr>
              <a:t>S</a:t>
            </a:r>
            <a:r>
              <a:rPr lang="en-US" altLang="en-US" sz="900" b="1" dirty="0">
                <a:cs typeface="Arial" panose="020B0604020202020204" pitchFamily="34" charset="0"/>
              </a:rPr>
              <a:t>T</a:t>
            </a:r>
          </a:p>
        </p:txBody>
      </p:sp>
      <p:sp>
        <p:nvSpPr>
          <p:cNvPr id="38" name="TextBox 63">
            <a:extLst>
              <a:ext uri="{FF2B5EF4-FFF2-40B4-BE49-F238E27FC236}">
                <a16:creationId xmlns:a16="http://schemas.microsoft.com/office/drawing/2014/main" id="{FB43E835-FD44-44FF-BDB7-366E3D220B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4131" y="4533290"/>
            <a:ext cx="39983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900" b="1" dirty="0">
                <a:cs typeface="Arial" panose="020B0604020202020204" pitchFamily="34" charset="0"/>
              </a:rPr>
              <a:t>T</a:t>
            </a:r>
          </a:p>
        </p:txBody>
      </p:sp>
      <p:sp>
        <p:nvSpPr>
          <p:cNvPr id="39" name="TextBox 63">
            <a:extLst>
              <a:ext uri="{FF2B5EF4-FFF2-40B4-BE49-F238E27FC236}">
                <a16:creationId xmlns:a16="http://schemas.microsoft.com/office/drawing/2014/main" id="{6AA78A8D-9D16-4183-B17F-2F663F0C9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9895" y="4900370"/>
            <a:ext cx="39983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DE" altLang="en-US" sz="900" b="1" dirty="0">
                <a:cs typeface="Arial" panose="020B0604020202020204" pitchFamily="34" charset="0"/>
              </a:rPr>
              <a:t>S</a:t>
            </a:r>
            <a:r>
              <a:rPr lang="en-US" altLang="en-US" sz="900" b="1" dirty="0">
                <a:cs typeface="Arial" panose="020B0604020202020204" pitchFamily="34" charset="0"/>
              </a:rPr>
              <a:t>T</a:t>
            </a:r>
          </a:p>
        </p:txBody>
      </p:sp>
      <p:sp>
        <p:nvSpPr>
          <p:cNvPr id="40" name="TextBox 63">
            <a:extLst>
              <a:ext uri="{FF2B5EF4-FFF2-40B4-BE49-F238E27FC236}">
                <a16:creationId xmlns:a16="http://schemas.microsoft.com/office/drawing/2014/main" id="{52B5A0D3-B968-47C7-B8A6-42A5B1807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2603" y="4459316"/>
            <a:ext cx="39983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900" b="1" dirty="0">
                <a:cs typeface="Arial" panose="020B0604020202020204" pitchFamily="34" charset="0"/>
              </a:rPr>
              <a:t>T</a:t>
            </a: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E0F14D66-9F65-44F2-9D1E-46B590F77CF6}"/>
              </a:ext>
            </a:extLst>
          </p:cNvPr>
          <p:cNvSpPr txBox="1"/>
          <p:nvPr/>
        </p:nvSpPr>
        <p:spPr>
          <a:xfrm flipH="1">
            <a:off x="6563727" y="1732529"/>
            <a:ext cx="10972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p = 0.003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CasellaDiTesto 43">
            <a:extLst>
              <a:ext uri="{FF2B5EF4-FFF2-40B4-BE49-F238E27FC236}">
                <a16:creationId xmlns:a16="http://schemas.microsoft.com/office/drawing/2014/main" id="{0D13D404-725B-44DF-A07F-E9CF0319C6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6064" y="3299640"/>
            <a:ext cx="38824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2200" b="1" dirty="0"/>
              <a:t>D</a:t>
            </a:r>
            <a:endParaRPr lang="en-US" altLang="en-US" sz="2200" b="1" dirty="0"/>
          </a:p>
        </p:txBody>
      </p:sp>
      <p:graphicFrame>
        <p:nvGraphicFramePr>
          <p:cNvPr id="43" name="Oggetto 42">
            <a:extLst>
              <a:ext uri="{FF2B5EF4-FFF2-40B4-BE49-F238E27FC236}">
                <a16:creationId xmlns:a16="http://schemas.microsoft.com/office/drawing/2014/main" id="{261A058B-6551-48C7-8AB8-B27CC0794E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2384419"/>
              </p:ext>
            </p:extLst>
          </p:nvPr>
        </p:nvGraphicFramePr>
        <p:xfrm>
          <a:off x="4233863" y="3536950"/>
          <a:ext cx="2397125" cy="332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" name="Prism 9" r:id="rId16" imgW="2135965" imgH="3475175" progId="Prism9.Document">
                  <p:embed/>
                </p:oleObj>
              </mc:Choice>
              <mc:Fallback>
                <p:oleObj name="Prism 9" r:id="rId16" imgW="2135965" imgH="3475175" progId="Prism9.Document">
                  <p:embed/>
                  <p:pic>
                    <p:nvPicPr>
                      <p:cNvPr id="12" name="Oggetto 11">
                        <a:extLst>
                          <a:ext uri="{FF2B5EF4-FFF2-40B4-BE49-F238E27FC236}">
                            <a16:creationId xmlns:a16="http://schemas.microsoft.com/office/drawing/2014/main" id="{C0AF01A2-23EA-4AAF-9E00-D54245B32CC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233863" y="3536950"/>
                        <a:ext cx="2397125" cy="3321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99F96A5D-09BC-4224-9A09-5ED3B2BC3FC7}"/>
              </a:ext>
            </a:extLst>
          </p:cNvPr>
          <p:cNvSpPr txBox="1"/>
          <p:nvPr/>
        </p:nvSpPr>
        <p:spPr>
          <a:xfrm>
            <a:off x="5663868" y="5211226"/>
            <a:ext cx="684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/>
              <a:t>***</a:t>
            </a:r>
            <a:endParaRPr lang="en-US" sz="1400" b="1" dirty="0"/>
          </a:p>
        </p:txBody>
      </p:sp>
      <p:graphicFrame>
        <p:nvGraphicFramePr>
          <p:cNvPr id="45" name="Oggetto 44">
            <a:extLst>
              <a:ext uri="{FF2B5EF4-FFF2-40B4-BE49-F238E27FC236}">
                <a16:creationId xmlns:a16="http://schemas.microsoft.com/office/drawing/2014/main" id="{DC3B8622-905F-4D22-B001-B9E5692A66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8309111"/>
              </p:ext>
            </p:extLst>
          </p:nvPr>
        </p:nvGraphicFramePr>
        <p:xfrm>
          <a:off x="6516688" y="3541713"/>
          <a:ext cx="2544762" cy="307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" name="Prism 9" r:id="rId18" imgW="2306669" imgH="3217741" progId="Prism9.Document">
                  <p:embed/>
                </p:oleObj>
              </mc:Choice>
              <mc:Fallback>
                <p:oleObj name="Prism 9" r:id="rId18" imgW="2306669" imgH="3217741" progId="Prism9.Document">
                  <p:embed/>
                  <p:pic>
                    <p:nvPicPr>
                      <p:cNvPr id="43" name="Oggetto 42">
                        <a:extLst>
                          <a:ext uri="{FF2B5EF4-FFF2-40B4-BE49-F238E27FC236}">
                            <a16:creationId xmlns:a16="http://schemas.microsoft.com/office/drawing/2014/main" id="{261A058B-6551-48C7-8AB8-B27CC0794EC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6516688" y="3541713"/>
                        <a:ext cx="2544762" cy="3076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CasellaDiTesto 43">
            <a:extLst>
              <a:ext uri="{FF2B5EF4-FFF2-40B4-BE49-F238E27FC236}">
                <a16:creationId xmlns:a16="http://schemas.microsoft.com/office/drawing/2014/main" id="{BE2E3E27-72DC-4D1D-A2D8-DE76BD4FB5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6614" y="3299640"/>
            <a:ext cx="37221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2200" b="1" dirty="0"/>
              <a:t>E</a:t>
            </a:r>
            <a:endParaRPr lang="en-US" altLang="en-US" sz="2200" b="1" dirty="0"/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1D91C143-D681-4BBF-9337-AB7EF920BBAD}"/>
              </a:ext>
            </a:extLst>
          </p:cNvPr>
          <p:cNvCxnSpPr>
            <a:cxnSpLocks/>
          </p:cNvCxnSpPr>
          <p:nvPr/>
        </p:nvCxnSpPr>
        <p:spPr>
          <a:xfrm>
            <a:off x="1762965" y="5163668"/>
            <a:ext cx="25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diritto 46">
            <a:extLst>
              <a:ext uri="{FF2B5EF4-FFF2-40B4-BE49-F238E27FC236}">
                <a16:creationId xmlns:a16="http://schemas.microsoft.com/office/drawing/2014/main" id="{125739CB-0457-4C4F-89A5-7B0B6A8E9C02}"/>
              </a:ext>
            </a:extLst>
          </p:cNvPr>
          <p:cNvCxnSpPr>
            <a:cxnSpLocks/>
          </p:cNvCxnSpPr>
          <p:nvPr/>
        </p:nvCxnSpPr>
        <p:spPr>
          <a:xfrm>
            <a:off x="3393993" y="5163668"/>
            <a:ext cx="25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/>
          <p:cNvPicPr preferRelativeResize="0">
            <a:picLocks/>
          </p:cNvPicPr>
          <p:nvPr/>
        </p:nvPicPr>
        <p:blipFill rotWithShape="1"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saturation sat="66000"/>
                    </a14:imgEffect>
                    <a14:imgEffect>
                      <a14:brightnessContrast bright="5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7" t="11779" r="5320" b="569"/>
          <a:stretch/>
        </p:blipFill>
        <p:spPr>
          <a:xfrm>
            <a:off x="568202" y="5306480"/>
            <a:ext cx="1522800" cy="1152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grpSp>
        <p:nvGrpSpPr>
          <p:cNvPr id="49" name="Gruppo 11">
            <a:extLst>
              <a:ext uri="{FF2B5EF4-FFF2-40B4-BE49-F238E27FC236}">
                <a16:creationId xmlns:a16="http://schemas.microsoft.com/office/drawing/2014/main" id="{879DC6F7-186A-420C-9FBF-CCE82F45C703}"/>
              </a:ext>
            </a:extLst>
          </p:cNvPr>
          <p:cNvGrpSpPr>
            <a:grpSpLocks/>
          </p:cNvGrpSpPr>
          <p:nvPr/>
        </p:nvGrpSpPr>
        <p:grpSpPr bwMode="auto">
          <a:xfrm>
            <a:off x="1539196" y="793331"/>
            <a:ext cx="458192" cy="400225"/>
            <a:chOff x="3288572" y="342185"/>
            <a:chExt cx="828541" cy="724615"/>
          </a:xfrm>
        </p:grpSpPr>
        <p:sp>
          <p:nvSpPr>
            <p:cNvPr id="57" name="Ovale 51">
              <a:extLst>
                <a:ext uri="{FF2B5EF4-FFF2-40B4-BE49-F238E27FC236}">
                  <a16:creationId xmlns:a16="http://schemas.microsoft.com/office/drawing/2014/main" id="{F4293E25-25B7-4253-8BF0-5C23D3275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9177" y="447589"/>
              <a:ext cx="647668" cy="571907"/>
            </a:xfrm>
            <a:prstGeom prst="ellipse">
              <a:avLst/>
            </a:prstGeom>
            <a:noFill/>
            <a:ln w="28575" algn="ctr">
              <a:solidFill>
                <a:srgbClr val="FFC000"/>
              </a:solidFill>
              <a:round/>
              <a:headEnd/>
              <a:tailEnd type="stealth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200" b="1">
                <a:cs typeface="Arial" panose="020B0604020202020204" pitchFamily="34" charset="0"/>
              </a:endParaRPr>
            </a:p>
          </p:txBody>
        </p:sp>
        <p:sp>
          <p:nvSpPr>
            <p:cNvPr id="58" name="Freccia circolare 57">
              <a:extLst>
                <a:ext uri="{FF2B5EF4-FFF2-40B4-BE49-F238E27FC236}">
                  <a16:creationId xmlns:a16="http://schemas.microsoft.com/office/drawing/2014/main" id="{3FA194CC-6E0F-41DB-BC8C-2872517C3B72}"/>
                </a:ext>
              </a:extLst>
            </p:cNvPr>
            <p:cNvSpPr/>
            <p:nvPr/>
          </p:nvSpPr>
          <p:spPr bwMode="auto">
            <a:xfrm>
              <a:off x="3288572" y="342185"/>
              <a:ext cx="828541" cy="724615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10800000"/>
                <a:gd name="adj5" fmla="val 12500"/>
              </a:avLst>
            </a:prstGeom>
            <a:solidFill>
              <a:srgbClr val="00B0F0"/>
            </a:solidFill>
            <a:ln w="12700" cap="flat" cmpd="sng" algn="ctr">
              <a:noFill/>
              <a:prstDash val="solid"/>
              <a:round/>
              <a:headEnd type="none" w="med" len="med"/>
              <a:tailEnd type="stealth" w="lg" len="med"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Ovale 59">
            <a:extLst>
              <a:ext uri="{FF2B5EF4-FFF2-40B4-BE49-F238E27FC236}">
                <a16:creationId xmlns:a16="http://schemas.microsoft.com/office/drawing/2014/main" id="{E4155F4D-5750-412E-A382-CF067E52C2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6321" y="851209"/>
            <a:ext cx="359413" cy="316487"/>
          </a:xfrm>
          <a:prstGeom prst="ellipse">
            <a:avLst/>
          </a:prstGeom>
          <a:noFill/>
          <a:ln w="28575" algn="ctr">
            <a:solidFill>
              <a:srgbClr val="FFC000"/>
            </a:solidFill>
            <a:round/>
            <a:headEnd/>
            <a:tailEnd type="stealth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200" b="1">
              <a:cs typeface="Arial" panose="020B0604020202020204" pitchFamily="34" charset="0"/>
            </a:endParaRPr>
          </a:p>
        </p:txBody>
      </p:sp>
      <p:sp>
        <p:nvSpPr>
          <p:cNvPr id="51" name="Freccia circolare 50">
            <a:extLst>
              <a:ext uri="{FF2B5EF4-FFF2-40B4-BE49-F238E27FC236}">
                <a16:creationId xmlns:a16="http://schemas.microsoft.com/office/drawing/2014/main" id="{9EE92534-507A-4D0F-942A-BE23A18DEE8E}"/>
              </a:ext>
            </a:extLst>
          </p:cNvPr>
          <p:cNvSpPr/>
          <p:nvPr/>
        </p:nvSpPr>
        <p:spPr bwMode="auto">
          <a:xfrm>
            <a:off x="2026336" y="793331"/>
            <a:ext cx="459382" cy="400225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800000"/>
              <a:gd name="adj5" fmla="val 12500"/>
            </a:avLst>
          </a:prstGeom>
          <a:solidFill>
            <a:srgbClr val="0033CC"/>
          </a:solidFill>
          <a:ln w="12700" cap="flat" cmpd="sng" algn="ctr">
            <a:noFill/>
            <a:prstDash val="solid"/>
            <a:round/>
            <a:headEnd type="none" w="med" len="med"/>
            <a:tailEnd type="stealth" w="lg" len="med"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63">
            <a:extLst>
              <a:ext uri="{FF2B5EF4-FFF2-40B4-BE49-F238E27FC236}">
                <a16:creationId xmlns:a16="http://schemas.microsoft.com/office/drawing/2014/main" id="{DED3B6F9-C740-44ED-BD43-723C4A33E1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3493" y="571420"/>
            <a:ext cx="5307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1" dirty="0">
                <a:cs typeface="Arial" panose="020B0604020202020204" pitchFamily="34" charset="0"/>
              </a:rPr>
              <a:t>AKT</a:t>
            </a:r>
          </a:p>
        </p:txBody>
      </p:sp>
      <p:sp>
        <p:nvSpPr>
          <p:cNvPr id="53" name="TextBox 63">
            <a:extLst>
              <a:ext uri="{FF2B5EF4-FFF2-40B4-BE49-F238E27FC236}">
                <a16:creationId xmlns:a16="http://schemas.microsoft.com/office/drawing/2014/main" id="{BC674E87-F4C4-409E-BBCD-119CF9645E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7659" y="571420"/>
            <a:ext cx="9297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1" dirty="0" err="1">
                <a:cs typeface="Arial" panose="020B0604020202020204" pitchFamily="34" charset="0"/>
              </a:rPr>
              <a:t>shYAP</a:t>
            </a:r>
            <a:endParaRPr lang="en-US" altLang="en-US" sz="1200" b="1" dirty="0">
              <a:cs typeface="Arial" panose="020B0604020202020204" pitchFamily="34" charset="0"/>
            </a:endParaRPr>
          </a:p>
        </p:txBody>
      </p:sp>
      <p:sp>
        <p:nvSpPr>
          <p:cNvPr id="54" name="Ovale 59">
            <a:extLst>
              <a:ext uri="{FF2B5EF4-FFF2-40B4-BE49-F238E27FC236}">
                <a16:creationId xmlns:a16="http://schemas.microsoft.com/office/drawing/2014/main" id="{2C57054C-4752-4670-B911-8A36A9F2CA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3280" y="849959"/>
            <a:ext cx="359413" cy="316487"/>
          </a:xfrm>
          <a:prstGeom prst="ellipse">
            <a:avLst/>
          </a:prstGeom>
          <a:noFill/>
          <a:ln w="28575" algn="ctr">
            <a:solidFill>
              <a:srgbClr val="FFC000"/>
            </a:solidFill>
            <a:round/>
            <a:headEnd/>
            <a:tailEnd type="stealth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200" b="1">
              <a:cs typeface="Arial" panose="020B0604020202020204" pitchFamily="34" charset="0"/>
            </a:endParaRPr>
          </a:p>
        </p:txBody>
      </p:sp>
      <p:sp>
        <p:nvSpPr>
          <p:cNvPr id="55" name="Freccia circolare 54">
            <a:extLst>
              <a:ext uri="{FF2B5EF4-FFF2-40B4-BE49-F238E27FC236}">
                <a16:creationId xmlns:a16="http://schemas.microsoft.com/office/drawing/2014/main" id="{B158E978-368C-4840-AFE0-9DD2E2A60833}"/>
              </a:ext>
            </a:extLst>
          </p:cNvPr>
          <p:cNvSpPr/>
          <p:nvPr/>
        </p:nvSpPr>
        <p:spPr bwMode="auto">
          <a:xfrm>
            <a:off x="2533296" y="792080"/>
            <a:ext cx="459382" cy="400225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800000"/>
              <a:gd name="adj5" fmla="val 12500"/>
            </a:avLst>
          </a:prstGeom>
          <a:solidFill>
            <a:srgbClr val="C00000"/>
          </a:solidFill>
          <a:ln w="12700" cap="flat" cmpd="sng" algn="ctr">
            <a:noFill/>
            <a:prstDash val="solid"/>
            <a:round/>
            <a:headEnd type="none" w="med" len="med"/>
            <a:tailEnd type="stealth" w="lg" len="med"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63">
            <a:extLst>
              <a:ext uri="{FF2B5EF4-FFF2-40B4-BE49-F238E27FC236}">
                <a16:creationId xmlns:a16="http://schemas.microsoft.com/office/drawing/2014/main" id="{7C9280B2-5304-45B1-AA97-5D689A1CE5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4946" y="570170"/>
            <a:ext cx="91500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1" dirty="0">
                <a:cs typeface="Arial" panose="020B0604020202020204" pitchFamily="34" charset="0"/>
              </a:rPr>
              <a:t>TAZS89a</a:t>
            </a:r>
          </a:p>
        </p:txBody>
      </p:sp>
      <p:grpSp>
        <p:nvGrpSpPr>
          <p:cNvPr id="59" name="Gruppo 11">
            <a:extLst>
              <a:ext uri="{FF2B5EF4-FFF2-40B4-BE49-F238E27FC236}">
                <a16:creationId xmlns:a16="http://schemas.microsoft.com/office/drawing/2014/main" id="{22DDA8DC-0049-4CD5-8D2E-BB3710869197}"/>
              </a:ext>
            </a:extLst>
          </p:cNvPr>
          <p:cNvGrpSpPr>
            <a:grpSpLocks/>
          </p:cNvGrpSpPr>
          <p:nvPr/>
        </p:nvGrpSpPr>
        <p:grpSpPr bwMode="auto">
          <a:xfrm>
            <a:off x="1540560" y="1695350"/>
            <a:ext cx="458192" cy="435044"/>
            <a:chOff x="3288572" y="342185"/>
            <a:chExt cx="828541" cy="724615"/>
          </a:xfrm>
        </p:grpSpPr>
        <p:sp>
          <p:nvSpPr>
            <p:cNvPr id="60" name="Ovale 51">
              <a:extLst>
                <a:ext uri="{FF2B5EF4-FFF2-40B4-BE49-F238E27FC236}">
                  <a16:creationId xmlns:a16="http://schemas.microsoft.com/office/drawing/2014/main" id="{BA35635B-F155-4581-A691-08B9EA323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9177" y="447589"/>
              <a:ext cx="647668" cy="571907"/>
            </a:xfrm>
            <a:prstGeom prst="ellipse">
              <a:avLst/>
            </a:prstGeom>
            <a:noFill/>
            <a:ln w="28575" algn="ctr">
              <a:solidFill>
                <a:srgbClr val="FFC000"/>
              </a:solidFill>
              <a:round/>
              <a:headEnd/>
              <a:tailEnd type="stealth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200" b="1">
                <a:cs typeface="Arial" panose="020B0604020202020204" pitchFamily="34" charset="0"/>
              </a:endParaRPr>
            </a:p>
          </p:txBody>
        </p:sp>
        <p:sp>
          <p:nvSpPr>
            <p:cNvPr id="61" name="Freccia circolare 60">
              <a:extLst>
                <a:ext uri="{FF2B5EF4-FFF2-40B4-BE49-F238E27FC236}">
                  <a16:creationId xmlns:a16="http://schemas.microsoft.com/office/drawing/2014/main" id="{2D099DBD-9B00-4450-9DD2-C504A34D8367}"/>
                </a:ext>
              </a:extLst>
            </p:cNvPr>
            <p:cNvSpPr/>
            <p:nvPr/>
          </p:nvSpPr>
          <p:spPr bwMode="auto">
            <a:xfrm>
              <a:off x="3288572" y="342185"/>
              <a:ext cx="828541" cy="724615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10800000"/>
                <a:gd name="adj5" fmla="val 12500"/>
              </a:avLst>
            </a:prstGeom>
            <a:solidFill>
              <a:srgbClr val="00B0F0"/>
            </a:solidFill>
            <a:ln w="12700" cap="flat" cmpd="sng" algn="ctr">
              <a:noFill/>
              <a:prstDash val="solid"/>
              <a:round/>
              <a:headEnd type="none" w="med" len="med"/>
              <a:tailEnd type="stealth" w="lg" len="med"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2" name="Ovale 59">
            <a:extLst>
              <a:ext uri="{FF2B5EF4-FFF2-40B4-BE49-F238E27FC236}">
                <a16:creationId xmlns:a16="http://schemas.microsoft.com/office/drawing/2014/main" id="{D06ACC7D-0F44-4C7F-81E8-D0786E39B0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7685" y="1760512"/>
            <a:ext cx="359413" cy="344021"/>
          </a:xfrm>
          <a:prstGeom prst="ellipse">
            <a:avLst/>
          </a:prstGeom>
          <a:noFill/>
          <a:ln w="28575" algn="ctr">
            <a:solidFill>
              <a:srgbClr val="FFC000"/>
            </a:solidFill>
            <a:round/>
            <a:headEnd/>
            <a:tailEnd type="stealth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200" b="1">
              <a:cs typeface="Arial" panose="020B0604020202020204" pitchFamily="34" charset="0"/>
            </a:endParaRPr>
          </a:p>
        </p:txBody>
      </p:sp>
      <p:sp>
        <p:nvSpPr>
          <p:cNvPr id="63" name="Freccia circolare 62">
            <a:extLst>
              <a:ext uri="{FF2B5EF4-FFF2-40B4-BE49-F238E27FC236}">
                <a16:creationId xmlns:a16="http://schemas.microsoft.com/office/drawing/2014/main" id="{73B698F8-3A58-4494-A3E1-5BA45B2011A4}"/>
              </a:ext>
            </a:extLst>
          </p:cNvPr>
          <p:cNvSpPr/>
          <p:nvPr/>
        </p:nvSpPr>
        <p:spPr bwMode="auto">
          <a:xfrm>
            <a:off x="2027700" y="1695350"/>
            <a:ext cx="459382" cy="435044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800000"/>
              <a:gd name="adj5" fmla="val 12500"/>
            </a:avLst>
          </a:prstGeom>
          <a:solidFill>
            <a:srgbClr val="FF6600"/>
          </a:solidFill>
          <a:ln w="12700" cap="flat" cmpd="sng" algn="ctr">
            <a:noFill/>
            <a:prstDash val="solid"/>
            <a:round/>
            <a:headEnd type="none" w="med" len="med"/>
            <a:tailEnd type="stealth" w="lg" len="med"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2C798A6-4181-4C2E-A85B-A9C779A413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4857" y="1466692"/>
            <a:ext cx="5307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1" dirty="0">
                <a:cs typeface="Arial" panose="020B0604020202020204" pitchFamily="34" charset="0"/>
              </a:rPr>
              <a:t>AKT</a:t>
            </a:r>
          </a:p>
        </p:txBody>
      </p:sp>
      <p:sp>
        <p:nvSpPr>
          <p:cNvPr id="65" name="TextBox 63">
            <a:extLst>
              <a:ext uri="{FF2B5EF4-FFF2-40B4-BE49-F238E27FC236}">
                <a16:creationId xmlns:a16="http://schemas.microsoft.com/office/drawing/2014/main" id="{803C0805-2BCF-45BE-BCE0-5A25423A48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9023" y="1466692"/>
            <a:ext cx="9297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1" dirty="0" err="1">
                <a:cs typeface="Arial" panose="020B0604020202020204" pitchFamily="34" charset="0"/>
              </a:rPr>
              <a:t>shLuc</a:t>
            </a:r>
            <a:endParaRPr lang="en-US" altLang="en-US" sz="1200" b="1" dirty="0">
              <a:cs typeface="Arial" panose="020B0604020202020204" pitchFamily="34" charset="0"/>
            </a:endParaRPr>
          </a:p>
        </p:txBody>
      </p:sp>
      <p:sp>
        <p:nvSpPr>
          <p:cNvPr id="66" name="Ovale 59">
            <a:extLst>
              <a:ext uri="{FF2B5EF4-FFF2-40B4-BE49-F238E27FC236}">
                <a16:creationId xmlns:a16="http://schemas.microsoft.com/office/drawing/2014/main" id="{9438763F-72D0-4439-ADAD-0913C53F3A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4644" y="1759262"/>
            <a:ext cx="359413" cy="344021"/>
          </a:xfrm>
          <a:prstGeom prst="ellipse">
            <a:avLst/>
          </a:prstGeom>
          <a:noFill/>
          <a:ln w="28575" algn="ctr">
            <a:solidFill>
              <a:srgbClr val="FFC000"/>
            </a:solidFill>
            <a:round/>
            <a:headEnd/>
            <a:tailEnd type="stealth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200" b="1">
              <a:cs typeface="Arial" panose="020B0604020202020204" pitchFamily="34" charset="0"/>
            </a:endParaRPr>
          </a:p>
        </p:txBody>
      </p:sp>
      <p:sp>
        <p:nvSpPr>
          <p:cNvPr id="67" name="Freccia circolare 66">
            <a:extLst>
              <a:ext uri="{FF2B5EF4-FFF2-40B4-BE49-F238E27FC236}">
                <a16:creationId xmlns:a16="http://schemas.microsoft.com/office/drawing/2014/main" id="{A2BCE36D-AE7F-47A7-BAE0-8E4E8E2E0B19}"/>
              </a:ext>
            </a:extLst>
          </p:cNvPr>
          <p:cNvSpPr/>
          <p:nvPr/>
        </p:nvSpPr>
        <p:spPr bwMode="auto">
          <a:xfrm>
            <a:off x="2534660" y="1694099"/>
            <a:ext cx="459382" cy="435044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800000"/>
              <a:gd name="adj5" fmla="val 12500"/>
            </a:avLst>
          </a:prstGeom>
          <a:solidFill>
            <a:srgbClr val="C00000"/>
          </a:solidFill>
          <a:ln w="12700" cap="flat" cmpd="sng" algn="ctr">
            <a:noFill/>
            <a:prstDash val="solid"/>
            <a:round/>
            <a:headEnd type="none" w="med" len="med"/>
            <a:tailEnd type="stealth" w="lg" len="med"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3">
            <a:extLst>
              <a:ext uri="{FF2B5EF4-FFF2-40B4-BE49-F238E27FC236}">
                <a16:creationId xmlns:a16="http://schemas.microsoft.com/office/drawing/2014/main" id="{1F36FDD4-440A-48B2-9A1E-38A98161F1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6310" y="1465442"/>
            <a:ext cx="91500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1" dirty="0">
                <a:cs typeface="Arial" panose="020B0604020202020204" pitchFamily="34" charset="0"/>
              </a:rPr>
              <a:t>TAZS89a</a:t>
            </a:r>
          </a:p>
        </p:txBody>
      </p:sp>
      <p:pic>
        <p:nvPicPr>
          <p:cNvPr id="2" name="Grafik 1"/>
          <p:cNvPicPr preferRelativeResize="0">
            <a:picLocks/>
          </p:cNvPicPr>
          <p:nvPr/>
        </p:nvPicPr>
        <p:blipFill rotWithShape="1"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18"/>
          <a:stretch/>
        </p:blipFill>
        <p:spPr>
          <a:xfrm>
            <a:off x="2202960" y="5306480"/>
            <a:ext cx="1522800" cy="1152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34002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F30DD99-B207-4B04-878F-63E3E77259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34975"/>
            <a:ext cx="8229600" cy="4351338"/>
          </a:xfrm>
        </p:spPr>
        <p:txBody>
          <a:bodyPr>
            <a:noAutofit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Figure 5. Knockdown of the TAZ paralog YAP delays AKT/TAZ-driven cholangiocarcinogenesis but does not affect the tumor phenotype of AKT/TAZ lesions. (A)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Study design. </a:t>
            </a: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(B) 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Survival curve of AKT-</a:t>
            </a:r>
            <a:r>
              <a:rPr lang="en-US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shLuc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-TAZ (control) and AKT-</a:t>
            </a:r>
            <a:r>
              <a:rPr lang="en-US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shYAP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-TAZ mice. Note that the survival of AKT-</a:t>
            </a:r>
            <a:r>
              <a:rPr lang="en-US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shYAP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-TAZ mice is significantly longer than that of control mice, as assessed by log-rank test. </a:t>
            </a: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(C)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Liver tumors (T) from AKT-</a:t>
            </a:r>
            <a:r>
              <a:rPr lang="en-US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shYAP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-TAZ mice consist of pure intrahepatic cholangiocarcinoma. However, different from control mice, AKT-</a:t>
            </a:r>
            <a:r>
              <a:rPr lang="en-US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shYAP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-TAZ lesions show the absence of YAP nuclear immunoreactivity in the neoplastic lesions; they instead display cytoplasmic YAP staining in the surrounding non-tumorous tissue (ST). </a:t>
            </a:r>
            <a:r>
              <a:rPr lang="en-US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(D) 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Very low levels of </a:t>
            </a:r>
            <a:r>
              <a:rPr lang="en-US" sz="14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YAP1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mRNA in AKT-</a:t>
            </a:r>
            <a:r>
              <a:rPr lang="en-US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shYAP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-TAZ lesions were also confirmed by quantitative real-time RT-PCR. *** p &lt; 0.0001, as assessed by unpaired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-test.</a:t>
            </a:r>
            <a:r>
              <a:rPr lang="en-US" sz="1400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(E) At the time of sacrifice, no significant difference were detected for liver weight/body weight (LW/BW) ratio between 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AKT-</a:t>
            </a:r>
            <a:r>
              <a:rPr lang="en-US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shLuc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-TAZ (control) and AKT-</a:t>
            </a:r>
            <a:r>
              <a:rPr lang="en-US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shYAP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-TAZ mice.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Original magnification: 200x; scale bar: 100 µm. Abbreviations: H&amp;E, hematoxylin and eosin staining.</a:t>
            </a:r>
          </a:p>
          <a:p>
            <a:pPr>
              <a:lnSpc>
                <a:spcPct val="160000"/>
              </a:lnSpc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740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243</Words>
  <Application>Microsoft Office PowerPoint</Application>
  <PresentationFormat>Presentazione su schermo (4:3)</PresentationFormat>
  <Paragraphs>24</Paragraphs>
  <Slides>2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主题</vt:lpstr>
      <vt:lpstr>Prism 9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Xinhua Song</dc:creator>
  <cp:lastModifiedBy>Diego Calvisi</cp:lastModifiedBy>
  <cp:revision>87</cp:revision>
  <dcterms:created xsi:type="dcterms:W3CDTF">2017-12-23T21:22:35Z</dcterms:created>
  <dcterms:modified xsi:type="dcterms:W3CDTF">2022-05-06T12:40:56Z</dcterms:modified>
</cp:coreProperties>
</file>