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58" d="100"/>
          <a:sy n="58" d="100"/>
        </p:scale>
        <p:origin x="260" y="2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759130-11C8-4403-8DFF-3112F09E1755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87836B-A46E-4A89-BC6D-9CF3888C3CF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509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41BD79-092B-4755-BB4E-64C4CD564CE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381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CA2A89B-601F-5102-9420-E7017F2F61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C4031C2-A125-4223-2F24-B0336C7179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7618A5B-2633-8DD9-45F3-A5BFC31277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1D49D31-B66C-80DE-1687-01A9D0832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DF1ADE6-BB66-FA44-2058-1B57E8973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73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E11E9BB-A0F5-B689-B9B1-761568B5C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D04FC951-ADEB-62E0-571F-751613929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78D6A12-FAB5-D236-745F-323CACCBCF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BBA9B4F-7567-60B0-FD10-2C2D0070C9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362CDEF-D48A-F71B-1966-F4F937BD9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658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40C27480-0B94-827E-F3DC-5A569EB8D21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034F574-9412-836E-11A6-65AEAF226C6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F1186628-924F-56EC-A229-C6A665F32E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17D28DE-FC3A-129C-EC6E-A7FB21D11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676D0406-803F-BE53-B2EE-C83B79B03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6579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5/6/2022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2806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95F9B3-38C8-396B-13EC-264FA5C66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93415970-9247-A794-2A0E-2692B29D7A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40CEFD40-9097-17DF-071D-54AE83F482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CC62E10-99A4-56D4-187E-476D1C958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F13D0BA-D220-DE81-A59C-16A560E48D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868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314D361-5DC9-8060-BDFE-9071EA290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DC3C277-7577-DDC4-04BA-C1A7B80205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F0C5A04-68CB-76C5-9750-FCBF0EA12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0B84DE3-C2D0-AB03-4753-74C7B325EE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A86F38A-9CF6-936A-719A-0956CE66A0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794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D8D59CD-3BFB-6805-B297-0619C37A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FC929C9-42AB-5404-42A5-C41C66C3E2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4D8C1AE-7552-6B01-95B6-D88C73943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3E9FA1B-D9CD-A056-7A4E-34BFFB4E2F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B7DD8AE-5228-4C06-89CF-ABCEEC0600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33212E74-F0B2-2FD2-0A3C-25023451F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0324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C60FB7-B250-032E-860A-60197E001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06AEB92-EB90-A4FE-A323-F901005BA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FEC870E1-71C3-C6D2-B29A-1D669888AE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8194777C-28C7-2351-3E8F-98DB8AAD47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710A5A8C-3EB6-D514-AACE-44791658D6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5612F3DD-68F6-A488-E936-51B728C2B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05E8A31C-38E9-226F-AD1F-393CBC9CAC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7B2916DC-CBEB-06D9-52FD-8937C5C2B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00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9CD3D3F-64BF-3755-E0B9-6467134459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CAE46802-3942-9D0D-1F88-0AD8FE705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824A23C8-716A-7656-D167-830401E40F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2028149-9A09-BBAE-3D91-1FE538CBE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6259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4202154E-D5DE-91B3-7302-E03D64761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A08845DE-028D-4E6E-38EE-60AA45B9D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6372366D-BEF4-1DF3-0246-FE06F2ED2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121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079447D-7B8E-B5ED-0D28-3AC884903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15CABA-D908-20CB-A678-65EF1E5C0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8403500-AB5B-6123-815D-6C5B1CB7F3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B19889F0-1131-7D4A-D1EE-5C7E7F48DD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90B0FFE-C929-8C18-D0AA-EB2F9C1058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C1BB095-D478-5EE7-6E0E-85C04B298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487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07AF8D1-6ECA-1654-2695-3082F3617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1B6E974A-A69D-03B9-4E15-4E7860C05C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083C1692-FF15-6017-C1CF-2284DF3E14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D735C57-564A-4F5C-ACAB-F69CE0BD8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081AED2-F1DB-6EC7-F4D8-2C0C78149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83240A4E-D0EE-D6BA-F292-DD8708341D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98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293D08D1-0C47-E494-5ECC-AC99B9C22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C996B2B-BE0F-A1EB-9E3E-1DEC56080B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2CF45F7-B148-4588-5987-DE1540BECE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9543F4-1218-4972-A755-8F159D8B3C9F}" type="datetimeFigureOut">
              <a:rPr lang="en-US" smtClean="0"/>
              <a:t>5/6/2022</a:t>
            </a:fld>
            <a:endParaRPr lang="en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D609D7C8-05C8-1D7F-3CA6-D56B18DD4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248132-296A-A391-3B19-062BF6C77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44437A-3A9C-4030-B3CA-2F9E279D5FB1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92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29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28" Type="http://schemas.openxmlformats.org/officeDocument/2006/relationships/image" Target="../media/image26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31" Type="http://schemas.openxmlformats.org/officeDocument/2006/relationships/image" Target="../media/image29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Relationship Id="rId27" Type="http://schemas.openxmlformats.org/officeDocument/2006/relationships/image" Target="../media/image25.png"/><Relationship Id="rId30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14578" y="880776"/>
            <a:ext cx="1414501" cy="177054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>
              <a:spcBef>
                <a:spcPts val="61"/>
              </a:spcBef>
            </a:pPr>
            <a:r>
              <a:rPr sz="1100" spc="-9" dirty="0">
                <a:latin typeface="Arial"/>
                <a:cs typeface="Arial"/>
              </a:rPr>
              <a:t>HTVi </a:t>
            </a:r>
            <a:r>
              <a:rPr sz="1100" spc="-3" dirty="0">
                <a:latin typeface="Arial"/>
                <a:cs typeface="Arial"/>
              </a:rPr>
              <a:t>of </a:t>
            </a:r>
            <a:r>
              <a:rPr sz="1100" spc="-12" dirty="0">
                <a:latin typeface="Arial"/>
                <a:cs typeface="Arial"/>
              </a:rPr>
              <a:t>AKT-HA </a:t>
            </a:r>
            <a:r>
              <a:rPr sz="1100" dirty="0">
                <a:latin typeface="Arial"/>
                <a:cs typeface="Arial"/>
              </a:rPr>
              <a:t>/</a:t>
            </a:r>
            <a:r>
              <a:rPr sz="1100" spc="-149" dirty="0">
                <a:latin typeface="Arial"/>
                <a:cs typeface="Arial"/>
              </a:rPr>
              <a:t> </a:t>
            </a:r>
            <a:r>
              <a:rPr sz="1100" spc="-27" dirty="0">
                <a:latin typeface="Arial"/>
                <a:cs typeface="Arial"/>
              </a:rPr>
              <a:t>TAZ</a:t>
            </a:r>
            <a:endParaRPr sz="11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852017" y="667522"/>
            <a:ext cx="1705716" cy="177054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 algn="ctr">
              <a:spcBef>
                <a:spcPts val="61"/>
              </a:spcBef>
            </a:pPr>
            <a:r>
              <a:rPr sz="1100" b="1" dirty="0">
                <a:latin typeface="Arial"/>
                <a:cs typeface="Arial"/>
              </a:rPr>
              <a:t>Early </a:t>
            </a:r>
            <a:r>
              <a:rPr sz="1100" b="1" spc="-3" dirty="0">
                <a:latin typeface="Arial"/>
                <a:cs typeface="Arial"/>
              </a:rPr>
              <a:t>stage</a:t>
            </a:r>
            <a:r>
              <a:rPr sz="1100" b="1" spc="-55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iCCA</a:t>
            </a:r>
            <a:r>
              <a:rPr lang="de-DE" sz="1100" b="1" dirty="0">
                <a:latin typeface="Arial"/>
                <a:cs typeface="Arial"/>
              </a:rPr>
              <a:t> </a:t>
            </a:r>
            <a:r>
              <a:rPr lang="de-DE" sz="1100" b="1" dirty="0" err="1">
                <a:latin typeface="Arial"/>
                <a:cs typeface="Arial"/>
              </a:rPr>
              <a:t>lesions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077287" y="490636"/>
            <a:ext cx="1493701" cy="359155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 algn="ctr">
              <a:spcBef>
                <a:spcPts val="61"/>
              </a:spcBef>
            </a:pPr>
            <a:r>
              <a:rPr sz="1100" b="1" dirty="0">
                <a:latin typeface="Arial"/>
                <a:cs typeface="Arial"/>
              </a:rPr>
              <a:t>iCCA</a:t>
            </a:r>
            <a:r>
              <a:rPr sz="1100" b="1" spc="-85" dirty="0">
                <a:latin typeface="Arial"/>
                <a:cs typeface="Arial"/>
              </a:rPr>
              <a:t> </a:t>
            </a:r>
            <a:r>
              <a:rPr sz="1100" b="1" spc="-3" dirty="0">
                <a:latin typeface="Arial"/>
                <a:cs typeface="Arial"/>
              </a:rPr>
              <a:t>formation</a:t>
            </a:r>
            <a:r>
              <a:rPr lang="de-DE" sz="1100" b="1" spc="-3" dirty="0">
                <a:latin typeface="Arial"/>
                <a:cs typeface="Arial"/>
              </a:rPr>
              <a:t> </a:t>
            </a:r>
          </a:p>
          <a:p>
            <a:pPr marL="7701" algn="ctr">
              <a:spcBef>
                <a:spcPts val="61"/>
              </a:spcBef>
            </a:pPr>
            <a:r>
              <a:rPr lang="de-DE" sz="1100" b="1" spc="-3" dirty="0">
                <a:latin typeface="Arial"/>
                <a:cs typeface="Arial"/>
              </a:rPr>
              <a:t>and </a:t>
            </a:r>
            <a:r>
              <a:rPr lang="de-DE" sz="1100" b="1" spc="-3" dirty="0" err="1">
                <a:latin typeface="Arial"/>
                <a:cs typeface="Arial"/>
              </a:rPr>
              <a:t>progression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6225" y="610026"/>
            <a:ext cx="2472501" cy="468390"/>
          </a:xfrm>
          <a:prstGeom prst="rect">
            <a:avLst/>
          </a:prstGeom>
        </p:spPr>
        <p:txBody>
          <a:bodyPr vert="horz" wrap="square" lIns="0" tIns="65080" rIns="0" bIns="0" rtlCol="0">
            <a:spAutoFit/>
          </a:bodyPr>
          <a:lstStyle/>
          <a:p>
            <a:pPr marL="7701">
              <a:spcBef>
                <a:spcPts val="512"/>
              </a:spcBef>
            </a:pPr>
            <a:r>
              <a:rPr sz="1100" b="1" spc="-3" dirty="0">
                <a:latin typeface="Arial"/>
                <a:cs typeface="Arial"/>
              </a:rPr>
              <a:t>R26R-EYFP</a:t>
            </a:r>
            <a:r>
              <a:rPr sz="1100" b="1" spc="-21" dirty="0">
                <a:latin typeface="Arial"/>
                <a:cs typeface="Arial"/>
              </a:rPr>
              <a:t> </a:t>
            </a:r>
            <a:r>
              <a:rPr sz="1100" b="1" dirty="0">
                <a:latin typeface="Arial"/>
                <a:cs typeface="Arial"/>
              </a:rPr>
              <a:t>liver</a:t>
            </a:r>
            <a:endParaRPr sz="1100" dirty="0">
              <a:latin typeface="Arial"/>
              <a:cs typeface="Arial"/>
            </a:endParaRPr>
          </a:p>
          <a:p>
            <a:pPr marL="999626">
              <a:spcBef>
                <a:spcPts val="455"/>
              </a:spcBef>
            </a:pPr>
            <a:r>
              <a:rPr sz="1100" spc="-15" dirty="0">
                <a:latin typeface="Arial"/>
                <a:cs typeface="Arial"/>
              </a:rPr>
              <a:t>AAV-TBG-Cre</a:t>
            </a:r>
            <a:r>
              <a:rPr sz="1100" spc="-39" dirty="0"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injection</a:t>
            </a:r>
            <a:endParaRPr sz="1100" dirty="0">
              <a:latin typeface="Arial"/>
              <a:cs typeface="Arial"/>
            </a:endParaRPr>
          </a:p>
        </p:txBody>
      </p:sp>
      <p:grpSp>
        <p:nvGrpSpPr>
          <p:cNvPr id="42" name="Gruppo 41">
            <a:extLst>
              <a:ext uri="{FF2B5EF4-FFF2-40B4-BE49-F238E27FC236}">
                <a16:creationId xmlns:a16="http://schemas.microsoft.com/office/drawing/2014/main" id="{1C9FE995-E95D-9E77-9676-EB378F263009}"/>
              </a:ext>
            </a:extLst>
          </p:cNvPr>
          <p:cNvGrpSpPr/>
          <p:nvPr/>
        </p:nvGrpSpPr>
        <p:grpSpPr>
          <a:xfrm>
            <a:off x="4445073" y="1063730"/>
            <a:ext cx="63540" cy="216851"/>
            <a:chOff x="4566260" y="1063730"/>
            <a:chExt cx="63540" cy="216851"/>
          </a:xfrm>
        </p:grpSpPr>
        <p:sp>
          <p:nvSpPr>
            <p:cNvPr id="6" name="object 6"/>
            <p:cNvSpPr/>
            <p:nvPr/>
          </p:nvSpPr>
          <p:spPr>
            <a:xfrm>
              <a:off x="4597968" y="1063730"/>
              <a:ext cx="0" cy="120149"/>
            </a:xfrm>
            <a:custGeom>
              <a:avLst/>
              <a:gdLst/>
              <a:ahLst/>
              <a:cxnLst/>
              <a:rect l="l" t="t" r="r" b="b"/>
              <a:pathLst>
                <a:path h="198119">
                  <a:moveTo>
                    <a:pt x="0" y="0"/>
                  </a:moveTo>
                  <a:lnTo>
                    <a:pt x="0" y="197659"/>
                  </a:lnTo>
                </a:path>
              </a:pathLst>
            </a:custGeom>
            <a:ln w="17996">
              <a:solidFill>
                <a:srgbClr val="1109FF"/>
              </a:solidFill>
            </a:ln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" name="object 7"/>
            <p:cNvSpPr/>
            <p:nvPr/>
          </p:nvSpPr>
          <p:spPr>
            <a:xfrm>
              <a:off x="4566260" y="1161973"/>
              <a:ext cx="63540" cy="118608"/>
            </a:xfrm>
            <a:custGeom>
              <a:avLst/>
              <a:gdLst/>
              <a:ahLst/>
              <a:cxnLst/>
              <a:rect l="l" t="t" r="r" b="b"/>
              <a:pathLst>
                <a:path w="104775" h="195580">
                  <a:moveTo>
                    <a:pt x="104570" y="0"/>
                  </a:moveTo>
                  <a:lnTo>
                    <a:pt x="0" y="0"/>
                  </a:lnTo>
                  <a:lnTo>
                    <a:pt x="52289" y="195103"/>
                  </a:lnTo>
                  <a:lnTo>
                    <a:pt x="104570" y="0"/>
                  </a:lnTo>
                  <a:close/>
                </a:path>
              </a:pathLst>
            </a:custGeom>
            <a:solidFill>
              <a:srgbClr val="1109FF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6410379" y="1034918"/>
            <a:ext cx="1780177" cy="177054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>
              <a:spcBef>
                <a:spcPts val="61"/>
              </a:spcBef>
            </a:pPr>
            <a:r>
              <a:rPr sz="1100" spc="-3" dirty="0">
                <a:latin typeface="Arial"/>
                <a:cs typeface="Arial"/>
              </a:rPr>
              <a:t>Malignant</a:t>
            </a:r>
            <a:r>
              <a:rPr sz="1100" spc="-15" dirty="0"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transdifferetiation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9108843" y="1096288"/>
            <a:ext cx="1296967" cy="177054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>
              <a:spcBef>
                <a:spcPts val="61"/>
              </a:spcBef>
            </a:pPr>
            <a:r>
              <a:rPr sz="1100" spc="-3" dirty="0">
                <a:latin typeface="Arial"/>
                <a:cs typeface="Arial"/>
              </a:rPr>
              <a:t>iCCA</a:t>
            </a:r>
            <a:r>
              <a:rPr sz="1100" spc="-97" dirty="0"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development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771220" y="915450"/>
            <a:ext cx="754105" cy="588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1" name="object 11"/>
          <p:cNvSpPr/>
          <p:nvPr/>
        </p:nvSpPr>
        <p:spPr>
          <a:xfrm>
            <a:off x="3083767" y="915450"/>
            <a:ext cx="766105" cy="58846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2" name="object 12"/>
          <p:cNvSpPr/>
          <p:nvPr/>
        </p:nvSpPr>
        <p:spPr>
          <a:xfrm>
            <a:off x="5615686" y="918423"/>
            <a:ext cx="761599" cy="59780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3" name="object 13"/>
          <p:cNvSpPr/>
          <p:nvPr/>
        </p:nvSpPr>
        <p:spPr>
          <a:xfrm>
            <a:off x="8328752" y="921403"/>
            <a:ext cx="678850" cy="56587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4" name="object 14"/>
          <p:cNvSpPr/>
          <p:nvPr/>
        </p:nvSpPr>
        <p:spPr>
          <a:xfrm>
            <a:off x="8430150" y="1043440"/>
            <a:ext cx="136922" cy="11608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15" name="object 15"/>
          <p:cNvSpPr/>
          <p:nvPr/>
        </p:nvSpPr>
        <p:spPr>
          <a:xfrm>
            <a:off x="8430151" y="1037487"/>
            <a:ext cx="148828" cy="1458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1" name="object 21"/>
          <p:cNvSpPr txBox="1"/>
          <p:nvPr/>
        </p:nvSpPr>
        <p:spPr>
          <a:xfrm>
            <a:off x="2479968" y="3197059"/>
            <a:ext cx="2022751" cy="684886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 marR="3081">
              <a:spcBef>
                <a:spcPts val="61"/>
              </a:spcBef>
            </a:pPr>
            <a:r>
              <a:rPr lang="de-DE" sz="1100" spc="-3" dirty="0">
                <a:latin typeface="Arial"/>
                <a:cs typeface="Arial"/>
              </a:rPr>
              <a:t>H</a:t>
            </a:r>
            <a:r>
              <a:rPr sz="1100" spc="-3" dirty="0" err="1">
                <a:latin typeface="Arial"/>
                <a:cs typeface="Arial"/>
              </a:rPr>
              <a:t>epatocytes</a:t>
            </a:r>
            <a:r>
              <a:rPr sz="1100" spc="-3" dirty="0">
                <a:latin typeface="Arial"/>
                <a:cs typeface="Arial"/>
              </a:rPr>
              <a:t> are marked with  </a:t>
            </a:r>
            <a:r>
              <a:rPr sz="1100" dirty="0">
                <a:latin typeface="Arial"/>
                <a:cs typeface="Arial"/>
              </a:rPr>
              <a:t>EYFP </a:t>
            </a:r>
            <a:r>
              <a:rPr sz="1100" spc="-3" dirty="0">
                <a:latin typeface="Arial"/>
                <a:cs typeface="Arial"/>
              </a:rPr>
              <a:t>(</a:t>
            </a:r>
            <a:r>
              <a:rPr lang="de-DE" sz="1100" spc="-3" dirty="0">
                <a:solidFill>
                  <a:srgbClr val="FF1500"/>
                </a:solidFill>
                <a:latin typeface="Arial"/>
                <a:cs typeface="Arial"/>
              </a:rPr>
              <a:t>r</a:t>
            </a:r>
            <a:r>
              <a:rPr sz="1100" spc="-3" dirty="0">
                <a:solidFill>
                  <a:srgbClr val="FF1500"/>
                </a:solidFill>
                <a:latin typeface="Arial"/>
                <a:cs typeface="Arial"/>
              </a:rPr>
              <a:t>ed fluorescence</a:t>
            </a:r>
            <a:r>
              <a:rPr sz="1100" spc="-3" dirty="0">
                <a:latin typeface="Arial"/>
                <a:cs typeface="Arial"/>
              </a:rPr>
              <a:t>), while </a:t>
            </a:r>
            <a:r>
              <a:rPr sz="1100" dirty="0">
                <a:latin typeface="Arial"/>
                <a:cs typeface="Arial"/>
              </a:rPr>
              <a:t>the  </a:t>
            </a:r>
            <a:r>
              <a:rPr lang="de-DE" sz="1100" dirty="0">
                <a:latin typeface="Arial"/>
                <a:cs typeface="Arial"/>
              </a:rPr>
              <a:t>normal </a:t>
            </a:r>
            <a:r>
              <a:rPr sz="1100" dirty="0">
                <a:latin typeface="Arial"/>
                <a:cs typeface="Arial"/>
              </a:rPr>
              <a:t>cholangiocytes </a:t>
            </a:r>
            <a:r>
              <a:rPr sz="1100" spc="-3" dirty="0">
                <a:latin typeface="Arial"/>
                <a:cs typeface="Arial"/>
              </a:rPr>
              <a:t>remain</a:t>
            </a:r>
            <a:r>
              <a:rPr sz="1100" spc="-27" dirty="0">
                <a:latin typeface="Arial"/>
                <a:cs typeface="Arial"/>
              </a:rPr>
              <a:t> </a:t>
            </a:r>
            <a:r>
              <a:rPr sz="1100" spc="-3" dirty="0" err="1">
                <a:latin typeface="Arial"/>
                <a:cs typeface="Arial"/>
              </a:rPr>
              <a:t>unmar</a:t>
            </a:r>
            <a:r>
              <a:rPr lang="de-DE" sz="1100" spc="-3" dirty="0">
                <a:latin typeface="Arial"/>
                <a:cs typeface="Arial"/>
              </a:rPr>
              <a:t>k</a:t>
            </a:r>
            <a:r>
              <a:rPr sz="1100" spc="-3" dirty="0">
                <a:latin typeface="Arial"/>
                <a:cs typeface="Arial"/>
              </a:rPr>
              <a:t>ed</a:t>
            </a:r>
            <a:r>
              <a:rPr lang="de-DE" sz="1100" spc="-3" dirty="0">
                <a:latin typeface="Arial"/>
                <a:cs typeface="Arial"/>
              </a:rPr>
              <a:t>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4709670" y="3201120"/>
            <a:ext cx="2680238" cy="866987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>
              <a:spcBef>
                <a:spcPts val="61"/>
              </a:spcBef>
            </a:pPr>
            <a:r>
              <a:rPr sz="1100" spc="-9" dirty="0">
                <a:latin typeface="Arial"/>
                <a:cs typeface="Arial"/>
              </a:rPr>
              <a:t>HTVi </a:t>
            </a:r>
            <a:r>
              <a:rPr sz="1100" dirty="0">
                <a:latin typeface="Arial"/>
                <a:cs typeface="Arial"/>
              </a:rPr>
              <a:t>transfects AKT </a:t>
            </a:r>
            <a:r>
              <a:rPr sz="1100" spc="-3" dirty="0">
                <a:latin typeface="Arial"/>
                <a:cs typeface="Arial"/>
              </a:rPr>
              <a:t>and </a:t>
            </a:r>
            <a:r>
              <a:rPr sz="1100" spc="-27" dirty="0">
                <a:latin typeface="Arial"/>
                <a:cs typeface="Arial"/>
              </a:rPr>
              <a:t>TAZ</a:t>
            </a:r>
            <a:r>
              <a:rPr lang="de-DE" sz="1100" spc="-27" dirty="0">
                <a:latin typeface="Arial"/>
                <a:cs typeface="Arial"/>
              </a:rPr>
              <a:t> </a:t>
            </a:r>
            <a:r>
              <a:rPr lang="de-DE" sz="1100" spc="-27" dirty="0" err="1">
                <a:latin typeface="Arial"/>
                <a:cs typeface="Arial"/>
              </a:rPr>
              <a:t>plasmids</a:t>
            </a:r>
            <a:r>
              <a:rPr sz="1100" spc="-27" dirty="0"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into </a:t>
            </a:r>
            <a:r>
              <a:rPr sz="1100" dirty="0">
                <a:latin typeface="Arial"/>
                <a:cs typeface="Arial"/>
              </a:rPr>
              <a:t>some</a:t>
            </a:r>
            <a:r>
              <a:rPr sz="1100" spc="-106" dirty="0"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of</a:t>
            </a:r>
            <a:r>
              <a:rPr lang="de-DE" sz="1100" spc="-3" dirty="0">
                <a:latin typeface="Arial"/>
                <a:cs typeface="Arial"/>
              </a:rPr>
              <a:t> </a:t>
            </a:r>
            <a:r>
              <a:rPr lang="en-US" sz="1100" dirty="0">
                <a:latin typeface="Arial"/>
                <a:cs typeface="Arial"/>
              </a:rPr>
              <a:t>the </a:t>
            </a:r>
            <a:r>
              <a:rPr lang="en-US" sz="1100" dirty="0">
                <a:solidFill>
                  <a:srgbClr val="FF1500"/>
                </a:solidFill>
                <a:latin typeface="Arial"/>
                <a:cs typeface="Arial"/>
              </a:rPr>
              <a:t>EYFP </a:t>
            </a:r>
            <a:r>
              <a:rPr lang="en-US" sz="1100" spc="-3" dirty="0">
                <a:solidFill>
                  <a:srgbClr val="FF1500"/>
                </a:solidFill>
                <a:latin typeface="Arial"/>
                <a:cs typeface="Arial"/>
              </a:rPr>
              <a:t>(+) </a:t>
            </a:r>
            <a:r>
              <a:rPr lang="en-US" sz="1100" spc="-3" dirty="0">
                <a:latin typeface="Arial"/>
                <a:cs typeface="Arial"/>
              </a:rPr>
              <a:t>hepatocytes (yellow stars).</a:t>
            </a:r>
            <a:r>
              <a:rPr lang="en-US" sz="1100" dirty="0">
                <a:latin typeface="Arial"/>
                <a:cs typeface="Arial"/>
              </a:rPr>
              <a:t> Normal cholangiocytes </a:t>
            </a:r>
            <a:r>
              <a:rPr lang="en-US" sz="1100" spc="-3" dirty="0">
                <a:latin typeface="Arial"/>
                <a:cs typeface="Arial"/>
              </a:rPr>
              <a:t>do not receive the plasmids</a:t>
            </a:r>
            <a:r>
              <a:rPr lang="en-US" sz="1100" dirty="0">
                <a:latin typeface="Arial"/>
                <a:cs typeface="Arial"/>
              </a:rPr>
              <a:t>.</a:t>
            </a:r>
          </a:p>
          <a:p>
            <a:pPr marL="7701">
              <a:spcBef>
                <a:spcPts val="61"/>
              </a:spcBef>
            </a:pPr>
            <a:r>
              <a:rPr lang="de-DE" sz="1100" spc="-3" dirty="0">
                <a:latin typeface="Arial"/>
                <a:cs typeface="Arial"/>
              </a:rPr>
              <a:t> 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25" name="object 25"/>
          <p:cNvSpPr txBox="1"/>
          <p:nvPr/>
        </p:nvSpPr>
        <p:spPr>
          <a:xfrm>
            <a:off x="70941" y="3222482"/>
            <a:ext cx="2185780" cy="166799"/>
          </a:xfrm>
          <a:prstGeom prst="rect">
            <a:avLst/>
          </a:prstGeom>
          <a:ln w="17996">
            <a:solidFill>
              <a:srgbClr val="000000"/>
            </a:solidFill>
          </a:ln>
        </p:spPr>
        <p:txBody>
          <a:bodyPr vert="horz" wrap="square" lIns="0" tIns="8087" rIns="0" bIns="0" rtlCol="0">
            <a:spAutoFit/>
          </a:bodyPr>
          <a:lstStyle/>
          <a:p>
            <a:pPr marL="129767">
              <a:spcBef>
                <a:spcPts val="64"/>
              </a:spcBef>
            </a:pPr>
            <a:r>
              <a:rPr sz="1031" spc="-3" dirty="0">
                <a:solidFill>
                  <a:srgbClr val="B31818"/>
                </a:solidFill>
                <a:latin typeface="Arial"/>
                <a:cs typeface="Arial"/>
              </a:rPr>
              <a:t>HNF4a </a:t>
            </a:r>
            <a:r>
              <a:rPr sz="1031" spc="-3" dirty="0">
                <a:latin typeface="Arial"/>
                <a:cs typeface="Arial"/>
              </a:rPr>
              <a:t>(+), CK19 (-)</a:t>
            </a:r>
            <a:r>
              <a:rPr sz="1031" spc="-18" dirty="0">
                <a:latin typeface="Arial"/>
                <a:cs typeface="Arial"/>
              </a:rPr>
              <a:t> </a:t>
            </a:r>
            <a:r>
              <a:rPr sz="1031" spc="-3" dirty="0">
                <a:latin typeface="Arial"/>
                <a:cs typeface="Arial"/>
              </a:rPr>
              <a:t>hepatocytes</a:t>
            </a:r>
            <a:endParaRPr sz="1031" dirty="0">
              <a:latin typeface="Arial"/>
              <a:cs typeface="Arial"/>
            </a:endParaRPr>
          </a:p>
        </p:txBody>
      </p:sp>
      <p:sp>
        <p:nvSpPr>
          <p:cNvPr id="26" name="object 26"/>
          <p:cNvSpPr/>
          <p:nvPr/>
        </p:nvSpPr>
        <p:spPr>
          <a:xfrm>
            <a:off x="1163670" y="3070338"/>
            <a:ext cx="0" cy="135552"/>
          </a:xfrm>
          <a:custGeom>
            <a:avLst/>
            <a:gdLst/>
            <a:ahLst/>
            <a:cxnLst/>
            <a:rect l="l" t="t" r="r" b="b"/>
            <a:pathLst>
              <a:path h="223520">
                <a:moveTo>
                  <a:pt x="0" y="223178"/>
                </a:moveTo>
                <a:lnTo>
                  <a:pt x="0" y="0"/>
                </a:lnTo>
              </a:path>
            </a:pathLst>
          </a:custGeom>
          <a:ln w="17996">
            <a:solidFill>
              <a:srgbClr val="1109FF"/>
            </a:solidFill>
          </a:ln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7" name="object 27"/>
          <p:cNvSpPr/>
          <p:nvPr/>
        </p:nvSpPr>
        <p:spPr>
          <a:xfrm>
            <a:off x="1131962" y="2973645"/>
            <a:ext cx="63540" cy="118608"/>
          </a:xfrm>
          <a:custGeom>
            <a:avLst/>
            <a:gdLst/>
            <a:ahLst/>
            <a:cxnLst/>
            <a:rect l="l" t="t" r="r" b="b"/>
            <a:pathLst>
              <a:path w="104775" h="195579">
                <a:moveTo>
                  <a:pt x="52280" y="0"/>
                </a:moveTo>
                <a:lnTo>
                  <a:pt x="0" y="195103"/>
                </a:lnTo>
                <a:lnTo>
                  <a:pt x="104570" y="195103"/>
                </a:lnTo>
                <a:lnTo>
                  <a:pt x="52280" y="0"/>
                </a:lnTo>
                <a:close/>
              </a:path>
            </a:pathLst>
          </a:custGeom>
          <a:solidFill>
            <a:srgbClr val="1109FF"/>
          </a:solid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28" name="object 28"/>
          <p:cNvSpPr txBox="1"/>
          <p:nvPr/>
        </p:nvSpPr>
        <p:spPr>
          <a:xfrm>
            <a:off x="70941" y="3536658"/>
            <a:ext cx="2185780" cy="172243"/>
          </a:xfrm>
          <a:prstGeom prst="rect">
            <a:avLst/>
          </a:prstGeom>
          <a:ln w="17996">
            <a:solidFill>
              <a:srgbClr val="000000"/>
            </a:solidFill>
          </a:ln>
        </p:spPr>
        <p:txBody>
          <a:bodyPr vert="horz" wrap="square" lIns="0" tIns="13478" rIns="0" bIns="0" rtlCol="0">
            <a:spAutoFit/>
          </a:bodyPr>
          <a:lstStyle/>
          <a:p>
            <a:pPr marL="49673">
              <a:spcBef>
                <a:spcPts val="106"/>
              </a:spcBef>
            </a:pPr>
            <a:r>
              <a:rPr sz="1031" spc="-3" dirty="0">
                <a:latin typeface="Arial"/>
                <a:cs typeface="Arial"/>
              </a:rPr>
              <a:t>HNF4a (-), </a:t>
            </a:r>
            <a:r>
              <a:rPr sz="1031" spc="-3" dirty="0">
                <a:solidFill>
                  <a:srgbClr val="0000FF"/>
                </a:solidFill>
                <a:latin typeface="Arial"/>
                <a:cs typeface="Arial"/>
              </a:rPr>
              <a:t>CK19 (+)</a:t>
            </a:r>
            <a:r>
              <a:rPr sz="1031" spc="-27" dirty="0">
                <a:latin typeface="Arial"/>
                <a:cs typeface="Arial"/>
              </a:rPr>
              <a:t> </a:t>
            </a:r>
            <a:r>
              <a:rPr sz="1031" dirty="0">
                <a:latin typeface="Arial"/>
                <a:cs typeface="Arial"/>
              </a:rPr>
              <a:t>cholangiocytes</a:t>
            </a:r>
          </a:p>
        </p:txBody>
      </p: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B32CEEE8-80F6-1907-DC2D-2731348AAA90}"/>
              </a:ext>
            </a:extLst>
          </p:cNvPr>
          <p:cNvGrpSpPr/>
          <p:nvPr/>
        </p:nvGrpSpPr>
        <p:grpSpPr>
          <a:xfrm>
            <a:off x="1131962" y="3791477"/>
            <a:ext cx="63540" cy="381600"/>
            <a:chOff x="1131962" y="3704628"/>
            <a:chExt cx="63540" cy="309044"/>
          </a:xfrm>
        </p:grpSpPr>
        <p:sp>
          <p:nvSpPr>
            <p:cNvPr id="29" name="object 29"/>
            <p:cNvSpPr/>
            <p:nvPr/>
          </p:nvSpPr>
          <p:spPr>
            <a:xfrm>
              <a:off x="1163670" y="3704628"/>
              <a:ext cx="0" cy="240152"/>
            </a:xfrm>
            <a:custGeom>
              <a:avLst/>
              <a:gdLst/>
              <a:ahLst/>
              <a:cxnLst/>
              <a:rect l="l" t="t" r="r" b="b"/>
              <a:pathLst>
                <a:path h="198120">
                  <a:moveTo>
                    <a:pt x="0" y="0"/>
                  </a:moveTo>
                  <a:lnTo>
                    <a:pt x="0" y="197659"/>
                  </a:lnTo>
                </a:path>
              </a:pathLst>
            </a:custGeom>
            <a:ln w="17996">
              <a:solidFill>
                <a:srgbClr val="1109FF"/>
              </a:solidFill>
            </a:ln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30" name="object 30"/>
            <p:cNvSpPr/>
            <p:nvPr/>
          </p:nvSpPr>
          <p:spPr>
            <a:xfrm>
              <a:off x="1131962" y="3882680"/>
              <a:ext cx="63540" cy="130992"/>
            </a:xfrm>
            <a:custGeom>
              <a:avLst/>
              <a:gdLst/>
              <a:ahLst/>
              <a:cxnLst/>
              <a:rect l="l" t="t" r="r" b="b"/>
              <a:pathLst>
                <a:path w="104775" h="195579">
                  <a:moveTo>
                    <a:pt x="104570" y="0"/>
                  </a:moveTo>
                  <a:lnTo>
                    <a:pt x="0" y="0"/>
                  </a:lnTo>
                  <a:lnTo>
                    <a:pt x="52289" y="195103"/>
                  </a:lnTo>
                  <a:lnTo>
                    <a:pt x="104570" y="0"/>
                  </a:lnTo>
                  <a:close/>
                </a:path>
              </a:pathLst>
            </a:custGeom>
            <a:solidFill>
              <a:srgbClr val="1109FF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sp>
        <p:nvSpPr>
          <p:cNvPr id="31" name="object 31"/>
          <p:cNvSpPr txBox="1"/>
          <p:nvPr/>
        </p:nvSpPr>
        <p:spPr>
          <a:xfrm>
            <a:off x="7482330" y="3201168"/>
            <a:ext cx="2435353" cy="1036264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 marR="3081">
              <a:spcBef>
                <a:spcPts val="61"/>
              </a:spcBef>
            </a:pPr>
            <a:r>
              <a:rPr sz="1100" spc="-12" dirty="0">
                <a:latin typeface="Arial"/>
                <a:cs typeface="Arial"/>
              </a:rPr>
              <a:t>AKT/TAZ </a:t>
            </a:r>
            <a:r>
              <a:rPr lang="de-DE" sz="1100" spc="-12" dirty="0" err="1">
                <a:latin typeface="Arial"/>
                <a:cs typeface="Arial"/>
              </a:rPr>
              <a:t>transfection</a:t>
            </a:r>
            <a:r>
              <a:rPr lang="de-DE" sz="1100" spc="-12" dirty="0"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in</a:t>
            </a:r>
            <a:r>
              <a:rPr lang="de-DE" sz="1100" spc="-3" dirty="0" err="1">
                <a:latin typeface="Arial"/>
                <a:cs typeface="Arial"/>
              </a:rPr>
              <a:t>to</a:t>
            </a:r>
            <a:r>
              <a:rPr sz="1100" spc="-3" dirty="0">
                <a:latin typeface="Arial"/>
                <a:cs typeface="Arial"/>
              </a:rPr>
              <a:t> </a:t>
            </a:r>
            <a:r>
              <a:rPr sz="1100" dirty="0">
                <a:solidFill>
                  <a:srgbClr val="FF1500"/>
                </a:solidFill>
                <a:latin typeface="Arial"/>
                <a:cs typeface="Arial"/>
              </a:rPr>
              <a:t>EYPF </a:t>
            </a:r>
            <a:r>
              <a:rPr sz="1100" spc="-3" dirty="0">
                <a:solidFill>
                  <a:srgbClr val="FF1500"/>
                </a:solidFill>
                <a:latin typeface="Arial"/>
                <a:cs typeface="Arial"/>
              </a:rPr>
              <a:t>(+) </a:t>
            </a:r>
            <a:r>
              <a:rPr sz="1100" spc="-3" dirty="0">
                <a:latin typeface="Arial"/>
                <a:cs typeface="Arial"/>
              </a:rPr>
              <a:t>mature  hepatocytes </a:t>
            </a:r>
            <a:r>
              <a:rPr lang="de-DE" sz="1100" dirty="0" err="1">
                <a:latin typeface="Arial"/>
                <a:cs typeface="Arial"/>
              </a:rPr>
              <a:t>results</a:t>
            </a:r>
            <a:r>
              <a:rPr lang="de-DE" sz="1100" dirty="0">
                <a:latin typeface="Arial"/>
                <a:cs typeface="Arial"/>
              </a:rPr>
              <a:t> in</a:t>
            </a:r>
            <a:r>
              <a:rPr sz="1100" dirty="0">
                <a:latin typeface="Arial"/>
                <a:cs typeface="Arial"/>
              </a:rPr>
              <a:t> </a:t>
            </a:r>
            <a:r>
              <a:rPr lang="de-DE" sz="1100" dirty="0">
                <a:latin typeface="Arial"/>
                <a:cs typeface="Arial"/>
              </a:rPr>
              <a:t>CK19 </a:t>
            </a:r>
            <a:r>
              <a:rPr lang="de-DE" sz="1100" dirty="0" err="1">
                <a:latin typeface="Arial"/>
                <a:cs typeface="Arial"/>
              </a:rPr>
              <a:t>induction</a:t>
            </a:r>
            <a:r>
              <a:rPr lang="de-DE" sz="1100" dirty="0">
                <a:latin typeface="Arial"/>
                <a:cs typeface="Arial"/>
              </a:rPr>
              <a:t> </a:t>
            </a:r>
            <a:r>
              <a:rPr lang="de-DE" sz="1100" dirty="0">
                <a:solidFill>
                  <a:srgbClr val="0000FF"/>
                </a:solidFill>
                <a:latin typeface="Arial"/>
                <a:cs typeface="Arial"/>
              </a:rPr>
              <a:t>(</a:t>
            </a:r>
            <a:r>
              <a:rPr sz="1100" spc="-3" dirty="0">
                <a:solidFill>
                  <a:srgbClr val="0000FF"/>
                </a:solidFill>
                <a:latin typeface="Arial"/>
                <a:cs typeface="Arial"/>
              </a:rPr>
              <a:t>CK19 +) </a:t>
            </a:r>
            <a:r>
              <a:rPr lang="de-DE" sz="1100" dirty="0">
                <a:latin typeface="Arial"/>
                <a:cs typeface="Arial"/>
              </a:rPr>
              <a:t>in </a:t>
            </a:r>
            <a:r>
              <a:rPr lang="de-DE" sz="1100" dirty="0" err="1">
                <a:latin typeface="Arial"/>
                <a:cs typeface="Arial"/>
              </a:rPr>
              <a:t>these</a:t>
            </a:r>
            <a:r>
              <a:rPr sz="1100" dirty="0">
                <a:latin typeface="Arial"/>
                <a:cs typeface="Arial"/>
              </a:rPr>
              <a:t> cells</a:t>
            </a:r>
            <a:r>
              <a:rPr lang="de-DE" sz="1100" dirty="0">
                <a:latin typeface="Arial"/>
                <a:cs typeface="Arial"/>
              </a:rPr>
              <a:t>, </a:t>
            </a:r>
            <a:r>
              <a:rPr lang="de-DE" sz="1100" dirty="0" err="1">
                <a:latin typeface="Arial"/>
                <a:cs typeface="Arial"/>
              </a:rPr>
              <a:t>which</a:t>
            </a:r>
            <a:r>
              <a:rPr lang="de-DE" sz="1100" dirty="0">
                <a:latin typeface="Arial"/>
                <a:cs typeface="Arial"/>
              </a:rPr>
              <a:t> </a:t>
            </a:r>
            <a:r>
              <a:rPr lang="de-DE" sz="1100" dirty="0" err="1">
                <a:latin typeface="Arial"/>
                <a:cs typeface="Arial"/>
              </a:rPr>
              <a:t>aquire</a:t>
            </a:r>
            <a:r>
              <a:rPr lang="de-DE" sz="1100" dirty="0">
                <a:latin typeface="Arial"/>
                <a:cs typeface="Arial"/>
              </a:rPr>
              <a:t> </a:t>
            </a:r>
            <a:r>
              <a:rPr lang="de-DE" sz="1100" dirty="0" err="1">
                <a:latin typeface="Arial"/>
                <a:cs typeface="Arial"/>
              </a:rPr>
              <a:t>various</a:t>
            </a:r>
            <a:r>
              <a:rPr lang="de-DE" sz="1100" dirty="0">
                <a:latin typeface="Arial"/>
                <a:cs typeface="Arial"/>
              </a:rPr>
              <a:t> </a:t>
            </a:r>
            <a:r>
              <a:rPr lang="de-DE" sz="1100" dirty="0" err="1">
                <a:latin typeface="Arial"/>
                <a:cs typeface="Arial"/>
              </a:rPr>
              <a:t>malignant</a:t>
            </a:r>
            <a:r>
              <a:rPr lang="de-DE" sz="1100" dirty="0">
                <a:latin typeface="Arial"/>
                <a:cs typeface="Arial"/>
              </a:rPr>
              <a:t> </a:t>
            </a:r>
            <a:r>
              <a:rPr lang="de-DE" sz="1100" dirty="0" err="1">
                <a:latin typeface="Arial"/>
                <a:cs typeface="Arial"/>
              </a:rPr>
              <a:t>properties</a:t>
            </a:r>
            <a:r>
              <a:rPr sz="1100" dirty="0">
                <a:latin typeface="Arial"/>
                <a:cs typeface="Arial"/>
              </a:rPr>
              <a:t>. </a:t>
            </a:r>
            <a:r>
              <a:rPr lang="de-DE" sz="1100" dirty="0">
                <a:latin typeface="Arial"/>
                <a:cs typeface="Arial"/>
              </a:rPr>
              <a:t>Normal </a:t>
            </a:r>
            <a:r>
              <a:rPr sz="1100" dirty="0">
                <a:latin typeface="Arial"/>
                <a:cs typeface="Arial"/>
              </a:rPr>
              <a:t>cholangiocytes </a:t>
            </a:r>
            <a:endParaRPr lang="de-DE" sz="1100" dirty="0">
              <a:latin typeface="Arial"/>
              <a:cs typeface="Arial"/>
            </a:endParaRPr>
          </a:p>
          <a:p>
            <a:pPr marL="7701" marR="3081">
              <a:spcBef>
                <a:spcPts val="61"/>
              </a:spcBef>
            </a:pPr>
            <a:r>
              <a:rPr sz="1100" spc="-3" dirty="0">
                <a:latin typeface="Arial"/>
                <a:cs typeface="Arial"/>
              </a:rPr>
              <a:t>are </a:t>
            </a:r>
            <a:r>
              <a:rPr lang="de-DE" sz="1100" spc="-3" dirty="0" err="1">
                <a:latin typeface="Arial"/>
                <a:cs typeface="Arial"/>
              </a:rPr>
              <a:t>un</a:t>
            </a:r>
            <a:r>
              <a:rPr sz="1100" spc="-3" dirty="0">
                <a:latin typeface="Arial"/>
                <a:cs typeface="Arial"/>
              </a:rPr>
              <a:t>affected.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9939717" y="3180737"/>
            <a:ext cx="2203375" cy="684886"/>
          </a:xfrm>
          <a:prstGeom prst="rect">
            <a:avLst/>
          </a:prstGeom>
        </p:spPr>
        <p:txBody>
          <a:bodyPr vert="horz" wrap="square" lIns="0" tIns="7702" rIns="0" bIns="0" rtlCol="0">
            <a:spAutoFit/>
          </a:bodyPr>
          <a:lstStyle/>
          <a:p>
            <a:pPr marL="7701" marR="105508">
              <a:spcBef>
                <a:spcPts val="61"/>
              </a:spcBef>
            </a:pPr>
            <a:r>
              <a:rPr sz="1100" dirty="0">
                <a:latin typeface="Arial"/>
                <a:cs typeface="Arial"/>
              </a:rPr>
              <a:t>The </a:t>
            </a:r>
            <a:r>
              <a:rPr sz="1100" dirty="0">
                <a:solidFill>
                  <a:srgbClr val="FF1500"/>
                </a:solidFill>
                <a:latin typeface="Arial"/>
                <a:cs typeface="Arial"/>
              </a:rPr>
              <a:t>EYFP </a:t>
            </a:r>
            <a:r>
              <a:rPr sz="1100" spc="-3" dirty="0">
                <a:solidFill>
                  <a:srgbClr val="FF1500"/>
                </a:solidFill>
                <a:latin typeface="Arial"/>
                <a:cs typeface="Arial"/>
              </a:rPr>
              <a:t>(+)</a:t>
            </a:r>
            <a:r>
              <a:rPr sz="1100" spc="-3" dirty="0">
                <a:latin typeface="Arial"/>
                <a:cs typeface="Arial"/>
              </a:rPr>
              <a:t>, </a:t>
            </a:r>
            <a:r>
              <a:rPr sz="1100" spc="-3" dirty="0">
                <a:solidFill>
                  <a:srgbClr val="0000FF"/>
                </a:solidFill>
                <a:latin typeface="Arial"/>
                <a:cs typeface="Arial"/>
              </a:rPr>
              <a:t>CK19 (+)</a:t>
            </a:r>
            <a:r>
              <a:rPr sz="1100" spc="-69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malignant  hepatocytes evolve into</a:t>
            </a:r>
            <a:r>
              <a:rPr sz="1100" spc="-21" dirty="0">
                <a:latin typeface="Arial"/>
                <a:cs typeface="Arial"/>
              </a:rPr>
              <a:t> </a:t>
            </a:r>
            <a:r>
              <a:rPr sz="1100" spc="-3" dirty="0">
                <a:latin typeface="Arial"/>
                <a:cs typeface="Arial"/>
              </a:rPr>
              <a:t>iCCA.</a:t>
            </a:r>
            <a:r>
              <a:rPr lang="de-DE" sz="1100" spc="-3" dirty="0">
                <a:latin typeface="Arial"/>
                <a:cs typeface="Arial"/>
              </a:rPr>
              <a:t> </a:t>
            </a:r>
            <a:r>
              <a:rPr lang="de-DE" sz="1100" dirty="0">
                <a:latin typeface="Arial"/>
                <a:cs typeface="Arial"/>
              </a:rPr>
              <a:t>Normal </a:t>
            </a:r>
            <a:r>
              <a:rPr sz="1100" dirty="0">
                <a:latin typeface="Arial"/>
                <a:cs typeface="Arial"/>
              </a:rPr>
              <a:t>cholangiocytes </a:t>
            </a:r>
            <a:r>
              <a:rPr sz="1100" spc="-3" dirty="0">
                <a:latin typeface="Arial"/>
                <a:cs typeface="Arial"/>
              </a:rPr>
              <a:t>are </a:t>
            </a:r>
            <a:r>
              <a:rPr lang="de-DE" sz="1100" spc="-3" dirty="0" err="1">
                <a:latin typeface="Arial"/>
                <a:cs typeface="Arial"/>
              </a:rPr>
              <a:t>un</a:t>
            </a:r>
            <a:r>
              <a:rPr sz="1100" spc="-3" dirty="0">
                <a:latin typeface="Arial"/>
                <a:cs typeface="Arial"/>
              </a:rPr>
              <a:t>affected.</a:t>
            </a:r>
            <a:endParaRPr sz="1100" dirty="0">
              <a:latin typeface="Arial"/>
              <a:cs typeface="Arial"/>
            </a:endParaRPr>
          </a:p>
        </p:txBody>
      </p:sp>
      <p:sp>
        <p:nvSpPr>
          <p:cNvPr id="34" name="object 34"/>
          <p:cNvSpPr/>
          <p:nvPr/>
        </p:nvSpPr>
        <p:spPr>
          <a:xfrm>
            <a:off x="362975" y="1957650"/>
            <a:ext cx="1601393" cy="1104302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5" name="object 35"/>
          <p:cNvSpPr/>
          <p:nvPr/>
        </p:nvSpPr>
        <p:spPr>
          <a:xfrm>
            <a:off x="2660136" y="1957650"/>
            <a:ext cx="1634131" cy="1125139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6" name="object 36"/>
          <p:cNvSpPr/>
          <p:nvPr/>
        </p:nvSpPr>
        <p:spPr>
          <a:xfrm>
            <a:off x="5223864" y="1969558"/>
            <a:ext cx="1583531" cy="1089418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7" name="object 37"/>
          <p:cNvSpPr/>
          <p:nvPr/>
        </p:nvSpPr>
        <p:spPr>
          <a:xfrm>
            <a:off x="5911451" y="2302927"/>
            <a:ext cx="157758" cy="14882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8" name="object 38"/>
          <p:cNvSpPr/>
          <p:nvPr/>
        </p:nvSpPr>
        <p:spPr>
          <a:xfrm>
            <a:off x="5337499" y="2658631"/>
            <a:ext cx="157758" cy="14882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39" name="object 39"/>
          <p:cNvSpPr/>
          <p:nvPr/>
        </p:nvSpPr>
        <p:spPr>
          <a:xfrm>
            <a:off x="6485932" y="2204701"/>
            <a:ext cx="157758" cy="148825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40" name="object 40"/>
          <p:cNvSpPr/>
          <p:nvPr/>
        </p:nvSpPr>
        <p:spPr>
          <a:xfrm>
            <a:off x="6327055" y="2774716"/>
            <a:ext cx="157758" cy="148828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59" name="object 59"/>
          <p:cNvSpPr/>
          <p:nvPr/>
        </p:nvSpPr>
        <p:spPr>
          <a:xfrm>
            <a:off x="10456341" y="918423"/>
            <a:ext cx="774464" cy="597800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0" name="object 37">
            <a:extLst>
              <a:ext uri="{FF2B5EF4-FFF2-40B4-BE49-F238E27FC236}">
                <a16:creationId xmlns:a16="http://schemas.microsoft.com/office/drawing/2014/main" id="{9B31BCB7-BDD4-4FE4-99E8-CDE31F0970A7}"/>
              </a:ext>
            </a:extLst>
          </p:cNvPr>
          <p:cNvSpPr/>
          <p:nvPr/>
        </p:nvSpPr>
        <p:spPr>
          <a:xfrm>
            <a:off x="732069" y="4162640"/>
            <a:ext cx="852550" cy="696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1" name="object 41">
            <a:extLst>
              <a:ext uri="{FF2B5EF4-FFF2-40B4-BE49-F238E27FC236}">
                <a16:creationId xmlns:a16="http://schemas.microsoft.com/office/drawing/2014/main" id="{5C45B71F-A9E2-433F-A43F-0BFDEF3B47C1}"/>
              </a:ext>
            </a:extLst>
          </p:cNvPr>
          <p:cNvSpPr/>
          <p:nvPr/>
        </p:nvSpPr>
        <p:spPr>
          <a:xfrm>
            <a:off x="3045602" y="4162640"/>
            <a:ext cx="852550" cy="696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2" name="object 40">
            <a:extLst>
              <a:ext uri="{FF2B5EF4-FFF2-40B4-BE49-F238E27FC236}">
                <a16:creationId xmlns:a16="http://schemas.microsoft.com/office/drawing/2014/main" id="{3DA23B33-051D-4525-BB69-7A48F41831C8}"/>
              </a:ext>
            </a:extLst>
          </p:cNvPr>
          <p:cNvSpPr/>
          <p:nvPr/>
        </p:nvSpPr>
        <p:spPr>
          <a:xfrm>
            <a:off x="5584029" y="4162640"/>
            <a:ext cx="852550" cy="696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3" name="object 39">
            <a:extLst>
              <a:ext uri="{FF2B5EF4-FFF2-40B4-BE49-F238E27FC236}">
                <a16:creationId xmlns:a16="http://schemas.microsoft.com/office/drawing/2014/main" id="{8698DDF1-12D7-4874-AA3B-46F839C9CEF7}"/>
              </a:ext>
            </a:extLst>
          </p:cNvPr>
          <p:cNvSpPr/>
          <p:nvPr/>
        </p:nvSpPr>
        <p:spPr>
          <a:xfrm>
            <a:off x="8456721" y="4162640"/>
            <a:ext cx="852550" cy="696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4" name="object 38">
            <a:extLst>
              <a:ext uri="{FF2B5EF4-FFF2-40B4-BE49-F238E27FC236}">
                <a16:creationId xmlns:a16="http://schemas.microsoft.com/office/drawing/2014/main" id="{DED3875F-38D0-4A13-B518-E68D22232E30}"/>
              </a:ext>
            </a:extLst>
          </p:cNvPr>
          <p:cNvSpPr/>
          <p:nvPr/>
        </p:nvSpPr>
        <p:spPr>
          <a:xfrm>
            <a:off x="10437550" y="4162640"/>
            <a:ext cx="852552" cy="696091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5" name="object 42">
            <a:extLst>
              <a:ext uri="{FF2B5EF4-FFF2-40B4-BE49-F238E27FC236}">
                <a16:creationId xmlns:a16="http://schemas.microsoft.com/office/drawing/2014/main" id="{12B1D5B2-FC00-4742-8C1B-9D0680FC31F1}"/>
              </a:ext>
            </a:extLst>
          </p:cNvPr>
          <p:cNvSpPr/>
          <p:nvPr/>
        </p:nvSpPr>
        <p:spPr>
          <a:xfrm>
            <a:off x="7843764" y="1969553"/>
            <a:ext cx="1604362" cy="1107281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6" name="object 43">
            <a:extLst>
              <a:ext uri="{FF2B5EF4-FFF2-40B4-BE49-F238E27FC236}">
                <a16:creationId xmlns:a16="http://schemas.microsoft.com/office/drawing/2014/main" id="{4BA05BCD-3FEC-4CE4-B007-1936AA9D89F0}"/>
              </a:ext>
            </a:extLst>
          </p:cNvPr>
          <p:cNvSpPr/>
          <p:nvPr/>
        </p:nvSpPr>
        <p:spPr>
          <a:xfrm>
            <a:off x="8826030" y="2674997"/>
            <a:ext cx="321469" cy="315516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7" name="object 44">
            <a:extLst>
              <a:ext uri="{FF2B5EF4-FFF2-40B4-BE49-F238E27FC236}">
                <a16:creationId xmlns:a16="http://schemas.microsoft.com/office/drawing/2014/main" id="{A246CC04-6945-45FA-B3D0-11FEE15FDEC7}"/>
              </a:ext>
            </a:extLst>
          </p:cNvPr>
          <p:cNvSpPr/>
          <p:nvPr/>
        </p:nvSpPr>
        <p:spPr>
          <a:xfrm>
            <a:off x="7900322" y="2648212"/>
            <a:ext cx="321469" cy="315516"/>
          </a:xfrm>
          <a:prstGeom prst="rect">
            <a:avLst/>
          </a:prstGeom>
          <a:blipFill>
            <a:blip r:embed="rId1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8" name="object 45">
            <a:extLst>
              <a:ext uri="{FF2B5EF4-FFF2-40B4-BE49-F238E27FC236}">
                <a16:creationId xmlns:a16="http://schemas.microsoft.com/office/drawing/2014/main" id="{00B3E3C0-BE34-455F-AA20-AA413BF197F2}"/>
              </a:ext>
            </a:extLst>
          </p:cNvPr>
          <p:cNvSpPr/>
          <p:nvPr/>
        </p:nvSpPr>
        <p:spPr>
          <a:xfrm>
            <a:off x="9064157" y="2040990"/>
            <a:ext cx="327422" cy="333375"/>
          </a:xfrm>
          <a:prstGeom prst="rect">
            <a:avLst/>
          </a:prstGeom>
          <a:blipFill>
            <a:blip r:embed="rId1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69" name="object 46">
            <a:extLst>
              <a:ext uri="{FF2B5EF4-FFF2-40B4-BE49-F238E27FC236}">
                <a16:creationId xmlns:a16="http://schemas.microsoft.com/office/drawing/2014/main" id="{3EC928D3-3333-4723-A2F5-1E8DA309AA77}"/>
              </a:ext>
            </a:extLst>
          </p:cNvPr>
          <p:cNvSpPr/>
          <p:nvPr/>
        </p:nvSpPr>
        <p:spPr>
          <a:xfrm>
            <a:off x="8477772" y="2171960"/>
            <a:ext cx="309562" cy="303607"/>
          </a:xfrm>
          <a:prstGeom prst="rect">
            <a:avLst/>
          </a:prstGeom>
          <a:blipFill>
            <a:blip r:embed="rId1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70" name="object 47">
            <a:extLst>
              <a:ext uri="{FF2B5EF4-FFF2-40B4-BE49-F238E27FC236}">
                <a16:creationId xmlns:a16="http://schemas.microsoft.com/office/drawing/2014/main" id="{5B0BDBC9-05F0-4D97-B325-000AE89E3956}"/>
              </a:ext>
            </a:extLst>
          </p:cNvPr>
          <p:cNvSpPr/>
          <p:nvPr/>
        </p:nvSpPr>
        <p:spPr>
          <a:xfrm>
            <a:off x="8629577" y="2291022"/>
            <a:ext cx="148828" cy="136922"/>
          </a:xfrm>
          <a:prstGeom prst="rect">
            <a:avLst/>
          </a:prstGeom>
          <a:blipFill>
            <a:blip r:embed="rId2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71" name="object 48">
            <a:extLst>
              <a:ext uri="{FF2B5EF4-FFF2-40B4-BE49-F238E27FC236}">
                <a16:creationId xmlns:a16="http://schemas.microsoft.com/office/drawing/2014/main" id="{B8A51144-407C-4575-831B-B76528EA7F0A}"/>
              </a:ext>
            </a:extLst>
          </p:cNvPr>
          <p:cNvSpPr/>
          <p:nvPr/>
        </p:nvSpPr>
        <p:spPr>
          <a:xfrm>
            <a:off x="8061055" y="2782155"/>
            <a:ext cx="160734" cy="148828"/>
          </a:xfrm>
          <a:prstGeom prst="rect">
            <a:avLst/>
          </a:prstGeom>
          <a:blipFill>
            <a:blip r:embed="rId2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72" name="object 49">
            <a:extLst>
              <a:ext uri="{FF2B5EF4-FFF2-40B4-BE49-F238E27FC236}">
                <a16:creationId xmlns:a16="http://schemas.microsoft.com/office/drawing/2014/main" id="{D925A231-A575-49CF-AFFF-0DA8C6AC72CF}"/>
              </a:ext>
            </a:extLst>
          </p:cNvPr>
          <p:cNvSpPr/>
          <p:nvPr/>
        </p:nvSpPr>
        <p:spPr>
          <a:xfrm>
            <a:off x="9123690" y="2207681"/>
            <a:ext cx="160731" cy="151803"/>
          </a:xfrm>
          <a:prstGeom prst="rect">
            <a:avLst/>
          </a:prstGeom>
          <a:blipFill>
            <a:blip r:embed="rId2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sp>
        <p:nvSpPr>
          <p:cNvPr id="73" name="object 50">
            <a:extLst>
              <a:ext uri="{FF2B5EF4-FFF2-40B4-BE49-F238E27FC236}">
                <a16:creationId xmlns:a16="http://schemas.microsoft.com/office/drawing/2014/main" id="{9804F045-CD0A-403A-8CA9-0D9D79F157AD}"/>
              </a:ext>
            </a:extLst>
          </p:cNvPr>
          <p:cNvSpPr/>
          <p:nvPr/>
        </p:nvSpPr>
        <p:spPr>
          <a:xfrm>
            <a:off x="8986768" y="2805966"/>
            <a:ext cx="160734" cy="157758"/>
          </a:xfrm>
          <a:prstGeom prst="rect">
            <a:avLst/>
          </a:prstGeom>
          <a:blipFill>
            <a:blip r:embed="rId2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89A2439E-E59C-4D83-B82B-387B8D5E6A19}"/>
              </a:ext>
            </a:extLst>
          </p:cNvPr>
          <p:cNvGrpSpPr/>
          <p:nvPr/>
        </p:nvGrpSpPr>
        <p:grpSpPr>
          <a:xfrm rot="1666194">
            <a:off x="9913514" y="1931427"/>
            <a:ext cx="1247177" cy="1053704"/>
            <a:chOff x="16407432" y="3218988"/>
            <a:chExt cx="2056543" cy="1737514"/>
          </a:xfrm>
        </p:grpSpPr>
        <p:sp>
          <p:nvSpPr>
            <p:cNvPr id="74" name="object 51">
              <a:extLst>
                <a:ext uri="{FF2B5EF4-FFF2-40B4-BE49-F238E27FC236}">
                  <a16:creationId xmlns:a16="http://schemas.microsoft.com/office/drawing/2014/main" id="{280DCA60-94F5-4447-B2AF-CA0BDF22EB24}"/>
                </a:ext>
              </a:extLst>
            </p:cNvPr>
            <p:cNvSpPr/>
            <p:nvPr/>
          </p:nvSpPr>
          <p:spPr>
            <a:xfrm>
              <a:off x="16579220" y="3218988"/>
              <a:ext cx="520270" cy="476088"/>
            </a:xfrm>
            <a:prstGeom prst="rect">
              <a:avLst/>
            </a:prstGeom>
            <a:blipFill>
              <a:blip r:embed="rId2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5" name="object 52">
              <a:extLst>
                <a:ext uri="{FF2B5EF4-FFF2-40B4-BE49-F238E27FC236}">
                  <a16:creationId xmlns:a16="http://schemas.microsoft.com/office/drawing/2014/main" id="{0CCD4643-4E93-4960-B0B8-6A7F843BBC08}"/>
                </a:ext>
              </a:extLst>
            </p:cNvPr>
            <p:cNvSpPr/>
            <p:nvPr/>
          </p:nvSpPr>
          <p:spPr>
            <a:xfrm>
              <a:off x="16608671" y="4048472"/>
              <a:ext cx="510450" cy="52027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6" name="object 53">
              <a:extLst>
                <a:ext uri="{FF2B5EF4-FFF2-40B4-BE49-F238E27FC236}">
                  <a16:creationId xmlns:a16="http://schemas.microsoft.com/office/drawing/2014/main" id="{1A241288-46D0-4F50-A8E8-51D64CC1AF9A}"/>
                </a:ext>
              </a:extLst>
            </p:cNvPr>
            <p:cNvSpPr/>
            <p:nvPr/>
          </p:nvSpPr>
          <p:spPr>
            <a:xfrm>
              <a:off x="17020961" y="4298793"/>
              <a:ext cx="500636" cy="584079"/>
            </a:xfrm>
            <a:prstGeom prst="rect">
              <a:avLst/>
            </a:prstGeom>
            <a:blipFill>
              <a:blip r:embed="rId26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7" name="object 54">
              <a:extLst>
                <a:ext uri="{FF2B5EF4-FFF2-40B4-BE49-F238E27FC236}">
                  <a16:creationId xmlns:a16="http://schemas.microsoft.com/office/drawing/2014/main" id="{D75DA3C6-DF60-4AC5-992B-977F377818EC}"/>
                </a:ext>
              </a:extLst>
            </p:cNvPr>
            <p:cNvSpPr/>
            <p:nvPr/>
          </p:nvSpPr>
          <p:spPr>
            <a:xfrm>
              <a:off x="17482331" y="4436230"/>
              <a:ext cx="510456" cy="52027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8" name="object 55">
              <a:extLst>
                <a:ext uri="{FF2B5EF4-FFF2-40B4-BE49-F238E27FC236}">
                  <a16:creationId xmlns:a16="http://schemas.microsoft.com/office/drawing/2014/main" id="{E16F4FC4-9BE4-403D-BFF0-2AA48095AD76}"/>
                </a:ext>
              </a:extLst>
            </p:cNvPr>
            <p:cNvSpPr/>
            <p:nvPr/>
          </p:nvSpPr>
          <p:spPr>
            <a:xfrm>
              <a:off x="17928983" y="4308618"/>
              <a:ext cx="510456" cy="520272"/>
            </a:xfrm>
            <a:prstGeom prst="rect">
              <a:avLst/>
            </a:prstGeom>
            <a:blipFill>
              <a:blip r:embed="rId25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79" name="object 56">
              <a:extLst>
                <a:ext uri="{FF2B5EF4-FFF2-40B4-BE49-F238E27FC236}">
                  <a16:creationId xmlns:a16="http://schemas.microsoft.com/office/drawing/2014/main" id="{87669299-3973-444D-B43F-4711ADDE9DA3}"/>
                </a:ext>
              </a:extLst>
            </p:cNvPr>
            <p:cNvSpPr/>
            <p:nvPr/>
          </p:nvSpPr>
          <p:spPr>
            <a:xfrm>
              <a:off x="16407432" y="3670534"/>
              <a:ext cx="520272" cy="431924"/>
            </a:xfrm>
            <a:prstGeom prst="rect">
              <a:avLst/>
            </a:prstGeom>
            <a:blipFill>
              <a:blip r:embed="rId27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80" name="object 57">
              <a:extLst>
                <a:ext uri="{FF2B5EF4-FFF2-40B4-BE49-F238E27FC236}">
                  <a16:creationId xmlns:a16="http://schemas.microsoft.com/office/drawing/2014/main" id="{F36BA229-6D8F-4594-B819-7B35F6237BDB}"/>
                </a:ext>
              </a:extLst>
            </p:cNvPr>
            <p:cNvSpPr/>
            <p:nvPr/>
          </p:nvSpPr>
          <p:spPr>
            <a:xfrm>
              <a:off x="17963342" y="3793242"/>
              <a:ext cx="500633" cy="534990"/>
            </a:xfrm>
            <a:prstGeom prst="rect">
              <a:avLst/>
            </a:prstGeom>
            <a:blipFill>
              <a:blip r:embed="rId28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81" name="object 58">
              <a:extLst>
                <a:ext uri="{FF2B5EF4-FFF2-40B4-BE49-F238E27FC236}">
                  <a16:creationId xmlns:a16="http://schemas.microsoft.com/office/drawing/2014/main" id="{55AC03D3-3C2E-4E36-BAEF-01E961640D3E}"/>
                </a:ext>
              </a:extLst>
            </p:cNvPr>
            <p:cNvSpPr/>
            <p:nvPr/>
          </p:nvSpPr>
          <p:spPr>
            <a:xfrm>
              <a:off x="17536321" y="3528202"/>
              <a:ext cx="510456" cy="525180"/>
            </a:xfrm>
            <a:prstGeom prst="rect">
              <a:avLst/>
            </a:prstGeom>
            <a:blipFill>
              <a:blip r:embed="rId29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82" name="object 59">
              <a:extLst>
                <a:ext uri="{FF2B5EF4-FFF2-40B4-BE49-F238E27FC236}">
                  <a16:creationId xmlns:a16="http://schemas.microsoft.com/office/drawing/2014/main" id="{AEC7CA31-B6E5-429F-A0E2-0074B002F3EC}"/>
                </a:ext>
              </a:extLst>
            </p:cNvPr>
            <p:cNvSpPr/>
            <p:nvPr/>
          </p:nvSpPr>
          <p:spPr>
            <a:xfrm>
              <a:off x="17084769" y="3302424"/>
              <a:ext cx="525175" cy="505546"/>
            </a:xfrm>
            <a:prstGeom prst="rect">
              <a:avLst/>
            </a:prstGeom>
            <a:blipFill>
              <a:blip r:embed="rId30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sp>
        <p:nvSpPr>
          <p:cNvPr id="83" name="object 60">
            <a:extLst>
              <a:ext uri="{FF2B5EF4-FFF2-40B4-BE49-F238E27FC236}">
                <a16:creationId xmlns:a16="http://schemas.microsoft.com/office/drawing/2014/main" id="{4B63518F-A2E1-49CF-B48D-93755D999C18}"/>
              </a:ext>
            </a:extLst>
          </p:cNvPr>
          <p:cNvSpPr/>
          <p:nvPr/>
        </p:nvSpPr>
        <p:spPr>
          <a:xfrm rot="7552372">
            <a:off x="10963778" y="1667855"/>
            <a:ext cx="1191095" cy="1616271"/>
          </a:xfrm>
          <a:prstGeom prst="rect">
            <a:avLst/>
          </a:prstGeom>
          <a:blipFill>
            <a:blip r:embed="rId3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1092"/>
          </a:p>
        </p:txBody>
      </p:sp>
      <p:cxnSp>
        <p:nvCxnSpPr>
          <p:cNvPr id="20" name="Connettore 2 19">
            <a:extLst>
              <a:ext uri="{FF2B5EF4-FFF2-40B4-BE49-F238E27FC236}">
                <a16:creationId xmlns:a16="http://schemas.microsoft.com/office/drawing/2014/main" id="{8D54DF3A-27D0-4B97-CEDD-A93F2549C488}"/>
              </a:ext>
            </a:extLst>
          </p:cNvPr>
          <p:cNvCxnSpPr>
            <a:cxnSpLocks/>
          </p:cNvCxnSpPr>
          <p:nvPr/>
        </p:nvCxnSpPr>
        <p:spPr>
          <a:xfrm>
            <a:off x="1618489" y="1317180"/>
            <a:ext cx="138506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ttore 2 83">
            <a:extLst>
              <a:ext uri="{FF2B5EF4-FFF2-40B4-BE49-F238E27FC236}">
                <a16:creationId xmlns:a16="http://schemas.microsoft.com/office/drawing/2014/main" id="{6FB9CFD3-DE9B-8C8E-9F27-B51DA08F8953}"/>
              </a:ext>
            </a:extLst>
          </p:cNvPr>
          <p:cNvCxnSpPr>
            <a:cxnSpLocks/>
          </p:cNvCxnSpPr>
          <p:nvPr/>
        </p:nvCxnSpPr>
        <p:spPr>
          <a:xfrm>
            <a:off x="3946896" y="1317180"/>
            <a:ext cx="138506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>
            <a:extLst>
              <a:ext uri="{FF2B5EF4-FFF2-40B4-BE49-F238E27FC236}">
                <a16:creationId xmlns:a16="http://schemas.microsoft.com/office/drawing/2014/main" id="{D5C98C6F-2E37-AED3-120B-333578551C4D}"/>
              </a:ext>
            </a:extLst>
          </p:cNvPr>
          <p:cNvCxnSpPr>
            <a:cxnSpLocks/>
          </p:cNvCxnSpPr>
          <p:nvPr/>
        </p:nvCxnSpPr>
        <p:spPr>
          <a:xfrm>
            <a:off x="6462002" y="1317180"/>
            <a:ext cx="1753102" cy="1025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Connettore 2 85">
            <a:extLst>
              <a:ext uri="{FF2B5EF4-FFF2-40B4-BE49-F238E27FC236}">
                <a16:creationId xmlns:a16="http://schemas.microsoft.com/office/drawing/2014/main" id="{1EA9D0B9-F4D0-B887-00FF-B3FBC8C2388D}"/>
              </a:ext>
            </a:extLst>
          </p:cNvPr>
          <p:cNvCxnSpPr>
            <a:cxnSpLocks/>
          </p:cNvCxnSpPr>
          <p:nvPr/>
        </p:nvCxnSpPr>
        <p:spPr>
          <a:xfrm>
            <a:off x="9011316" y="1317180"/>
            <a:ext cx="1385067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uppo 88">
            <a:extLst>
              <a:ext uri="{FF2B5EF4-FFF2-40B4-BE49-F238E27FC236}">
                <a16:creationId xmlns:a16="http://schemas.microsoft.com/office/drawing/2014/main" id="{C85C9F5A-5287-3468-581E-927A2CC485B5}"/>
              </a:ext>
            </a:extLst>
          </p:cNvPr>
          <p:cNvGrpSpPr/>
          <p:nvPr/>
        </p:nvGrpSpPr>
        <p:grpSpPr>
          <a:xfrm>
            <a:off x="2271117" y="1063730"/>
            <a:ext cx="63540" cy="216851"/>
            <a:chOff x="4566260" y="1063730"/>
            <a:chExt cx="63540" cy="216851"/>
          </a:xfrm>
        </p:grpSpPr>
        <p:sp>
          <p:nvSpPr>
            <p:cNvPr id="90" name="object 6">
              <a:extLst>
                <a:ext uri="{FF2B5EF4-FFF2-40B4-BE49-F238E27FC236}">
                  <a16:creationId xmlns:a16="http://schemas.microsoft.com/office/drawing/2014/main" id="{5DFBADFA-4A02-70AA-D40F-61B82B85E20E}"/>
                </a:ext>
              </a:extLst>
            </p:cNvPr>
            <p:cNvSpPr/>
            <p:nvPr/>
          </p:nvSpPr>
          <p:spPr>
            <a:xfrm>
              <a:off x="4597968" y="1063730"/>
              <a:ext cx="0" cy="120149"/>
            </a:xfrm>
            <a:custGeom>
              <a:avLst/>
              <a:gdLst/>
              <a:ahLst/>
              <a:cxnLst/>
              <a:rect l="l" t="t" r="r" b="b"/>
              <a:pathLst>
                <a:path h="198119">
                  <a:moveTo>
                    <a:pt x="0" y="0"/>
                  </a:moveTo>
                  <a:lnTo>
                    <a:pt x="0" y="197659"/>
                  </a:lnTo>
                </a:path>
              </a:pathLst>
            </a:custGeom>
            <a:ln w="17996">
              <a:solidFill>
                <a:srgbClr val="1109FF"/>
              </a:solidFill>
            </a:ln>
          </p:spPr>
          <p:txBody>
            <a:bodyPr wrap="square" lIns="0" tIns="0" rIns="0" bIns="0" rtlCol="0"/>
            <a:lstStyle/>
            <a:p>
              <a:endParaRPr sz="1092"/>
            </a:p>
          </p:txBody>
        </p:sp>
        <p:sp>
          <p:nvSpPr>
            <p:cNvPr id="91" name="object 7">
              <a:extLst>
                <a:ext uri="{FF2B5EF4-FFF2-40B4-BE49-F238E27FC236}">
                  <a16:creationId xmlns:a16="http://schemas.microsoft.com/office/drawing/2014/main" id="{B9362EC2-64BD-C480-B220-AA2E69F6D92E}"/>
                </a:ext>
              </a:extLst>
            </p:cNvPr>
            <p:cNvSpPr/>
            <p:nvPr/>
          </p:nvSpPr>
          <p:spPr>
            <a:xfrm>
              <a:off x="4566260" y="1161973"/>
              <a:ext cx="63540" cy="118608"/>
            </a:xfrm>
            <a:custGeom>
              <a:avLst/>
              <a:gdLst/>
              <a:ahLst/>
              <a:cxnLst/>
              <a:rect l="l" t="t" r="r" b="b"/>
              <a:pathLst>
                <a:path w="104775" h="195580">
                  <a:moveTo>
                    <a:pt x="104570" y="0"/>
                  </a:moveTo>
                  <a:lnTo>
                    <a:pt x="0" y="0"/>
                  </a:lnTo>
                  <a:lnTo>
                    <a:pt x="52289" y="195103"/>
                  </a:lnTo>
                  <a:lnTo>
                    <a:pt x="104570" y="0"/>
                  </a:lnTo>
                  <a:close/>
                </a:path>
              </a:pathLst>
            </a:custGeom>
            <a:solidFill>
              <a:srgbClr val="1109FF"/>
            </a:solidFill>
          </p:spPr>
          <p:txBody>
            <a:bodyPr wrap="square" lIns="0" tIns="0" rIns="0" bIns="0" rtlCol="0"/>
            <a:lstStyle/>
            <a:p>
              <a:endParaRPr sz="1092"/>
            </a:p>
          </p:txBody>
        </p:sp>
      </p:grpSp>
      <p:sp>
        <p:nvSpPr>
          <p:cNvPr id="43" name="CasellaDiTesto 42">
            <a:extLst>
              <a:ext uri="{FF2B5EF4-FFF2-40B4-BE49-F238E27FC236}">
                <a16:creationId xmlns:a16="http://schemas.microsoft.com/office/drawing/2014/main" id="{0390F9A0-D98A-DBD2-AE5A-F61064D8351C}"/>
              </a:ext>
            </a:extLst>
          </p:cNvPr>
          <p:cNvSpPr txBox="1"/>
          <p:nvPr/>
        </p:nvSpPr>
        <p:spPr>
          <a:xfrm>
            <a:off x="389031" y="4918977"/>
            <a:ext cx="16129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Normal cholangiocytes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CasellaDiTesto 91">
            <a:extLst>
              <a:ext uri="{FF2B5EF4-FFF2-40B4-BE49-F238E27FC236}">
                <a16:creationId xmlns:a16="http://schemas.microsoft.com/office/drawing/2014/main" id="{D6C52A48-ACC4-6D75-CFAE-78E115ED2266}"/>
              </a:ext>
            </a:extLst>
          </p:cNvPr>
          <p:cNvSpPr txBox="1"/>
          <p:nvPr/>
        </p:nvSpPr>
        <p:spPr>
          <a:xfrm>
            <a:off x="2733990" y="4918977"/>
            <a:ext cx="16129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Normal cholangiocytes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CasellaDiTesto 92">
            <a:extLst>
              <a:ext uri="{FF2B5EF4-FFF2-40B4-BE49-F238E27FC236}">
                <a16:creationId xmlns:a16="http://schemas.microsoft.com/office/drawing/2014/main" id="{DC33FEF4-B1E8-51BE-3132-B74FDBFC1E1A}"/>
              </a:ext>
            </a:extLst>
          </p:cNvPr>
          <p:cNvSpPr txBox="1"/>
          <p:nvPr/>
        </p:nvSpPr>
        <p:spPr>
          <a:xfrm>
            <a:off x="5268723" y="4918977"/>
            <a:ext cx="16129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Normal cholangiocytes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CasellaDiTesto 93">
            <a:extLst>
              <a:ext uri="{FF2B5EF4-FFF2-40B4-BE49-F238E27FC236}">
                <a16:creationId xmlns:a16="http://schemas.microsoft.com/office/drawing/2014/main" id="{EB8B73B5-9DB0-4BC2-57A5-4464C4A23EDA}"/>
              </a:ext>
            </a:extLst>
          </p:cNvPr>
          <p:cNvSpPr txBox="1"/>
          <p:nvPr/>
        </p:nvSpPr>
        <p:spPr>
          <a:xfrm>
            <a:off x="8142696" y="4918977"/>
            <a:ext cx="16129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Normal cholangiocytes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CasellaDiTesto 94">
            <a:extLst>
              <a:ext uri="{FF2B5EF4-FFF2-40B4-BE49-F238E27FC236}">
                <a16:creationId xmlns:a16="http://schemas.microsoft.com/office/drawing/2014/main" id="{C9B76633-62B1-C53C-BAD9-30030041AD07}"/>
              </a:ext>
            </a:extLst>
          </p:cNvPr>
          <p:cNvSpPr txBox="1"/>
          <p:nvPr/>
        </p:nvSpPr>
        <p:spPr>
          <a:xfrm>
            <a:off x="10155711" y="4918977"/>
            <a:ext cx="16129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Normal cholangiocytes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6" name="Connettore diritto 45">
            <a:extLst>
              <a:ext uri="{FF2B5EF4-FFF2-40B4-BE49-F238E27FC236}">
                <a16:creationId xmlns:a16="http://schemas.microsoft.com/office/drawing/2014/main" id="{47A8E0D5-EFC6-1BAD-1216-641452E9BD06}"/>
              </a:ext>
            </a:extLst>
          </p:cNvPr>
          <p:cNvCxnSpPr>
            <a:cxnSpLocks/>
          </p:cNvCxnSpPr>
          <p:nvPr/>
        </p:nvCxnSpPr>
        <p:spPr>
          <a:xfrm>
            <a:off x="2380815" y="1505017"/>
            <a:ext cx="0" cy="3491079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Connettore diritto 95">
            <a:extLst>
              <a:ext uri="{FF2B5EF4-FFF2-40B4-BE49-F238E27FC236}">
                <a16:creationId xmlns:a16="http://schemas.microsoft.com/office/drawing/2014/main" id="{B001AEB9-D1E7-4FC4-7BD9-3AAEA33ED067}"/>
              </a:ext>
            </a:extLst>
          </p:cNvPr>
          <p:cNvCxnSpPr>
            <a:cxnSpLocks/>
          </p:cNvCxnSpPr>
          <p:nvPr/>
        </p:nvCxnSpPr>
        <p:spPr>
          <a:xfrm>
            <a:off x="4615404" y="1505017"/>
            <a:ext cx="0" cy="3491079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Connettore diritto 96">
            <a:extLst>
              <a:ext uri="{FF2B5EF4-FFF2-40B4-BE49-F238E27FC236}">
                <a16:creationId xmlns:a16="http://schemas.microsoft.com/office/drawing/2014/main" id="{B070ECFD-D711-86BE-FF2D-41DC909937A5}"/>
              </a:ext>
            </a:extLst>
          </p:cNvPr>
          <p:cNvCxnSpPr>
            <a:cxnSpLocks/>
          </p:cNvCxnSpPr>
          <p:nvPr/>
        </p:nvCxnSpPr>
        <p:spPr>
          <a:xfrm>
            <a:off x="7400840" y="1505017"/>
            <a:ext cx="0" cy="3491079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ttore diritto 97">
            <a:extLst>
              <a:ext uri="{FF2B5EF4-FFF2-40B4-BE49-F238E27FC236}">
                <a16:creationId xmlns:a16="http://schemas.microsoft.com/office/drawing/2014/main" id="{F8F02F7E-B020-E60D-9E9F-7B656645A37D}"/>
              </a:ext>
            </a:extLst>
          </p:cNvPr>
          <p:cNvCxnSpPr>
            <a:cxnSpLocks/>
          </p:cNvCxnSpPr>
          <p:nvPr/>
        </p:nvCxnSpPr>
        <p:spPr>
          <a:xfrm>
            <a:off x="9840564" y="1505017"/>
            <a:ext cx="0" cy="3491079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CasellaDiTesto 46">
            <a:extLst>
              <a:ext uri="{FF2B5EF4-FFF2-40B4-BE49-F238E27FC236}">
                <a16:creationId xmlns:a16="http://schemas.microsoft.com/office/drawing/2014/main" id="{72944DB2-47EB-AC36-8B85-CF510FC6DBFD}"/>
              </a:ext>
            </a:extLst>
          </p:cNvPr>
          <p:cNvSpPr txBox="1"/>
          <p:nvPr/>
        </p:nvSpPr>
        <p:spPr>
          <a:xfrm>
            <a:off x="231355" y="5695721"/>
            <a:ext cx="11732963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Figure 6.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Schematic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representation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lineage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tracing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method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used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err="1"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de-DE" sz="16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Abbreviation: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HTVi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hydrodynamic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tail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vein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dirty="0" err="1">
                <a:latin typeface="Arial" panose="020B0604020202020204" pitchFamily="34" charset="0"/>
                <a:cs typeface="Arial" panose="020B0604020202020204" pitchFamily="34" charset="0"/>
              </a:rPr>
              <a:t>injection</a:t>
            </a:r>
            <a:r>
              <a:rPr lang="de-DE" sz="16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</Words>
  <Application>Microsoft Office PowerPoint</Application>
  <PresentationFormat>Widescreen</PresentationFormat>
  <Paragraphs>23</Paragraphs>
  <Slides>1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Diego Calvisi</dc:creator>
  <cp:lastModifiedBy>Diego Calvisi</cp:lastModifiedBy>
  <cp:revision>1</cp:revision>
  <dcterms:created xsi:type="dcterms:W3CDTF">2022-05-06T12:48:19Z</dcterms:created>
  <dcterms:modified xsi:type="dcterms:W3CDTF">2022-05-06T13:13:42Z</dcterms:modified>
</cp:coreProperties>
</file>