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CC"/>
    <a:srgbClr val="0066FF"/>
    <a:srgbClr val="008000"/>
    <a:srgbClr val="99FF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8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03959-8C4D-446C-B759-FD800BC04EFB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31A7-2CF9-4564-9323-F76969E951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5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5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5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5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70B7E857-1640-9C11-C7A9-C516C5313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800" y="196850"/>
            <a:ext cx="2835000" cy="201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3" name="Immagine 12" descr="Immagine che contiene stampo, fungo&#10;&#10;Descrizione generata automaticamente">
            <a:extLst>
              <a:ext uri="{FF2B5EF4-FFF2-40B4-BE49-F238E27FC236}">
                <a16:creationId xmlns:a16="http://schemas.microsoft.com/office/drawing/2014/main" id="{F82D768E-E9CB-C72E-0922-F964ADB306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5" y="2330450"/>
            <a:ext cx="2835000" cy="2016000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</p:spPr>
      </p:pic>
      <p:pic>
        <p:nvPicPr>
          <p:cNvPr id="15" name="Immagine 14" descr="Immagine che contiene fungo, stampo&#10;&#10;Descrizione generata automaticamente">
            <a:extLst>
              <a:ext uri="{FF2B5EF4-FFF2-40B4-BE49-F238E27FC236}">
                <a16:creationId xmlns:a16="http://schemas.microsoft.com/office/drawing/2014/main" id="{99829AA9-DDF6-55F0-A505-C6C84A7E02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800" y="2330450"/>
            <a:ext cx="2835000" cy="2016000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</p:spPr>
      </p:pic>
      <p:pic>
        <p:nvPicPr>
          <p:cNvPr id="17" name="Immagine 16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D9848C07-868D-404E-E915-01EA9B8684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5" y="196850"/>
            <a:ext cx="2835000" cy="201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2F09A2A9-8D18-1392-5A66-698E78E7B1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75" y="196850"/>
            <a:ext cx="2835000" cy="201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1" name="Immagine 20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72D98F9D-B4CE-7512-35B1-78E3F7BCC09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900"/>
                    </a14:imgEffect>
                    <a14:imgEffect>
                      <a14:brightnessContrast bright="2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75" y="2330450"/>
            <a:ext cx="2835000" cy="2016000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</p:spPr>
      </p:pic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C05DC7C0-4F4F-25C2-6C1C-6EE8A8FDC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25" y="4429124"/>
            <a:ext cx="8683350" cy="233362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8. Simultaneous presence of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 and hepatocellular traits in AKT/TAZ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-transfected cells. (A)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Enlarged hepatocytes (indicated by black arrows) displaying membranous CK19 immunoreactivity similar to malignant cholangiocytes (indicated by red arrows).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Enlarged hepatocytes (indicated by black arrows) displaying membranous and cytoplasmic CD133 immunoreactivity like malignant cholangiocytes (indicated by red arrows).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(C-F)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Cluster of small cells (encircled by a dotted line), surrounded by a few lipid-rich enlarged hepatocytes, showing pronounced immunoreactivity for the cholangiocellular markers CK7 and CK19 and for the hepatocellular marker HNF4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enlarged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cells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show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only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immunoreactivity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nuclear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HNF4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Original magnification: 400x; scale bar: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 µm. Abbreviations: H&amp;E, hematoxylin and eosin staining.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E7D3FACC-C174-DDE7-F1D3-FB728F2A93A4}"/>
              </a:ext>
            </a:extLst>
          </p:cNvPr>
          <p:cNvCxnSpPr/>
          <p:nvPr/>
        </p:nvCxnSpPr>
        <p:spPr>
          <a:xfrm flipV="1">
            <a:off x="553709" y="1177119"/>
            <a:ext cx="253459" cy="896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97A6862C-91F9-32B9-8C1F-BA434E32399E}"/>
              </a:ext>
            </a:extLst>
          </p:cNvPr>
          <p:cNvCxnSpPr>
            <a:cxnSpLocks/>
          </p:cNvCxnSpPr>
          <p:nvPr/>
        </p:nvCxnSpPr>
        <p:spPr>
          <a:xfrm flipV="1">
            <a:off x="1657988" y="1829294"/>
            <a:ext cx="253459" cy="896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8A6FD345-32CF-8B8F-4FFB-024C7C48D875}"/>
              </a:ext>
            </a:extLst>
          </p:cNvPr>
          <p:cNvCxnSpPr>
            <a:cxnSpLocks/>
          </p:cNvCxnSpPr>
          <p:nvPr/>
        </p:nvCxnSpPr>
        <p:spPr>
          <a:xfrm flipV="1">
            <a:off x="1419166" y="1655324"/>
            <a:ext cx="253459" cy="896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306221A4-0BB2-5674-351B-2BC1E1C1583D}"/>
              </a:ext>
            </a:extLst>
          </p:cNvPr>
          <p:cNvCxnSpPr/>
          <p:nvPr/>
        </p:nvCxnSpPr>
        <p:spPr>
          <a:xfrm flipV="1">
            <a:off x="1309211" y="1339038"/>
            <a:ext cx="253459" cy="896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F69998FD-3526-1A0B-9EF1-C6186ACDC198}"/>
              </a:ext>
            </a:extLst>
          </p:cNvPr>
          <p:cNvCxnSpPr>
            <a:cxnSpLocks/>
          </p:cNvCxnSpPr>
          <p:nvPr/>
        </p:nvCxnSpPr>
        <p:spPr>
          <a:xfrm flipV="1">
            <a:off x="3425397" y="885658"/>
            <a:ext cx="117318" cy="206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2CA718CB-9A47-578A-C5DC-3BC53983D2E3}"/>
              </a:ext>
            </a:extLst>
          </p:cNvPr>
          <p:cNvCxnSpPr>
            <a:cxnSpLocks/>
          </p:cNvCxnSpPr>
          <p:nvPr/>
        </p:nvCxnSpPr>
        <p:spPr>
          <a:xfrm flipV="1">
            <a:off x="4998748" y="1791326"/>
            <a:ext cx="253459" cy="896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16CD6CC9-91EA-6884-088D-534CF7814B52}"/>
              </a:ext>
            </a:extLst>
          </p:cNvPr>
          <p:cNvCxnSpPr/>
          <p:nvPr/>
        </p:nvCxnSpPr>
        <p:spPr>
          <a:xfrm flipV="1">
            <a:off x="4655842" y="912835"/>
            <a:ext cx="253459" cy="896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9B37BE1E-C5C3-2EEE-2C48-5A783608A9F6}"/>
              </a:ext>
            </a:extLst>
          </p:cNvPr>
          <p:cNvCxnSpPr>
            <a:cxnSpLocks/>
          </p:cNvCxnSpPr>
          <p:nvPr/>
        </p:nvCxnSpPr>
        <p:spPr>
          <a:xfrm flipH="1">
            <a:off x="5193337" y="607417"/>
            <a:ext cx="256813" cy="611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A112FDF1-801F-6D85-4D27-6FDEB260E3D5}"/>
              </a:ext>
            </a:extLst>
          </p:cNvPr>
          <p:cNvSpPr txBox="1"/>
          <p:nvPr/>
        </p:nvSpPr>
        <p:spPr>
          <a:xfrm>
            <a:off x="214424" y="16130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59F654BC-DA97-E621-3B36-1E14C378948B}"/>
              </a:ext>
            </a:extLst>
          </p:cNvPr>
          <p:cNvSpPr txBox="1"/>
          <p:nvPr/>
        </p:nvSpPr>
        <p:spPr>
          <a:xfrm>
            <a:off x="3156750" y="1560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9681516A-BE5E-990E-D13B-554B003D29D2}"/>
              </a:ext>
            </a:extLst>
          </p:cNvPr>
          <p:cNvSpPr txBox="1"/>
          <p:nvPr/>
        </p:nvSpPr>
        <p:spPr>
          <a:xfrm>
            <a:off x="6080023" y="15608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3E22261-317D-8C34-46E5-C18DE5269BF3}"/>
              </a:ext>
            </a:extLst>
          </p:cNvPr>
          <p:cNvSpPr txBox="1"/>
          <p:nvPr/>
        </p:nvSpPr>
        <p:spPr>
          <a:xfrm>
            <a:off x="214424" y="230064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A65D2CF-05C7-B817-DECC-8FAC3C052308}"/>
              </a:ext>
            </a:extLst>
          </p:cNvPr>
          <p:cNvSpPr txBox="1"/>
          <p:nvPr/>
        </p:nvSpPr>
        <p:spPr>
          <a:xfrm>
            <a:off x="3156750" y="2295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319F9EAB-A4E8-7F9C-BAE9-420E23F0EA3C}"/>
              </a:ext>
            </a:extLst>
          </p:cNvPr>
          <p:cNvSpPr txBox="1"/>
          <p:nvPr/>
        </p:nvSpPr>
        <p:spPr>
          <a:xfrm>
            <a:off x="6080023" y="229541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E9D9868C-97B2-3615-EEBA-EB6878D13309}"/>
              </a:ext>
            </a:extLst>
          </p:cNvPr>
          <p:cNvSpPr txBox="1"/>
          <p:nvPr/>
        </p:nvSpPr>
        <p:spPr>
          <a:xfrm>
            <a:off x="215574" y="1895000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3A9A5A38-ED80-B1B8-67F9-5E9B3FBC9361}"/>
              </a:ext>
            </a:extLst>
          </p:cNvPr>
          <p:cNvSpPr txBox="1"/>
          <p:nvPr/>
        </p:nvSpPr>
        <p:spPr>
          <a:xfrm>
            <a:off x="3157900" y="1895000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CD133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B7EDC486-CE3B-C5FB-A5B9-B64E45037AE2}"/>
              </a:ext>
            </a:extLst>
          </p:cNvPr>
          <p:cNvSpPr txBox="1"/>
          <p:nvPr/>
        </p:nvSpPr>
        <p:spPr>
          <a:xfrm>
            <a:off x="6081173" y="1895000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CB7792C-62F1-618A-51DE-D3C29CF013C1}"/>
              </a:ext>
            </a:extLst>
          </p:cNvPr>
          <p:cNvSpPr txBox="1"/>
          <p:nvPr/>
        </p:nvSpPr>
        <p:spPr>
          <a:xfrm>
            <a:off x="216722" y="4027457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CK7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65C95028-DD9E-D74C-F277-505B43AF3508}"/>
              </a:ext>
            </a:extLst>
          </p:cNvPr>
          <p:cNvSpPr txBox="1"/>
          <p:nvPr/>
        </p:nvSpPr>
        <p:spPr>
          <a:xfrm>
            <a:off x="3159048" y="4027457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CA153C2-1F98-4A52-CE00-D37D5D9FB690}"/>
              </a:ext>
            </a:extLst>
          </p:cNvPr>
          <p:cNvSpPr txBox="1"/>
          <p:nvPr/>
        </p:nvSpPr>
        <p:spPr>
          <a:xfrm>
            <a:off x="6082321" y="4027457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HNF4</a:t>
            </a:r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5DBFB0E-7556-B561-3002-31C41D9CF782}"/>
              </a:ext>
            </a:extLst>
          </p:cNvPr>
          <p:cNvSpPr/>
          <p:nvPr/>
        </p:nvSpPr>
        <p:spPr>
          <a:xfrm>
            <a:off x="6075976" y="607416"/>
            <a:ext cx="1495434" cy="113759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00E3513C-49FC-CDEC-8519-661561E6132F}"/>
              </a:ext>
            </a:extLst>
          </p:cNvPr>
          <p:cNvSpPr/>
          <p:nvPr/>
        </p:nvSpPr>
        <p:spPr>
          <a:xfrm>
            <a:off x="703034" y="2769653"/>
            <a:ext cx="1495434" cy="113759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D92920E3-F9FA-1470-8A68-F86F5DC1EDF7}"/>
              </a:ext>
            </a:extLst>
          </p:cNvPr>
          <p:cNvSpPr/>
          <p:nvPr/>
        </p:nvSpPr>
        <p:spPr>
          <a:xfrm rot="3196190">
            <a:off x="3705738" y="2906692"/>
            <a:ext cx="1894420" cy="113759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03DC6E6F-F83F-3757-E0BF-491C65B26EA2}"/>
              </a:ext>
            </a:extLst>
          </p:cNvPr>
          <p:cNvSpPr/>
          <p:nvPr/>
        </p:nvSpPr>
        <p:spPr>
          <a:xfrm>
            <a:off x="6856924" y="2914427"/>
            <a:ext cx="1356051" cy="119206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51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156</Words>
  <Application>Microsoft Office PowerPoint</Application>
  <PresentationFormat>Presentazione su schermo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Xinhua Song</dc:creator>
  <cp:lastModifiedBy>Diego Calvisi</cp:lastModifiedBy>
  <cp:revision>86</cp:revision>
  <dcterms:created xsi:type="dcterms:W3CDTF">2017-12-23T21:22:35Z</dcterms:created>
  <dcterms:modified xsi:type="dcterms:W3CDTF">2022-05-06T13:16:38Z</dcterms:modified>
</cp:coreProperties>
</file>