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301" r:id="rId2"/>
    <p:sldId id="302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237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8405016995826343"/>
          <c:y val="0.10162142127631535"/>
          <c:w val="0.58521566253969914"/>
          <c:h val="0.78672346954421468"/>
        </c:manualLayout>
      </c:layout>
      <c:scatterChart>
        <c:scatterStyle val="lineMarker"/>
        <c:varyColors val="0"/>
        <c:ser>
          <c:idx val="0"/>
          <c:order val="0"/>
          <c:tx>
            <c:v>WWTR1 mRNA &lt; 0.4479</c:v>
          </c:tx>
          <c:spPr>
            <a:ln w="44450"/>
          </c:spPr>
          <c:marker>
            <c:symbol val="none"/>
          </c:marker>
          <c:xVal>
            <c:numRef>
              <c:f>'Sheet 1'!$A$2:$A$52</c:f>
              <c:numCache>
                <c:formatCode>###0.0</c:formatCode>
                <c:ptCount val="51"/>
                <c:pt idx="0" formatCode="0.0">
                  <c:v>0</c:v>
                </c:pt>
                <c:pt idx="1">
                  <c:v>6</c:v>
                </c:pt>
                <c:pt idx="2">
                  <c:v>6</c:v>
                </c:pt>
                <c:pt idx="3">
                  <c:v>9</c:v>
                </c:pt>
                <c:pt idx="4">
                  <c:v>9</c:v>
                </c:pt>
                <c:pt idx="5">
                  <c:v>12</c:v>
                </c:pt>
                <c:pt idx="6">
                  <c:v>12</c:v>
                </c:pt>
                <c:pt idx="7">
                  <c:v>12</c:v>
                </c:pt>
                <c:pt idx="8">
                  <c:v>12</c:v>
                </c:pt>
                <c:pt idx="9">
                  <c:v>15</c:v>
                </c:pt>
                <c:pt idx="10">
                  <c:v>15</c:v>
                </c:pt>
                <c:pt idx="11">
                  <c:v>15</c:v>
                </c:pt>
                <c:pt idx="12">
                  <c:v>15</c:v>
                </c:pt>
                <c:pt idx="13">
                  <c:v>16</c:v>
                </c:pt>
                <c:pt idx="14">
                  <c:v>16</c:v>
                </c:pt>
                <c:pt idx="15">
                  <c:v>22</c:v>
                </c:pt>
                <c:pt idx="16">
                  <c:v>22</c:v>
                </c:pt>
                <c:pt idx="17">
                  <c:v>22</c:v>
                </c:pt>
                <c:pt idx="18">
                  <c:v>22</c:v>
                </c:pt>
                <c:pt idx="19">
                  <c:v>25</c:v>
                </c:pt>
                <c:pt idx="20">
                  <c:v>25</c:v>
                </c:pt>
                <c:pt idx="21">
                  <c:v>25</c:v>
                </c:pt>
                <c:pt idx="22">
                  <c:v>25</c:v>
                </c:pt>
                <c:pt idx="23">
                  <c:v>25</c:v>
                </c:pt>
                <c:pt idx="24">
                  <c:v>25</c:v>
                </c:pt>
                <c:pt idx="25">
                  <c:v>28</c:v>
                </c:pt>
                <c:pt idx="26">
                  <c:v>28</c:v>
                </c:pt>
                <c:pt idx="27">
                  <c:v>28</c:v>
                </c:pt>
                <c:pt idx="28">
                  <c:v>28</c:v>
                </c:pt>
                <c:pt idx="29">
                  <c:v>32</c:v>
                </c:pt>
                <c:pt idx="30">
                  <c:v>32</c:v>
                </c:pt>
                <c:pt idx="31">
                  <c:v>36</c:v>
                </c:pt>
                <c:pt idx="32">
                  <c:v>36</c:v>
                </c:pt>
                <c:pt idx="33">
                  <c:v>40</c:v>
                </c:pt>
                <c:pt idx="34">
                  <c:v>40</c:v>
                </c:pt>
                <c:pt idx="35">
                  <c:v>42</c:v>
                </c:pt>
                <c:pt idx="36">
                  <c:v>42</c:v>
                </c:pt>
                <c:pt idx="37">
                  <c:v>42</c:v>
                </c:pt>
                <c:pt idx="38">
                  <c:v>42</c:v>
                </c:pt>
                <c:pt idx="39">
                  <c:v>44</c:v>
                </c:pt>
                <c:pt idx="40">
                  <c:v>44</c:v>
                </c:pt>
                <c:pt idx="41">
                  <c:v>45</c:v>
                </c:pt>
                <c:pt idx="42">
                  <c:v>45</c:v>
                </c:pt>
                <c:pt idx="43">
                  <c:v>48</c:v>
                </c:pt>
                <c:pt idx="44">
                  <c:v>48</c:v>
                </c:pt>
                <c:pt idx="45">
                  <c:v>48</c:v>
                </c:pt>
                <c:pt idx="46">
                  <c:v>48</c:v>
                </c:pt>
                <c:pt idx="47">
                  <c:v>54</c:v>
                </c:pt>
                <c:pt idx="48">
                  <c:v>54</c:v>
                </c:pt>
                <c:pt idx="49">
                  <c:v>62</c:v>
                </c:pt>
                <c:pt idx="50">
                  <c:v>62</c:v>
                </c:pt>
              </c:numCache>
            </c:numRef>
          </c:xVal>
          <c:yVal>
            <c:numRef>
              <c:f>'Sheet 1'!$D$2:$D$52</c:f>
              <c:numCache>
                <c:formatCode>0.000</c:formatCode>
                <c:ptCount val="51"/>
                <c:pt idx="0">
                  <c:v>1</c:v>
                </c:pt>
                <c:pt idx="1">
                  <c:v>1</c:v>
                </c:pt>
                <c:pt idx="2">
                  <c:v>0.96</c:v>
                </c:pt>
                <c:pt idx="3">
                  <c:v>0.96</c:v>
                </c:pt>
                <c:pt idx="4">
                  <c:v>0.92</c:v>
                </c:pt>
                <c:pt idx="5">
                  <c:v>0.92</c:v>
                </c:pt>
                <c:pt idx="6">
                  <c:v>0.88</c:v>
                </c:pt>
                <c:pt idx="7">
                  <c:v>0.88</c:v>
                </c:pt>
                <c:pt idx="8">
                  <c:v>0.84</c:v>
                </c:pt>
                <c:pt idx="9">
                  <c:v>0.84</c:v>
                </c:pt>
                <c:pt idx="10">
                  <c:v>0.8</c:v>
                </c:pt>
                <c:pt idx="11">
                  <c:v>0.8</c:v>
                </c:pt>
                <c:pt idx="12">
                  <c:v>0.76</c:v>
                </c:pt>
                <c:pt idx="13">
                  <c:v>0.76</c:v>
                </c:pt>
                <c:pt idx="14">
                  <c:v>0.72</c:v>
                </c:pt>
                <c:pt idx="15">
                  <c:v>0.72</c:v>
                </c:pt>
                <c:pt idx="16">
                  <c:v>0.68</c:v>
                </c:pt>
                <c:pt idx="17">
                  <c:v>0.68</c:v>
                </c:pt>
                <c:pt idx="18">
                  <c:v>0.64</c:v>
                </c:pt>
                <c:pt idx="19">
                  <c:v>0.64</c:v>
                </c:pt>
                <c:pt idx="20">
                  <c:v>0.6</c:v>
                </c:pt>
                <c:pt idx="21">
                  <c:v>0.6</c:v>
                </c:pt>
                <c:pt idx="22">
                  <c:v>0.56000000000000005</c:v>
                </c:pt>
                <c:pt idx="23">
                  <c:v>0.56000000000000005</c:v>
                </c:pt>
                <c:pt idx="24">
                  <c:v>0.52</c:v>
                </c:pt>
                <c:pt idx="25">
                  <c:v>0.52</c:v>
                </c:pt>
                <c:pt idx="26">
                  <c:v>0.48</c:v>
                </c:pt>
                <c:pt idx="27">
                  <c:v>0.48</c:v>
                </c:pt>
                <c:pt idx="28">
                  <c:v>0.44</c:v>
                </c:pt>
                <c:pt idx="29">
                  <c:v>0.44</c:v>
                </c:pt>
                <c:pt idx="30">
                  <c:v>0.4</c:v>
                </c:pt>
                <c:pt idx="31">
                  <c:v>0.4</c:v>
                </c:pt>
                <c:pt idx="32">
                  <c:v>0.36</c:v>
                </c:pt>
                <c:pt idx="33">
                  <c:v>0.36</c:v>
                </c:pt>
                <c:pt idx="34">
                  <c:v>0.32</c:v>
                </c:pt>
                <c:pt idx="35">
                  <c:v>0.32</c:v>
                </c:pt>
                <c:pt idx="36">
                  <c:v>0.28000000000000003</c:v>
                </c:pt>
                <c:pt idx="37">
                  <c:v>0.28000000000000003</c:v>
                </c:pt>
                <c:pt idx="38">
                  <c:v>0.24</c:v>
                </c:pt>
                <c:pt idx="39">
                  <c:v>0.24</c:v>
                </c:pt>
                <c:pt idx="40">
                  <c:v>0.2</c:v>
                </c:pt>
                <c:pt idx="41">
                  <c:v>0.2</c:v>
                </c:pt>
                <c:pt idx="42">
                  <c:v>0.16</c:v>
                </c:pt>
                <c:pt idx="43">
                  <c:v>0.16</c:v>
                </c:pt>
                <c:pt idx="44">
                  <c:v>0.12</c:v>
                </c:pt>
                <c:pt idx="45">
                  <c:v>0.12</c:v>
                </c:pt>
                <c:pt idx="46">
                  <c:v>0.08</c:v>
                </c:pt>
                <c:pt idx="47">
                  <c:v>0.08</c:v>
                </c:pt>
                <c:pt idx="48">
                  <c:v>0.04</c:v>
                </c:pt>
                <c:pt idx="49">
                  <c:v>0.04</c:v>
                </c:pt>
                <c:pt idx="50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C929-4B35-8622-9EC194CB09F5}"/>
            </c:ext>
          </c:extLst>
        </c:ser>
        <c:ser>
          <c:idx val="1"/>
          <c:order val="1"/>
          <c:tx>
            <c:v>WWTR1 mRNA ≥ 0.4479</c:v>
          </c:tx>
          <c:spPr>
            <a:ln w="44450">
              <a:solidFill>
                <a:srgbClr val="FF0000"/>
              </a:solidFill>
              <a:prstDash val="solid"/>
            </a:ln>
          </c:spPr>
          <c:marker>
            <c:symbol val="none"/>
          </c:marker>
          <c:xVal>
            <c:numRef>
              <c:f>'Sheet 1'!$A$53:$A$103</c:f>
              <c:numCache>
                <c:formatCode>###0.0</c:formatCode>
                <c:ptCount val="51"/>
                <c:pt idx="0">
                  <c:v>0</c:v>
                </c:pt>
                <c:pt idx="1">
                  <c:v>5</c:v>
                </c:pt>
                <c:pt idx="2">
                  <c:v>5</c:v>
                </c:pt>
                <c:pt idx="3">
                  <c:v>5</c:v>
                </c:pt>
                <c:pt idx="4">
                  <c:v>5</c:v>
                </c:pt>
                <c:pt idx="5">
                  <c:v>8</c:v>
                </c:pt>
                <c:pt idx="6">
                  <c:v>8</c:v>
                </c:pt>
                <c:pt idx="7">
                  <c:v>10</c:v>
                </c:pt>
                <c:pt idx="8">
                  <c:v>10</c:v>
                </c:pt>
                <c:pt idx="9">
                  <c:v>12</c:v>
                </c:pt>
                <c:pt idx="10">
                  <c:v>12</c:v>
                </c:pt>
                <c:pt idx="11">
                  <c:v>12</c:v>
                </c:pt>
                <c:pt idx="12">
                  <c:v>12</c:v>
                </c:pt>
                <c:pt idx="13">
                  <c:v>14</c:v>
                </c:pt>
                <c:pt idx="14">
                  <c:v>14</c:v>
                </c:pt>
                <c:pt idx="15">
                  <c:v>15</c:v>
                </c:pt>
                <c:pt idx="16">
                  <c:v>15</c:v>
                </c:pt>
                <c:pt idx="17">
                  <c:v>16</c:v>
                </c:pt>
                <c:pt idx="18">
                  <c:v>16</c:v>
                </c:pt>
                <c:pt idx="19">
                  <c:v>18</c:v>
                </c:pt>
                <c:pt idx="20">
                  <c:v>18</c:v>
                </c:pt>
                <c:pt idx="21">
                  <c:v>18</c:v>
                </c:pt>
                <c:pt idx="22">
                  <c:v>18</c:v>
                </c:pt>
                <c:pt idx="23">
                  <c:v>18</c:v>
                </c:pt>
                <c:pt idx="24">
                  <c:v>18</c:v>
                </c:pt>
                <c:pt idx="25">
                  <c:v>20</c:v>
                </c:pt>
                <c:pt idx="26">
                  <c:v>20</c:v>
                </c:pt>
                <c:pt idx="27">
                  <c:v>21</c:v>
                </c:pt>
                <c:pt idx="28">
                  <c:v>21</c:v>
                </c:pt>
                <c:pt idx="29">
                  <c:v>22</c:v>
                </c:pt>
                <c:pt idx="30">
                  <c:v>22</c:v>
                </c:pt>
                <c:pt idx="31">
                  <c:v>22</c:v>
                </c:pt>
                <c:pt idx="32">
                  <c:v>22</c:v>
                </c:pt>
                <c:pt idx="33">
                  <c:v>27</c:v>
                </c:pt>
                <c:pt idx="34">
                  <c:v>27</c:v>
                </c:pt>
                <c:pt idx="35">
                  <c:v>28</c:v>
                </c:pt>
                <c:pt idx="36">
                  <c:v>28</c:v>
                </c:pt>
                <c:pt idx="37">
                  <c:v>29</c:v>
                </c:pt>
                <c:pt idx="38">
                  <c:v>29</c:v>
                </c:pt>
                <c:pt idx="39">
                  <c:v>29</c:v>
                </c:pt>
                <c:pt idx="40">
                  <c:v>29</c:v>
                </c:pt>
                <c:pt idx="41">
                  <c:v>30</c:v>
                </c:pt>
                <c:pt idx="42">
                  <c:v>30</c:v>
                </c:pt>
                <c:pt idx="43">
                  <c:v>38</c:v>
                </c:pt>
                <c:pt idx="44">
                  <c:v>38</c:v>
                </c:pt>
                <c:pt idx="45">
                  <c:v>48</c:v>
                </c:pt>
                <c:pt idx="46">
                  <c:v>48</c:v>
                </c:pt>
                <c:pt idx="47">
                  <c:v>52</c:v>
                </c:pt>
                <c:pt idx="48">
                  <c:v>52</c:v>
                </c:pt>
                <c:pt idx="49">
                  <c:v>56</c:v>
                </c:pt>
                <c:pt idx="50">
                  <c:v>56</c:v>
                </c:pt>
              </c:numCache>
            </c:numRef>
          </c:xVal>
          <c:yVal>
            <c:numRef>
              <c:f>'Sheet 1'!$D$53:$D$103</c:f>
              <c:numCache>
                <c:formatCode>0.000</c:formatCode>
                <c:ptCount val="51"/>
                <c:pt idx="0">
                  <c:v>1</c:v>
                </c:pt>
                <c:pt idx="1">
                  <c:v>1</c:v>
                </c:pt>
                <c:pt idx="2">
                  <c:v>0.96</c:v>
                </c:pt>
                <c:pt idx="3">
                  <c:v>0.96</c:v>
                </c:pt>
                <c:pt idx="4">
                  <c:v>0.92</c:v>
                </c:pt>
                <c:pt idx="5">
                  <c:v>0.92</c:v>
                </c:pt>
                <c:pt idx="6">
                  <c:v>0.88</c:v>
                </c:pt>
                <c:pt idx="7">
                  <c:v>0.88</c:v>
                </c:pt>
                <c:pt idx="8">
                  <c:v>0.84</c:v>
                </c:pt>
                <c:pt idx="9">
                  <c:v>0.84</c:v>
                </c:pt>
                <c:pt idx="10">
                  <c:v>0.8</c:v>
                </c:pt>
                <c:pt idx="11">
                  <c:v>0.8</c:v>
                </c:pt>
                <c:pt idx="12">
                  <c:v>0.76</c:v>
                </c:pt>
                <c:pt idx="13">
                  <c:v>0.76</c:v>
                </c:pt>
                <c:pt idx="14">
                  <c:v>0.72</c:v>
                </c:pt>
                <c:pt idx="15">
                  <c:v>0.72</c:v>
                </c:pt>
                <c:pt idx="16">
                  <c:v>0.68</c:v>
                </c:pt>
                <c:pt idx="17">
                  <c:v>0.68</c:v>
                </c:pt>
                <c:pt idx="18">
                  <c:v>0.64</c:v>
                </c:pt>
                <c:pt idx="19">
                  <c:v>0.64</c:v>
                </c:pt>
                <c:pt idx="20">
                  <c:v>0.6</c:v>
                </c:pt>
                <c:pt idx="21">
                  <c:v>0.6</c:v>
                </c:pt>
                <c:pt idx="22">
                  <c:v>0.56000000000000005</c:v>
                </c:pt>
                <c:pt idx="23">
                  <c:v>0.56000000000000005</c:v>
                </c:pt>
                <c:pt idx="24">
                  <c:v>0.52</c:v>
                </c:pt>
                <c:pt idx="25">
                  <c:v>0.52</c:v>
                </c:pt>
                <c:pt idx="26">
                  <c:v>0.48</c:v>
                </c:pt>
                <c:pt idx="27">
                  <c:v>0.48</c:v>
                </c:pt>
                <c:pt idx="28">
                  <c:v>0.44</c:v>
                </c:pt>
                <c:pt idx="29">
                  <c:v>0.44</c:v>
                </c:pt>
                <c:pt idx="30">
                  <c:v>0.4</c:v>
                </c:pt>
                <c:pt idx="31">
                  <c:v>0.4</c:v>
                </c:pt>
                <c:pt idx="32">
                  <c:v>0.36</c:v>
                </c:pt>
                <c:pt idx="33">
                  <c:v>0.36</c:v>
                </c:pt>
                <c:pt idx="34">
                  <c:v>0.32</c:v>
                </c:pt>
                <c:pt idx="35">
                  <c:v>0.32</c:v>
                </c:pt>
                <c:pt idx="36">
                  <c:v>0.28000000000000003</c:v>
                </c:pt>
                <c:pt idx="37">
                  <c:v>0.28000000000000003</c:v>
                </c:pt>
                <c:pt idx="38">
                  <c:v>0.24</c:v>
                </c:pt>
                <c:pt idx="39">
                  <c:v>0.24</c:v>
                </c:pt>
                <c:pt idx="40">
                  <c:v>0.2</c:v>
                </c:pt>
                <c:pt idx="41">
                  <c:v>0.2</c:v>
                </c:pt>
                <c:pt idx="42">
                  <c:v>0.16</c:v>
                </c:pt>
                <c:pt idx="43">
                  <c:v>0.16</c:v>
                </c:pt>
                <c:pt idx="44">
                  <c:v>0.12</c:v>
                </c:pt>
                <c:pt idx="45">
                  <c:v>0.12</c:v>
                </c:pt>
                <c:pt idx="46">
                  <c:v>0.08</c:v>
                </c:pt>
                <c:pt idx="47">
                  <c:v>0.08</c:v>
                </c:pt>
                <c:pt idx="48">
                  <c:v>0.04</c:v>
                </c:pt>
                <c:pt idx="49">
                  <c:v>0.04</c:v>
                </c:pt>
                <c:pt idx="50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C929-4B35-8622-9EC194CB09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0920832"/>
        <c:axId val="110923136"/>
      </c:scatterChart>
      <c:valAx>
        <c:axId val="110920832"/>
        <c:scaling>
          <c:orientation val="minMax"/>
        </c:scaling>
        <c:delete val="0"/>
        <c:axPos val="b"/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de-DE"/>
          </a:p>
        </c:txPr>
        <c:crossAx val="110923136"/>
        <c:crosses val="autoZero"/>
        <c:crossBetween val="midCat"/>
      </c:valAx>
      <c:valAx>
        <c:axId val="110923136"/>
        <c:scaling>
          <c:orientation val="minMax"/>
          <c:max val="1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800"/>
                </a:pPr>
                <a:r>
                  <a:rPr lang="it-IT" sz="1500" dirty="0">
                    <a:latin typeface="Arial" panose="020B0604020202020204" pitchFamily="34" charset="0"/>
                    <a:cs typeface="Arial" panose="020B0604020202020204" pitchFamily="34" charset="0"/>
                  </a:rPr>
                  <a:t>Cumulative</a:t>
                </a:r>
                <a:r>
                  <a:rPr lang="it-IT" sz="1500" baseline="0" dirty="0">
                    <a:latin typeface="Arial" panose="020B0604020202020204" pitchFamily="34" charset="0"/>
                    <a:cs typeface="Arial" panose="020B0604020202020204" pitchFamily="34" charset="0"/>
                  </a:rPr>
                  <a:t> survival </a:t>
                </a:r>
                <a:r>
                  <a:rPr lang="it-IT" sz="1500" baseline="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curves</a:t>
                </a:r>
                <a:endParaRPr lang="it-IT" sz="15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>
            <c:manualLayout>
              <c:xMode val="edge"/>
              <c:yMode val="edge"/>
              <c:x val="0.18259767785962927"/>
              <c:y val="0.15997984741137178"/>
            </c:manualLayout>
          </c:layout>
          <c:overlay val="0"/>
        </c:title>
        <c:numFmt formatCode="0.0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de-DE"/>
          </a:p>
        </c:txPr>
        <c:crossAx val="110920832"/>
        <c:crosses val="autoZero"/>
        <c:crossBetween val="midCat"/>
      </c:valAx>
      <c:spPr>
        <a:ln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46972030700202577"/>
          <c:y val="0.14396942728585818"/>
          <c:w val="0.37638100835976679"/>
          <c:h val="0.12391247243473594"/>
        </c:manualLayout>
      </c:layout>
      <c:overlay val="0"/>
      <c:txPr>
        <a:bodyPr/>
        <a:lstStyle/>
        <a:p>
          <a:pPr>
            <a:defRPr sz="1400" b="1">
              <a:latin typeface="Arial" panose="020B0604020202020204" pitchFamily="34" charset="0"/>
              <a:cs typeface="Arial" panose="020B0604020202020204" pitchFamily="34" charset="0"/>
            </a:defRPr>
          </a:pPr>
          <a:endParaRPr lang="de-DE"/>
        </a:p>
      </c:txPr>
    </c:legend>
    <c:plotVisOnly val="1"/>
    <c:dispBlanksAs val="gap"/>
    <c:showDLblsOverMax val="0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E8E155-A501-4BC1-99AF-EEF86A96E781}" type="datetimeFigureOut">
              <a:rPr lang="en-US" smtClean="0"/>
              <a:t>5/8/2022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1608D5-0848-4F8E-8BED-EDAA0122600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414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chart" Target="../charts/chart1.x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CasellaDiTesto 136">
            <a:extLst>
              <a:ext uri="{FF2B5EF4-FFF2-40B4-BE49-F238E27FC236}">
                <a16:creationId xmlns:a16="http://schemas.microsoft.com/office/drawing/2014/main" id="{B16FECE5-4736-4C96-9132-86B60EF150C9}"/>
              </a:ext>
            </a:extLst>
          </p:cNvPr>
          <p:cNvSpPr txBox="1"/>
          <p:nvPr/>
        </p:nvSpPr>
        <p:spPr>
          <a:xfrm>
            <a:off x="304800" y="511604"/>
            <a:ext cx="4842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2" name="CasellaDiTesto 231">
            <a:extLst>
              <a:ext uri="{FF2B5EF4-FFF2-40B4-BE49-F238E27FC236}">
                <a16:creationId xmlns:a16="http://schemas.microsoft.com/office/drawing/2014/main" id="{1F633F22-0AA4-4558-96AE-8F3046790418}"/>
              </a:ext>
            </a:extLst>
          </p:cNvPr>
          <p:cNvSpPr txBox="1"/>
          <p:nvPr/>
        </p:nvSpPr>
        <p:spPr>
          <a:xfrm>
            <a:off x="3674535" y="511604"/>
            <a:ext cx="4402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33" name="Oggetto 232">
            <a:extLst>
              <a:ext uri="{FF2B5EF4-FFF2-40B4-BE49-F238E27FC236}">
                <a16:creationId xmlns:a16="http://schemas.microsoft.com/office/drawing/2014/main" id="{0F22A961-43F5-4A69-A1C7-9472299D637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3327772"/>
              </p:ext>
            </p:extLst>
          </p:nvPr>
        </p:nvGraphicFramePr>
        <p:xfrm>
          <a:off x="479425" y="747713"/>
          <a:ext cx="3846961" cy="36144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7" name="Prism 9" r:id="rId3" imgW="2295865" imgH="2656788" progId="Prism9.Document">
                  <p:embed/>
                </p:oleObj>
              </mc:Choice>
              <mc:Fallback>
                <p:oleObj name="Prism 9" r:id="rId3" imgW="2295865" imgH="2656788" progId="Prism9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79425" y="747713"/>
                        <a:ext cx="3846961" cy="36144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" name="CasellaDiTesto 234">
            <a:extLst>
              <a:ext uri="{FF2B5EF4-FFF2-40B4-BE49-F238E27FC236}">
                <a16:creationId xmlns:a16="http://schemas.microsoft.com/office/drawing/2014/main" id="{960D7506-BE9C-439D-86DA-E7F6506104AD}"/>
              </a:ext>
            </a:extLst>
          </p:cNvPr>
          <p:cNvSpPr txBox="1"/>
          <p:nvPr/>
        </p:nvSpPr>
        <p:spPr>
          <a:xfrm flipH="1">
            <a:off x="1596421" y="3657600"/>
            <a:ext cx="110064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500" b="1" dirty="0"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</a:p>
          <a:p>
            <a:pPr algn="ctr"/>
            <a:r>
              <a:rPr lang="de-DE" sz="1500" b="1" dirty="0">
                <a:latin typeface="Arial" panose="020B0604020202020204" pitchFamily="34" charset="0"/>
                <a:cs typeface="Arial" panose="020B0604020202020204" pitchFamily="34" charset="0"/>
              </a:rPr>
              <a:t>(n=50) </a:t>
            </a:r>
            <a:endParaRPr lang="en-US" sz="15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6" name="CasellaDiTesto 235">
            <a:extLst>
              <a:ext uri="{FF2B5EF4-FFF2-40B4-BE49-F238E27FC236}">
                <a16:creationId xmlns:a16="http://schemas.microsoft.com/office/drawing/2014/main" id="{0ABA0060-B859-4911-8CC1-5D5E9A7DE46C}"/>
              </a:ext>
            </a:extLst>
          </p:cNvPr>
          <p:cNvSpPr txBox="1"/>
          <p:nvPr/>
        </p:nvSpPr>
        <p:spPr>
          <a:xfrm flipH="1">
            <a:off x="2421241" y="3657600"/>
            <a:ext cx="123635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500" b="1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</a:p>
          <a:p>
            <a:pPr algn="ctr"/>
            <a:r>
              <a:rPr lang="de-DE" sz="1500" b="1" dirty="0">
                <a:latin typeface="Arial" panose="020B0604020202020204" pitchFamily="34" charset="0"/>
                <a:cs typeface="Arial" panose="020B0604020202020204" pitchFamily="34" charset="0"/>
              </a:rPr>
              <a:t>(n=50) </a:t>
            </a:r>
            <a:endParaRPr lang="en-US" sz="15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7" name="CasellaDiTesto 236">
            <a:extLst>
              <a:ext uri="{FF2B5EF4-FFF2-40B4-BE49-F238E27FC236}">
                <a16:creationId xmlns:a16="http://schemas.microsoft.com/office/drawing/2014/main" id="{D658D102-CF6A-44FF-9BC4-0283A0209470}"/>
              </a:ext>
            </a:extLst>
          </p:cNvPr>
          <p:cNvSpPr txBox="1"/>
          <p:nvPr/>
        </p:nvSpPr>
        <p:spPr>
          <a:xfrm flipH="1">
            <a:off x="2601073" y="1264578"/>
            <a:ext cx="570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/>
              <a:t>***</a:t>
            </a:r>
            <a:endParaRPr lang="en-US" b="1" dirty="0"/>
          </a:p>
        </p:txBody>
      </p:sp>
      <p:sp>
        <p:nvSpPr>
          <p:cNvPr id="238" name="CasellaDiTesto 237">
            <a:extLst>
              <a:ext uri="{FF2B5EF4-FFF2-40B4-BE49-F238E27FC236}">
                <a16:creationId xmlns:a16="http://schemas.microsoft.com/office/drawing/2014/main" id="{00A4C3D2-FEC6-483B-84D0-EEAA835AEB6A}"/>
              </a:ext>
            </a:extLst>
          </p:cNvPr>
          <p:cNvSpPr txBox="1"/>
          <p:nvPr/>
        </p:nvSpPr>
        <p:spPr>
          <a:xfrm flipH="1">
            <a:off x="1523999" y="838200"/>
            <a:ext cx="129545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500" b="1" dirty="0">
                <a:latin typeface="Arial" panose="020B0604020202020204" pitchFamily="34" charset="0"/>
                <a:cs typeface="Arial" panose="020B0604020202020204" pitchFamily="34" charset="0"/>
              </a:rPr>
              <a:t>p &lt; 0.0001</a:t>
            </a:r>
            <a:endParaRPr lang="en-US" sz="15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" name="CasellaDiTesto 103">
            <a:extLst>
              <a:ext uri="{FF2B5EF4-FFF2-40B4-BE49-F238E27FC236}">
                <a16:creationId xmlns:a16="http://schemas.microsoft.com/office/drawing/2014/main" id="{618BBD62-647B-4E69-8FC1-E26AE32A9CFD}"/>
              </a:ext>
            </a:extLst>
          </p:cNvPr>
          <p:cNvSpPr txBox="1"/>
          <p:nvPr/>
        </p:nvSpPr>
        <p:spPr>
          <a:xfrm flipH="1">
            <a:off x="5380154" y="3886200"/>
            <a:ext cx="264591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500" b="1" dirty="0">
                <a:latin typeface="Arial" panose="020B0604020202020204" pitchFamily="34" charset="0"/>
                <a:cs typeface="Arial" panose="020B0604020202020204" pitchFamily="34" charset="0"/>
              </a:rPr>
              <a:t>Survival </a:t>
            </a:r>
            <a:r>
              <a:rPr lang="de-DE" sz="1500" b="1" dirty="0" err="1">
                <a:latin typeface="Arial" panose="020B0604020202020204" pitchFamily="34" charset="0"/>
                <a:cs typeface="Arial" panose="020B0604020202020204" pitchFamily="34" charset="0"/>
              </a:rPr>
              <a:t>length</a:t>
            </a:r>
            <a:r>
              <a:rPr lang="de-DE" sz="1500" b="1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de-DE" sz="1500" b="1" dirty="0" err="1">
                <a:latin typeface="Arial" panose="020B0604020202020204" pitchFamily="34" charset="0"/>
                <a:cs typeface="Arial" panose="020B0604020202020204" pitchFamily="34" charset="0"/>
              </a:rPr>
              <a:t>months</a:t>
            </a:r>
            <a:r>
              <a:rPr lang="de-DE" sz="1500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15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CasellaDiTesto 104">
            <a:extLst>
              <a:ext uri="{FF2B5EF4-FFF2-40B4-BE49-F238E27FC236}">
                <a16:creationId xmlns:a16="http://schemas.microsoft.com/office/drawing/2014/main" id="{9353F478-6DA5-4072-9EFD-A0EE88473D6A}"/>
              </a:ext>
            </a:extLst>
          </p:cNvPr>
          <p:cNvSpPr txBox="1"/>
          <p:nvPr/>
        </p:nvSpPr>
        <p:spPr>
          <a:xfrm flipH="1">
            <a:off x="7042920" y="2105433"/>
            <a:ext cx="99752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500" b="1" dirty="0">
                <a:latin typeface="Arial" panose="020B0604020202020204" pitchFamily="34" charset="0"/>
                <a:cs typeface="Arial" panose="020B0604020202020204" pitchFamily="34" charset="0"/>
              </a:rPr>
              <a:t>p = 0.138</a:t>
            </a:r>
            <a:endParaRPr lang="en-US" sz="15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2" name="Grafico 11">
            <a:extLst>
              <a:ext uri="{FF2B5EF4-FFF2-40B4-BE49-F238E27FC236}">
                <a16:creationId xmlns:a16="http://schemas.microsoft.com/office/drawing/2014/main" id="{6DA5A4EB-518F-B54E-95AF-B3EA7F2093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8346819"/>
              </p:ext>
            </p:extLst>
          </p:nvPr>
        </p:nvGraphicFramePr>
        <p:xfrm>
          <a:off x="3048000" y="301646"/>
          <a:ext cx="6508337" cy="3614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305245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F86E6714-2081-4964-A1E7-A4A1A9E73C6E}"/>
              </a:ext>
            </a:extLst>
          </p:cNvPr>
          <p:cNvSpPr txBox="1"/>
          <p:nvPr/>
        </p:nvSpPr>
        <p:spPr>
          <a:xfrm>
            <a:off x="152400" y="152400"/>
            <a:ext cx="8610600" cy="33369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800"/>
              </a:spcAft>
            </a:pPr>
            <a:r>
              <a:rPr lang="en-U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Figure 9. Upregulation of WWTR1/TAZ in human intrahepatic cholangiocarcinoma specimens.</a:t>
            </a: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(A)</a:t>
            </a: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Quantitative real-time RT-PCR values of </a:t>
            </a:r>
            <a:r>
              <a:rPr lang="en-US" sz="18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WWTR1</a:t>
            </a: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gene (encoding TAZ) are significantly higher in the tumors (T) (n=50) compared with corresponding non-tumorous counterparts (ST). (B) Kaplan-Meyer curve showing that </a:t>
            </a:r>
            <a:r>
              <a:rPr lang="en-US" sz="18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WWTR1</a:t>
            </a: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mRNA levels do not correlate significantly with patients' survival in this disease.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23371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102</Words>
  <Application>Microsoft Office PowerPoint</Application>
  <PresentationFormat>Bildschirmpräsentation (4:3)</PresentationFormat>
  <Paragraphs>12</Paragraphs>
  <Slides>2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6" baseType="lpstr">
      <vt:lpstr>Arial</vt:lpstr>
      <vt:lpstr>Calibri</vt:lpstr>
      <vt:lpstr>Office Theme</vt:lpstr>
      <vt:lpstr>Prism 9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Junyan Tao</dc:creator>
  <cp:lastModifiedBy>Katja Evert</cp:lastModifiedBy>
  <cp:revision>92</cp:revision>
  <dcterms:created xsi:type="dcterms:W3CDTF">2006-08-16T00:00:00Z</dcterms:created>
  <dcterms:modified xsi:type="dcterms:W3CDTF">2022-05-08T09:18:29Z</dcterms:modified>
</cp:coreProperties>
</file>