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tiff" ContentType="image/tiff"/>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notesSlides/notesSlide2.xml" ContentType="application/vnd.openxmlformats-officedocument.presentationml.notesSlid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8"/>
  </p:notesMasterIdLst>
  <p:sldIdLst>
    <p:sldId id="265" r:id="rId2"/>
    <p:sldId id="271" r:id="rId3"/>
    <p:sldId id="269" r:id="rId4"/>
    <p:sldId id="270" r:id="rId5"/>
    <p:sldId id="260" r:id="rId6"/>
    <p:sldId id="256" r:id="rId7"/>
  </p:sldIdLst>
  <p:sldSz cx="6858000" cy="9906000" type="A4"/>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17905738-D2B2-DE88-15ED-674D9D741182}" name="三浦 雄悟" initials="三浦" userId="c62884bbde02577b" providerId="Windows Live"/>
  <p188:author id="{4D68C4BF-A149-D4E3-F735-C71944032D7A}" name="Kentaro Endo" initials="KE" userId="Kentaro Endo" providerId="None"/>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 initials="." lastIdx="4" clrIdx="0">
    <p:extLst>
      <p:ext uri="{19B8F6BF-5375-455C-9EA6-DF929625EA0E}">
        <p15:presenceInfo xmlns:p15="http://schemas.microsoft.com/office/powerpoint/2012/main" userId="."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1994" autoAdjust="0"/>
    <p:restoredTop sz="94660"/>
  </p:normalViewPr>
  <p:slideViewPr>
    <p:cSldViewPr snapToGrid="0">
      <p:cViewPr>
        <p:scale>
          <a:sx n="100" d="100"/>
          <a:sy n="100" d="100"/>
        </p:scale>
        <p:origin x="1156" y="4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commentAuthors" Target="commentAuthors.xml"/><Relationship Id="rId14" Type="http://schemas.microsoft.com/office/2018/10/relationships/authors" Target="authors.xml"/></Relationships>
</file>

<file path=ppt/charts/_rels/chart1.xml.rels><?xml version="1.0" encoding="UTF-8" standalone="yes"?>
<Relationships xmlns="http://schemas.openxmlformats.org/package/2006/relationships"><Relationship Id="rId3" Type="http://schemas.openxmlformats.org/officeDocument/2006/relationships/oleObject" Target="file:///C:\Users\Yugo%20Miura\Desktop\cellular%20senescence\data\Preliminary\HW889%20ABT1D%20SAB%20gal%20&#35542;&#25991;.xlsx" TargetMode="External"/><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oleObject" Target="file:///C:\Users\Yugo%20Miura\Desktop\ABT263\data\&#26412;&#23455;&#39443;\Western%20blotting%20analysis.xlsx" TargetMode="External"/><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oleObject" Target="file:///C:\Users\Yugo%20Miura\Desktop\ABT263\data\Supplementary\Alizarin%20red%20O%20staining%20intensity.xlsx" TargetMode="External"/><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oleObject" Target="file:///C:\Users\Yugo%20Miura\Desktop\Collagen%201,%202.xlsx" TargetMode="External"/><Relationship Id="rId2" Type="http://schemas.microsoft.com/office/2011/relationships/chartColorStyle" Target="colors4.xml"/><Relationship Id="rId1" Type="http://schemas.microsoft.com/office/2011/relationships/chartStyle" Target="style4.xml"/></Relationships>
</file>

<file path=ppt/charts/_rels/chart5.xml.rels><?xml version="1.0" encoding="UTF-8" standalone="yes"?>
<Relationships xmlns="http://schemas.openxmlformats.org/package/2006/relationships"><Relationship Id="rId3" Type="http://schemas.openxmlformats.org/officeDocument/2006/relationships/oleObject" Target="file:///C:\Users\Yugo%20Miura\Desktop\Collagen%201,%202.xlsx" TargetMode="External"/><Relationship Id="rId2" Type="http://schemas.microsoft.com/office/2011/relationships/chartColorStyle" Target="colors5.xml"/><Relationship Id="rId1" Type="http://schemas.microsoft.com/office/2011/relationships/chartStyle" Target="style5.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8786045031394855"/>
          <c:y val="0.10452794649986519"/>
          <c:w val="0.69138475509006658"/>
          <c:h val="0.78548971233083109"/>
        </c:manualLayout>
      </c:layout>
      <c:barChart>
        <c:barDir val="col"/>
        <c:grouping val="clustered"/>
        <c:varyColors val="0"/>
        <c:ser>
          <c:idx val="0"/>
          <c:order val="0"/>
          <c:spPr>
            <a:solidFill>
              <a:schemeClr val="accent1"/>
            </a:solidFill>
            <a:ln>
              <a:noFill/>
            </a:ln>
            <a:effectLst/>
          </c:spPr>
          <c:invertIfNegative val="0"/>
          <c:dPt>
            <c:idx val="0"/>
            <c:invertIfNegative val="0"/>
            <c:bubble3D val="0"/>
            <c:spPr>
              <a:solidFill>
                <a:schemeClr val="tx1">
                  <a:lumMod val="50000"/>
                  <a:lumOff val="50000"/>
                </a:schemeClr>
              </a:solidFill>
              <a:ln>
                <a:noFill/>
              </a:ln>
              <a:effectLst/>
            </c:spPr>
            <c:extLst>
              <c:ext xmlns:c16="http://schemas.microsoft.com/office/drawing/2014/chart" uri="{C3380CC4-5D6E-409C-BE32-E72D297353CC}">
                <c16:uniqueId val="{00000001-497B-479C-96FD-CF9AFD3E3E28}"/>
              </c:ext>
            </c:extLst>
          </c:dPt>
          <c:dPt>
            <c:idx val="1"/>
            <c:invertIfNegative val="0"/>
            <c:bubble3D val="0"/>
            <c:spPr>
              <a:solidFill>
                <a:srgbClr val="0070C0"/>
              </a:solidFill>
              <a:ln>
                <a:noFill/>
              </a:ln>
              <a:effectLst/>
            </c:spPr>
            <c:extLst>
              <c:ext xmlns:c16="http://schemas.microsoft.com/office/drawing/2014/chart" uri="{C3380CC4-5D6E-409C-BE32-E72D297353CC}">
                <c16:uniqueId val="{00000003-497B-479C-96FD-CF9AFD3E3E28}"/>
              </c:ext>
            </c:extLst>
          </c:dPt>
          <c:dPt>
            <c:idx val="2"/>
            <c:invertIfNegative val="0"/>
            <c:bubble3D val="0"/>
            <c:spPr>
              <a:solidFill>
                <a:srgbClr val="FFC000"/>
              </a:solidFill>
              <a:ln>
                <a:noFill/>
              </a:ln>
              <a:effectLst/>
            </c:spPr>
            <c:extLst>
              <c:ext xmlns:c16="http://schemas.microsoft.com/office/drawing/2014/chart" uri="{C3380CC4-5D6E-409C-BE32-E72D297353CC}">
                <c16:uniqueId val="{00000005-497B-479C-96FD-CF9AFD3E3E28}"/>
              </c:ext>
            </c:extLst>
          </c:dPt>
          <c:dPt>
            <c:idx val="3"/>
            <c:invertIfNegative val="0"/>
            <c:bubble3D val="0"/>
            <c:spPr>
              <a:solidFill>
                <a:srgbClr val="00B050"/>
              </a:solidFill>
              <a:ln>
                <a:noFill/>
              </a:ln>
              <a:effectLst/>
            </c:spPr>
            <c:extLst>
              <c:ext xmlns:c16="http://schemas.microsoft.com/office/drawing/2014/chart" uri="{C3380CC4-5D6E-409C-BE32-E72D297353CC}">
                <c16:uniqueId val="{00000007-497B-479C-96FD-CF9AFD3E3E28}"/>
              </c:ext>
            </c:extLst>
          </c:dPt>
          <c:dPt>
            <c:idx val="4"/>
            <c:invertIfNegative val="0"/>
            <c:bubble3D val="0"/>
            <c:spPr>
              <a:solidFill>
                <a:srgbClr val="FF0000"/>
              </a:solidFill>
              <a:ln>
                <a:noFill/>
              </a:ln>
              <a:effectLst/>
            </c:spPr>
            <c:extLst>
              <c:ext xmlns:c16="http://schemas.microsoft.com/office/drawing/2014/chart" uri="{C3380CC4-5D6E-409C-BE32-E72D297353CC}">
                <c16:uniqueId val="{00000009-497B-479C-96FD-CF9AFD3E3E28}"/>
              </c:ext>
            </c:extLst>
          </c:dPt>
          <c:errBars>
            <c:errBarType val="both"/>
            <c:errValType val="cust"/>
            <c:noEndCap val="0"/>
            <c:plus>
              <c:numRef>
                <c:f>(Sheet1!$B$18,Sheet1!$C$18,Sheet1!$D$18,Sheet1!$E$18,Sheet1!$F$18)</c:f>
                <c:numCache>
                  <c:formatCode>General</c:formatCode>
                  <c:ptCount val="5"/>
                  <c:pt idx="0">
                    <c:v>4.0208957010790067</c:v>
                  </c:pt>
                  <c:pt idx="1">
                    <c:v>11.285258888560534</c:v>
                  </c:pt>
                  <c:pt idx="2">
                    <c:v>7.7983377988671734</c:v>
                  </c:pt>
                  <c:pt idx="3">
                    <c:v>4.9881859041917584</c:v>
                  </c:pt>
                  <c:pt idx="4">
                    <c:v>4.352173298720305</c:v>
                  </c:pt>
                </c:numCache>
              </c:numRef>
            </c:plus>
            <c:minus>
              <c:numRef>
                <c:f>(Sheet1!$B$18,Sheet1!$C$18,Sheet1!$D$18,Sheet1!$E$18,Sheet1!$F$18)</c:f>
                <c:numCache>
                  <c:formatCode>General</c:formatCode>
                  <c:ptCount val="5"/>
                  <c:pt idx="0">
                    <c:v>4.0208957010790067</c:v>
                  </c:pt>
                  <c:pt idx="1">
                    <c:v>11.285258888560534</c:v>
                  </c:pt>
                  <c:pt idx="2">
                    <c:v>7.7983377988671734</c:v>
                  </c:pt>
                  <c:pt idx="3">
                    <c:v>4.9881859041917584</c:v>
                  </c:pt>
                  <c:pt idx="4">
                    <c:v>4.352173298720305</c:v>
                  </c:pt>
                </c:numCache>
              </c:numRef>
            </c:minus>
            <c:spPr>
              <a:noFill/>
              <a:ln w="9525" cap="flat" cmpd="sng" algn="ctr">
                <a:solidFill>
                  <a:schemeClr val="tx1">
                    <a:lumMod val="65000"/>
                    <a:lumOff val="35000"/>
                  </a:schemeClr>
                </a:solidFill>
                <a:round/>
              </a:ln>
              <a:effectLst/>
            </c:spPr>
          </c:errBars>
          <c:cat>
            <c:strRef>
              <c:f>(Sheet1!$B$1,Sheet1!$C$1,Sheet1!$D$1,Sheet1!$E$1,Sheet1!$F$1)</c:f>
              <c:strCache>
                <c:ptCount val="5"/>
                <c:pt idx="0">
                  <c:v>0 µM</c:v>
                </c:pt>
                <c:pt idx="1">
                  <c:v>5 µM</c:v>
                </c:pt>
                <c:pt idx="2">
                  <c:v>10 µM</c:v>
                </c:pt>
                <c:pt idx="3">
                  <c:v>15 µM</c:v>
                </c:pt>
                <c:pt idx="4">
                  <c:v>20 µM</c:v>
                </c:pt>
              </c:strCache>
            </c:strRef>
          </c:cat>
          <c:val>
            <c:numRef>
              <c:f>Sheet1!$B$17:$F$17</c:f>
              <c:numCache>
                <c:formatCode>General</c:formatCode>
                <c:ptCount val="5"/>
                <c:pt idx="0">
                  <c:v>61.70956136709561</c:v>
                </c:pt>
                <c:pt idx="1">
                  <c:v>53.811303027742994</c:v>
                </c:pt>
                <c:pt idx="2">
                  <c:v>52.681159420289845</c:v>
                </c:pt>
                <c:pt idx="3">
                  <c:v>37.327512669978425</c:v>
                </c:pt>
                <c:pt idx="4">
                  <c:v>19.453825307483843</c:v>
                </c:pt>
              </c:numCache>
            </c:numRef>
          </c:val>
          <c:extLst>
            <c:ext xmlns:c16="http://schemas.microsoft.com/office/drawing/2014/chart" uri="{C3380CC4-5D6E-409C-BE32-E72D297353CC}">
              <c16:uniqueId val="{0000000A-497B-479C-96FD-CF9AFD3E3E28}"/>
            </c:ext>
          </c:extLst>
        </c:ser>
        <c:dLbls>
          <c:showLegendKey val="0"/>
          <c:showVal val="0"/>
          <c:showCatName val="0"/>
          <c:showSerName val="0"/>
          <c:showPercent val="0"/>
          <c:showBubbleSize val="0"/>
        </c:dLbls>
        <c:gapWidth val="219"/>
        <c:overlap val="-27"/>
        <c:axId val="764816328"/>
        <c:axId val="764821576"/>
      </c:barChart>
      <c:catAx>
        <c:axId val="764816328"/>
        <c:scaling>
          <c:orientation val="minMax"/>
        </c:scaling>
        <c:delete val="0"/>
        <c:axPos val="b"/>
        <c:numFmt formatCode="General" sourceLinked="1"/>
        <c:majorTickMark val="none"/>
        <c:minorTickMark val="none"/>
        <c:tickLblPos val="nextTo"/>
        <c:spPr>
          <a:noFill/>
          <a:ln w="15875" cap="flat" cmpd="sng" algn="ctr">
            <a:solidFill>
              <a:schemeClr val="tx1"/>
            </a:solidFill>
            <a:round/>
          </a:ln>
          <a:effectLst/>
        </c:spPr>
        <c:txPr>
          <a:bodyPr rot="-60000000" spcFirstLastPara="1" vertOverflow="ellipsis" vert="horz" wrap="square" anchor="ctr" anchorCtr="1"/>
          <a:lstStyle/>
          <a:p>
            <a:pPr>
              <a:defRPr lang="ja-JP" sz="1000" b="1" i="0" u="none" strike="noStrike" kern="1200" baseline="0">
                <a:solidFill>
                  <a:sysClr val="windowText" lastClr="000000"/>
                </a:solidFill>
                <a:latin typeface="Arial" panose="020B0604020202020204" pitchFamily="34" charset="0"/>
                <a:ea typeface="+mn-ea"/>
                <a:cs typeface="Arial" panose="020B0604020202020204" pitchFamily="34" charset="0"/>
              </a:defRPr>
            </a:pPr>
            <a:endParaRPr lang="ja-JP"/>
          </a:p>
        </c:txPr>
        <c:crossAx val="764821576"/>
        <c:crosses val="autoZero"/>
        <c:auto val="1"/>
        <c:lblAlgn val="ctr"/>
        <c:lblOffset val="100"/>
        <c:noMultiLvlLbl val="0"/>
      </c:catAx>
      <c:valAx>
        <c:axId val="764821576"/>
        <c:scaling>
          <c:orientation val="minMax"/>
          <c:max val="100"/>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lang="ja-JP" sz="1100" b="0" i="0" u="none" strike="noStrike" kern="1200" baseline="0">
                    <a:solidFill>
                      <a:schemeClr val="tx1"/>
                    </a:solidFill>
                    <a:latin typeface="Arial" panose="020B0604020202020204" pitchFamily="34" charset="0"/>
                    <a:ea typeface="+mn-ea"/>
                    <a:cs typeface="Arial" panose="020B0604020202020204" pitchFamily="34" charset="0"/>
                  </a:defRPr>
                </a:pPr>
                <a:r>
                  <a:rPr kumimoji="1" lang="en-US" altLang="ja-JP" sz="1100" b="1" i="0" baseline="0" dirty="0">
                    <a:solidFill>
                      <a:schemeClr val="tx1"/>
                    </a:solidFill>
                    <a:effectLst/>
                    <a:latin typeface="Arial" panose="020B0604020202020204" pitchFamily="34" charset="0"/>
                    <a:cs typeface="Arial" panose="020B0604020202020204" pitchFamily="34" charset="0"/>
                  </a:rPr>
                  <a:t>SA-β-gal positive cells (%)</a:t>
                </a:r>
                <a:endParaRPr lang="ja-JP" altLang="ja-JP" sz="1100" dirty="0">
                  <a:solidFill>
                    <a:schemeClr val="tx1"/>
                  </a:solidFill>
                  <a:effectLst/>
                  <a:latin typeface="Arial" panose="020B0604020202020204" pitchFamily="34" charset="0"/>
                  <a:cs typeface="Arial" panose="020B0604020202020204" pitchFamily="34" charset="0"/>
                </a:endParaRPr>
              </a:p>
            </c:rich>
          </c:tx>
          <c:layout>
            <c:manualLayout>
              <c:xMode val="edge"/>
              <c:yMode val="edge"/>
              <c:x val="4.962600636367516E-2"/>
              <c:y val="9.3308705625512078E-2"/>
            </c:manualLayout>
          </c:layout>
          <c:overlay val="0"/>
          <c:spPr>
            <a:noFill/>
            <a:ln>
              <a:noFill/>
            </a:ln>
            <a:effectLst/>
          </c:spPr>
          <c:txPr>
            <a:bodyPr rot="-5400000" spcFirstLastPara="1" vertOverflow="ellipsis" vert="horz" wrap="square" anchor="ctr" anchorCtr="1"/>
            <a:lstStyle/>
            <a:p>
              <a:pPr>
                <a:defRPr lang="ja-JP" sz="1100" b="0" i="0" u="none" strike="noStrike" kern="1200" baseline="0">
                  <a:solidFill>
                    <a:schemeClr val="tx1"/>
                  </a:solidFill>
                  <a:latin typeface="Arial" panose="020B0604020202020204" pitchFamily="34" charset="0"/>
                  <a:ea typeface="+mn-ea"/>
                  <a:cs typeface="Arial" panose="020B0604020202020204" pitchFamily="34" charset="0"/>
                </a:defRPr>
              </a:pPr>
              <a:endParaRPr lang="ja-JP"/>
            </a:p>
          </c:txPr>
        </c:title>
        <c:numFmt formatCode="General" sourceLinked="1"/>
        <c:majorTickMark val="none"/>
        <c:minorTickMark val="none"/>
        <c:tickLblPos val="nextTo"/>
        <c:spPr>
          <a:noFill/>
          <a:ln w="15875">
            <a:solidFill>
              <a:schemeClr val="tx1"/>
            </a:solidFill>
          </a:ln>
          <a:effectLst/>
        </c:spPr>
        <c:txPr>
          <a:bodyPr rot="-60000000" spcFirstLastPara="1" vertOverflow="ellipsis" vert="horz" wrap="square" anchor="ctr" anchorCtr="1"/>
          <a:lstStyle/>
          <a:p>
            <a:pPr>
              <a:defRPr lang="ja-JP" sz="1000" b="1" i="0" u="none" strike="noStrike" kern="1200" baseline="0">
                <a:solidFill>
                  <a:sysClr val="windowText" lastClr="000000"/>
                </a:solidFill>
                <a:latin typeface="Arial" panose="020B0604020202020204" pitchFamily="34" charset="0"/>
                <a:ea typeface="+mn-ea"/>
                <a:cs typeface="Arial" panose="020B0604020202020204" pitchFamily="34" charset="0"/>
              </a:defRPr>
            </a:pPr>
            <a:endParaRPr lang="ja-JP"/>
          </a:p>
        </c:txPr>
        <c:crossAx val="764816328"/>
        <c:crosses val="autoZero"/>
        <c:crossBetween val="between"/>
        <c:majorUnit val="20"/>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ja-JP"/>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5396420901932714"/>
          <c:y val="5.9379217273954114E-2"/>
          <c:w val="0.5000318152955695"/>
          <c:h val="0.82197031039136303"/>
        </c:manualLayout>
      </c:layout>
      <c:lineChart>
        <c:grouping val="standard"/>
        <c:varyColors val="0"/>
        <c:ser>
          <c:idx val="0"/>
          <c:order val="0"/>
          <c:tx>
            <c:v>Donor 1 </c:v>
          </c:tx>
          <c:spPr>
            <a:ln w="28575" cap="rnd">
              <a:solidFill>
                <a:srgbClr val="00B0F0"/>
              </a:solidFill>
              <a:round/>
            </a:ln>
            <a:effectLst/>
          </c:spPr>
          <c:marker>
            <c:symbol val="none"/>
          </c:marker>
          <c:dPt>
            <c:idx val="1"/>
            <c:marker>
              <c:symbol val="none"/>
            </c:marker>
            <c:bubble3D val="0"/>
            <c:spPr>
              <a:ln w="28575" cap="rnd">
                <a:solidFill>
                  <a:srgbClr val="00B0F0"/>
                </a:solidFill>
                <a:round/>
                <a:headEnd type="oval" w="sm" len="sm"/>
                <a:tailEnd type="oval" w="sm" len="sm"/>
              </a:ln>
              <a:effectLst/>
            </c:spPr>
            <c:extLst>
              <c:ext xmlns:c16="http://schemas.microsoft.com/office/drawing/2014/chart" uri="{C3380CC4-5D6E-409C-BE32-E72D297353CC}">
                <c16:uniqueId val="{00000003-129B-460A-BBFA-4A77AAC02D44}"/>
              </c:ext>
            </c:extLst>
          </c:dPt>
          <c:cat>
            <c:strRef>
              <c:f>('BCL-2'!$A$1,'BCL-2'!$H$1)</c:f>
              <c:strCache>
                <c:ptCount val="2"/>
                <c:pt idx="0">
                  <c:v>Control</c:v>
                </c:pt>
                <c:pt idx="1">
                  <c:v>ABT-263</c:v>
                </c:pt>
              </c:strCache>
            </c:strRef>
          </c:cat>
          <c:val>
            <c:numRef>
              <c:f>('BCL-2'!$B$6,'BCL-2'!$I$6)</c:f>
              <c:numCache>
                <c:formatCode>General</c:formatCode>
                <c:ptCount val="2"/>
                <c:pt idx="0">
                  <c:v>0.18820230824195819</c:v>
                </c:pt>
                <c:pt idx="1">
                  <c:v>8.5465591588812215E-2</c:v>
                </c:pt>
              </c:numCache>
            </c:numRef>
          </c:val>
          <c:smooth val="0"/>
          <c:extLst>
            <c:ext xmlns:c16="http://schemas.microsoft.com/office/drawing/2014/chart" uri="{C3380CC4-5D6E-409C-BE32-E72D297353CC}">
              <c16:uniqueId val="{00000000-7ACC-424D-9228-7F05BE10A2D7}"/>
            </c:ext>
          </c:extLst>
        </c:ser>
        <c:ser>
          <c:idx val="1"/>
          <c:order val="1"/>
          <c:tx>
            <c:v>Donor 2</c:v>
          </c:tx>
          <c:spPr>
            <a:ln w="28575" cap="rnd">
              <a:solidFill>
                <a:srgbClr val="FF0000"/>
              </a:solidFill>
              <a:round/>
            </a:ln>
            <a:effectLst/>
          </c:spPr>
          <c:marker>
            <c:symbol val="none"/>
          </c:marker>
          <c:dPt>
            <c:idx val="1"/>
            <c:marker>
              <c:symbol val="none"/>
            </c:marker>
            <c:bubble3D val="0"/>
            <c:spPr>
              <a:ln w="28575" cap="rnd">
                <a:solidFill>
                  <a:srgbClr val="FF0000"/>
                </a:solidFill>
                <a:round/>
                <a:headEnd type="oval" w="sm" len="sm"/>
                <a:tailEnd type="oval" w="sm" len="sm"/>
              </a:ln>
              <a:effectLst/>
            </c:spPr>
            <c:extLst>
              <c:ext xmlns:c16="http://schemas.microsoft.com/office/drawing/2014/chart" uri="{C3380CC4-5D6E-409C-BE32-E72D297353CC}">
                <c16:uniqueId val="{00000004-129B-460A-BBFA-4A77AAC02D44}"/>
              </c:ext>
            </c:extLst>
          </c:dPt>
          <c:val>
            <c:numRef>
              <c:f>('BCL-2'!$C$6,'BCL-2'!$J$6)</c:f>
              <c:numCache>
                <c:formatCode>General</c:formatCode>
                <c:ptCount val="2"/>
                <c:pt idx="0">
                  <c:v>0.16665930982517896</c:v>
                </c:pt>
                <c:pt idx="1">
                  <c:v>6.1513503694313798E-2</c:v>
                </c:pt>
              </c:numCache>
            </c:numRef>
          </c:val>
          <c:smooth val="0"/>
          <c:extLst>
            <c:ext xmlns:c16="http://schemas.microsoft.com/office/drawing/2014/chart" uri="{C3380CC4-5D6E-409C-BE32-E72D297353CC}">
              <c16:uniqueId val="{00000001-7ACC-424D-9228-7F05BE10A2D7}"/>
            </c:ext>
          </c:extLst>
        </c:ser>
        <c:ser>
          <c:idx val="2"/>
          <c:order val="2"/>
          <c:tx>
            <c:v>Donor 3</c:v>
          </c:tx>
          <c:spPr>
            <a:ln w="28575" cap="rnd">
              <a:solidFill>
                <a:schemeClr val="accent3"/>
              </a:solidFill>
              <a:round/>
            </a:ln>
            <a:effectLst/>
          </c:spPr>
          <c:marker>
            <c:symbol val="none"/>
          </c:marker>
          <c:dPt>
            <c:idx val="1"/>
            <c:marker>
              <c:symbol val="none"/>
            </c:marker>
            <c:bubble3D val="0"/>
            <c:spPr>
              <a:ln w="28575" cap="rnd">
                <a:solidFill>
                  <a:schemeClr val="accent3"/>
                </a:solidFill>
                <a:round/>
                <a:headEnd type="oval" w="sm" len="sm"/>
                <a:tailEnd type="oval" w="sm" len="sm"/>
              </a:ln>
              <a:effectLst/>
            </c:spPr>
            <c:extLst>
              <c:ext xmlns:c16="http://schemas.microsoft.com/office/drawing/2014/chart" uri="{C3380CC4-5D6E-409C-BE32-E72D297353CC}">
                <c16:uniqueId val="{00000000-129B-460A-BBFA-4A77AAC02D44}"/>
              </c:ext>
            </c:extLst>
          </c:dPt>
          <c:val>
            <c:numRef>
              <c:f>('BCL-2'!$D$6,'BCL-2'!$K$6)</c:f>
              <c:numCache>
                <c:formatCode>General</c:formatCode>
                <c:ptCount val="2"/>
                <c:pt idx="0">
                  <c:v>0.46029987880414425</c:v>
                </c:pt>
                <c:pt idx="1">
                  <c:v>0.17484312319727274</c:v>
                </c:pt>
              </c:numCache>
            </c:numRef>
          </c:val>
          <c:smooth val="0"/>
          <c:extLst>
            <c:ext xmlns:c16="http://schemas.microsoft.com/office/drawing/2014/chart" uri="{C3380CC4-5D6E-409C-BE32-E72D297353CC}">
              <c16:uniqueId val="{00000002-7ACC-424D-9228-7F05BE10A2D7}"/>
            </c:ext>
          </c:extLst>
        </c:ser>
        <c:ser>
          <c:idx val="3"/>
          <c:order val="3"/>
          <c:tx>
            <c:v>Donor 4</c:v>
          </c:tx>
          <c:spPr>
            <a:ln w="28575" cap="rnd">
              <a:solidFill>
                <a:schemeClr val="accent4"/>
              </a:solidFill>
              <a:round/>
            </a:ln>
            <a:effectLst/>
          </c:spPr>
          <c:marker>
            <c:symbol val="none"/>
          </c:marker>
          <c:dPt>
            <c:idx val="1"/>
            <c:marker>
              <c:symbol val="none"/>
            </c:marker>
            <c:bubble3D val="0"/>
            <c:spPr>
              <a:ln w="28575" cap="rnd">
                <a:solidFill>
                  <a:schemeClr val="accent4"/>
                </a:solidFill>
                <a:round/>
                <a:headEnd type="oval" w="sm" len="sm"/>
                <a:tailEnd type="oval" w="sm" len="sm"/>
              </a:ln>
              <a:effectLst/>
            </c:spPr>
            <c:extLst>
              <c:ext xmlns:c16="http://schemas.microsoft.com/office/drawing/2014/chart" uri="{C3380CC4-5D6E-409C-BE32-E72D297353CC}">
                <c16:uniqueId val="{00000002-129B-460A-BBFA-4A77AAC02D44}"/>
              </c:ext>
            </c:extLst>
          </c:dPt>
          <c:val>
            <c:numRef>
              <c:f>('BCL-2'!$E$6,'BCL-2'!$L$6)</c:f>
              <c:numCache>
                <c:formatCode>General</c:formatCode>
                <c:ptCount val="2"/>
                <c:pt idx="0">
                  <c:v>0.22699593079545441</c:v>
                </c:pt>
                <c:pt idx="1">
                  <c:v>0.18749976976491464</c:v>
                </c:pt>
              </c:numCache>
            </c:numRef>
          </c:val>
          <c:smooth val="0"/>
          <c:extLst>
            <c:ext xmlns:c16="http://schemas.microsoft.com/office/drawing/2014/chart" uri="{C3380CC4-5D6E-409C-BE32-E72D297353CC}">
              <c16:uniqueId val="{00000003-7ACC-424D-9228-7F05BE10A2D7}"/>
            </c:ext>
          </c:extLst>
        </c:ser>
        <c:ser>
          <c:idx val="4"/>
          <c:order val="4"/>
          <c:tx>
            <c:v>Donor 5</c:v>
          </c:tx>
          <c:spPr>
            <a:ln w="28575" cap="rnd">
              <a:solidFill>
                <a:srgbClr val="00B050"/>
              </a:solidFill>
              <a:round/>
            </a:ln>
            <a:effectLst/>
          </c:spPr>
          <c:marker>
            <c:symbol val="none"/>
          </c:marker>
          <c:dPt>
            <c:idx val="1"/>
            <c:marker>
              <c:symbol val="none"/>
            </c:marker>
            <c:bubble3D val="0"/>
            <c:spPr>
              <a:ln w="28575" cap="rnd">
                <a:solidFill>
                  <a:srgbClr val="00B050"/>
                </a:solidFill>
                <a:round/>
                <a:headEnd type="oval" w="sm" len="sm"/>
                <a:tailEnd type="oval" w="sm" len="sm"/>
              </a:ln>
              <a:effectLst/>
            </c:spPr>
            <c:extLst>
              <c:ext xmlns:c16="http://schemas.microsoft.com/office/drawing/2014/chart" uri="{C3380CC4-5D6E-409C-BE32-E72D297353CC}">
                <c16:uniqueId val="{00000001-129B-460A-BBFA-4A77AAC02D44}"/>
              </c:ext>
            </c:extLst>
          </c:dPt>
          <c:val>
            <c:numRef>
              <c:f>('BCL-2'!$F$6,'BCL-2'!$M$6)</c:f>
              <c:numCache>
                <c:formatCode>General</c:formatCode>
                <c:ptCount val="2"/>
                <c:pt idx="0">
                  <c:v>0.27005162167930652</c:v>
                </c:pt>
                <c:pt idx="1">
                  <c:v>0.21705529497233289</c:v>
                </c:pt>
              </c:numCache>
            </c:numRef>
          </c:val>
          <c:smooth val="0"/>
          <c:extLst>
            <c:ext xmlns:c16="http://schemas.microsoft.com/office/drawing/2014/chart" uri="{C3380CC4-5D6E-409C-BE32-E72D297353CC}">
              <c16:uniqueId val="{00000004-7ACC-424D-9228-7F05BE10A2D7}"/>
            </c:ext>
          </c:extLst>
        </c:ser>
        <c:dLbls>
          <c:showLegendKey val="0"/>
          <c:showVal val="0"/>
          <c:showCatName val="0"/>
          <c:showSerName val="0"/>
          <c:showPercent val="0"/>
          <c:showBubbleSize val="0"/>
        </c:dLbls>
        <c:smooth val="0"/>
        <c:axId val="359943488"/>
        <c:axId val="816053168"/>
      </c:lineChart>
      <c:catAx>
        <c:axId val="359943488"/>
        <c:scaling>
          <c:orientation val="minMax"/>
        </c:scaling>
        <c:delete val="0"/>
        <c:axPos val="b"/>
        <c:numFmt formatCode="General" sourceLinked="1"/>
        <c:majorTickMark val="none"/>
        <c:minorTickMark val="none"/>
        <c:tickLblPos val="nextTo"/>
        <c:spPr>
          <a:noFill/>
          <a:ln w="15875" cap="flat" cmpd="sng" algn="ctr">
            <a:solidFill>
              <a:schemeClr val="tx1"/>
            </a:solidFill>
            <a:round/>
          </a:ln>
          <a:effectLst/>
        </c:spPr>
        <c:txPr>
          <a:bodyPr rot="-60000000" spcFirstLastPara="1" vertOverflow="ellipsis" vert="horz" wrap="square" anchor="ctr" anchorCtr="1"/>
          <a:lstStyle/>
          <a:p>
            <a:pPr>
              <a:defRPr lang="ja-JP" sz="900" b="1" i="0" u="none" strike="noStrike" kern="1200" baseline="0">
                <a:solidFill>
                  <a:schemeClr val="tx1"/>
                </a:solidFill>
                <a:latin typeface="Arial" panose="020B0604020202020204" pitchFamily="34" charset="0"/>
                <a:ea typeface="+mn-ea"/>
                <a:cs typeface="Arial" panose="020B0604020202020204" pitchFamily="34" charset="0"/>
              </a:defRPr>
            </a:pPr>
            <a:endParaRPr lang="ja-JP"/>
          </a:p>
        </c:txPr>
        <c:crossAx val="816053168"/>
        <c:crosses val="autoZero"/>
        <c:auto val="1"/>
        <c:lblAlgn val="ctr"/>
        <c:lblOffset val="100"/>
        <c:noMultiLvlLbl val="0"/>
      </c:catAx>
      <c:valAx>
        <c:axId val="816053168"/>
        <c:scaling>
          <c:orientation val="minMax"/>
          <c:max val="0.5"/>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15875">
            <a:solidFill>
              <a:schemeClr val="tx1"/>
            </a:solidFill>
          </a:ln>
          <a:effectLst/>
        </c:spPr>
        <c:txPr>
          <a:bodyPr rot="-60000000" spcFirstLastPara="1" vertOverflow="ellipsis" vert="horz" wrap="square" anchor="ctr" anchorCtr="1"/>
          <a:lstStyle/>
          <a:p>
            <a:pPr>
              <a:defRPr lang="ja-JP" sz="900" b="1" i="0" u="none" strike="noStrike" kern="1200" baseline="0">
                <a:solidFill>
                  <a:schemeClr val="tx1"/>
                </a:solidFill>
                <a:latin typeface="Arial" panose="020B0604020202020204" pitchFamily="34" charset="0"/>
                <a:ea typeface="+mn-ea"/>
                <a:cs typeface="Arial" panose="020B0604020202020204" pitchFamily="34" charset="0"/>
              </a:defRPr>
            </a:pPr>
            <a:endParaRPr lang="ja-JP"/>
          </a:p>
        </c:txPr>
        <c:crossAx val="359943488"/>
        <c:crosses val="autoZero"/>
        <c:crossBetween val="between"/>
        <c:majorUnit val="0.1"/>
      </c:valAx>
      <c:spPr>
        <a:noFill/>
        <a:ln>
          <a:noFill/>
        </a:ln>
        <a:effectLst/>
      </c:spPr>
    </c:plotArea>
    <c:legend>
      <c:legendPos val="r"/>
      <c:legendEntry>
        <c:idx val="3"/>
        <c:txPr>
          <a:bodyPr rot="0" spcFirstLastPara="1" vertOverflow="ellipsis" vert="horz" wrap="square" anchor="ctr" anchorCtr="1"/>
          <a:lstStyle/>
          <a:p>
            <a:pPr>
              <a:defRPr sz="900" b="1" i="0" u="none" strike="noStrike" kern="1200" baseline="0">
                <a:solidFill>
                  <a:schemeClr val="tx1"/>
                </a:solidFill>
                <a:latin typeface="Arial" panose="020B0604020202020204" pitchFamily="34" charset="0"/>
                <a:ea typeface="+mn-ea"/>
                <a:cs typeface="Arial" panose="020B0604020202020204" pitchFamily="34" charset="0"/>
              </a:defRPr>
            </a:pPr>
            <a:endParaRPr lang="ja-JP"/>
          </a:p>
        </c:txPr>
      </c:legendEntry>
      <c:layout>
        <c:manualLayout>
          <c:xMode val="edge"/>
          <c:yMode val="edge"/>
          <c:x val="0.67822386971059623"/>
          <c:y val="0.28667112377630738"/>
          <c:w val="0.32177618462653806"/>
          <c:h val="0.39381810283585639"/>
        </c:manualLayout>
      </c:layout>
      <c:overlay val="0"/>
      <c:spPr>
        <a:noFill/>
        <a:ln>
          <a:noFill/>
        </a:ln>
        <a:effectLst/>
      </c:spPr>
      <c:txPr>
        <a:bodyPr rot="0" spcFirstLastPara="1" vertOverflow="ellipsis" vert="horz" wrap="square" anchor="ctr" anchorCtr="1"/>
        <a:lstStyle/>
        <a:p>
          <a:pPr>
            <a:defRPr lang="ja-JP" sz="900" b="1" i="0" u="none" strike="noStrike" kern="1200" baseline="0">
              <a:solidFill>
                <a:schemeClr val="tx1"/>
              </a:solidFill>
              <a:latin typeface="Arial" panose="020B0604020202020204" pitchFamily="34" charset="0"/>
              <a:ea typeface="+mn-ea"/>
              <a:cs typeface="Arial" panose="020B0604020202020204" pitchFamily="34" charset="0"/>
            </a:defRPr>
          </a:pPr>
          <a:endParaRPr lang="ja-JP"/>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ja-JP"/>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barChart>
        <c:barDir val="col"/>
        <c:grouping val="clustered"/>
        <c:varyColors val="0"/>
        <c:ser>
          <c:idx val="0"/>
          <c:order val="0"/>
          <c:tx>
            <c:v>Control</c:v>
          </c:tx>
          <c:spPr>
            <a:solidFill>
              <a:srgbClr val="FF0000"/>
            </a:solidFill>
            <a:ln>
              <a:noFill/>
            </a:ln>
            <a:effectLst/>
          </c:spPr>
          <c:invertIfNegative val="0"/>
          <c:errBars>
            <c:errBarType val="both"/>
            <c:errValType val="cust"/>
            <c:noEndCap val="0"/>
            <c:plus>
              <c:numRef>
                <c:f>Sheet1!$B$7:$F$7</c:f>
                <c:numCache>
                  <c:formatCode>General</c:formatCode>
                  <c:ptCount val="5"/>
                  <c:pt idx="0">
                    <c:v>5.743849907674908E-3</c:v>
                  </c:pt>
                  <c:pt idx="1">
                    <c:v>9.6101750759827569E-3</c:v>
                  </c:pt>
                  <c:pt idx="2">
                    <c:v>3.0061229955679652E-2</c:v>
                  </c:pt>
                  <c:pt idx="3">
                    <c:v>2.1028515274130674E-2</c:v>
                  </c:pt>
                  <c:pt idx="4">
                    <c:v>2.2014043500428914E-2</c:v>
                  </c:pt>
                </c:numCache>
              </c:numRef>
            </c:plus>
            <c:minus>
              <c:numRef>
                <c:f>Sheet1!$B$7:$F$7</c:f>
                <c:numCache>
                  <c:formatCode>General</c:formatCode>
                  <c:ptCount val="5"/>
                  <c:pt idx="0">
                    <c:v>5.743849907674908E-3</c:v>
                  </c:pt>
                  <c:pt idx="1">
                    <c:v>9.6101750759827569E-3</c:v>
                  </c:pt>
                  <c:pt idx="2">
                    <c:v>3.0061229955679652E-2</c:v>
                  </c:pt>
                  <c:pt idx="3">
                    <c:v>2.1028515274130674E-2</c:v>
                  </c:pt>
                  <c:pt idx="4">
                    <c:v>2.2014043500428914E-2</c:v>
                  </c:pt>
                </c:numCache>
              </c:numRef>
            </c:minus>
            <c:spPr>
              <a:noFill/>
              <a:ln w="9525" cap="flat" cmpd="sng" algn="ctr">
                <a:solidFill>
                  <a:schemeClr val="tx1">
                    <a:lumMod val="65000"/>
                    <a:lumOff val="35000"/>
                  </a:schemeClr>
                </a:solidFill>
                <a:round/>
              </a:ln>
              <a:effectLst/>
            </c:spPr>
          </c:errBars>
          <c:cat>
            <c:strRef>
              <c:f>Sheet1!$B$1:$F$1</c:f>
              <c:strCache>
                <c:ptCount val="5"/>
                <c:pt idx="0">
                  <c:v>Donor 1</c:v>
                </c:pt>
                <c:pt idx="1">
                  <c:v>Donor 2</c:v>
                </c:pt>
                <c:pt idx="2">
                  <c:v>Donor 3</c:v>
                </c:pt>
                <c:pt idx="3">
                  <c:v>Donor 4</c:v>
                </c:pt>
                <c:pt idx="4">
                  <c:v>Donor 5</c:v>
                </c:pt>
              </c:strCache>
            </c:strRef>
          </c:cat>
          <c:val>
            <c:numRef>
              <c:f>Sheet1!$B$8:$F$8</c:f>
              <c:numCache>
                <c:formatCode>General</c:formatCode>
                <c:ptCount val="5"/>
                <c:pt idx="0">
                  <c:v>1</c:v>
                </c:pt>
                <c:pt idx="1">
                  <c:v>1</c:v>
                </c:pt>
                <c:pt idx="2">
                  <c:v>1</c:v>
                </c:pt>
                <c:pt idx="3">
                  <c:v>1</c:v>
                </c:pt>
                <c:pt idx="4">
                  <c:v>1</c:v>
                </c:pt>
              </c:numCache>
            </c:numRef>
          </c:val>
          <c:extLst>
            <c:ext xmlns:c16="http://schemas.microsoft.com/office/drawing/2014/chart" uri="{C3380CC4-5D6E-409C-BE32-E72D297353CC}">
              <c16:uniqueId val="{00000000-CD62-46CE-BB3F-06D4D42B4342}"/>
            </c:ext>
          </c:extLst>
        </c:ser>
        <c:ser>
          <c:idx val="1"/>
          <c:order val="1"/>
          <c:tx>
            <c:v>ABT-263</c:v>
          </c:tx>
          <c:spPr>
            <a:solidFill>
              <a:srgbClr val="92D050"/>
            </a:solidFill>
            <a:ln>
              <a:noFill/>
            </a:ln>
            <a:effectLst/>
          </c:spPr>
          <c:invertIfNegative val="0"/>
          <c:errBars>
            <c:errBarType val="both"/>
            <c:errValType val="cust"/>
            <c:noEndCap val="0"/>
            <c:plus>
              <c:numRef>
                <c:f>Sheet1!$B$14:$F$14</c:f>
                <c:numCache>
                  <c:formatCode>General</c:formatCode>
                  <c:ptCount val="5"/>
                  <c:pt idx="0">
                    <c:v>8.8925350246406246E-3</c:v>
                  </c:pt>
                  <c:pt idx="1">
                    <c:v>1.4203868418534445E-2</c:v>
                  </c:pt>
                  <c:pt idx="2">
                    <c:v>1.6804016494759183E-2</c:v>
                  </c:pt>
                  <c:pt idx="3">
                    <c:v>1.8884214821499063E-2</c:v>
                  </c:pt>
                  <c:pt idx="4">
                    <c:v>8.6739768445085238E-3</c:v>
                  </c:pt>
                </c:numCache>
              </c:numRef>
            </c:plus>
            <c:minus>
              <c:numRef>
                <c:f>Sheet1!$B$14:$F$14</c:f>
                <c:numCache>
                  <c:formatCode>General</c:formatCode>
                  <c:ptCount val="5"/>
                  <c:pt idx="0">
                    <c:v>8.8925350246406246E-3</c:v>
                  </c:pt>
                  <c:pt idx="1">
                    <c:v>1.4203868418534445E-2</c:v>
                  </c:pt>
                  <c:pt idx="2">
                    <c:v>1.6804016494759183E-2</c:v>
                  </c:pt>
                  <c:pt idx="3">
                    <c:v>1.8884214821499063E-2</c:v>
                  </c:pt>
                  <c:pt idx="4">
                    <c:v>8.6739768445085238E-3</c:v>
                  </c:pt>
                </c:numCache>
              </c:numRef>
            </c:minus>
            <c:spPr>
              <a:noFill/>
              <a:ln w="9525" cap="flat" cmpd="sng" algn="ctr">
                <a:solidFill>
                  <a:schemeClr val="tx1">
                    <a:lumMod val="65000"/>
                    <a:lumOff val="35000"/>
                  </a:schemeClr>
                </a:solidFill>
                <a:round/>
              </a:ln>
              <a:effectLst/>
            </c:spPr>
          </c:errBars>
          <c:cat>
            <c:strRef>
              <c:f>Sheet1!$B$1:$F$1</c:f>
              <c:strCache>
                <c:ptCount val="5"/>
                <c:pt idx="0">
                  <c:v>Donor 1</c:v>
                </c:pt>
                <c:pt idx="1">
                  <c:v>Donor 2</c:v>
                </c:pt>
                <c:pt idx="2">
                  <c:v>Donor 3</c:v>
                </c:pt>
                <c:pt idx="3">
                  <c:v>Donor 4</c:v>
                </c:pt>
                <c:pt idx="4">
                  <c:v>Donor 5</c:v>
                </c:pt>
              </c:strCache>
            </c:strRef>
          </c:cat>
          <c:val>
            <c:numRef>
              <c:f>Sheet1!$B$15:$F$15</c:f>
              <c:numCache>
                <c:formatCode>General</c:formatCode>
                <c:ptCount val="5"/>
                <c:pt idx="0">
                  <c:v>1.0316126590096326</c:v>
                </c:pt>
                <c:pt idx="1">
                  <c:v>0.95997451218485885</c:v>
                </c:pt>
                <c:pt idx="2">
                  <c:v>1.0667815446155666</c:v>
                </c:pt>
                <c:pt idx="3">
                  <c:v>1.0155869773158681</c:v>
                </c:pt>
                <c:pt idx="4">
                  <c:v>1.051580801814691</c:v>
                </c:pt>
              </c:numCache>
            </c:numRef>
          </c:val>
          <c:extLst>
            <c:ext xmlns:c16="http://schemas.microsoft.com/office/drawing/2014/chart" uri="{C3380CC4-5D6E-409C-BE32-E72D297353CC}">
              <c16:uniqueId val="{00000001-CD62-46CE-BB3F-06D4D42B4342}"/>
            </c:ext>
          </c:extLst>
        </c:ser>
        <c:dLbls>
          <c:showLegendKey val="0"/>
          <c:showVal val="0"/>
          <c:showCatName val="0"/>
          <c:showSerName val="0"/>
          <c:showPercent val="0"/>
          <c:showBubbleSize val="0"/>
        </c:dLbls>
        <c:gapWidth val="219"/>
        <c:overlap val="-27"/>
        <c:axId val="586102296"/>
        <c:axId val="586103936"/>
      </c:barChart>
      <c:catAx>
        <c:axId val="586102296"/>
        <c:scaling>
          <c:orientation val="minMax"/>
        </c:scaling>
        <c:delete val="0"/>
        <c:axPos val="b"/>
        <c:numFmt formatCode="General" sourceLinked="1"/>
        <c:majorTickMark val="none"/>
        <c:minorTickMark val="none"/>
        <c:tickLblPos val="nextTo"/>
        <c:spPr>
          <a:noFill/>
          <a:ln w="15875" cap="flat" cmpd="sng" algn="ctr">
            <a:solidFill>
              <a:schemeClr val="tx1"/>
            </a:solidFill>
            <a:round/>
          </a:ln>
          <a:effectLst/>
        </c:spPr>
        <c:txPr>
          <a:bodyPr rot="-60000000" spcFirstLastPara="1" vertOverflow="ellipsis" vert="horz" wrap="square" anchor="ctr" anchorCtr="1"/>
          <a:lstStyle/>
          <a:p>
            <a:pPr>
              <a:defRPr lang="ja-JP" sz="1050" b="1" i="0" u="none" strike="noStrike" kern="1200" baseline="0">
                <a:solidFill>
                  <a:sysClr val="windowText" lastClr="000000"/>
                </a:solidFill>
                <a:latin typeface="Arial" panose="020B0604020202020204" pitchFamily="34" charset="0"/>
                <a:ea typeface="+mn-ea"/>
                <a:cs typeface="Arial" panose="020B0604020202020204" pitchFamily="34" charset="0"/>
              </a:defRPr>
            </a:pPr>
            <a:endParaRPr lang="ja-JP"/>
          </a:p>
        </c:txPr>
        <c:crossAx val="586103936"/>
        <c:crosses val="autoZero"/>
        <c:auto val="1"/>
        <c:lblAlgn val="ctr"/>
        <c:lblOffset val="100"/>
        <c:noMultiLvlLbl val="0"/>
      </c:catAx>
      <c:valAx>
        <c:axId val="586103936"/>
        <c:scaling>
          <c:orientation val="minMax"/>
          <c:min val="0"/>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15875">
            <a:solidFill>
              <a:schemeClr val="tx1"/>
            </a:solidFill>
          </a:ln>
          <a:effectLst/>
        </c:spPr>
        <c:txPr>
          <a:bodyPr rot="-60000000" spcFirstLastPara="1" vertOverflow="ellipsis" vert="horz" wrap="square" anchor="ctr" anchorCtr="1"/>
          <a:lstStyle/>
          <a:p>
            <a:pPr>
              <a:defRPr lang="ja-JP" sz="1050" b="1" i="0" u="none" strike="noStrike" kern="1200" baseline="0">
                <a:solidFill>
                  <a:sysClr val="windowText" lastClr="000000"/>
                </a:solidFill>
                <a:latin typeface="Arial" panose="020B0604020202020204" pitchFamily="34" charset="0"/>
                <a:ea typeface="+mn-ea"/>
                <a:cs typeface="Arial" panose="020B0604020202020204" pitchFamily="34" charset="0"/>
              </a:defRPr>
            </a:pPr>
            <a:endParaRPr lang="ja-JP"/>
          </a:p>
        </c:txPr>
        <c:crossAx val="586102296"/>
        <c:crosses val="autoZero"/>
        <c:crossBetween val="between"/>
      </c:valAx>
      <c:spPr>
        <a:noFill/>
        <a:ln>
          <a:noFill/>
        </a:ln>
        <a:effectLst/>
      </c:spPr>
    </c:plotArea>
    <c:legend>
      <c:legendPos val="r"/>
      <c:overlay val="0"/>
      <c:spPr>
        <a:noFill/>
        <a:ln>
          <a:noFill/>
        </a:ln>
        <a:effectLst/>
      </c:spPr>
      <c:txPr>
        <a:bodyPr rot="0" spcFirstLastPara="1" vertOverflow="ellipsis" vert="horz" wrap="square" anchor="ctr" anchorCtr="1"/>
        <a:lstStyle/>
        <a:p>
          <a:pPr>
            <a:defRPr lang="ja-JP" sz="1200" b="1" i="0" u="none" strike="noStrike" kern="1200" baseline="0">
              <a:solidFill>
                <a:sysClr val="windowText" lastClr="000000"/>
              </a:solidFill>
              <a:latin typeface="Arial" panose="020B0604020202020204" pitchFamily="34" charset="0"/>
              <a:ea typeface="+mn-ea"/>
              <a:cs typeface="Arial" panose="020B0604020202020204" pitchFamily="34" charset="0"/>
            </a:defRPr>
          </a:pPr>
          <a:endParaRPr lang="ja-JP"/>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ja-JP"/>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2532347214447989"/>
          <c:y val="3.571520512542127E-2"/>
          <c:w val="0.49095273264401773"/>
          <c:h val="0.84360033086009067"/>
        </c:manualLayout>
      </c:layout>
      <c:lineChart>
        <c:grouping val="standard"/>
        <c:varyColors val="0"/>
        <c:ser>
          <c:idx val="0"/>
          <c:order val="0"/>
          <c:tx>
            <c:v>Donor 1</c:v>
          </c:tx>
          <c:spPr>
            <a:ln w="28575" cap="rnd">
              <a:solidFill>
                <a:srgbClr val="00B0F0"/>
              </a:solidFill>
              <a:round/>
            </a:ln>
            <a:effectLst/>
          </c:spPr>
          <c:marker>
            <c:symbol val="none"/>
          </c:marker>
          <c:dPt>
            <c:idx val="1"/>
            <c:marker>
              <c:symbol val="none"/>
            </c:marker>
            <c:bubble3D val="0"/>
            <c:spPr>
              <a:ln w="28575" cap="rnd">
                <a:solidFill>
                  <a:srgbClr val="00B0F0"/>
                </a:solidFill>
                <a:round/>
                <a:headEnd type="oval" w="sm" len="sm"/>
                <a:tailEnd type="oval" w="sm" len="sm"/>
              </a:ln>
              <a:effectLst/>
            </c:spPr>
            <c:extLst>
              <c:ext xmlns:c16="http://schemas.microsoft.com/office/drawing/2014/chart" uri="{C3380CC4-5D6E-409C-BE32-E72D297353CC}">
                <c16:uniqueId val="{00000001-873A-4655-A250-E94B18175F4E}"/>
              </c:ext>
            </c:extLst>
          </c:dPt>
          <c:cat>
            <c:strRef>
              <c:f>Collagen1!$A$7:$A$8</c:f>
              <c:strCache>
                <c:ptCount val="2"/>
                <c:pt idx="0">
                  <c:v>Control</c:v>
                </c:pt>
                <c:pt idx="1">
                  <c:v>ABT-263</c:v>
                </c:pt>
              </c:strCache>
            </c:strRef>
          </c:cat>
          <c:val>
            <c:numRef>
              <c:f>Collagen1!$B$7:$B$8</c:f>
              <c:numCache>
                <c:formatCode>General</c:formatCode>
                <c:ptCount val="2"/>
                <c:pt idx="0">
                  <c:v>49.106999999999999</c:v>
                </c:pt>
                <c:pt idx="1">
                  <c:v>31.568768722018724</c:v>
                </c:pt>
              </c:numCache>
            </c:numRef>
          </c:val>
          <c:smooth val="0"/>
          <c:extLst>
            <c:ext xmlns:c16="http://schemas.microsoft.com/office/drawing/2014/chart" uri="{C3380CC4-5D6E-409C-BE32-E72D297353CC}">
              <c16:uniqueId val="{00000002-873A-4655-A250-E94B18175F4E}"/>
            </c:ext>
          </c:extLst>
        </c:ser>
        <c:ser>
          <c:idx val="1"/>
          <c:order val="1"/>
          <c:tx>
            <c:v>Donor 2</c:v>
          </c:tx>
          <c:spPr>
            <a:ln w="28575" cap="rnd">
              <a:solidFill>
                <a:srgbClr val="FF0000"/>
              </a:solidFill>
              <a:round/>
            </a:ln>
            <a:effectLst/>
          </c:spPr>
          <c:marker>
            <c:symbol val="none"/>
          </c:marker>
          <c:dPt>
            <c:idx val="1"/>
            <c:marker>
              <c:symbol val="none"/>
            </c:marker>
            <c:bubble3D val="0"/>
            <c:spPr>
              <a:ln w="28575" cap="rnd">
                <a:solidFill>
                  <a:srgbClr val="FF0000"/>
                </a:solidFill>
                <a:round/>
                <a:headEnd type="oval" w="sm" len="sm"/>
                <a:tailEnd type="oval" w="sm" len="sm"/>
              </a:ln>
              <a:effectLst/>
            </c:spPr>
            <c:extLst>
              <c:ext xmlns:c16="http://schemas.microsoft.com/office/drawing/2014/chart" uri="{C3380CC4-5D6E-409C-BE32-E72D297353CC}">
                <c16:uniqueId val="{00000004-873A-4655-A250-E94B18175F4E}"/>
              </c:ext>
            </c:extLst>
          </c:dPt>
          <c:val>
            <c:numRef>
              <c:f>Collagen1!$C$7:$C$8</c:f>
              <c:numCache>
                <c:formatCode>General</c:formatCode>
                <c:ptCount val="2"/>
                <c:pt idx="0">
                  <c:v>10.385999999999999</c:v>
                </c:pt>
                <c:pt idx="1">
                  <c:v>5.6827095166915784</c:v>
                </c:pt>
              </c:numCache>
            </c:numRef>
          </c:val>
          <c:smooth val="0"/>
          <c:extLst>
            <c:ext xmlns:c16="http://schemas.microsoft.com/office/drawing/2014/chart" uri="{C3380CC4-5D6E-409C-BE32-E72D297353CC}">
              <c16:uniqueId val="{00000005-873A-4655-A250-E94B18175F4E}"/>
            </c:ext>
          </c:extLst>
        </c:ser>
        <c:ser>
          <c:idx val="2"/>
          <c:order val="2"/>
          <c:tx>
            <c:v>Donor 3</c:v>
          </c:tx>
          <c:spPr>
            <a:ln w="28575" cap="rnd">
              <a:solidFill>
                <a:schemeClr val="accent3"/>
              </a:solidFill>
              <a:round/>
            </a:ln>
            <a:effectLst/>
          </c:spPr>
          <c:marker>
            <c:symbol val="none"/>
          </c:marker>
          <c:dPt>
            <c:idx val="1"/>
            <c:marker>
              <c:symbol val="none"/>
            </c:marker>
            <c:bubble3D val="0"/>
            <c:spPr>
              <a:ln w="28575" cap="rnd">
                <a:solidFill>
                  <a:schemeClr val="accent3"/>
                </a:solidFill>
                <a:round/>
                <a:headEnd type="oval" w="sm" len="sm"/>
                <a:tailEnd type="oval" w="sm" len="sm"/>
              </a:ln>
              <a:effectLst/>
            </c:spPr>
            <c:extLst>
              <c:ext xmlns:c16="http://schemas.microsoft.com/office/drawing/2014/chart" uri="{C3380CC4-5D6E-409C-BE32-E72D297353CC}">
                <c16:uniqueId val="{00000007-873A-4655-A250-E94B18175F4E}"/>
              </c:ext>
            </c:extLst>
          </c:dPt>
          <c:val>
            <c:numRef>
              <c:f>Collagen1!$D$7:$D$8</c:f>
              <c:numCache>
                <c:formatCode>General</c:formatCode>
                <c:ptCount val="2"/>
                <c:pt idx="0">
                  <c:v>16.241</c:v>
                </c:pt>
                <c:pt idx="1">
                  <c:v>2.3613789861884444</c:v>
                </c:pt>
              </c:numCache>
            </c:numRef>
          </c:val>
          <c:smooth val="0"/>
          <c:extLst>
            <c:ext xmlns:c16="http://schemas.microsoft.com/office/drawing/2014/chart" uri="{C3380CC4-5D6E-409C-BE32-E72D297353CC}">
              <c16:uniqueId val="{00000008-873A-4655-A250-E94B18175F4E}"/>
            </c:ext>
          </c:extLst>
        </c:ser>
        <c:ser>
          <c:idx val="3"/>
          <c:order val="3"/>
          <c:tx>
            <c:v>Donor 4</c:v>
          </c:tx>
          <c:spPr>
            <a:ln w="28575" cap="rnd">
              <a:solidFill>
                <a:schemeClr val="accent4"/>
              </a:solidFill>
              <a:round/>
            </a:ln>
            <a:effectLst/>
          </c:spPr>
          <c:marker>
            <c:symbol val="none"/>
          </c:marker>
          <c:dPt>
            <c:idx val="1"/>
            <c:marker>
              <c:symbol val="none"/>
            </c:marker>
            <c:bubble3D val="0"/>
            <c:spPr>
              <a:ln w="28575" cap="rnd">
                <a:solidFill>
                  <a:schemeClr val="accent4"/>
                </a:solidFill>
                <a:round/>
                <a:headEnd type="oval" w="sm" len="sm"/>
                <a:tailEnd type="oval" w="sm" len="sm"/>
              </a:ln>
              <a:effectLst/>
            </c:spPr>
            <c:extLst>
              <c:ext xmlns:c16="http://schemas.microsoft.com/office/drawing/2014/chart" uri="{C3380CC4-5D6E-409C-BE32-E72D297353CC}">
                <c16:uniqueId val="{0000000A-873A-4655-A250-E94B18175F4E}"/>
              </c:ext>
            </c:extLst>
          </c:dPt>
          <c:val>
            <c:numRef>
              <c:f>Collagen1!$E$7:$E$8</c:f>
              <c:numCache>
                <c:formatCode>General</c:formatCode>
                <c:ptCount val="2"/>
                <c:pt idx="0">
                  <c:v>8.1609999999999996</c:v>
                </c:pt>
                <c:pt idx="1">
                  <c:v>4.7174567210462452</c:v>
                </c:pt>
              </c:numCache>
            </c:numRef>
          </c:val>
          <c:smooth val="0"/>
          <c:extLst>
            <c:ext xmlns:c16="http://schemas.microsoft.com/office/drawing/2014/chart" uri="{C3380CC4-5D6E-409C-BE32-E72D297353CC}">
              <c16:uniqueId val="{0000000B-873A-4655-A250-E94B18175F4E}"/>
            </c:ext>
          </c:extLst>
        </c:ser>
        <c:ser>
          <c:idx val="4"/>
          <c:order val="4"/>
          <c:tx>
            <c:v>Donor 5</c:v>
          </c:tx>
          <c:spPr>
            <a:ln w="28575" cap="rnd">
              <a:solidFill>
                <a:srgbClr val="00B050"/>
              </a:solidFill>
              <a:round/>
            </a:ln>
            <a:effectLst/>
          </c:spPr>
          <c:marker>
            <c:symbol val="none"/>
          </c:marker>
          <c:dPt>
            <c:idx val="1"/>
            <c:marker>
              <c:symbol val="none"/>
            </c:marker>
            <c:bubble3D val="0"/>
            <c:spPr>
              <a:ln w="28575" cap="rnd">
                <a:solidFill>
                  <a:srgbClr val="00B050"/>
                </a:solidFill>
                <a:round/>
                <a:headEnd type="oval" w="sm" len="sm"/>
                <a:tailEnd type="oval" w="sm" len="sm"/>
              </a:ln>
              <a:effectLst/>
            </c:spPr>
            <c:extLst>
              <c:ext xmlns:c16="http://schemas.microsoft.com/office/drawing/2014/chart" uri="{C3380CC4-5D6E-409C-BE32-E72D297353CC}">
                <c16:uniqueId val="{0000000D-873A-4655-A250-E94B18175F4E}"/>
              </c:ext>
            </c:extLst>
          </c:dPt>
          <c:val>
            <c:numRef>
              <c:f>Collagen1!$F$7:$F$8</c:f>
              <c:numCache>
                <c:formatCode>General</c:formatCode>
                <c:ptCount val="2"/>
                <c:pt idx="0">
                  <c:v>19.771000000000001</c:v>
                </c:pt>
                <c:pt idx="1">
                  <c:v>6.6639213656387666</c:v>
                </c:pt>
              </c:numCache>
            </c:numRef>
          </c:val>
          <c:smooth val="0"/>
          <c:extLst>
            <c:ext xmlns:c16="http://schemas.microsoft.com/office/drawing/2014/chart" uri="{C3380CC4-5D6E-409C-BE32-E72D297353CC}">
              <c16:uniqueId val="{0000000E-873A-4655-A250-E94B18175F4E}"/>
            </c:ext>
          </c:extLst>
        </c:ser>
        <c:dLbls>
          <c:showLegendKey val="0"/>
          <c:showVal val="0"/>
          <c:showCatName val="0"/>
          <c:showSerName val="0"/>
          <c:showPercent val="0"/>
          <c:showBubbleSize val="0"/>
        </c:dLbls>
        <c:smooth val="0"/>
        <c:axId val="787476632"/>
        <c:axId val="787474008"/>
      </c:lineChart>
      <c:catAx>
        <c:axId val="787476632"/>
        <c:scaling>
          <c:orientation val="minMax"/>
        </c:scaling>
        <c:delete val="0"/>
        <c:axPos val="b"/>
        <c:numFmt formatCode="General" sourceLinked="1"/>
        <c:majorTickMark val="none"/>
        <c:minorTickMark val="none"/>
        <c:tickLblPos val="nextTo"/>
        <c:spPr>
          <a:noFill/>
          <a:ln w="15875" cap="flat" cmpd="sng" algn="ctr">
            <a:solidFill>
              <a:schemeClr val="tx1"/>
            </a:solidFill>
            <a:round/>
          </a:ln>
          <a:effectLst/>
        </c:spPr>
        <c:txPr>
          <a:bodyPr rot="-60000000" spcFirstLastPara="1" vertOverflow="ellipsis" vert="horz" wrap="square" anchor="ctr" anchorCtr="1"/>
          <a:lstStyle/>
          <a:p>
            <a:pPr>
              <a:defRPr lang="ja-JP" sz="900" b="1" i="0" u="none" strike="noStrike" kern="1200" baseline="0">
                <a:solidFill>
                  <a:sysClr val="windowText" lastClr="000000"/>
                </a:solidFill>
                <a:latin typeface="Arial" panose="020B0604020202020204" pitchFamily="34" charset="0"/>
                <a:ea typeface="+mn-ea"/>
                <a:cs typeface="Arial" panose="020B0604020202020204" pitchFamily="34" charset="0"/>
              </a:defRPr>
            </a:pPr>
            <a:endParaRPr lang="ja-JP"/>
          </a:p>
        </c:txPr>
        <c:crossAx val="787474008"/>
        <c:crosses val="autoZero"/>
        <c:auto val="1"/>
        <c:lblAlgn val="ctr"/>
        <c:lblOffset val="100"/>
        <c:noMultiLvlLbl val="0"/>
      </c:catAx>
      <c:valAx>
        <c:axId val="787474008"/>
        <c:scaling>
          <c:orientation val="minMax"/>
          <c:min val="0"/>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15875">
            <a:solidFill>
              <a:schemeClr val="tx1"/>
            </a:solidFill>
          </a:ln>
          <a:effectLst/>
        </c:spPr>
        <c:txPr>
          <a:bodyPr rot="-60000000" spcFirstLastPara="1" vertOverflow="ellipsis" vert="horz" wrap="square" anchor="ctr" anchorCtr="1"/>
          <a:lstStyle/>
          <a:p>
            <a:pPr>
              <a:defRPr lang="ja-JP" sz="900" b="1" i="0" u="none" strike="noStrike" kern="1200" baseline="0">
                <a:solidFill>
                  <a:sysClr val="windowText" lastClr="000000"/>
                </a:solidFill>
                <a:latin typeface="Arial" panose="020B0604020202020204" pitchFamily="34" charset="0"/>
                <a:ea typeface="+mn-ea"/>
                <a:cs typeface="Arial" panose="020B0604020202020204" pitchFamily="34" charset="0"/>
              </a:defRPr>
            </a:pPr>
            <a:endParaRPr lang="ja-JP"/>
          </a:p>
        </c:txPr>
        <c:crossAx val="787476632"/>
        <c:crosses val="autoZero"/>
        <c:crossBetween val="between"/>
      </c:valAx>
      <c:spPr>
        <a:noFill/>
        <a:ln>
          <a:noFill/>
        </a:ln>
        <a:effectLst/>
      </c:spPr>
    </c:plotArea>
    <c:legend>
      <c:legendPos val="r"/>
      <c:layout>
        <c:manualLayout>
          <c:xMode val="edge"/>
          <c:yMode val="edge"/>
          <c:x val="0.60242889622614182"/>
          <c:y val="0.21563800988834247"/>
          <c:w val="0.39399690821675792"/>
          <c:h val="0.46966383606796086"/>
        </c:manualLayout>
      </c:layout>
      <c:overlay val="0"/>
      <c:spPr>
        <a:noFill/>
        <a:ln>
          <a:noFill/>
        </a:ln>
        <a:effectLst/>
      </c:spPr>
      <c:txPr>
        <a:bodyPr rot="0" spcFirstLastPara="1" vertOverflow="ellipsis" vert="horz" wrap="square" anchor="ctr" anchorCtr="1"/>
        <a:lstStyle/>
        <a:p>
          <a:pPr>
            <a:defRPr lang="ja-JP" sz="800" b="1" i="0" u="none" strike="noStrike" kern="1200" baseline="0">
              <a:solidFill>
                <a:sysClr val="windowText" lastClr="000000"/>
              </a:solidFill>
              <a:latin typeface="Arial" panose="020B0604020202020204" pitchFamily="34" charset="0"/>
              <a:ea typeface="+mn-ea"/>
              <a:cs typeface="Arial" panose="020B0604020202020204" pitchFamily="34" charset="0"/>
            </a:defRPr>
          </a:pPr>
          <a:endParaRPr lang="ja-JP"/>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ja-JP"/>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4358337153792491"/>
          <c:y val="0.16149033779688604"/>
          <c:w val="0.50852187028657614"/>
          <c:h val="0.68141799328537611"/>
        </c:manualLayout>
      </c:layout>
      <c:lineChart>
        <c:grouping val="standard"/>
        <c:varyColors val="0"/>
        <c:ser>
          <c:idx val="0"/>
          <c:order val="0"/>
          <c:tx>
            <c:v>Donor 1</c:v>
          </c:tx>
          <c:spPr>
            <a:ln w="28575" cap="rnd">
              <a:solidFill>
                <a:srgbClr val="00B0F0"/>
              </a:solidFill>
              <a:round/>
            </a:ln>
            <a:effectLst/>
          </c:spPr>
          <c:marker>
            <c:symbol val="none"/>
          </c:marker>
          <c:dPt>
            <c:idx val="1"/>
            <c:marker>
              <c:symbol val="none"/>
            </c:marker>
            <c:bubble3D val="0"/>
            <c:spPr>
              <a:ln w="28575" cap="rnd">
                <a:solidFill>
                  <a:srgbClr val="00B0F0"/>
                </a:solidFill>
                <a:round/>
                <a:headEnd type="oval" w="sm" len="sm"/>
                <a:tailEnd type="oval" w="sm" len="sm"/>
              </a:ln>
              <a:effectLst/>
            </c:spPr>
            <c:extLst>
              <c:ext xmlns:c16="http://schemas.microsoft.com/office/drawing/2014/chart" uri="{C3380CC4-5D6E-409C-BE32-E72D297353CC}">
                <c16:uniqueId val="{00000001-7055-4840-AD8F-41AC214C0F0A}"/>
              </c:ext>
            </c:extLst>
          </c:dPt>
          <c:cat>
            <c:strRef>
              <c:f>Collagen2!$A$7:$A$8</c:f>
              <c:strCache>
                <c:ptCount val="2"/>
                <c:pt idx="0">
                  <c:v>Control</c:v>
                </c:pt>
                <c:pt idx="1">
                  <c:v>ABT-263</c:v>
                </c:pt>
              </c:strCache>
            </c:strRef>
          </c:cat>
          <c:val>
            <c:numRef>
              <c:f>Collagen2!$B$7:$B$8</c:f>
              <c:numCache>
                <c:formatCode>General</c:formatCode>
                <c:ptCount val="2"/>
                <c:pt idx="0">
                  <c:v>65.590999999999994</c:v>
                </c:pt>
                <c:pt idx="1">
                  <c:v>86.819886366229326</c:v>
                </c:pt>
              </c:numCache>
            </c:numRef>
          </c:val>
          <c:smooth val="0"/>
          <c:extLst>
            <c:ext xmlns:c16="http://schemas.microsoft.com/office/drawing/2014/chart" uri="{C3380CC4-5D6E-409C-BE32-E72D297353CC}">
              <c16:uniqueId val="{00000002-7055-4840-AD8F-41AC214C0F0A}"/>
            </c:ext>
          </c:extLst>
        </c:ser>
        <c:ser>
          <c:idx val="1"/>
          <c:order val="1"/>
          <c:tx>
            <c:v>Donor 2</c:v>
          </c:tx>
          <c:spPr>
            <a:ln w="28575" cap="rnd">
              <a:solidFill>
                <a:srgbClr val="FF0000"/>
              </a:solidFill>
              <a:round/>
            </a:ln>
            <a:effectLst/>
          </c:spPr>
          <c:marker>
            <c:symbol val="none"/>
          </c:marker>
          <c:dPt>
            <c:idx val="1"/>
            <c:marker>
              <c:symbol val="none"/>
            </c:marker>
            <c:bubble3D val="0"/>
            <c:spPr>
              <a:ln w="28575" cap="rnd">
                <a:solidFill>
                  <a:srgbClr val="FF0000"/>
                </a:solidFill>
                <a:round/>
                <a:headEnd type="oval" w="sm" len="sm"/>
                <a:tailEnd type="oval" w="sm" len="sm"/>
              </a:ln>
              <a:effectLst/>
            </c:spPr>
            <c:extLst>
              <c:ext xmlns:c16="http://schemas.microsoft.com/office/drawing/2014/chart" uri="{C3380CC4-5D6E-409C-BE32-E72D297353CC}">
                <c16:uniqueId val="{00000004-7055-4840-AD8F-41AC214C0F0A}"/>
              </c:ext>
            </c:extLst>
          </c:dPt>
          <c:val>
            <c:numRef>
              <c:f>Collagen2!$C$7:$C$8</c:f>
              <c:numCache>
                <c:formatCode>General</c:formatCode>
                <c:ptCount val="2"/>
                <c:pt idx="0">
                  <c:v>41.143000000000001</c:v>
                </c:pt>
                <c:pt idx="1">
                  <c:v>63.295919285748667</c:v>
                </c:pt>
              </c:numCache>
            </c:numRef>
          </c:val>
          <c:smooth val="0"/>
          <c:extLst>
            <c:ext xmlns:c16="http://schemas.microsoft.com/office/drawing/2014/chart" uri="{C3380CC4-5D6E-409C-BE32-E72D297353CC}">
              <c16:uniqueId val="{00000005-7055-4840-AD8F-41AC214C0F0A}"/>
            </c:ext>
          </c:extLst>
        </c:ser>
        <c:ser>
          <c:idx val="2"/>
          <c:order val="2"/>
          <c:tx>
            <c:v>Donor 3</c:v>
          </c:tx>
          <c:spPr>
            <a:ln w="28575" cap="rnd">
              <a:solidFill>
                <a:schemeClr val="accent3"/>
              </a:solidFill>
              <a:round/>
            </a:ln>
            <a:effectLst/>
          </c:spPr>
          <c:marker>
            <c:symbol val="none"/>
          </c:marker>
          <c:dPt>
            <c:idx val="1"/>
            <c:marker>
              <c:symbol val="none"/>
            </c:marker>
            <c:bubble3D val="0"/>
            <c:spPr>
              <a:ln w="28575" cap="rnd">
                <a:solidFill>
                  <a:schemeClr val="accent3"/>
                </a:solidFill>
                <a:round/>
                <a:headEnd type="oval" w="sm" len="sm"/>
                <a:tailEnd type="oval" w="sm" len="sm"/>
              </a:ln>
              <a:effectLst/>
            </c:spPr>
            <c:extLst>
              <c:ext xmlns:c16="http://schemas.microsoft.com/office/drawing/2014/chart" uri="{C3380CC4-5D6E-409C-BE32-E72D297353CC}">
                <c16:uniqueId val="{0000000E-7055-4840-AD8F-41AC214C0F0A}"/>
              </c:ext>
            </c:extLst>
          </c:dPt>
          <c:val>
            <c:numRef>
              <c:f>Collagen2!$D$7:$D$8</c:f>
              <c:numCache>
                <c:formatCode>General</c:formatCode>
                <c:ptCount val="2"/>
                <c:pt idx="0">
                  <c:v>50.898000000000003</c:v>
                </c:pt>
                <c:pt idx="1">
                  <c:v>49.391480446247471</c:v>
                </c:pt>
              </c:numCache>
            </c:numRef>
          </c:val>
          <c:smooth val="0"/>
          <c:extLst>
            <c:ext xmlns:c16="http://schemas.microsoft.com/office/drawing/2014/chart" uri="{C3380CC4-5D6E-409C-BE32-E72D297353CC}">
              <c16:uniqueId val="{00000006-7055-4840-AD8F-41AC214C0F0A}"/>
            </c:ext>
          </c:extLst>
        </c:ser>
        <c:ser>
          <c:idx val="3"/>
          <c:order val="3"/>
          <c:tx>
            <c:v>Donor 4</c:v>
          </c:tx>
          <c:spPr>
            <a:ln w="28575" cap="rnd">
              <a:solidFill>
                <a:schemeClr val="accent4"/>
              </a:solidFill>
              <a:round/>
            </a:ln>
            <a:effectLst/>
          </c:spPr>
          <c:marker>
            <c:symbol val="none"/>
          </c:marker>
          <c:dPt>
            <c:idx val="1"/>
            <c:marker>
              <c:symbol val="none"/>
            </c:marker>
            <c:bubble3D val="0"/>
            <c:spPr>
              <a:ln w="28575" cap="rnd">
                <a:solidFill>
                  <a:schemeClr val="accent4"/>
                </a:solidFill>
                <a:round/>
                <a:headEnd type="oval" w="sm" len="sm"/>
                <a:tailEnd type="oval" w="sm" len="sm"/>
              </a:ln>
              <a:effectLst/>
            </c:spPr>
            <c:extLst>
              <c:ext xmlns:c16="http://schemas.microsoft.com/office/drawing/2014/chart" uri="{C3380CC4-5D6E-409C-BE32-E72D297353CC}">
                <c16:uniqueId val="{00000008-7055-4840-AD8F-41AC214C0F0A}"/>
              </c:ext>
            </c:extLst>
          </c:dPt>
          <c:val>
            <c:numRef>
              <c:f>Collagen2!$E$7:$E$8</c:f>
              <c:numCache>
                <c:formatCode>General</c:formatCode>
                <c:ptCount val="2"/>
                <c:pt idx="0">
                  <c:v>47.448</c:v>
                </c:pt>
                <c:pt idx="1">
                  <c:v>73.95518918918917</c:v>
                </c:pt>
              </c:numCache>
            </c:numRef>
          </c:val>
          <c:smooth val="0"/>
          <c:extLst>
            <c:ext xmlns:c16="http://schemas.microsoft.com/office/drawing/2014/chart" uri="{C3380CC4-5D6E-409C-BE32-E72D297353CC}">
              <c16:uniqueId val="{00000009-7055-4840-AD8F-41AC214C0F0A}"/>
            </c:ext>
          </c:extLst>
        </c:ser>
        <c:ser>
          <c:idx val="4"/>
          <c:order val="4"/>
          <c:tx>
            <c:v>Donor 5</c:v>
          </c:tx>
          <c:spPr>
            <a:ln w="28575" cap="rnd">
              <a:solidFill>
                <a:srgbClr val="00B050"/>
              </a:solidFill>
              <a:round/>
            </a:ln>
            <a:effectLst/>
          </c:spPr>
          <c:marker>
            <c:symbol val="none"/>
          </c:marker>
          <c:dPt>
            <c:idx val="1"/>
            <c:marker>
              <c:symbol val="none"/>
            </c:marker>
            <c:bubble3D val="0"/>
            <c:spPr>
              <a:ln w="28575" cap="rnd">
                <a:solidFill>
                  <a:srgbClr val="00B050"/>
                </a:solidFill>
                <a:round/>
                <a:headEnd type="oval" w="sm" len="sm"/>
                <a:tailEnd type="oval" w="sm" len="sm"/>
              </a:ln>
              <a:effectLst/>
            </c:spPr>
            <c:extLst>
              <c:ext xmlns:c16="http://schemas.microsoft.com/office/drawing/2014/chart" uri="{C3380CC4-5D6E-409C-BE32-E72D297353CC}">
                <c16:uniqueId val="{0000000B-7055-4840-AD8F-41AC214C0F0A}"/>
              </c:ext>
            </c:extLst>
          </c:dPt>
          <c:val>
            <c:numRef>
              <c:f>(Collagen2!$F$7,Collagen2!$F$8)</c:f>
              <c:numCache>
                <c:formatCode>General</c:formatCode>
                <c:ptCount val="2"/>
                <c:pt idx="0">
                  <c:v>68.546000000000006</c:v>
                </c:pt>
                <c:pt idx="1">
                  <c:v>68.378561869188587</c:v>
                </c:pt>
              </c:numCache>
            </c:numRef>
          </c:val>
          <c:smooth val="0"/>
          <c:extLst>
            <c:ext xmlns:c16="http://schemas.microsoft.com/office/drawing/2014/chart" uri="{C3380CC4-5D6E-409C-BE32-E72D297353CC}">
              <c16:uniqueId val="{0000000C-7055-4840-AD8F-41AC214C0F0A}"/>
            </c:ext>
          </c:extLst>
        </c:ser>
        <c:dLbls>
          <c:showLegendKey val="0"/>
          <c:showVal val="0"/>
          <c:showCatName val="0"/>
          <c:showSerName val="0"/>
          <c:showPercent val="0"/>
          <c:showBubbleSize val="0"/>
        </c:dLbls>
        <c:smooth val="0"/>
        <c:axId val="795914608"/>
        <c:axId val="795910672"/>
      </c:lineChart>
      <c:catAx>
        <c:axId val="795914608"/>
        <c:scaling>
          <c:orientation val="minMax"/>
        </c:scaling>
        <c:delete val="0"/>
        <c:axPos val="b"/>
        <c:numFmt formatCode="General" sourceLinked="1"/>
        <c:majorTickMark val="none"/>
        <c:minorTickMark val="none"/>
        <c:tickLblPos val="nextTo"/>
        <c:spPr>
          <a:noFill/>
          <a:ln w="15875" cap="flat" cmpd="sng" algn="ctr">
            <a:solidFill>
              <a:schemeClr val="tx1"/>
            </a:solidFill>
            <a:round/>
          </a:ln>
          <a:effectLst/>
        </c:spPr>
        <c:txPr>
          <a:bodyPr rot="-60000000" spcFirstLastPara="1" vertOverflow="ellipsis" vert="horz" wrap="square" anchor="ctr" anchorCtr="1"/>
          <a:lstStyle/>
          <a:p>
            <a:pPr>
              <a:defRPr lang="ja-JP" sz="900" b="1" i="0" u="none" strike="noStrike" kern="1200" baseline="0">
                <a:solidFill>
                  <a:sysClr val="windowText" lastClr="000000"/>
                </a:solidFill>
                <a:latin typeface="Arial" panose="020B0604020202020204" pitchFamily="34" charset="0"/>
                <a:ea typeface="+mn-ea"/>
                <a:cs typeface="Arial" panose="020B0604020202020204" pitchFamily="34" charset="0"/>
              </a:defRPr>
            </a:pPr>
            <a:endParaRPr lang="ja-JP"/>
          </a:p>
        </c:txPr>
        <c:crossAx val="795910672"/>
        <c:crosses val="autoZero"/>
        <c:auto val="1"/>
        <c:lblAlgn val="ctr"/>
        <c:lblOffset val="100"/>
        <c:noMultiLvlLbl val="0"/>
      </c:catAx>
      <c:valAx>
        <c:axId val="795910672"/>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15875">
            <a:solidFill>
              <a:schemeClr val="tx1"/>
            </a:solidFill>
          </a:ln>
          <a:effectLst/>
        </c:spPr>
        <c:txPr>
          <a:bodyPr rot="-60000000" spcFirstLastPara="1" vertOverflow="ellipsis" vert="horz" wrap="square" anchor="ctr" anchorCtr="1"/>
          <a:lstStyle/>
          <a:p>
            <a:pPr>
              <a:defRPr lang="ja-JP" sz="900" b="1" i="0" u="none" strike="noStrike" kern="1200" baseline="0">
                <a:solidFill>
                  <a:sysClr val="windowText" lastClr="000000"/>
                </a:solidFill>
                <a:latin typeface="Arial" panose="020B0604020202020204" pitchFamily="34" charset="0"/>
                <a:ea typeface="+mn-ea"/>
                <a:cs typeface="Arial" panose="020B0604020202020204" pitchFamily="34" charset="0"/>
              </a:defRPr>
            </a:pPr>
            <a:endParaRPr lang="ja-JP"/>
          </a:p>
        </c:txPr>
        <c:crossAx val="795914608"/>
        <c:crosses val="autoZero"/>
        <c:crossBetween val="between"/>
      </c:valAx>
      <c:spPr>
        <a:noFill/>
        <a:ln>
          <a:noFill/>
        </a:ln>
        <a:effectLst/>
      </c:spPr>
    </c:plotArea>
    <c:legend>
      <c:legendPos val="r"/>
      <c:layout>
        <c:manualLayout>
          <c:xMode val="edge"/>
          <c:yMode val="edge"/>
          <c:x val="0.6526244343891402"/>
          <c:y val="0.27634774851259053"/>
          <c:w val="0.33181387537337947"/>
          <c:h val="0.43085787379321772"/>
        </c:manualLayout>
      </c:layout>
      <c:overlay val="0"/>
      <c:spPr>
        <a:noFill/>
        <a:ln>
          <a:noFill/>
        </a:ln>
        <a:effectLst/>
      </c:spPr>
      <c:txPr>
        <a:bodyPr rot="0" spcFirstLastPara="1" vertOverflow="ellipsis" vert="horz" wrap="square" anchor="ctr" anchorCtr="1"/>
        <a:lstStyle/>
        <a:p>
          <a:pPr>
            <a:defRPr lang="ja-JP" sz="800" b="1" i="0" u="none" strike="noStrike" kern="1200" baseline="0">
              <a:solidFill>
                <a:sysClr val="windowText" lastClr="000000"/>
              </a:solidFill>
              <a:latin typeface="Arial" panose="020B0604020202020204" pitchFamily="34" charset="0"/>
              <a:ea typeface="+mn-ea"/>
              <a:cs typeface="Arial" panose="020B0604020202020204" pitchFamily="34" charset="0"/>
            </a:defRPr>
          </a:pPr>
          <a:endParaRPr lang="ja-JP"/>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ja-JP"/>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2377F64-67D3-43C1-BB5D-19F41F1386CE}" type="datetimeFigureOut">
              <a:rPr kumimoji="1" lang="ja-JP" altLang="en-US" smtClean="0"/>
              <a:t>2022/4/8</a:t>
            </a:fld>
            <a:endParaRPr kumimoji="1" lang="ja-JP" altLang="en-US"/>
          </a:p>
        </p:txBody>
      </p:sp>
      <p:sp>
        <p:nvSpPr>
          <p:cNvPr id="4" name="スライド イメージ プレースホルダー 3"/>
          <p:cNvSpPr>
            <a:spLocks noGrp="1" noRot="1" noChangeAspect="1"/>
          </p:cNvSpPr>
          <p:nvPr>
            <p:ph type="sldImg" idx="2"/>
          </p:nvPr>
        </p:nvSpPr>
        <p:spPr>
          <a:xfrm>
            <a:off x="2362200" y="1143000"/>
            <a:ext cx="2133600" cy="30861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269F127-3409-4328-8712-4FDC1A96EBD2}" type="slidenum">
              <a:rPr kumimoji="1" lang="ja-JP" altLang="en-US" smtClean="0"/>
              <a:t>‹#›</a:t>
            </a:fld>
            <a:endParaRPr kumimoji="1" lang="ja-JP" altLang="en-US"/>
          </a:p>
        </p:txBody>
      </p:sp>
    </p:spTree>
    <p:extLst>
      <p:ext uri="{BB962C8B-B14F-4D97-AF65-F5344CB8AC3E}">
        <p14:creationId xmlns:p14="http://schemas.microsoft.com/office/powerpoint/2010/main" val="528699259"/>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2362200" y="1143000"/>
            <a:ext cx="2133600" cy="3086100"/>
          </a:xfrm>
        </p:spPr>
      </p:sp>
      <p:sp>
        <p:nvSpPr>
          <p:cNvPr id="3" name="ノート プレースホルダー 2"/>
          <p:cNvSpPr>
            <a:spLocks noGrp="1"/>
          </p:cNvSpPr>
          <p:nvPr>
            <p:ph type="body" idx="1"/>
          </p:nvPr>
        </p:nvSpPr>
        <p:spPr/>
        <p:txBody>
          <a:bodyPr/>
          <a:lstStyle/>
          <a:p>
            <a:r>
              <a:rPr kumimoji="1" lang="en-US" altLang="ja-JP" dirty="0"/>
              <a:t>Fig.1</a:t>
            </a:r>
            <a:endParaRPr kumimoji="1" lang="ja-JP" altLang="en-US" dirty="0"/>
          </a:p>
        </p:txBody>
      </p:sp>
      <p:sp>
        <p:nvSpPr>
          <p:cNvPr id="4" name="スライド番号プレースホルダー 3"/>
          <p:cNvSpPr>
            <a:spLocks noGrp="1"/>
          </p:cNvSpPr>
          <p:nvPr>
            <p:ph type="sldNum" sz="quarter" idx="5"/>
          </p:nvPr>
        </p:nvSpPr>
        <p:spPr/>
        <p:txBody>
          <a:bodyPr/>
          <a:lstStyle/>
          <a:p>
            <a:fld id="{E21E951C-598A-4C3D-8D86-2984E69D8402}" type="slidenum">
              <a:rPr kumimoji="1" lang="ja-JP" altLang="en-US" smtClean="0"/>
              <a:t>1</a:t>
            </a:fld>
            <a:endParaRPr kumimoji="1" lang="ja-JP" altLang="en-US"/>
          </a:p>
        </p:txBody>
      </p:sp>
    </p:spTree>
    <p:extLst>
      <p:ext uri="{BB962C8B-B14F-4D97-AF65-F5344CB8AC3E}">
        <p14:creationId xmlns:p14="http://schemas.microsoft.com/office/powerpoint/2010/main" val="46918582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2362200" y="1143000"/>
            <a:ext cx="2133600" cy="3086100"/>
          </a:xfrm>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E21E951C-598A-4C3D-8D86-2984E69D8402}" type="slidenum">
              <a:rPr kumimoji="1" lang="ja-JP" altLang="en-US" smtClean="0"/>
              <a:t>3</a:t>
            </a:fld>
            <a:endParaRPr kumimoji="1" lang="ja-JP" altLang="en-US"/>
          </a:p>
        </p:txBody>
      </p:sp>
    </p:spTree>
    <p:extLst>
      <p:ext uri="{BB962C8B-B14F-4D97-AF65-F5344CB8AC3E}">
        <p14:creationId xmlns:p14="http://schemas.microsoft.com/office/powerpoint/2010/main" val="193404740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ja-JP" altLang="en-US"/>
              <a:t>マスター タイトルの書式設定</a:t>
            </a:r>
            <a:endParaRPr lang="en-US" dirty="0"/>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6AAE9551-D8C1-40EC-AAAB-5B8D6142DD35}" type="datetimeFigureOut">
              <a:rPr kumimoji="1" lang="ja-JP" altLang="en-US" smtClean="0"/>
              <a:t>2022/4/8</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9D1C7325-3486-4C0E-A303-B064893A5ACF}" type="slidenum">
              <a:rPr kumimoji="1" lang="ja-JP" altLang="en-US" smtClean="0"/>
              <a:t>‹#›</a:t>
            </a:fld>
            <a:endParaRPr kumimoji="1" lang="ja-JP" altLang="en-US"/>
          </a:p>
        </p:txBody>
      </p:sp>
    </p:spTree>
    <p:extLst>
      <p:ext uri="{BB962C8B-B14F-4D97-AF65-F5344CB8AC3E}">
        <p14:creationId xmlns:p14="http://schemas.microsoft.com/office/powerpoint/2010/main" val="45739164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6AAE9551-D8C1-40EC-AAAB-5B8D6142DD35}" type="datetimeFigureOut">
              <a:rPr kumimoji="1" lang="ja-JP" altLang="en-US" smtClean="0"/>
              <a:t>2022/4/8</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9D1C7325-3486-4C0E-A303-B064893A5ACF}" type="slidenum">
              <a:rPr kumimoji="1" lang="ja-JP" altLang="en-US" smtClean="0"/>
              <a:t>‹#›</a:t>
            </a:fld>
            <a:endParaRPr kumimoji="1" lang="ja-JP" altLang="en-US"/>
          </a:p>
        </p:txBody>
      </p:sp>
    </p:spTree>
    <p:extLst>
      <p:ext uri="{BB962C8B-B14F-4D97-AF65-F5344CB8AC3E}">
        <p14:creationId xmlns:p14="http://schemas.microsoft.com/office/powerpoint/2010/main" val="129595483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6AAE9551-D8C1-40EC-AAAB-5B8D6142DD35}" type="datetimeFigureOut">
              <a:rPr kumimoji="1" lang="ja-JP" altLang="en-US" smtClean="0"/>
              <a:t>2022/4/8</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9D1C7325-3486-4C0E-A303-B064893A5ACF}" type="slidenum">
              <a:rPr kumimoji="1" lang="ja-JP" altLang="en-US" smtClean="0"/>
              <a:t>‹#›</a:t>
            </a:fld>
            <a:endParaRPr kumimoji="1" lang="ja-JP" altLang="en-US"/>
          </a:p>
        </p:txBody>
      </p:sp>
    </p:spTree>
    <p:extLst>
      <p:ext uri="{BB962C8B-B14F-4D97-AF65-F5344CB8AC3E}">
        <p14:creationId xmlns:p14="http://schemas.microsoft.com/office/powerpoint/2010/main" val="148905283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6AAE9551-D8C1-40EC-AAAB-5B8D6142DD35}" type="datetimeFigureOut">
              <a:rPr kumimoji="1" lang="ja-JP" altLang="en-US" smtClean="0"/>
              <a:t>2022/4/8</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9D1C7325-3486-4C0E-A303-B064893A5ACF}" type="slidenum">
              <a:rPr kumimoji="1" lang="ja-JP" altLang="en-US" smtClean="0"/>
              <a:t>‹#›</a:t>
            </a:fld>
            <a:endParaRPr kumimoji="1" lang="ja-JP" altLang="en-US"/>
          </a:p>
        </p:txBody>
      </p:sp>
    </p:spTree>
    <p:extLst>
      <p:ext uri="{BB962C8B-B14F-4D97-AF65-F5344CB8AC3E}">
        <p14:creationId xmlns:p14="http://schemas.microsoft.com/office/powerpoint/2010/main" val="297262582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6AAE9551-D8C1-40EC-AAAB-5B8D6142DD35}" type="datetimeFigureOut">
              <a:rPr kumimoji="1" lang="ja-JP" altLang="en-US" smtClean="0"/>
              <a:t>2022/4/8</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9D1C7325-3486-4C0E-A303-B064893A5ACF}" type="slidenum">
              <a:rPr kumimoji="1" lang="ja-JP" altLang="en-US" smtClean="0"/>
              <a:t>‹#›</a:t>
            </a:fld>
            <a:endParaRPr kumimoji="1" lang="ja-JP" altLang="en-US"/>
          </a:p>
        </p:txBody>
      </p:sp>
    </p:spTree>
    <p:extLst>
      <p:ext uri="{BB962C8B-B14F-4D97-AF65-F5344CB8AC3E}">
        <p14:creationId xmlns:p14="http://schemas.microsoft.com/office/powerpoint/2010/main" val="120965061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6AAE9551-D8C1-40EC-AAAB-5B8D6142DD35}" type="datetimeFigureOut">
              <a:rPr kumimoji="1" lang="ja-JP" altLang="en-US" smtClean="0"/>
              <a:t>2022/4/8</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9D1C7325-3486-4C0E-A303-B064893A5ACF}" type="slidenum">
              <a:rPr kumimoji="1" lang="ja-JP" altLang="en-US" smtClean="0"/>
              <a:t>‹#›</a:t>
            </a:fld>
            <a:endParaRPr kumimoji="1" lang="ja-JP" altLang="en-US"/>
          </a:p>
        </p:txBody>
      </p:sp>
    </p:spTree>
    <p:extLst>
      <p:ext uri="{BB962C8B-B14F-4D97-AF65-F5344CB8AC3E}">
        <p14:creationId xmlns:p14="http://schemas.microsoft.com/office/powerpoint/2010/main" val="39628068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4" name="Content Placeholder 3"/>
          <p:cNvSpPr>
            <a:spLocks noGrp="1"/>
          </p:cNvSpPr>
          <p:nvPr>
            <p:ph sz="half" idx="2"/>
          </p:nvPr>
        </p:nvSpPr>
        <p:spPr>
          <a:xfrm>
            <a:off x="472381" y="3618442"/>
            <a:ext cx="2901255"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6" name="Content Placeholder 5"/>
          <p:cNvSpPr>
            <a:spLocks noGrp="1"/>
          </p:cNvSpPr>
          <p:nvPr>
            <p:ph sz="quarter" idx="4"/>
          </p:nvPr>
        </p:nvSpPr>
        <p:spPr>
          <a:xfrm>
            <a:off x="3471863" y="3618442"/>
            <a:ext cx="2915543"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6AAE9551-D8C1-40EC-AAAB-5B8D6142DD35}" type="datetimeFigureOut">
              <a:rPr kumimoji="1" lang="ja-JP" altLang="en-US" smtClean="0"/>
              <a:t>2022/4/8</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9D1C7325-3486-4C0E-A303-B064893A5ACF}" type="slidenum">
              <a:rPr kumimoji="1" lang="ja-JP" altLang="en-US" smtClean="0"/>
              <a:t>‹#›</a:t>
            </a:fld>
            <a:endParaRPr kumimoji="1" lang="ja-JP" altLang="en-US"/>
          </a:p>
        </p:txBody>
      </p:sp>
    </p:spTree>
    <p:extLst>
      <p:ext uri="{BB962C8B-B14F-4D97-AF65-F5344CB8AC3E}">
        <p14:creationId xmlns:p14="http://schemas.microsoft.com/office/powerpoint/2010/main" val="198799719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6AAE9551-D8C1-40EC-AAAB-5B8D6142DD35}" type="datetimeFigureOut">
              <a:rPr kumimoji="1" lang="ja-JP" altLang="en-US" smtClean="0"/>
              <a:t>2022/4/8</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9D1C7325-3486-4C0E-A303-B064893A5ACF}" type="slidenum">
              <a:rPr kumimoji="1" lang="ja-JP" altLang="en-US" smtClean="0"/>
              <a:t>‹#›</a:t>
            </a:fld>
            <a:endParaRPr kumimoji="1" lang="ja-JP" altLang="en-US"/>
          </a:p>
        </p:txBody>
      </p:sp>
    </p:spTree>
    <p:extLst>
      <p:ext uri="{BB962C8B-B14F-4D97-AF65-F5344CB8AC3E}">
        <p14:creationId xmlns:p14="http://schemas.microsoft.com/office/powerpoint/2010/main" val="387695429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AAE9551-D8C1-40EC-AAAB-5B8D6142DD35}" type="datetimeFigureOut">
              <a:rPr kumimoji="1" lang="ja-JP" altLang="en-US" smtClean="0"/>
              <a:t>2022/4/8</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9D1C7325-3486-4C0E-A303-B064893A5ACF}" type="slidenum">
              <a:rPr kumimoji="1" lang="ja-JP" altLang="en-US" smtClean="0"/>
              <a:t>‹#›</a:t>
            </a:fld>
            <a:endParaRPr kumimoji="1" lang="ja-JP" altLang="en-US"/>
          </a:p>
        </p:txBody>
      </p:sp>
    </p:spTree>
    <p:extLst>
      <p:ext uri="{BB962C8B-B14F-4D97-AF65-F5344CB8AC3E}">
        <p14:creationId xmlns:p14="http://schemas.microsoft.com/office/powerpoint/2010/main" val="213518540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Content Placeholder 2"/>
          <p:cNvSpPr>
            <a:spLocks noGrp="1"/>
          </p:cNvSpPr>
          <p:nvPr>
            <p:ph idx="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6AAE9551-D8C1-40EC-AAAB-5B8D6142DD35}" type="datetimeFigureOut">
              <a:rPr kumimoji="1" lang="ja-JP" altLang="en-US" smtClean="0"/>
              <a:t>2022/4/8</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9D1C7325-3486-4C0E-A303-B064893A5ACF}" type="slidenum">
              <a:rPr kumimoji="1" lang="ja-JP" altLang="en-US" smtClean="0"/>
              <a:t>‹#›</a:t>
            </a:fld>
            <a:endParaRPr kumimoji="1" lang="ja-JP" altLang="en-US"/>
          </a:p>
        </p:txBody>
      </p:sp>
    </p:spTree>
    <p:extLst>
      <p:ext uri="{BB962C8B-B14F-4D97-AF65-F5344CB8AC3E}">
        <p14:creationId xmlns:p14="http://schemas.microsoft.com/office/powerpoint/2010/main" val="28985689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6AAE9551-D8C1-40EC-AAAB-5B8D6142DD35}" type="datetimeFigureOut">
              <a:rPr kumimoji="1" lang="ja-JP" altLang="en-US" smtClean="0"/>
              <a:t>2022/4/8</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9D1C7325-3486-4C0E-A303-B064893A5ACF}" type="slidenum">
              <a:rPr kumimoji="1" lang="ja-JP" altLang="en-US" smtClean="0"/>
              <a:t>‹#›</a:t>
            </a:fld>
            <a:endParaRPr kumimoji="1" lang="ja-JP" altLang="en-US"/>
          </a:p>
        </p:txBody>
      </p:sp>
    </p:spTree>
    <p:extLst>
      <p:ext uri="{BB962C8B-B14F-4D97-AF65-F5344CB8AC3E}">
        <p14:creationId xmlns:p14="http://schemas.microsoft.com/office/powerpoint/2010/main" val="313182243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tint val="75000"/>
                  </a:schemeClr>
                </a:solidFill>
              </a:defRPr>
            </a:lvl1pPr>
          </a:lstStyle>
          <a:p>
            <a:fld id="{6AAE9551-D8C1-40EC-AAAB-5B8D6142DD35}" type="datetimeFigureOut">
              <a:rPr kumimoji="1" lang="ja-JP" altLang="en-US" smtClean="0"/>
              <a:t>2022/4/8</a:t>
            </a:fld>
            <a:endParaRPr kumimoji="1" lang="ja-JP" altLang="en-US"/>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tint val="75000"/>
                  </a:schemeClr>
                </a:solidFill>
              </a:defRPr>
            </a:lvl1pPr>
          </a:lstStyle>
          <a:p>
            <a:fld id="{9D1C7325-3486-4C0E-A303-B064893A5ACF}" type="slidenum">
              <a:rPr kumimoji="1" lang="ja-JP" altLang="en-US" smtClean="0"/>
              <a:t>‹#›</a:t>
            </a:fld>
            <a:endParaRPr kumimoji="1" lang="ja-JP" altLang="en-US"/>
          </a:p>
        </p:txBody>
      </p:sp>
    </p:spTree>
    <p:extLst>
      <p:ext uri="{BB962C8B-B14F-4D97-AF65-F5344CB8AC3E}">
        <p14:creationId xmlns:p14="http://schemas.microsoft.com/office/powerpoint/2010/main" val="700909277"/>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kumimoji="1"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kumimoji="1"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kumimoji="1"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9pPr>
    </p:bodyStyle>
    <p:otherStyle>
      <a:defPPr>
        <a:defRPr lang="en-US"/>
      </a:defPPr>
      <a:lvl1pPr marL="0" algn="l" defTabSz="685800" rtl="0" eaLnBrk="1" latinLnBrk="0" hangingPunct="1">
        <a:defRPr kumimoji="1" sz="1350" kern="1200">
          <a:solidFill>
            <a:schemeClr val="tx1"/>
          </a:solidFill>
          <a:latin typeface="+mn-lt"/>
          <a:ea typeface="+mn-ea"/>
          <a:cs typeface="+mn-cs"/>
        </a:defRPr>
      </a:lvl1pPr>
      <a:lvl2pPr marL="342900" algn="l" defTabSz="685800" rtl="0" eaLnBrk="1" latinLnBrk="0" hangingPunct="1">
        <a:defRPr kumimoji="1" sz="1350" kern="1200">
          <a:solidFill>
            <a:schemeClr val="tx1"/>
          </a:solidFill>
          <a:latin typeface="+mn-lt"/>
          <a:ea typeface="+mn-ea"/>
          <a:cs typeface="+mn-cs"/>
        </a:defRPr>
      </a:lvl2pPr>
      <a:lvl3pPr marL="685800" algn="l" defTabSz="685800" rtl="0" eaLnBrk="1" latinLnBrk="0" hangingPunct="1">
        <a:defRPr kumimoji="1" sz="1350" kern="1200">
          <a:solidFill>
            <a:schemeClr val="tx1"/>
          </a:solidFill>
          <a:latin typeface="+mn-lt"/>
          <a:ea typeface="+mn-ea"/>
          <a:cs typeface="+mn-cs"/>
        </a:defRPr>
      </a:lvl3pPr>
      <a:lvl4pPr marL="1028700" algn="l" defTabSz="685800" rtl="0" eaLnBrk="1" latinLnBrk="0" hangingPunct="1">
        <a:defRPr kumimoji="1" sz="1350" kern="1200">
          <a:solidFill>
            <a:schemeClr val="tx1"/>
          </a:solidFill>
          <a:latin typeface="+mn-lt"/>
          <a:ea typeface="+mn-ea"/>
          <a:cs typeface="+mn-cs"/>
        </a:defRPr>
      </a:lvl4pPr>
      <a:lvl5pPr marL="1371600" algn="l" defTabSz="685800" rtl="0" eaLnBrk="1" latinLnBrk="0" hangingPunct="1">
        <a:defRPr kumimoji="1" sz="1350" kern="1200">
          <a:solidFill>
            <a:schemeClr val="tx1"/>
          </a:solidFill>
          <a:latin typeface="+mn-lt"/>
          <a:ea typeface="+mn-ea"/>
          <a:cs typeface="+mn-cs"/>
        </a:defRPr>
      </a:lvl5pPr>
      <a:lvl6pPr marL="1714500" algn="l" defTabSz="685800" rtl="0" eaLnBrk="1" latinLnBrk="0" hangingPunct="1">
        <a:defRPr kumimoji="1" sz="1350" kern="1200">
          <a:solidFill>
            <a:schemeClr val="tx1"/>
          </a:solidFill>
          <a:latin typeface="+mn-lt"/>
          <a:ea typeface="+mn-ea"/>
          <a:cs typeface="+mn-cs"/>
        </a:defRPr>
      </a:lvl6pPr>
      <a:lvl7pPr marL="2057400" algn="l" defTabSz="685800" rtl="0" eaLnBrk="1" latinLnBrk="0" hangingPunct="1">
        <a:defRPr kumimoji="1" sz="1350" kern="1200">
          <a:solidFill>
            <a:schemeClr val="tx1"/>
          </a:solidFill>
          <a:latin typeface="+mn-lt"/>
          <a:ea typeface="+mn-ea"/>
          <a:cs typeface="+mn-cs"/>
        </a:defRPr>
      </a:lvl7pPr>
      <a:lvl8pPr marL="2400300" algn="l" defTabSz="685800" rtl="0" eaLnBrk="1" latinLnBrk="0" hangingPunct="1">
        <a:defRPr kumimoji="1" sz="1350" kern="1200">
          <a:solidFill>
            <a:schemeClr val="tx1"/>
          </a:solidFill>
          <a:latin typeface="+mn-lt"/>
          <a:ea typeface="+mn-ea"/>
          <a:cs typeface="+mn-cs"/>
        </a:defRPr>
      </a:lvl8pPr>
      <a:lvl9pPr marL="2743200" algn="l" defTabSz="685800" rtl="0" eaLnBrk="1" latinLnBrk="0" hangingPunct="1">
        <a:defRPr kumimoji="1"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microsoft.com/office/2007/relationships/hdphoto" Target="../media/hdphoto3.wdp"/><Relationship Id="rId13" Type="http://schemas.microsoft.com/office/2007/relationships/hdphoto" Target="../media/hdphoto5.wdp"/><Relationship Id="rId18" Type="http://schemas.openxmlformats.org/officeDocument/2006/relationships/image" Target="../media/image8.png"/><Relationship Id="rId3" Type="http://schemas.openxmlformats.org/officeDocument/2006/relationships/image" Target="../media/image1.png"/><Relationship Id="rId21" Type="http://schemas.microsoft.com/office/2007/relationships/hdphoto" Target="../media/hdphoto9.wdp"/><Relationship Id="rId7" Type="http://schemas.openxmlformats.org/officeDocument/2006/relationships/image" Target="../media/image3.png"/><Relationship Id="rId12" Type="http://schemas.openxmlformats.org/officeDocument/2006/relationships/image" Target="../media/image5.png"/><Relationship Id="rId17" Type="http://schemas.microsoft.com/office/2007/relationships/hdphoto" Target="../media/hdphoto7.wdp"/><Relationship Id="rId2" Type="http://schemas.openxmlformats.org/officeDocument/2006/relationships/notesSlide" Target="../notesSlides/notesSlide1.xml"/><Relationship Id="rId16" Type="http://schemas.openxmlformats.org/officeDocument/2006/relationships/image" Target="../media/image7.png"/><Relationship Id="rId20" Type="http://schemas.openxmlformats.org/officeDocument/2006/relationships/image" Target="../media/image9.png"/><Relationship Id="rId1" Type="http://schemas.openxmlformats.org/officeDocument/2006/relationships/slideLayout" Target="../slideLayouts/slideLayout1.xml"/><Relationship Id="rId6" Type="http://schemas.microsoft.com/office/2007/relationships/hdphoto" Target="../media/hdphoto2.wdp"/><Relationship Id="rId11" Type="http://schemas.microsoft.com/office/2007/relationships/hdphoto" Target="../media/hdphoto4.wdp"/><Relationship Id="rId5" Type="http://schemas.openxmlformats.org/officeDocument/2006/relationships/image" Target="../media/image2.png"/><Relationship Id="rId15" Type="http://schemas.microsoft.com/office/2007/relationships/hdphoto" Target="../media/hdphoto6.wdp"/><Relationship Id="rId23" Type="http://schemas.microsoft.com/office/2007/relationships/hdphoto" Target="../media/hdphoto10.wdp"/><Relationship Id="rId10" Type="http://schemas.openxmlformats.org/officeDocument/2006/relationships/image" Target="../media/image4.png"/><Relationship Id="rId19" Type="http://schemas.microsoft.com/office/2007/relationships/hdphoto" Target="../media/hdphoto8.wdp"/><Relationship Id="rId4" Type="http://schemas.microsoft.com/office/2007/relationships/hdphoto" Target="../media/hdphoto1.wdp"/><Relationship Id="rId9" Type="http://schemas.openxmlformats.org/officeDocument/2006/relationships/chart" Target="../charts/chart1.xml"/><Relationship Id="rId14" Type="http://schemas.openxmlformats.org/officeDocument/2006/relationships/image" Target="../media/image6.png"/><Relationship Id="rId22" Type="http://schemas.openxmlformats.org/officeDocument/2006/relationships/image" Target="../media/image10.png"/></Relationships>
</file>

<file path=ppt/slides/_rels/slide2.xml.rels><?xml version="1.0" encoding="UTF-8" standalone="yes"?>
<Relationships xmlns="http://schemas.openxmlformats.org/package/2006/relationships"><Relationship Id="rId8" Type="http://schemas.microsoft.com/office/2007/relationships/hdphoto" Target="../media/hdphoto12.wdp"/><Relationship Id="rId13" Type="http://schemas.openxmlformats.org/officeDocument/2006/relationships/image" Target="../media/image18.png"/><Relationship Id="rId3" Type="http://schemas.openxmlformats.org/officeDocument/2006/relationships/image" Target="../media/image12.tiff"/><Relationship Id="rId7" Type="http://schemas.openxmlformats.org/officeDocument/2006/relationships/image" Target="../media/image15.png"/><Relationship Id="rId12" Type="http://schemas.microsoft.com/office/2007/relationships/hdphoto" Target="../media/hdphoto14.wdp"/><Relationship Id="rId2" Type="http://schemas.openxmlformats.org/officeDocument/2006/relationships/image" Target="../media/image11.tiff"/><Relationship Id="rId1" Type="http://schemas.openxmlformats.org/officeDocument/2006/relationships/slideLayout" Target="../slideLayouts/slideLayout2.xml"/><Relationship Id="rId6" Type="http://schemas.microsoft.com/office/2007/relationships/hdphoto" Target="../media/hdphoto11.wdp"/><Relationship Id="rId11" Type="http://schemas.openxmlformats.org/officeDocument/2006/relationships/image" Target="../media/image17.png"/><Relationship Id="rId5" Type="http://schemas.openxmlformats.org/officeDocument/2006/relationships/image" Target="../media/image14.png"/><Relationship Id="rId15" Type="http://schemas.openxmlformats.org/officeDocument/2006/relationships/chart" Target="../charts/chart2.xml"/><Relationship Id="rId10" Type="http://schemas.microsoft.com/office/2007/relationships/hdphoto" Target="../media/hdphoto13.wdp"/><Relationship Id="rId4" Type="http://schemas.openxmlformats.org/officeDocument/2006/relationships/image" Target="../media/image13.tiff"/><Relationship Id="rId9" Type="http://schemas.openxmlformats.org/officeDocument/2006/relationships/image" Target="../media/image16.png"/><Relationship Id="rId14" Type="http://schemas.microsoft.com/office/2007/relationships/hdphoto" Target="../media/hdphoto15.wdp"/></Relationships>
</file>

<file path=ppt/slides/_rels/slide3.xml.rels><?xml version="1.0" encoding="UTF-8" standalone="yes"?>
<Relationships xmlns="http://schemas.openxmlformats.org/package/2006/relationships"><Relationship Id="rId8" Type="http://schemas.openxmlformats.org/officeDocument/2006/relationships/image" Target="../media/image24.png"/><Relationship Id="rId13" Type="http://schemas.openxmlformats.org/officeDocument/2006/relationships/image" Target="../media/image29.png"/><Relationship Id="rId18" Type="http://schemas.microsoft.com/office/2007/relationships/hdphoto" Target="../media/hdphoto18.wdp"/><Relationship Id="rId26" Type="http://schemas.openxmlformats.org/officeDocument/2006/relationships/image" Target="../media/image36.png"/><Relationship Id="rId3" Type="http://schemas.openxmlformats.org/officeDocument/2006/relationships/image" Target="../media/image19.png"/><Relationship Id="rId21" Type="http://schemas.openxmlformats.org/officeDocument/2006/relationships/image" Target="../media/image33.png"/><Relationship Id="rId7" Type="http://schemas.openxmlformats.org/officeDocument/2006/relationships/image" Target="../media/image23.png"/><Relationship Id="rId12" Type="http://schemas.openxmlformats.org/officeDocument/2006/relationships/image" Target="../media/image28.png"/><Relationship Id="rId17" Type="http://schemas.openxmlformats.org/officeDocument/2006/relationships/image" Target="../media/image31.png"/><Relationship Id="rId25" Type="http://schemas.openxmlformats.org/officeDocument/2006/relationships/image" Target="../media/image35.png"/><Relationship Id="rId2" Type="http://schemas.openxmlformats.org/officeDocument/2006/relationships/notesSlide" Target="../notesSlides/notesSlide2.xml"/><Relationship Id="rId16" Type="http://schemas.microsoft.com/office/2007/relationships/hdphoto" Target="../media/hdphoto17.wdp"/><Relationship Id="rId20" Type="http://schemas.microsoft.com/office/2007/relationships/hdphoto" Target="../media/hdphoto19.wdp"/><Relationship Id="rId1" Type="http://schemas.openxmlformats.org/officeDocument/2006/relationships/slideLayout" Target="../slideLayouts/slideLayout1.xml"/><Relationship Id="rId6" Type="http://schemas.openxmlformats.org/officeDocument/2006/relationships/image" Target="../media/image22.png"/><Relationship Id="rId11" Type="http://schemas.openxmlformats.org/officeDocument/2006/relationships/image" Target="../media/image27.png"/><Relationship Id="rId24" Type="http://schemas.microsoft.com/office/2007/relationships/hdphoto" Target="../media/hdphoto21.wdp"/><Relationship Id="rId5" Type="http://schemas.openxmlformats.org/officeDocument/2006/relationships/image" Target="../media/image21.png"/><Relationship Id="rId15" Type="http://schemas.openxmlformats.org/officeDocument/2006/relationships/image" Target="../media/image30.png"/><Relationship Id="rId23" Type="http://schemas.openxmlformats.org/officeDocument/2006/relationships/image" Target="../media/image34.png"/><Relationship Id="rId10" Type="http://schemas.openxmlformats.org/officeDocument/2006/relationships/image" Target="../media/image26.png"/><Relationship Id="rId19" Type="http://schemas.openxmlformats.org/officeDocument/2006/relationships/image" Target="../media/image32.png"/><Relationship Id="rId4" Type="http://schemas.openxmlformats.org/officeDocument/2006/relationships/image" Target="../media/image20.png"/><Relationship Id="rId9" Type="http://schemas.openxmlformats.org/officeDocument/2006/relationships/image" Target="../media/image25.png"/><Relationship Id="rId14" Type="http://schemas.microsoft.com/office/2007/relationships/hdphoto" Target="../media/hdphoto16.wdp"/><Relationship Id="rId22" Type="http://schemas.microsoft.com/office/2007/relationships/hdphoto" Target="../media/hdphoto20.wdp"/><Relationship Id="rId27" Type="http://schemas.microsoft.com/office/2007/relationships/hdphoto" Target="../media/hdphoto22.wdp"/></Relationships>
</file>

<file path=ppt/slides/_rels/slide4.xml.rels><?xml version="1.0" encoding="UTF-8" standalone="yes"?>
<Relationships xmlns="http://schemas.openxmlformats.org/package/2006/relationships"><Relationship Id="rId8" Type="http://schemas.openxmlformats.org/officeDocument/2006/relationships/image" Target="../media/image40.png"/><Relationship Id="rId13" Type="http://schemas.microsoft.com/office/2007/relationships/hdphoto" Target="../media/hdphoto28.wdp"/><Relationship Id="rId18" Type="http://schemas.openxmlformats.org/officeDocument/2006/relationships/image" Target="../media/image45.png"/><Relationship Id="rId3" Type="http://schemas.microsoft.com/office/2007/relationships/hdphoto" Target="../media/hdphoto23.wdp"/><Relationship Id="rId21" Type="http://schemas.microsoft.com/office/2007/relationships/hdphoto" Target="../media/hdphoto32.wdp"/><Relationship Id="rId7" Type="http://schemas.microsoft.com/office/2007/relationships/hdphoto" Target="../media/hdphoto25.wdp"/><Relationship Id="rId12" Type="http://schemas.openxmlformats.org/officeDocument/2006/relationships/image" Target="../media/image42.png"/><Relationship Id="rId17" Type="http://schemas.microsoft.com/office/2007/relationships/hdphoto" Target="../media/hdphoto30.wdp"/><Relationship Id="rId2" Type="http://schemas.openxmlformats.org/officeDocument/2006/relationships/image" Target="../media/image37.png"/><Relationship Id="rId16" Type="http://schemas.openxmlformats.org/officeDocument/2006/relationships/image" Target="../media/image44.png"/><Relationship Id="rId20" Type="http://schemas.openxmlformats.org/officeDocument/2006/relationships/image" Target="../media/image46.png"/><Relationship Id="rId1" Type="http://schemas.openxmlformats.org/officeDocument/2006/relationships/slideLayout" Target="../slideLayouts/slideLayout2.xml"/><Relationship Id="rId6" Type="http://schemas.openxmlformats.org/officeDocument/2006/relationships/image" Target="../media/image39.png"/><Relationship Id="rId11" Type="http://schemas.microsoft.com/office/2007/relationships/hdphoto" Target="../media/hdphoto27.wdp"/><Relationship Id="rId5" Type="http://schemas.microsoft.com/office/2007/relationships/hdphoto" Target="../media/hdphoto24.wdp"/><Relationship Id="rId15" Type="http://schemas.microsoft.com/office/2007/relationships/hdphoto" Target="../media/hdphoto29.wdp"/><Relationship Id="rId10" Type="http://schemas.openxmlformats.org/officeDocument/2006/relationships/image" Target="../media/image41.png"/><Relationship Id="rId19" Type="http://schemas.microsoft.com/office/2007/relationships/hdphoto" Target="../media/hdphoto31.wdp"/><Relationship Id="rId4" Type="http://schemas.openxmlformats.org/officeDocument/2006/relationships/image" Target="../media/image38.png"/><Relationship Id="rId9" Type="http://schemas.microsoft.com/office/2007/relationships/hdphoto" Target="../media/hdphoto26.wdp"/><Relationship Id="rId14" Type="http://schemas.openxmlformats.org/officeDocument/2006/relationships/image" Target="../media/image43.png"/></Relationships>
</file>

<file path=ppt/slides/_rels/slide5.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3" Type="http://schemas.microsoft.com/office/2007/relationships/hdphoto" Target="../media/hdphoto38.wdp"/><Relationship Id="rId18" Type="http://schemas.openxmlformats.org/officeDocument/2006/relationships/image" Target="../media/image55.png"/><Relationship Id="rId26" Type="http://schemas.microsoft.com/office/2007/relationships/hdphoto" Target="../media/hdphoto44.wdp"/><Relationship Id="rId39" Type="http://schemas.microsoft.com/office/2007/relationships/hdphoto" Target="../media/hdphoto48.wdp"/><Relationship Id="rId21" Type="http://schemas.microsoft.com/office/2007/relationships/hdphoto" Target="../media/hdphoto42.wdp"/><Relationship Id="rId34" Type="http://schemas.openxmlformats.org/officeDocument/2006/relationships/image" Target="../media/image63.jpeg"/><Relationship Id="rId42" Type="http://schemas.openxmlformats.org/officeDocument/2006/relationships/image" Target="../media/image69.png"/><Relationship Id="rId47" Type="http://schemas.microsoft.com/office/2007/relationships/hdphoto" Target="../media/hdphoto52.wdp"/><Relationship Id="rId50" Type="http://schemas.openxmlformats.org/officeDocument/2006/relationships/image" Target="../media/image73.png"/><Relationship Id="rId55" Type="http://schemas.microsoft.com/office/2007/relationships/hdphoto" Target="../media/hdphoto56.wdp"/><Relationship Id="rId7" Type="http://schemas.microsoft.com/office/2007/relationships/hdphoto" Target="../media/hdphoto35.wdp"/><Relationship Id="rId12" Type="http://schemas.openxmlformats.org/officeDocument/2006/relationships/image" Target="../media/image52.png"/><Relationship Id="rId17" Type="http://schemas.microsoft.com/office/2007/relationships/hdphoto" Target="../media/hdphoto40.wdp"/><Relationship Id="rId25" Type="http://schemas.openxmlformats.org/officeDocument/2006/relationships/image" Target="../media/image58.png"/><Relationship Id="rId33" Type="http://schemas.openxmlformats.org/officeDocument/2006/relationships/image" Target="../media/image62.jpeg"/><Relationship Id="rId38" Type="http://schemas.openxmlformats.org/officeDocument/2006/relationships/image" Target="../media/image67.png"/><Relationship Id="rId46" Type="http://schemas.openxmlformats.org/officeDocument/2006/relationships/image" Target="../media/image71.png"/><Relationship Id="rId2" Type="http://schemas.openxmlformats.org/officeDocument/2006/relationships/image" Target="../media/image47.png"/><Relationship Id="rId16" Type="http://schemas.openxmlformats.org/officeDocument/2006/relationships/image" Target="../media/image54.png"/><Relationship Id="rId20" Type="http://schemas.openxmlformats.org/officeDocument/2006/relationships/image" Target="../media/image56.png"/><Relationship Id="rId29" Type="http://schemas.openxmlformats.org/officeDocument/2006/relationships/image" Target="../media/image60.png"/><Relationship Id="rId41" Type="http://schemas.microsoft.com/office/2007/relationships/hdphoto" Target="../media/hdphoto49.wdp"/><Relationship Id="rId54" Type="http://schemas.openxmlformats.org/officeDocument/2006/relationships/image" Target="../media/image75.png"/><Relationship Id="rId1" Type="http://schemas.openxmlformats.org/officeDocument/2006/relationships/slideLayout" Target="../slideLayouts/slideLayout1.xml"/><Relationship Id="rId6" Type="http://schemas.openxmlformats.org/officeDocument/2006/relationships/image" Target="../media/image49.png"/><Relationship Id="rId11" Type="http://schemas.microsoft.com/office/2007/relationships/hdphoto" Target="../media/hdphoto37.wdp"/><Relationship Id="rId24" Type="http://schemas.microsoft.com/office/2007/relationships/hdphoto" Target="../media/hdphoto43.wdp"/><Relationship Id="rId32" Type="http://schemas.microsoft.com/office/2007/relationships/hdphoto" Target="../media/hdphoto47.wdp"/><Relationship Id="rId37" Type="http://schemas.openxmlformats.org/officeDocument/2006/relationships/image" Target="../media/image66.jpeg"/><Relationship Id="rId40" Type="http://schemas.openxmlformats.org/officeDocument/2006/relationships/image" Target="../media/image68.png"/><Relationship Id="rId45" Type="http://schemas.microsoft.com/office/2007/relationships/hdphoto" Target="../media/hdphoto51.wdp"/><Relationship Id="rId53" Type="http://schemas.microsoft.com/office/2007/relationships/hdphoto" Target="../media/hdphoto55.wdp"/><Relationship Id="rId58" Type="http://schemas.openxmlformats.org/officeDocument/2006/relationships/chart" Target="../charts/chart5.xml"/><Relationship Id="rId5" Type="http://schemas.microsoft.com/office/2007/relationships/hdphoto" Target="../media/hdphoto34.wdp"/><Relationship Id="rId15" Type="http://schemas.microsoft.com/office/2007/relationships/hdphoto" Target="../media/hdphoto39.wdp"/><Relationship Id="rId23" Type="http://schemas.openxmlformats.org/officeDocument/2006/relationships/image" Target="../media/image57.png"/><Relationship Id="rId28" Type="http://schemas.microsoft.com/office/2007/relationships/hdphoto" Target="../media/hdphoto45.wdp"/><Relationship Id="rId36" Type="http://schemas.openxmlformats.org/officeDocument/2006/relationships/image" Target="../media/image65.jpeg"/><Relationship Id="rId49" Type="http://schemas.microsoft.com/office/2007/relationships/hdphoto" Target="../media/hdphoto53.wdp"/><Relationship Id="rId57" Type="http://schemas.microsoft.com/office/2007/relationships/hdphoto" Target="../media/hdphoto57.wdp"/><Relationship Id="rId10" Type="http://schemas.openxmlformats.org/officeDocument/2006/relationships/image" Target="../media/image51.png"/><Relationship Id="rId19" Type="http://schemas.microsoft.com/office/2007/relationships/hdphoto" Target="../media/hdphoto41.wdp"/><Relationship Id="rId31" Type="http://schemas.openxmlformats.org/officeDocument/2006/relationships/image" Target="../media/image61.png"/><Relationship Id="rId44" Type="http://schemas.openxmlformats.org/officeDocument/2006/relationships/image" Target="../media/image70.png"/><Relationship Id="rId52" Type="http://schemas.openxmlformats.org/officeDocument/2006/relationships/image" Target="../media/image74.png"/><Relationship Id="rId4" Type="http://schemas.openxmlformats.org/officeDocument/2006/relationships/image" Target="../media/image48.png"/><Relationship Id="rId9" Type="http://schemas.microsoft.com/office/2007/relationships/hdphoto" Target="../media/hdphoto36.wdp"/><Relationship Id="rId14" Type="http://schemas.openxmlformats.org/officeDocument/2006/relationships/image" Target="../media/image53.png"/><Relationship Id="rId22" Type="http://schemas.openxmlformats.org/officeDocument/2006/relationships/chart" Target="../charts/chart4.xml"/><Relationship Id="rId27" Type="http://schemas.openxmlformats.org/officeDocument/2006/relationships/image" Target="../media/image59.png"/><Relationship Id="rId30" Type="http://schemas.microsoft.com/office/2007/relationships/hdphoto" Target="../media/hdphoto46.wdp"/><Relationship Id="rId35" Type="http://schemas.openxmlformats.org/officeDocument/2006/relationships/image" Target="../media/image64.jpeg"/><Relationship Id="rId43" Type="http://schemas.microsoft.com/office/2007/relationships/hdphoto" Target="../media/hdphoto50.wdp"/><Relationship Id="rId48" Type="http://schemas.openxmlformats.org/officeDocument/2006/relationships/image" Target="../media/image72.png"/><Relationship Id="rId56" Type="http://schemas.openxmlformats.org/officeDocument/2006/relationships/image" Target="../media/image76.png"/><Relationship Id="rId8" Type="http://schemas.openxmlformats.org/officeDocument/2006/relationships/image" Target="../media/image50.png"/><Relationship Id="rId51" Type="http://schemas.microsoft.com/office/2007/relationships/hdphoto" Target="../media/hdphoto54.wdp"/><Relationship Id="rId3" Type="http://schemas.microsoft.com/office/2007/relationships/hdphoto" Target="../media/hdphoto33.wdp"/></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図 4" descr="雪, 座る, 覆い, テーブル が含まれている画像&#10;&#10;自動的に生成された説明">
            <a:extLst>
              <a:ext uri="{FF2B5EF4-FFF2-40B4-BE49-F238E27FC236}">
                <a16:creationId xmlns:a16="http://schemas.microsoft.com/office/drawing/2014/main" id="{DCF41ADC-58EA-40BC-9CFA-D296D4BFC241}"/>
              </a:ext>
            </a:extLst>
          </p:cNvPr>
          <p:cNvPicPr>
            <a:picLocks noChangeAspect="1"/>
          </p:cNvPicPr>
          <p:nvPr/>
        </p:nvPicPr>
        <p:blipFill>
          <a:blip r:embed="rId3" cstate="hqprint">
            <a:extLst>
              <a:ext uri="{BEBA8EAE-BF5A-486C-A8C5-ECC9F3942E4B}">
                <a14:imgProps xmlns:a14="http://schemas.microsoft.com/office/drawing/2010/main">
                  <a14:imgLayer r:embed="rId4">
                    <a14:imgEffect>
                      <a14:sharpenSoften amount="50000"/>
                    </a14:imgEffect>
                    <a14:imgEffect>
                      <a14:colorTemperature colorTemp="6700"/>
                    </a14:imgEffect>
                    <a14:imgEffect>
                      <a14:saturation sat="90000"/>
                    </a14:imgEffect>
                    <a14:imgEffect>
                      <a14:brightnessContrast bright="20000" contrast="20000"/>
                    </a14:imgEffect>
                  </a14:imgLayer>
                </a14:imgProps>
              </a:ext>
              <a:ext uri="{28A0092B-C50C-407E-A947-70E740481C1C}">
                <a14:useLocalDpi xmlns:a14="http://schemas.microsoft.com/office/drawing/2010/main"/>
              </a:ext>
            </a:extLst>
          </a:blip>
          <a:stretch>
            <a:fillRect/>
          </a:stretch>
        </p:blipFill>
        <p:spPr>
          <a:xfrm>
            <a:off x="852525" y="1936410"/>
            <a:ext cx="1135771" cy="831600"/>
          </a:xfrm>
          <a:prstGeom prst="rect">
            <a:avLst/>
          </a:prstGeom>
        </p:spPr>
      </p:pic>
      <p:sp>
        <p:nvSpPr>
          <p:cNvPr id="4" name="テキスト ボックス 3">
            <a:extLst>
              <a:ext uri="{FF2B5EF4-FFF2-40B4-BE49-F238E27FC236}">
                <a16:creationId xmlns:a16="http://schemas.microsoft.com/office/drawing/2014/main" id="{578D374B-C2B9-4552-8D1E-8F4A5286C69F}"/>
              </a:ext>
            </a:extLst>
          </p:cNvPr>
          <p:cNvSpPr txBox="1"/>
          <p:nvPr/>
        </p:nvSpPr>
        <p:spPr>
          <a:xfrm>
            <a:off x="14069" y="1365696"/>
            <a:ext cx="914397" cy="261610"/>
          </a:xfrm>
          <a:prstGeom prst="rect">
            <a:avLst/>
          </a:prstGeom>
          <a:noFill/>
        </p:spPr>
        <p:txBody>
          <a:bodyPr wrap="square" rtlCol="0">
            <a:spAutoFit/>
          </a:bodyPr>
          <a:lstStyle/>
          <a:p>
            <a:pPr algn="ctr"/>
            <a:r>
              <a:rPr kumimoji="1" lang="en-US" altLang="ja-JP" sz="1100" b="1" dirty="0">
                <a:latin typeface="Arial" panose="020B0604020202020204" pitchFamily="34" charset="0"/>
                <a:cs typeface="Arial" panose="020B0604020202020204" pitchFamily="34" charset="0"/>
              </a:rPr>
              <a:t>Brightfield</a:t>
            </a:r>
            <a:endParaRPr kumimoji="1" lang="ja-JP" altLang="en-US" sz="1100" b="1" dirty="0">
              <a:latin typeface="Arial" panose="020B0604020202020204" pitchFamily="34" charset="0"/>
              <a:cs typeface="Arial" panose="020B0604020202020204" pitchFamily="34" charset="0"/>
            </a:endParaRPr>
          </a:p>
        </p:txBody>
      </p:sp>
      <p:sp>
        <p:nvSpPr>
          <p:cNvPr id="118" name="テキスト ボックス 117">
            <a:extLst>
              <a:ext uri="{FF2B5EF4-FFF2-40B4-BE49-F238E27FC236}">
                <a16:creationId xmlns:a16="http://schemas.microsoft.com/office/drawing/2014/main" id="{C701CAA7-CCE0-4AC4-B2AE-479F9C905749}"/>
              </a:ext>
            </a:extLst>
          </p:cNvPr>
          <p:cNvSpPr txBox="1"/>
          <p:nvPr/>
        </p:nvSpPr>
        <p:spPr>
          <a:xfrm>
            <a:off x="14068" y="2131357"/>
            <a:ext cx="914397" cy="430887"/>
          </a:xfrm>
          <a:prstGeom prst="rect">
            <a:avLst/>
          </a:prstGeom>
          <a:noFill/>
        </p:spPr>
        <p:txBody>
          <a:bodyPr wrap="square" rtlCol="0">
            <a:spAutoFit/>
          </a:bodyPr>
          <a:lstStyle/>
          <a:p>
            <a:pPr algn="ctr"/>
            <a:r>
              <a:rPr kumimoji="1" lang="en-US" altLang="ja-JP" sz="1100" b="1" dirty="0">
                <a:latin typeface="Arial" panose="020B0604020202020204" pitchFamily="34" charset="0"/>
                <a:cs typeface="Arial" panose="020B0604020202020204" pitchFamily="34" charset="0"/>
              </a:rPr>
              <a:t>Phase contrast</a:t>
            </a:r>
            <a:endParaRPr kumimoji="1" lang="ja-JP" altLang="en-US" sz="1100" b="1" dirty="0">
              <a:latin typeface="Arial" panose="020B0604020202020204" pitchFamily="34" charset="0"/>
              <a:cs typeface="Arial" panose="020B0604020202020204" pitchFamily="34" charset="0"/>
            </a:endParaRPr>
          </a:p>
        </p:txBody>
      </p:sp>
      <p:sp>
        <p:nvSpPr>
          <p:cNvPr id="120" name="テキスト ボックス 119">
            <a:extLst>
              <a:ext uri="{FF2B5EF4-FFF2-40B4-BE49-F238E27FC236}">
                <a16:creationId xmlns:a16="http://schemas.microsoft.com/office/drawing/2014/main" id="{5AD6ABDD-5829-4413-BA18-7543F30CF1FE}"/>
              </a:ext>
            </a:extLst>
          </p:cNvPr>
          <p:cNvSpPr txBox="1"/>
          <p:nvPr/>
        </p:nvSpPr>
        <p:spPr>
          <a:xfrm>
            <a:off x="840954" y="790490"/>
            <a:ext cx="1138810" cy="261610"/>
          </a:xfrm>
          <a:prstGeom prst="rect">
            <a:avLst/>
          </a:prstGeom>
          <a:noFill/>
        </p:spPr>
        <p:txBody>
          <a:bodyPr wrap="square" rtlCol="0">
            <a:spAutoFit/>
          </a:bodyPr>
          <a:lstStyle/>
          <a:p>
            <a:pPr algn="ctr"/>
            <a:r>
              <a:rPr kumimoji="1" lang="en-US" altLang="ja-JP" sz="1100" b="1" dirty="0">
                <a:latin typeface="Arial" panose="020B0604020202020204" pitchFamily="34" charset="0"/>
                <a:cs typeface="Arial" panose="020B0604020202020204" pitchFamily="34" charset="0"/>
              </a:rPr>
              <a:t>0 µM</a:t>
            </a:r>
            <a:endParaRPr kumimoji="1" lang="ja-JP" altLang="en-US" sz="1100" b="1" dirty="0">
              <a:latin typeface="Arial" panose="020B0604020202020204" pitchFamily="34" charset="0"/>
              <a:cs typeface="Arial" panose="020B0604020202020204" pitchFamily="34" charset="0"/>
            </a:endParaRPr>
          </a:p>
        </p:txBody>
      </p:sp>
      <p:sp>
        <p:nvSpPr>
          <p:cNvPr id="122" name="テキスト ボックス 121">
            <a:extLst>
              <a:ext uri="{FF2B5EF4-FFF2-40B4-BE49-F238E27FC236}">
                <a16:creationId xmlns:a16="http://schemas.microsoft.com/office/drawing/2014/main" id="{E59F1133-A857-492E-9668-E577D070A71C}"/>
              </a:ext>
            </a:extLst>
          </p:cNvPr>
          <p:cNvSpPr txBox="1"/>
          <p:nvPr/>
        </p:nvSpPr>
        <p:spPr>
          <a:xfrm>
            <a:off x="2021950" y="789607"/>
            <a:ext cx="1138810" cy="261610"/>
          </a:xfrm>
          <a:prstGeom prst="rect">
            <a:avLst/>
          </a:prstGeom>
          <a:noFill/>
        </p:spPr>
        <p:txBody>
          <a:bodyPr wrap="square" rtlCol="0">
            <a:spAutoFit/>
          </a:bodyPr>
          <a:lstStyle/>
          <a:p>
            <a:pPr algn="ctr"/>
            <a:r>
              <a:rPr kumimoji="1" lang="en-US" altLang="ja-JP" sz="1100" b="1" dirty="0">
                <a:latin typeface="Arial" panose="020B0604020202020204" pitchFamily="34" charset="0"/>
                <a:cs typeface="Arial" panose="020B0604020202020204" pitchFamily="34" charset="0"/>
              </a:rPr>
              <a:t>5 µM</a:t>
            </a:r>
            <a:endParaRPr kumimoji="1" lang="ja-JP" altLang="en-US" sz="1100" b="1" dirty="0">
              <a:latin typeface="Arial" panose="020B0604020202020204" pitchFamily="34" charset="0"/>
              <a:cs typeface="Arial" panose="020B0604020202020204" pitchFamily="34" charset="0"/>
            </a:endParaRPr>
          </a:p>
        </p:txBody>
      </p:sp>
      <p:sp>
        <p:nvSpPr>
          <p:cNvPr id="123" name="テキスト ボックス 122">
            <a:extLst>
              <a:ext uri="{FF2B5EF4-FFF2-40B4-BE49-F238E27FC236}">
                <a16:creationId xmlns:a16="http://schemas.microsoft.com/office/drawing/2014/main" id="{6C83536A-5E1D-4E61-BF5A-23329F0C9C98}"/>
              </a:ext>
            </a:extLst>
          </p:cNvPr>
          <p:cNvSpPr txBox="1"/>
          <p:nvPr/>
        </p:nvSpPr>
        <p:spPr>
          <a:xfrm>
            <a:off x="3190541" y="789607"/>
            <a:ext cx="1138810" cy="261610"/>
          </a:xfrm>
          <a:prstGeom prst="rect">
            <a:avLst/>
          </a:prstGeom>
          <a:noFill/>
        </p:spPr>
        <p:txBody>
          <a:bodyPr wrap="square" rtlCol="0">
            <a:spAutoFit/>
          </a:bodyPr>
          <a:lstStyle/>
          <a:p>
            <a:pPr algn="ctr"/>
            <a:r>
              <a:rPr kumimoji="1" lang="en-US" altLang="ja-JP" sz="1100" b="1" dirty="0">
                <a:latin typeface="Arial" panose="020B0604020202020204" pitchFamily="34" charset="0"/>
                <a:cs typeface="Arial" panose="020B0604020202020204" pitchFamily="34" charset="0"/>
              </a:rPr>
              <a:t>10 µM</a:t>
            </a:r>
            <a:endParaRPr kumimoji="1" lang="ja-JP" altLang="en-US" sz="1100" b="1" dirty="0">
              <a:latin typeface="Arial" panose="020B0604020202020204" pitchFamily="34" charset="0"/>
              <a:cs typeface="Arial" panose="020B0604020202020204" pitchFamily="34" charset="0"/>
            </a:endParaRPr>
          </a:p>
        </p:txBody>
      </p:sp>
      <p:sp>
        <p:nvSpPr>
          <p:cNvPr id="124" name="テキスト ボックス 123">
            <a:extLst>
              <a:ext uri="{FF2B5EF4-FFF2-40B4-BE49-F238E27FC236}">
                <a16:creationId xmlns:a16="http://schemas.microsoft.com/office/drawing/2014/main" id="{CE1C0A0E-5325-45A1-9953-64ECD8247864}"/>
              </a:ext>
            </a:extLst>
          </p:cNvPr>
          <p:cNvSpPr txBox="1"/>
          <p:nvPr/>
        </p:nvSpPr>
        <p:spPr>
          <a:xfrm>
            <a:off x="4371537" y="788434"/>
            <a:ext cx="1138810" cy="261610"/>
          </a:xfrm>
          <a:prstGeom prst="rect">
            <a:avLst/>
          </a:prstGeom>
          <a:noFill/>
        </p:spPr>
        <p:txBody>
          <a:bodyPr wrap="square" rtlCol="0">
            <a:spAutoFit/>
          </a:bodyPr>
          <a:lstStyle/>
          <a:p>
            <a:pPr algn="ctr"/>
            <a:r>
              <a:rPr kumimoji="1" lang="en-US" altLang="ja-JP" sz="1100" b="1" dirty="0">
                <a:latin typeface="Arial" panose="020B0604020202020204" pitchFamily="34" charset="0"/>
                <a:cs typeface="Arial" panose="020B0604020202020204" pitchFamily="34" charset="0"/>
              </a:rPr>
              <a:t>15 µM</a:t>
            </a:r>
            <a:endParaRPr kumimoji="1" lang="ja-JP" altLang="en-US" sz="1100" b="1" dirty="0">
              <a:latin typeface="Arial" panose="020B0604020202020204" pitchFamily="34" charset="0"/>
              <a:cs typeface="Arial" panose="020B0604020202020204" pitchFamily="34" charset="0"/>
            </a:endParaRPr>
          </a:p>
        </p:txBody>
      </p:sp>
      <p:sp>
        <p:nvSpPr>
          <p:cNvPr id="125" name="テキスト ボックス 124">
            <a:extLst>
              <a:ext uri="{FF2B5EF4-FFF2-40B4-BE49-F238E27FC236}">
                <a16:creationId xmlns:a16="http://schemas.microsoft.com/office/drawing/2014/main" id="{C2230896-881B-4741-A2FB-D6E7BCFC9BF1}"/>
              </a:ext>
            </a:extLst>
          </p:cNvPr>
          <p:cNvSpPr txBox="1"/>
          <p:nvPr/>
        </p:nvSpPr>
        <p:spPr>
          <a:xfrm>
            <a:off x="5534783" y="789607"/>
            <a:ext cx="1138810" cy="261610"/>
          </a:xfrm>
          <a:prstGeom prst="rect">
            <a:avLst/>
          </a:prstGeom>
          <a:noFill/>
        </p:spPr>
        <p:txBody>
          <a:bodyPr wrap="square" rtlCol="0">
            <a:spAutoFit/>
          </a:bodyPr>
          <a:lstStyle/>
          <a:p>
            <a:pPr algn="ctr"/>
            <a:r>
              <a:rPr kumimoji="1" lang="en-US" altLang="ja-JP" sz="1100" b="1" dirty="0">
                <a:latin typeface="Arial" panose="020B0604020202020204" pitchFamily="34" charset="0"/>
                <a:cs typeface="Arial" panose="020B0604020202020204" pitchFamily="34" charset="0"/>
              </a:rPr>
              <a:t>20 µM</a:t>
            </a:r>
            <a:endParaRPr kumimoji="1" lang="ja-JP" altLang="en-US" sz="1100" b="1" dirty="0">
              <a:latin typeface="Arial" panose="020B0604020202020204" pitchFamily="34" charset="0"/>
              <a:cs typeface="Arial" panose="020B0604020202020204" pitchFamily="34" charset="0"/>
            </a:endParaRPr>
          </a:p>
        </p:txBody>
      </p:sp>
      <p:sp>
        <p:nvSpPr>
          <p:cNvPr id="126" name="テキスト ボックス 125">
            <a:extLst>
              <a:ext uri="{FF2B5EF4-FFF2-40B4-BE49-F238E27FC236}">
                <a16:creationId xmlns:a16="http://schemas.microsoft.com/office/drawing/2014/main" id="{6D894877-6B67-4740-AEAE-660421DCED0B}"/>
              </a:ext>
            </a:extLst>
          </p:cNvPr>
          <p:cNvSpPr txBox="1"/>
          <p:nvPr/>
        </p:nvSpPr>
        <p:spPr>
          <a:xfrm>
            <a:off x="22371" y="785397"/>
            <a:ext cx="914396" cy="261610"/>
          </a:xfrm>
          <a:prstGeom prst="rect">
            <a:avLst/>
          </a:prstGeom>
          <a:noFill/>
        </p:spPr>
        <p:txBody>
          <a:bodyPr wrap="square" rtlCol="0">
            <a:spAutoFit/>
          </a:bodyPr>
          <a:lstStyle/>
          <a:p>
            <a:pPr algn="ctr"/>
            <a:r>
              <a:rPr kumimoji="1" lang="en-US" altLang="ja-JP" sz="1100" b="1" dirty="0">
                <a:latin typeface="Arial" panose="020B0604020202020204" pitchFamily="34" charset="0"/>
                <a:cs typeface="Arial" panose="020B0604020202020204" pitchFamily="34" charset="0"/>
              </a:rPr>
              <a:t>ABT-263:</a:t>
            </a:r>
            <a:endParaRPr kumimoji="1" lang="ja-JP" altLang="en-US" sz="1100" b="1" dirty="0">
              <a:latin typeface="Arial" panose="020B0604020202020204" pitchFamily="34" charset="0"/>
              <a:cs typeface="Arial" panose="020B0604020202020204" pitchFamily="34" charset="0"/>
            </a:endParaRPr>
          </a:p>
        </p:txBody>
      </p:sp>
      <p:sp>
        <p:nvSpPr>
          <p:cNvPr id="133" name="テキスト ボックス 132">
            <a:extLst>
              <a:ext uri="{FF2B5EF4-FFF2-40B4-BE49-F238E27FC236}">
                <a16:creationId xmlns:a16="http://schemas.microsoft.com/office/drawing/2014/main" id="{5F254751-475C-4130-80B3-8064D600352F}"/>
              </a:ext>
            </a:extLst>
          </p:cNvPr>
          <p:cNvSpPr txBox="1"/>
          <p:nvPr/>
        </p:nvSpPr>
        <p:spPr>
          <a:xfrm>
            <a:off x="22371" y="318592"/>
            <a:ext cx="465501" cy="369332"/>
          </a:xfrm>
          <a:prstGeom prst="rect">
            <a:avLst/>
          </a:prstGeom>
          <a:noFill/>
        </p:spPr>
        <p:txBody>
          <a:bodyPr wrap="square" rtlCol="0">
            <a:spAutoFit/>
          </a:bodyPr>
          <a:lstStyle/>
          <a:p>
            <a:pPr algn="ctr"/>
            <a:r>
              <a:rPr kumimoji="1" lang="en-US" altLang="ja-JP" b="1" dirty="0">
                <a:latin typeface="Arial" panose="020B0604020202020204" pitchFamily="34" charset="0"/>
                <a:cs typeface="Arial" panose="020B0604020202020204" pitchFamily="34" charset="0"/>
              </a:rPr>
              <a:t>a</a:t>
            </a:r>
            <a:endParaRPr kumimoji="1" lang="ja-JP" altLang="en-US" b="1" dirty="0">
              <a:latin typeface="Arial" panose="020B0604020202020204" pitchFamily="34" charset="0"/>
              <a:cs typeface="Arial" panose="020B0604020202020204" pitchFamily="34" charset="0"/>
            </a:endParaRPr>
          </a:p>
        </p:txBody>
      </p:sp>
      <p:sp>
        <p:nvSpPr>
          <p:cNvPr id="134" name="テキスト ボックス 133">
            <a:extLst>
              <a:ext uri="{FF2B5EF4-FFF2-40B4-BE49-F238E27FC236}">
                <a16:creationId xmlns:a16="http://schemas.microsoft.com/office/drawing/2014/main" id="{CA3EB304-152F-4CCB-B023-FCB2EB7E1E75}"/>
              </a:ext>
            </a:extLst>
          </p:cNvPr>
          <p:cNvSpPr txBox="1"/>
          <p:nvPr/>
        </p:nvSpPr>
        <p:spPr>
          <a:xfrm>
            <a:off x="1035078" y="2856462"/>
            <a:ext cx="465501" cy="369332"/>
          </a:xfrm>
          <a:prstGeom prst="rect">
            <a:avLst/>
          </a:prstGeom>
          <a:noFill/>
        </p:spPr>
        <p:txBody>
          <a:bodyPr wrap="square" rtlCol="0">
            <a:spAutoFit/>
          </a:bodyPr>
          <a:lstStyle/>
          <a:p>
            <a:pPr algn="ctr"/>
            <a:r>
              <a:rPr kumimoji="1" lang="en-US" altLang="ja-JP" b="1" dirty="0">
                <a:latin typeface="Arial" panose="020B0604020202020204" pitchFamily="34" charset="0"/>
                <a:cs typeface="Arial" panose="020B0604020202020204" pitchFamily="34" charset="0"/>
              </a:rPr>
              <a:t>b</a:t>
            </a:r>
            <a:endParaRPr kumimoji="1" lang="ja-JP" altLang="en-US" b="1" dirty="0">
              <a:latin typeface="Arial" panose="020B0604020202020204" pitchFamily="34" charset="0"/>
              <a:cs typeface="Arial" panose="020B0604020202020204" pitchFamily="34" charset="0"/>
            </a:endParaRPr>
          </a:p>
        </p:txBody>
      </p:sp>
      <p:pic>
        <p:nvPicPr>
          <p:cNvPr id="20" name="図 19" descr="座る, 覆い, 横, 雪 が含まれている画像&#10;&#10;自動的に生成された説明">
            <a:extLst>
              <a:ext uri="{FF2B5EF4-FFF2-40B4-BE49-F238E27FC236}">
                <a16:creationId xmlns:a16="http://schemas.microsoft.com/office/drawing/2014/main" id="{B62AAF3E-7A46-483C-9FB8-1CCC6C4BC62F}"/>
              </a:ext>
            </a:extLst>
          </p:cNvPr>
          <p:cNvPicPr>
            <a:picLocks noChangeAspect="1"/>
          </p:cNvPicPr>
          <p:nvPr/>
        </p:nvPicPr>
        <p:blipFill rotWithShape="1">
          <a:blip r:embed="rId5" cstate="hqprint">
            <a:extLst>
              <a:ext uri="{BEBA8EAE-BF5A-486C-A8C5-ECC9F3942E4B}">
                <a14:imgProps xmlns:a14="http://schemas.microsoft.com/office/drawing/2010/main">
                  <a14:imgLayer r:embed="rId6">
                    <a14:imgEffect>
                      <a14:sharpenSoften amount="50000"/>
                    </a14:imgEffect>
                    <a14:imgEffect>
                      <a14:colorTemperature colorTemp="6000"/>
                    </a14:imgEffect>
                    <a14:imgEffect>
                      <a14:brightnessContrast bright="20000" contrast="20000"/>
                    </a14:imgEffect>
                  </a14:imgLayer>
                </a14:imgProps>
              </a:ext>
              <a:ext uri="{28A0092B-C50C-407E-A947-70E740481C1C}">
                <a14:useLocalDpi xmlns:a14="http://schemas.microsoft.com/office/drawing/2010/main"/>
              </a:ext>
            </a:extLst>
          </a:blip>
          <a:srcRect/>
          <a:stretch/>
        </p:blipFill>
        <p:spPr>
          <a:xfrm>
            <a:off x="2021950" y="1931000"/>
            <a:ext cx="1137600" cy="831600"/>
          </a:xfrm>
          <a:prstGeom prst="rect">
            <a:avLst/>
          </a:prstGeom>
        </p:spPr>
      </p:pic>
      <p:pic>
        <p:nvPicPr>
          <p:cNvPr id="28" name="図 27" descr="覆い, 雪, 立つ, 石 が含まれている画像&#10;&#10;自動的に生成された説明">
            <a:extLst>
              <a:ext uri="{FF2B5EF4-FFF2-40B4-BE49-F238E27FC236}">
                <a16:creationId xmlns:a16="http://schemas.microsoft.com/office/drawing/2014/main" id="{6E4D80D4-404D-48B4-B753-63B8A4A94FCB}"/>
              </a:ext>
            </a:extLst>
          </p:cNvPr>
          <p:cNvPicPr>
            <a:picLocks noChangeAspect="1"/>
          </p:cNvPicPr>
          <p:nvPr/>
        </p:nvPicPr>
        <p:blipFill rotWithShape="1">
          <a:blip r:embed="rId7" cstate="hqprint">
            <a:alphaModFix amt="85000"/>
            <a:extLst>
              <a:ext uri="{BEBA8EAE-BF5A-486C-A8C5-ECC9F3942E4B}">
                <a14:imgProps xmlns:a14="http://schemas.microsoft.com/office/drawing/2010/main">
                  <a14:imgLayer r:embed="rId8">
                    <a14:imgEffect>
                      <a14:sharpenSoften amount="50000"/>
                    </a14:imgEffect>
                    <a14:imgEffect>
                      <a14:colorTemperature colorTemp="6000"/>
                    </a14:imgEffect>
                    <a14:imgEffect>
                      <a14:brightnessContrast bright="20000" contrast="20000"/>
                    </a14:imgEffect>
                  </a14:imgLayer>
                </a14:imgProps>
              </a:ext>
              <a:ext uri="{28A0092B-C50C-407E-A947-70E740481C1C}">
                <a14:useLocalDpi xmlns:a14="http://schemas.microsoft.com/office/drawing/2010/main"/>
              </a:ext>
            </a:extLst>
          </a:blip>
          <a:srcRect/>
          <a:stretch/>
        </p:blipFill>
        <p:spPr>
          <a:xfrm>
            <a:off x="3194676" y="1931000"/>
            <a:ext cx="1137600" cy="831600"/>
          </a:xfrm>
          <a:prstGeom prst="rect">
            <a:avLst/>
          </a:prstGeom>
        </p:spPr>
      </p:pic>
      <p:graphicFrame>
        <p:nvGraphicFramePr>
          <p:cNvPr id="59" name="グラフ 58">
            <a:extLst>
              <a:ext uri="{FF2B5EF4-FFF2-40B4-BE49-F238E27FC236}">
                <a16:creationId xmlns:a16="http://schemas.microsoft.com/office/drawing/2014/main" id="{EF062E25-E4AA-41F6-A073-794051F6C489}"/>
              </a:ext>
            </a:extLst>
          </p:cNvPr>
          <p:cNvGraphicFramePr>
            <a:graphicFrameLocks/>
          </p:cNvGraphicFramePr>
          <p:nvPr>
            <p:extLst>
              <p:ext uri="{D42A27DB-BD31-4B8C-83A1-F6EECF244321}">
                <p14:modId xmlns:p14="http://schemas.microsoft.com/office/powerpoint/2010/main" val="3296797009"/>
              </p:ext>
            </p:extLst>
          </p:nvPr>
        </p:nvGraphicFramePr>
        <p:xfrm>
          <a:off x="1271941" y="2999484"/>
          <a:ext cx="4521601" cy="2303097"/>
        </p:xfrm>
        <a:graphic>
          <a:graphicData uri="http://schemas.openxmlformats.org/drawingml/2006/chart">
            <c:chart xmlns:c="http://schemas.openxmlformats.org/drawingml/2006/chart" xmlns:r="http://schemas.openxmlformats.org/officeDocument/2006/relationships" r:id="rId9"/>
          </a:graphicData>
        </a:graphic>
      </p:graphicFrame>
      <p:pic>
        <p:nvPicPr>
          <p:cNvPr id="52" name="図 51" descr="ウニ, 建物, 座る, 覆い が含まれている画像&#10;&#10;自動的に生成された説明">
            <a:extLst>
              <a:ext uri="{FF2B5EF4-FFF2-40B4-BE49-F238E27FC236}">
                <a16:creationId xmlns:a16="http://schemas.microsoft.com/office/drawing/2014/main" id="{7A9BF9CD-2E45-4596-B921-AE9564BC2C3E}"/>
              </a:ext>
            </a:extLst>
          </p:cNvPr>
          <p:cNvPicPr>
            <a:picLocks noChangeAspect="1"/>
          </p:cNvPicPr>
          <p:nvPr/>
        </p:nvPicPr>
        <p:blipFill rotWithShape="1">
          <a:blip r:embed="rId10" cstate="hqprint">
            <a:extLst>
              <a:ext uri="{BEBA8EAE-BF5A-486C-A8C5-ECC9F3942E4B}">
                <a14:imgProps xmlns:a14="http://schemas.microsoft.com/office/drawing/2010/main">
                  <a14:imgLayer r:embed="rId11">
                    <a14:imgEffect>
                      <a14:sharpenSoften amount="50000"/>
                    </a14:imgEffect>
                    <a14:imgEffect>
                      <a14:colorTemperature colorTemp="7000"/>
                    </a14:imgEffect>
                    <a14:imgEffect>
                      <a14:brightnessContrast bright="20000" contrast="20000"/>
                    </a14:imgEffect>
                  </a14:imgLayer>
                </a14:imgProps>
              </a:ext>
              <a:ext uri="{28A0092B-C50C-407E-A947-70E740481C1C}">
                <a14:useLocalDpi xmlns:a14="http://schemas.microsoft.com/office/drawing/2010/main"/>
              </a:ext>
            </a:extLst>
          </a:blip>
          <a:srcRect/>
          <a:stretch/>
        </p:blipFill>
        <p:spPr>
          <a:xfrm>
            <a:off x="4367402" y="1931000"/>
            <a:ext cx="1137600" cy="831600"/>
          </a:xfrm>
          <a:prstGeom prst="rect">
            <a:avLst/>
          </a:prstGeom>
        </p:spPr>
      </p:pic>
      <p:pic>
        <p:nvPicPr>
          <p:cNvPr id="68" name="図 67" descr="雪, 男, 覆い, 乗る が含まれている画像&#10;&#10;自動的に生成された説明">
            <a:extLst>
              <a:ext uri="{FF2B5EF4-FFF2-40B4-BE49-F238E27FC236}">
                <a16:creationId xmlns:a16="http://schemas.microsoft.com/office/drawing/2014/main" id="{19133410-ADBA-45EA-AC47-250EDD2C4DF2}"/>
              </a:ext>
            </a:extLst>
          </p:cNvPr>
          <p:cNvPicPr>
            <a:picLocks noChangeAspect="1"/>
          </p:cNvPicPr>
          <p:nvPr/>
        </p:nvPicPr>
        <p:blipFill rotWithShape="1">
          <a:blip r:embed="rId12" cstate="hqprint">
            <a:extLst>
              <a:ext uri="{BEBA8EAE-BF5A-486C-A8C5-ECC9F3942E4B}">
                <a14:imgProps xmlns:a14="http://schemas.microsoft.com/office/drawing/2010/main">
                  <a14:imgLayer r:embed="rId13">
                    <a14:imgEffect>
                      <a14:sharpenSoften amount="50000"/>
                    </a14:imgEffect>
                    <a14:imgEffect>
                      <a14:brightnessContrast contrast="-20000"/>
                    </a14:imgEffect>
                  </a14:imgLayer>
                </a14:imgProps>
              </a:ext>
              <a:ext uri="{28A0092B-C50C-407E-A947-70E740481C1C}">
                <a14:useLocalDpi xmlns:a14="http://schemas.microsoft.com/office/drawing/2010/main"/>
              </a:ext>
            </a:extLst>
          </a:blip>
          <a:srcRect/>
          <a:stretch/>
        </p:blipFill>
        <p:spPr>
          <a:xfrm>
            <a:off x="5540128" y="1931000"/>
            <a:ext cx="1137600" cy="831600"/>
          </a:xfrm>
          <a:prstGeom prst="rect">
            <a:avLst/>
          </a:prstGeom>
        </p:spPr>
      </p:pic>
      <p:grpSp>
        <p:nvGrpSpPr>
          <p:cNvPr id="138" name="グループ化 137">
            <a:extLst>
              <a:ext uri="{FF2B5EF4-FFF2-40B4-BE49-F238E27FC236}">
                <a16:creationId xmlns:a16="http://schemas.microsoft.com/office/drawing/2014/main" id="{D8E5FD5D-7A95-4D06-AAEC-3182D4E89BD9}"/>
              </a:ext>
            </a:extLst>
          </p:cNvPr>
          <p:cNvGrpSpPr/>
          <p:nvPr/>
        </p:nvGrpSpPr>
        <p:grpSpPr>
          <a:xfrm>
            <a:off x="6209416" y="2590933"/>
            <a:ext cx="496703" cy="200055"/>
            <a:chOff x="1713139" y="3110849"/>
            <a:chExt cx="496703" cy="200055"/>
          </a:xfrm>
        </p:grpSpPr>
        <p:cxnSp>
          <p:nvCxnSpPr>
            <p:cNvPr id="139" name="直線コネクタ 138">
              <a:extLst>
                <a:ext uri="{FF2B5EF4-FFF2-40B4-BE49-F238E27FC236}">
                  <a16:creationId xmlns:a16="http://schemas.microsoft.com/office/drawing/2014/main" id="{139496D1-12C9-482F-9AE2-F2AE98600472}"/>
                </a:ext>
              </a:extLst>
            </p:cNvPr>
            <p:cNvCxnSpPr>
              <a:cxnSpLocks/>
            </p:cNvCxnSpPr>
            <p:nvPr/>
          </p:nvCxnSpPr>
          <p:spPr>
            <a:xfrm>
              <a:off x="1770608" y="3274389"/>
              <a:ext cx="406709" cy="0"/>
            </a:xfrm>
            <a:prstGeom prst="line">
              <a:avLst/>
            </a:prstGeom>
            <a:ln w="19050">
              <a:solidFill>
                <a:schemeClr val="tx1"/>
              </a:solidFill>
            </a:ln>
          </p:spPr>
          <p:style>
            <a:lnRef idx="1">
              <a:schemeClr val="dk1"/>
            </a:lnRef>
            <a:fillRef idx="0">
              <a:schemeClr val="dk1"/>
            </a:fillRef>
            <a:effectRef idx="0">
              <a:schemeClr val="dk1"/>
            </a:effectRef>
            <a:fontRef idx="minor">
              <a:schemeClr val="tx1"/>
            </a:fontRef>
          </p:style>
        </p:cxnSp>
        <p:sp>
          <p:nvSpPr>
            <p:cNvPr id="140" name="テキスト ボックス 139">
              <a:extLst>
                <a:ext uri="{FF2B5EF4-FFF2-40B4-BE49-F238E27FC236}">
                  <a16:creationId xmlns:a16="http://schemas.microsoft.com/office/drawing/2014/main" id="{BE7B529B-52AC-4FB5-AD02-AAAE97244E8F}"/>
                </a:ext>
              </a:extLst>
            </p:cNvPr>
            <p:cNvSpPr txBox="1"/>
            <p:nvPr/>
          </p:nvSpPr>
          <p:spPr>
            <a:xfrm>
              <a:off x="1713139" y="3110849"/>
              <a:ext cx="496703" cy="200055"/>
            </a:xfrm>
            <a:prstGeom prst="rect">
              <a:avLst/>
            </a:prstGeom>
            <a:noFill/>
          </p:spPr>
          <p:txBody>
            <a:bodyPr wrap="square" rtlCol="0">
              <a:spAutoFit/>
            </a:bodyPr>
            <a:lstStyle/>
            <a:p>
              <a:r>
                <a:rPr kumimoji="1" lang="en-US" altLang="ja-JP" sz="700" b="1" dirty="0">
                  <a:latin typeface="Arial" panose="020B0604020202020204" pitchFamily="34" charset="0"/>
                  <a:cs typeface="Arial" panose="020B0604020202020204" pitchFamily="34" charset="0"/>
                </a:rPr>
                <a:t>100 µM</a:t>
              </a:r>
              <a:endParaRPr kumimoji="1" lang="ja-JP" altLang="en-US" sz="700" b="1" dirty="0">
                <a:latin typeface="Arial" panose="020B0604020202020204" pitchFamily="34" charset="0"/>
                <a:cs typeface="Arial" panose="020B0604020202020204" pitchFamily="34" charset="0"/>
              </a:endParaRPr>
            </a:p>
          </p:txBody>
        </p:sp>
      </p:grpSp>
      <p:grpSp>
        <p:nvGrpSpPr>
          <p:cNvPr id="141" name="グループ化 140">
            <a:extLst>
              <a:ext uri="{FF2B5EF4-FFF2-40B4-BE49-F238E27FC236}">
                <a16:creationId xmlns:a16="http://schemas.microsoft.com/office/drawing/2014/main" id="{311AE301-E9D8-4FF5-B46B-C8A15015DA0F}"/>
              </a:ext>
            </a:extLst>
          </p:cNvPr>
          <p:cNvGrpSpPr/>
          <p:nvPr/>
        </p:nvGrpSpPr>
        <p:grpSpPr>
          <a:xfrm>
            <a:off x="5034355" y="2590933"/>
            <a:ext cx="488210" cy="200055"/>
            <a:chOff x="1710484" y="3110849"/>
            <a:chExt cx="488210" cy="200055"/>
          </a:xfrm>
        </p:grpSpPr>
        <p:cxnSp>
          <p:nvCxnSpPr>
            <p:cNvPr id="142" name="直線コネクタ 141">
              <a:extLst>
                <a:ext uri="{FF2B5EF4-FFF2-40B4-BE49-F238E27FC236}">
                  <a16:creationId xmlns:a16="http://schemas.microsoft.com/office/drawing/2014/main" id="{6702DD32-3F25-4275-83C7-9D8694C5E773}"/>
                </a:ext>
              </a:extLst>
            </p:cNvPr>
            <p:cNvCxnSpPr>
              <a:cxnSpLocks/>
            </p:cNvCxnSpPr>
            <p:nvPr/>
          </p:nvCxnSpPr>
          <p:spPr>
            <a:xfrm>
              <a:off x="1770608" y="3274389"/>
              <a:ext cx="406709" cy="0"/>
            </a:xfrm>
            <a:prstGeom prst="line">
              <a:avLst/>
            </a:prstGeom>
            <a:ln w="19050">
              <a:solidFill>
                <a:schemeClr val="tx1"/>
              </a:solidFill>
            </a:ln>
          </p:spPr>
          <p:style>
            <a:lnRef idx="1">
              <a:schemeClr val="dk1"/>
            </a:lnRef>
            <a:fillRef idx="0">
              <a:schemeClr val="dk1"/>
            </a:fillRef>
            <a:effectRef idx="0">
              <a:schemeClr val="dk1"/>
            </a:effectRef>
            <a:fontRef idx="minor">
              <a:schemeClr val="tx1"/>
            </a:fontRef>
          </p:style>
        </p:cxnSp>
        <p:sp>
          <p:nvSpPr>
            <p:cNvPr id="143" name="テキスト ボックス 142">
              <a:extLst>
                <a:ext uri="{FF2B5EF4-FFF2-40B4-BE49-F238E27FC236}">
                  <a16:creationId xmlns:a16="http://schemas.microsoft.com/office/drawing/2014/main" id="{A1106CD1-2190-4CD1-A2F5-E79FEA3B90D1}"/>
                </a:ext>
              </a:extLst>
            </p:cNvPr>
            <p:cNvSpPr txBox="1"/>
            <p:nvPr/>
          </p:nvSpPr>
          <p:spPr>
            <a:xfrm>
              <a:off x="1710484" y="3110849"/>
              <a:ext cx="488210" cy="200055"/>
            </a:xfrm>
            <a:prstGeom prst="rect">
              <a:avLst/>
            </a:prstGeom>
            <a:noFill/>
          </p:spPr>
          <p:txBody>
            <a:bodyPr wrap="square" rtlCol="0">
              <a:spAutoFit/>
            </a:bodyPr>
            <a:lstStyle/>
            <a:p>
              <a:r>
                <a:rPr kumimoji="1" lang="en-US" altLang="ja-JP" sz="700" b="1" dirty="0">
                  <a:latin typeface="Arial" panose="020B0604020202020204" pitchFamily="34" charset="0"/>
                  <a:cs typeface="Arial" panose="020B0604020202020204" pitchFamily="34" charset="0"/>
                </a:rPr>
                <a:t>100 µM</a:t>
              </a:r>
              <a:endParaRPr kumimoji="1" lang="ja-JP" altLang="en-US" sz="700" b="1" dirty="0">
                <a:latin typeface="Arial" panose="020B0604020202020204" pitchFamily="34" charset="0"/>
                <a:cs typeface="Arial" panose="020B0604020202020204" pitchFamily="34" charset="0"/>
              </a:endParaRPr>
            </a:p>
          </p:txBody>
        </p:sp>
      </p:grpSp>
      <p:grpSp>
        <p:nvGrpSpPr>
          <p:cNvPr id="144" name="グループ化 143">
            <a:extLst>
              <a:ext uri="{FF2B5EF4-FFF2-40B4-BE49-F238E27FC236}">
                <a16:creationId xmlns:a16="http://schemas.microsoft.com/office/drawing/2014/main" id="{5DB81E2B-579A-44FD-AC62-ABF9AAE1C5F4}"/>
              </a:ext>
            </a:extLst>
          </p:cNvPr>
          <p:cNvGrpSpPr/>
          <p:nvPr/>
        </p:nvGrpSpPr>
        <p:grpSpPr>
          <a:xfrm>
            <a:off x="3857837" y="2591709"/>
            <a:ext cx="488210" cy="200055"/>
            <a:chOff x="1705600" y="3114653"/>
            <a:chExt cx="488210" cy="200055"/>
          </a:xfrm>
        </p:grpSpPr>
        <p:cxnSp>
          <p:nvCxnSpPr>
            <p:cNvPr id="145" name="直線コネクタ 144">
              <a:extLst>
                <a:ext uri="{FF2B5EF4-FFF2-40B4-BE49-F238E27FC236}">
                  <a16:creationId xmlns:a16="http://schemas.microsoft.com/office/drawing/2014/main" id="{3DD57D49-1ABC-48BB-A744-50C72E30F641}"/>
                </a:ext>
              </a:extLst>
            </p:cNvPr>
            <p:cNvCxnSpPr>
              <a:cxnSpLocks/>
            </p:cNvCxnSpPr>
            <p:nvPr/>
          </p:nvCxnSpPr>
          <p:spPr>
            <a:xfrm>
              <a:off x="1770608" y="3274389"/>
              <a:ext cx="406709" cy="0"/>
            </a:xfrm>
            <a:prstGeom prst="line">
              <a:avLst/>
            </a:prstGeom>
            <a:ln w="19050">
              <a:solidFill>
                <a:schemeClr val="tx1"/>
              </a:solidFill>
            </a:ln>
          </p:spPr>
          <p:style>
            <a:lnRef idx="1">
              <a:schemeClr val="dk1"/>
            </a:lnRef>
            <a:fillRef idx="0">
              <a:schemeClr val="dk1"/>
            </a:fillRef>
            <a:effectRef idx="0">
              <a:schemeClr val="dk1"/>
            </a:effectRef>
            <a:fontRef idx="minor">
              <a:schemeClr val="tx1"/>
            </a:fontRef>
          </p:style>
        </p:cxnSp>
        <p:sp>
          <p:nvSpPr>
            <p:cNvPr id="146" name="テキスト ボックス 145">
              <a:extLst>
                <a:ext uri="{FF2B5EF4-FFF2-40B4-BE49-F238E27FC236}">
                  <a16:creationId xmlns:a16="http://schemas.microsoft.com/office/drawing/2014/main" id="{AF19D854-6744-4412-AD89-15485824B09F}"/>
                </a:ext>
              </a:extLst>
            </p:cNvPr>
            <p:cNvSpPr txBox="1"/>
            <p:nvPr/>
          </p:nvSpPr>
          <p:spPr>
            <a:xfrm>
              <a:off x="1705600" y="3114653"/>
              <a:ext cx="488210" cy="200055"/>
            </a:xfrm>
            <a:prstGeom prst="rect">
              <a:avLst/>
            </a:prstGeom>
            <a:noFill/>
          </p:spPr>
          <p:txBody>
            <a:bodyPr wrap="square" rtlCol="0">
              <a:spAutoFit/>
            </a:bodyPr>
            <a:lstStyle/>
            <a:p>
              <a:r>
                <a:rPr kumimoji="1" lang="en-US" altLang="ja-JP" sz="700" b="1" dirty="0">
                  <a:latin typeface="Arial" panose="020B0604020202020204" pitchFamily="34" charset="0"/>
                  <a:cs typeface="Arial" panose="020B0604020202020204" pitchFamily="34" charset="0"/>
                </a:rPr>
                <a:t>100 µM</a:t>
              </a:r>
              <a:endParaRPr kumimoji="1" lang="ja-JP" altLang="en-US" sz="700" b="1" dirty="0">
                <a:latin typeface="Arial" panose="020B0604020202020204" pitchFamily="34" charset="0"/>
                <a:cs typeface="Arial" panose="020B0604020202020204" pitchFamily="34" charset="0"/>
              </a:endParaRPr>
            </a:p>
          </p:txBody>
        </p:sp>
      </p:grpSp>
      <p:grpSp>
        <p:nvGrpSpPr>
          <p:cNvPr id="147" name="グループ化 146">
            <a:extLst>
              <a:ext uri="{FF2B5EF4-FFF2-40B4-BE49-F238E27FC236}">
                <a16:creationId xmlns:a16="http://schemas.microsoft.com/office/drawing/2014/main" id="{4171E6E7-870A-4842-A20B-3190B42E9084}"/>
              </a:ext>
            </a:extLst>
          </p:cNvPr>
          <p:cNvGrpSpPr/>
          <p:nvPr/>
        </p:nvGrpSpPr>
        <p:grpSpPr>
          <a:xfrm>
            <a:off x="2705554" y="2592832"/>
            <a:ext cx="493035" cy="200055"/>
            <a:chOff x="1726966" y="3115011"/>
            <a:chExt cx="493035" cy="200055"/>
          </a:xfrm>
        </p:grpSpPr>
        <p:cxnSp>
          <p:nvCxnSpPr>
            <p:cNvPr id="148" name="直線コネクタ 147">
              <a:extLst>
                <a:ext uri="{FF2B5EF4-FFF2-40B4-BE49-F238E27FC236}">
                  <a16:creationId xmlns:a16="http://schemas.microsoft.com/office/drawing/2014/main" id="{21207AD1-AF09-4729-B674-8098DFA0D47F}"/>
                </a:ext>
              </a:extLst>
            </p:cNvPr>
            <p:cNvCxnSpPr>
              <a:cxnSpLocks/>
            </p:cNvCxnSpPr>
            <p:nvPr/>
          </p:nvCxnSpPr>
          <p:spPr>
            <a:xfrm>
              <a:off x="1770608" y="3274389"/>
              <a:ext cx="406709" cy="0"/>
            </a:xfrm>
            <a:prstGeom prst="line">
              <a:avLst/>
            </a:prstGeom>
            <a:ln w="19050">
              <a:solidFill>
                <a:schemeClr val="tx1"/>
              </a:solidFill>
            </a:ln>
          </p:spPr>
          <p:style>
            <a:lnRef idx="1">
              <a:schemeClr val="dk1"/>
            </a:lnRef>
            <a:fillRef idx="0">
              <a:schemeClr val="dk1"/>
            </a:fillRef>
            <a:effectRef idx="0">
              <a:schemeClr val="dk1"/>
            </a:effectRef>
            <a:fontRef idx="minor">
              <a:schemeClr val="tx1"/>
            </a:fontRef>
          </p:style>
        </p:cxnSp>
        <p:sp>
          <p:nvSpPr>
            <p:cNvPr id="149" name="テキスト ボックス 148">
              <a:extLst>
                <a:ext uri="{FF2B5EF4-FFF2-40B4-BE49-F238E27FC236}">
                  <a16:creationId xmlns:a16="http://schemas.microsoft.com/office/drawing/2014/main" id="{0751D017-BF22-48D8-B554-6B3B0E75095B}"/>
                </a:ext>
              </a:extLst>
            </p:cNvPr>
            <p:cNvSpPr txBox="1"/>
            <p:nvPr/>
          </p:nvSpPr>
          <p:spPr>
            <a:xfrm>
              <a:off x="1726966" y="3115011"/>
              <a:ext cx="493035" cy="200055"/>
            </a:xfrm>
            <a:prstGeom prst="rect">
              <a:avLst/>
            </a:prstGeom>
            <a:noFill/>
          </p:spPr>
          <p:txBody>
            <a:bodyPr wrap="square" rtlCol="0">
              <a:spAutoFit/>
            </a:bodyPr>
            <a:lstStyle/>
            <a:p>
              <a:r>
                <a:rPr kumimoji="1" lang="en-US" altLang="ja-JP" sz="700" b="1" dirty="0">
                  <a:latin typeface="Arial" panose="020B0604020202020204" pitchFamily="34" charset="0"/>
                  <a:cs typeface="Arial" panose="020B0604020202020204" pitchFamily="34" charset="0"/>
                </a:rPr>
                <a:t>100 µM</a:t>
              </a:r>
              <a:endParaRPr kumimoji="1" lang="ja-JP" altLang="en-US" sz="700" b="1" dirty="0">
                <a:latin typeface="Arial" panose="020B0604020202020204" pitchFamily="34" charset="0"/>
                <a:cs typeface="Arial" panose="020B0604020202020204" pitchFamily="34" charset="0"/>
              </a:endParaRPr>
            </a:p>
          </p:txBody>
        </p:sp>
      </p:grpSp>
      <p:grpSp>
        <p:nvGrpSpPr>
          <p:cNvPr id="150" name="グループ化 149">
            <a:extLst>
              <a:ext uri="{FF2B5EF4-FFF2-40B4-BE49-F238E27FC236}">
                <a16:creationId xmlns:a16="http://schemas.microsoft.com/office/drawing/2014/main" id="{8AD6481F-F95B-48E0-966B-D068831FFE86}"/>
              </a:ext>
            </a:extLst>
          </p:cNvPr>
          <p:cNvGrpSpPr/>
          <p:nvPr/>
        </p:nvGrpSpPr>
        <p:grpSpPr>
          <a:xfrm>
            <a:off x="1528981" y="2591709"/>
            <a:ext cx="484355" cy="200055"/>
            <a:chOff x="1720775" y="3113008"/>
            <a:chExt cx="484355" cy="200055"/>
          </a:xfrm>
        </p:grpSpPr>
        <p:cxnSp>
          <p:nvCxnSpPr>
            <p:cNvPr id="151" name="直線コネクタ 150">
              <a:extLst>
                <a:ext uri="{FF2B5EF4-FFF2-40B4-BE49-F238E27FC236}">
                  <a16:creationId xmlns:a16="http://schemas.microsoft.com/office/drawing/2014/main" id="{9DF6A67E-4FD3-41E8-B7AB-CD38CBCA3C2C}"/>
                </a:ext>
              </a:extLst>
            </p:cNvPr>
            <p:cNvCxnSpPr>
              <a:cxnSpLocks/>
            </p:cNvCxnSpPr>
            <p:nvPr/>
          </p:nvCxnSpPr>
          <p:spPr>
            <a:xfrm>
              <a:off x="1770608" y="3274389"/>
              <a:ext cx="406709" cy="0"/>
            </a:xfrm>
            <a:prstGeom prst="line">
              <a:avLst/>
            </a:prstGeom>
            <a:ln w="19050">
              <a:solidFill>
                <a:schemeClr val="tx1"/>
              </a:solidFill>
            </a:ln>
          </p:spPr>
          <p:style>
            <a:lnRef idx="1">
              <a:schemeClr val="dk1"/>
            </a:lnRef>
            <a:fillRef idx="0">
              <a:schemeClr val="dk1"/>
            </a:fillRef>
            <a:effectRef idx="0">
              <a:schemeClr val="dk1"/>
            </a:effectRef>
            <a:fontRef idx="minor">
              <a:schemeClr val="tx1"/>
            </a:fontRef>
          </p:style>
        </p:cxnSp>
        <p:sp>
          <p:nvSpPr>
            <p:cNvPr id="152" name="テキスト ボックス 151">
              <a:extLst>
                <a:ext uri="{FF2B5EF4-FFF2-40B4-BE49-F238E27FC236}">
                  <a16:creationId xmlns:a16="http://schemas.microsoft.com/office/drawing/2014/main" id="{A75EBF86-22F0-4BCF-940B-92C50B9EA379}"/>
                </a:ext>
              </a:extLst>
            </p:cNvPr>
            <p:cNvSpPr txBox="1"/>
            <p:nvPr/>
          </p:nvSpPr>
          <p:spPr>
            <a:xfrm>
              <a:off x="1720775" y="3113008"/>
              <a:ext cx="484355" cy="200055"/>
            </a:xfrm>
            <a:prstGeom prst="rect">
              <a:avLst/>
            </a:prstGeom>
            <a:noFill/>
          </p:spPr>
          <p:txBody>
            <a:bodyPr wrap="square" rtlCol="0">
              <a:spAutoFit/>
            </a:bodyPr>
            <a:lstStyle/>
            <a:p>
              <a:r>
                <a:rPr kumimoji="1" lang="en-US" altLang="ja-JP" sz="700" b="1" dirty="0">
                  <a:latin typeface="Arial" panose="020B0604020202020204" pitchFamily="34" charset="0"/>
                  <a:cs typeface="Arial" panose="020B0604020202020204" pitchFamily="34" charset="0"/>
                </a:rPr>
                <a:t>100 µM</a:t>
              </a:r>
              <a:endParaRPr kumimoji="1" lang="ja-JP" altLang="en-US" sz="700" b="1" dirty="0">
                <a:latin typeface="Arial" panose="020B0604020202020204" pitchFamily="34" charset="0"/>
                <a:cs typeface="Arial" panose="020B0604020202020204" pitchFamily="34" charset="0"/>
              </a:endParaRPr>
            </a:p>
          </p:txBody>
        </p:sp>
      </p:grpSp>
      <p:grpSp>
        <p:nvGrpSpPr>
          <p:cNvPr id="13" name="グループ化 12">
            <a:extLst>
              <a:ext uri="{FF2B5EF4-FFF2-40B4-BE49-F238E27FC236}">
                <a16:creationId xmlns:a16="http://schemas.microsoft.com/office/drawing/2014/main" id="{B170792B-D943-4306-BF05-88EAE4829C17}"/>
              </a:ext>
            </a:extLst>
          </p:cNvPr>
          <p:cNvGrpSpPr/>
          <p:nvPr/>
        </p:nvGrpSpPr>
        <p:grpSpPr>
          <a:xfrm>
            <a:off x="2437283" y="3068940"/>
            <a:ext cx="2492897" cy="217298"/>
            <a:chOff x="3303609" y="4749991"/>
            <a:chExt cx="1833020" cy="217298"/>
          </a:xfrm>
        </p:grpSpPr>
        <p:sp>
          <p:nvSpPr>
            <p:cNvPr id="74" name="右大かっこ 73">
              <a:extLst>
                <a:ext uri="{FF2B5EF4-FFF2-40B4-BE49-F238E27FC236}">
                  <a16:creationId xmlns:a16="http://schemas.microsoft.com/office/drawing/2014/main" id="{28892963-6449-4E2E-86CD-5DF001BBDCB9}"/>
                </a:ext>
              </a:extLst>
            </p:cNvPr>
            <p:cNvSpPr/>
            <p:nvPr/>
          </p:nvSpPr>
          <p:spPr>
            <a:xfrm rot="16200000">
              <a:off x="4197259" y="4027920"/>
              <a:ext cx="45719" cy="1833020"/>
            </a:xfrm>
            <a:prstGeom prst="rightBracket">
              <a:avLst>
                <a:gd name="adj" fmla="val 0"/>
              </a:avLst>
            </a:prstGeom>
            <a:ln w="9525">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algn="ctr"/>
              <a:endParaRPr kumimoji="1" lang="ja-JP" altLang="en-US" dirty="0"/>
            </a:p>
          </p:txBody>
        </p:sp>
        <p:sp>
          <p:nvSpPr>
            <p:cNvPr id="77" name="テキスト ボックス 130">
              <a:extLst>
                <a:ext uri="{FF2B5EF4-FFF2-40B4-BE49-F238E27FC236}">
                  <a16:creationId xmlns:a16="http://schemas.microsoft.com/office/drawing/2014/main" id="{69682FE0-6B2A-4703-8FC8-77B1EE1113FC}"/>
                </a:ext>
              </a:extLst>
            </p:cNvPr>
            <p:cNvSpPr txBox="1"/>
            <p:nvPr/>
          </p:nvSpPr>
          <p:spPr>
            <a:xfrm>
              <a:off x="3864430" y="4749991"/>
              <a:ext cx="660171" cy="215444"/>
            </a:xfrm>
            <a:prstGeom prst="rect">
              <a:avLst/>
            </a:prstGeom>
            <a:noFill/>
          </p:spPr>
          <p:txBody>
            <a:bodyPr wrap="square">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a:r>
                <a:rPr lang="en-US" altLang="ja-JP" sz="800" b="1" dirty="0">
                  <a:latin typeface="Arial" panose="020B0604020202020204" pitchFamily="34" charset="0"/>
                  <a:ea typeface="游明朝" panose="02020400000000000000" pitchFamily="18" charset="-128"/>
                </a:rPr>
                <a:t>p</a:t>
              </a:r>
              <a:r>
                <a:rPr lang="ja-JP" altLang="en-US" sz="800" b="1" dirty="0">
                  <a:latin typeface="Arial" panose="020B0604020202020204" pitchFamily="34" charset="0"/>
                  <a:ea typeface="游明朝" panose="02020400000000000000" pitchFamily="18" charset="-128"/>
                </a:rPr>
                <a:t> </a:t>
              </a:r>
              <a:r>
                <a:rPr lang="en-US" altLang="ja-JP" sz="800" b="1" dirty="0">
                  <a:latin typeface="Arial" panose="020B0604020202020204" pitchFamily="34" charset="0"/>
                  <a:ea typeface="游明朝" panose="02020400000000000000" pitchFamily="18" charset="-128"/>
                </a:rPr>
                <a:t>= 9.7 × 10</a:t>
              </a:r>
              <a:r>
                <a:rPr lang="en-US" altLang="ja-JP" sz="800" b="1" baseline="30000" dirty="0">
                  <a:latin typeface="Arial" panose="020B0604020202020204" pitchFamily="34" charset="0"/>
                  <a:ea typeface="游明朝" panose="02020400000000000000" pitchFamily="18" charset="-128"/>
                </a:rPr>
                <a:t>-4</a:t>
              </a:r>
              <a:endParaRPr lang="en-US" altLang="ja-JP" sz="800" b="1" dirty="0">
                <a:latin typeface="Arial" panose="020B0604020202020204" pitchFamily="34" charset="0"/>
                <a:ea typeface="游明朝" panose="02020400000000000000" pitchFamily="18" charset="-128"/>
              </a:endParaRPr>
            </a:p>
          </p:txBody>
        </p:sp>
      </p:grpSp>
      <p:grpSp>
        <p:nvGrpSpPr>
          <p:cNvPr id="14" name="グループ化 13">
            <a:extLst>
              <a:ext uri="{FF2B5EF4-FFF2-40B4-BE49-F238E27FC236}">
                <a16:creationId xmlns:a16="http://schemas.microsoft.com/office/drawing/2014/main" id="{32C897AE-A01D-4180-AC6F-0A0050EC2592}"/>
              </a:ext>
            </a:extLst>
          </p:cNvPr>
          <p:cNvGrpSpPr/>
          <p:nvPr/>
        </p:nvGrpSpPr>
        <p:grpSpPr>
          <a:xfrm>
            <a:off x="2437282" y="3236345"/>
            <a:ext cx="1849451" cy="219106"/>
            <a:chOff x="1083056" y="3807848"/>
            <a:chExt cx="1359896" cy="219106"/>
          </a:xfrm>
        </p:grpSpPr>
        <p:sp>
          <p:nvSpPr>
            <p:cNvPr id="57" name="テキスト ボックス 130">
              <a:extLst>
                <a:ext uri="{FF2B5EF4-FFF2-40B4-BE49-F238E27FC236}">
                  <a16:creationId xmlns:a16="http://schemas.microsoft.com/office/drawing/2014/main" id="{AF7653B3-51E3-4841-A430-5B6F03AC6FF0}"/>
                </a:ext>
              </a:extLst>
            </p:cNvPr>
            <p:cNvSpPr txBox="1"/>
            <p:nvPr/>
          </p:nvSpPr>
          <p:spPr>
            <a:xfrm>
              <a:off x="1489034" y="3807848"/>
              <a:ext cx="518846" cy="215444"/>
            </a:xfrm>
            <a:prstGeom prst="rect">
              <a:avLst/>
            </a:prstGeom>
            <a:noFill/>
          </p:spPr>
          <p:txBody>
            <a:bodyPr wrap="square">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a:r>
                <a:rPr lang="en-US" altLang="ja-JP" sz="800" b="1" dirty="0">
                  <a:latin typeface="Arial" panose="020B0604020202020204" pitchFamily="34" charset="0"/>
                  <a:ea typeface="游明朝" panose="02020400000000000000" pitchFamily="18" charset="-128"/>
                </a:rPr>
                <a:t>p = 0.038</a:t>
              </a:r>
            </a:p>
          </p:txBody>
        </p:sp>
        <p:sp>
          <p:nvSpPr>
            <p:cNvPr id="78" name="右大かっこ 77">
              <a:extLst>
                <a:ext uri="{FF2B5EF4-FFF2-40B4-BE49-F238E27FC236}">
                  <a16:creationId xmlns:a16="http://schemas.microsoft.com/office/drawing/2014/main" id="{634B686B-D5D5-4A21-984F-C804D1F7B184}"/>
                </a:ext>
              </a:extLst>
            </p:cNvPr>
            <p:cNvSpPr/>
            <p:nvPr/>
          </p:nvSpPr>
          <p:spPr>
            <a:xfrm rot="16200000">
              <a:off x="1740144" y="3324147"/>
              <a:ext cx="45719" cy="1359896"/>
            </a:xfrm>
            <a:prstGeom prst="rightBracket">
              <a:avLst>
                <a:gd name="adj" fmla="val 0"/>
              </a:avLst>
            </a:prstGeom>
            <a:ln w="9525">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algn="ctr"/>
              <a:endParaRPr kumimoji="1" lang="ja-JP" altLang="en-US" dirty="0"/>
            </a:p>
          </p:txBody>
        </p:sp>
      </p:grpSp>
      <p:grpSp>
        <p:nvGrpSpPr>
          <p:cNvPr id="79" name="グループ化 78">
            <a:extLst>
              <a:ext uri="{FF2B5EF4-FFF2-40B4-BE49-F238E27FC236}">
                <a16:creationId xmlns:a16="http://schemas.microsoft.com/office/drawing/2014/main" id="{ACB22397-2ABF-4354-B7DF-6B612C2F8CB1}"/>
              </a:ext>
            </a:extLst>
          </p:cNvPr>
          <p:cNvGrpSpPr/>
          <p:nvPr/>
        </p:nvGrpSpPr>
        <p:grpSpPr>
          <a:xfrm>
            <a:off x="3050244" y="3428159"/>
            <a:ext cx="1879938" cy="219045"/>
            <a:chOff x="3303609" y="4748244"/>
            <a:chExt cx="1382313" cy="219045"/>
          </a:xfrm>
        </p:grpSpPr>
        <p:sp>
          <p:nvSpPr>
            <p:cNvPr id="80" name="右大かっこ 79">
              <a:extLst>
                <a:ext uri="{FF2B5EF4-FFF2-40B4-BE49-F238E27FC236}">
                  <a16:creationId xmlns:a16="http://schemas.microsoft.com/office/drawing/2014/main" id="{F22FDC48-6FB2-42E6-A51D-BD869C75B5B7}"/>
                </a:ext>
              </a:extLst>
            </p:cNvPr>
            <p:cNvSpPr/>
            <p:nvPr/>
          </p:nvSpPr>
          <p:spPr>
            <a:xfrm rot="16200000">
              <a:off x="3971906" y="4253273"/>
              <a:ext cx="45719" cy="1382313"/>
            </a:xfrm>
            <a:prstGeom prst="rightBracket">
              <a:avLst>
                <a:gd name="adj" fmla="val 0"/>
              </a:avLst>
            </a:prstGeom>
            <a:ln w="9525">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algn="ctr"/>
              <a:endParaRPr kumimoji="1" lang="ja-JP" altLang="en-US" dirty="0"/>
            </a:p>
          </p:txBody>
        </p:sp>
        <p:sp>
          <p:nvSpPr>
            <p:cNvPr id="81" name="テキスト ボックス 130">
              <a:extLst>
                <a:ext uri="{FF2B5EF4-FFF2-40B4-BE49-F238E27FC236}">
                  <a16:creationId xmlns:a16="http://schemas.microsoft.com/office/drawing/2014/main" id="{F1F75E4D-35BE-4DAD-A90B-0E6F71FF6A36}"/>
                </a:ext>
              </a:extLst>
            </p:cNvPr>
            <p:cNvSpPr txBox="1"/>
            <p:nvPr/>
          </p:nvSpPr>
          <p:spPr>
            <a:xfrm>
              <a:off x="3669959" y="4748244"/>
              <a:ext cx="660171" cy="215444"/>
            </a:xfrm>
            <a:prstGeom prst="rect">
              <a:avLst/>
            </a:prstGeom>
            <a:noFill/>
          </p:spPr>
          <p:txBody>
            <a:bodyPr wrap="square">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a:r>
                <a:rPr lang="en-US" altLang="ja-JP" sz="800" b="1" dirty="0">
                  <a:latin typeface="Arial" panose="020B0604020202020204" pitchFamily="34" charset="0"/>
                  <a:ea typeface="游明朝" panose="02020400000000000000" pitchFamily="18" charset="-128"/>
                </a:rPr>
                <a:t>p = 4.5 × 10</a:t>
              </a:r>
              <a:r>
                <a:rPr lang="en-US" altLang="ja-JP" sz="800" b="1" baseline="30000" dirty="0">
                  <a:latin typeface="Arial" panose="020B0604020202020204" pitchFamily="34" charset="0"/>
                  <a:ea typeface="游明朝" panose="02020400000000000000" pitchFamily="18" charset="-128"/>
                </a:rPr>
                <a:t>-3</a:t>
              </a:r>
              <a:endParaRPr lang="en-US" altLang="ja-JP" sz="800" b="1" dirty="0">
                <a:latin typeface="Arial" panose="020B0604020202020204" pitchFamily="34" charset="0"/>
                <a:ea typeface="游明朝" panose="02020400000000000000" pitchFamily="18" charset="-128"/>
              </a:endParaRPr>
            </a:p>
          </p:txBody>
        </p:sp>
      </p:grpSp>
      <p:grpSp>
        <p:nvGrpSpPr>
          <p:cNvPr id="82" name="グループ化 81">
            <a:extLst>
              <a:ext uri="{FF2B5EF4-FFF2-40B4-BE49-F238E27FC236}">
                <a16:creationId xmlns:a16="http://schemas.microsoft.com/office/drawing/2014/main" id="{964E3170-685B-48E7-88C9-EB434841599F}"/>
              </a:ext>
            </a:extLst>
          </p:cNvPr>
          <p:cNvGrpSpPr/>
          <p:nvPr/>
        </p:nvGrpSpPr>
        <p:grpSpPr>
          <a:xfrm>
            <a:off x="3683324" y="3641212"/>
            <a:ext cx="1246856" cy="222591"/>
            <a:chOff x="3303610" y="4744696"/>
            <a:chExt cx="916810" cy="222591"/>
          </a:xfrm>
        </p:grpSpPr>
        <p:sp>
          <p:nvSpPr>
            <p:cNvPr id="83" name="右大かっこ 82">
              <a:extLst>
                <a:ext uri="{FF2B5EF4-FFF2-40B4-BE49-F238E27FC236}">
                  <a16:creationId xmlns:a16="http://schemas.microsoft.com/office/drawing/2014/main" id="{6718451E-381F-488A-BF32-6858C0E8D423}"/>
                </a:ext>
              </a:extLst>
            </p:cNvPr>
            <p:cNvSpPr/>
            <p:nvPr/>
          </p:nvSpPr>
          <p:spPr>
            <a:xfrm rot="16200000">
              <a:off x="3739155" y="4486023"/>
              <a:ext cx="45719" cy="916810"/>
            </a:xfrm>
            <a:prstGeom prst="rightBracket">
              <a:avLst>
                <a:gd name="adj" fmla="val 0"/>
              </a:avLst>
            </a:prstGeom>
            <a:ln w="9525">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algn="ctr"/>
              <a:endParaRPr kumimoji="1" lang="ja-JP" altLang="en-US" dirty="0"/>
            </a:p>
          </p:txBody>
        </p:sp>
        <p:sp>
          <p:nvSpPr>
            <p:cNvPr id="84" name="テキスト ボックス 130">
              <a:extLst>
                <a:ext uri="{FF2B5EF4-FFF2-40B4-BE49-F238E27FC236}">
                  <a16:creationId xmlns:a16="http://schemas.microsoft.com/office/drawing/2014/main" id="{C4614EE8-107A-4EB4-8272-B1E22698E01A}"/>
                </a:ext>
              </a:extLst>
            </p:cNvPr>
            <p:cNvSpPr txBox="1"/>
            <p:nvPr/>
          </p:nvSpPr>
          <p:spPr>
            <a:xfrm>
              <a:off x="3431928" y="4744696"/>
              <a:ext cx="660171" cy="215444"/>
            </a:xfrm>
            <a:prstGeom prst="rect">
              <a:avLst/>
            </a:prstGeom>
            <a:noFill/>
          </p:spPr>
          <p:txBody>
            <a:bodyPr wrap="square">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a:r>
                <a:rPr lang="en-US" altLang="ja-JP" sz="800" b="1" dirty="0">
                  <a:latin typeface="Arial" panose="020B0604020202020204" pitchFamily="34" charset="0"/>
                  <a:ea typeface="游明朝" panose="02020400000000000000" pitchFamily="18" charset="-128"/>
                </a:rPr>
                <a:t>p = 5.7 × 10</a:t>
              </a:r>
              <a:r>
                <a:rPr lang="en-US" altLang="ja-JP" sz="800" b="1" baseline="30000" dirty="0">
                  <a:latin typeface="Arial" panose="020B0604020202020204" pitchFamily="34" charset="0"/>
                  <a:ea typeface="游明朝" panose="02020400000000000000" pitchFamily="18" charset="-128"/>
                </a:rPr>
                <a:t>-3</a:t>
              </a:r>
              <a:endParaRPr lang="en-US" altLang="ja-JP" sz="800" b="1" dirty="0">
                <a:latin typeface="Arial" panose="020B0604020202020204" pitchFamily="34" charset="0"/>
                <a:ea typeface="游明朝" panose="02020400000000000000" pitchFamily="18" charset="-128"/>
              </a:endParaRPr>
            </a:p>
          </p:txBody>
        </p:sp>
      </p:grpSp>
      <p:pic>
        <p:nvPicPr>
          <p:cNvPr id="3" name="図 2" descr="屋外, 人, 鳥, 男 が含まれている画像&#10;&#10;自動的に生成された説明">
            <a:extLst>
              <a:ext uri="{FF2B5EF4-FFF2-40B4-BE49-F238E27FC236}">
                <a16:creationId xmlns:a16="http://schemas.microsoft.com/office/drawing/2014/main" id="{D90A33D8-88E0-4826-8690-A92E91841A55}"/>
              </a:ext>
            </a:extLst>
          </p:cNvPr>
          <p:cNvPicPr>
            <a:picLocks noChangeAspect="1"/>
          </p:cNvPicPr>
          <p:nvPr/>
        </p:nvPicPr>
        <p:blipFill rotWithShape="1">
          <a:blip r:embed="rId14" cstate="hqprint">
            <a:extLst>
              <a:ext uri="{BEBA8EAE-BF5A-486C-A8C5-ECC9F3942E4B}">
                <a14:imgProps xmlns:a14="http://schemas.microsoft.com/office/drawing/2010/main">
                  <a14:imgLayer r:embed="rId15">
                    <a14:imgEffect>
                      <a14:colorTemperature colorTemp="6400"/>
                    </a14:imgEffect>
                    <a14:imgEffect>
                      <a14:brightnessContrast bright="20000"/>
                    </a14:imgEffect>
                  </a14:imgLayer>
                </a14:imgProps>
              </a:ext>
              <a:ext uri="{28A0092B-C50C-407E-A947-70E740481C1C}">
                <a14:useLocalDpi xmlns:a14="http://schemas.microsoft.com/office/drawing/2010/main"/>
              </a:ext>
            </a:extLst>
          </a:blip>
          <a:srcRect/>
          <a:stretch/>
        </p:blipFill>
        <p:spPr>
          <a:xfrm>
            <a:off x="850434" y="1065285"/>
            <a:ext cx="1137600" cy="831600"/>
          </a:xfrm>
          <a:prstGeom prst="rect">
            <a:avLst/>
          </a:prstGeom>
        </p:spPr>
      </p:pic>
      <p:pic>
        <p:nvPicPr>
          <p:cNvPr id="7" name="図 6" descr="男, 持つ, 立つ, 女性 が含まれている画像&#10;&#10;自動的に生成された説明">
            <a:extLst>
              <a:ext uri="{FF2B5EF4-FFF2-40B4-BE49-F238E27FC236}">
                <a16:creationId xmlns:a16="http://schemas.microsoft.com/office/drawing/2014/main" id="{4AF0D1C4-2C27-4718-9148-596DB8E08D5A}"/>
              </a:ext>
            </a:extLst>
          </p:cNvPr>
          <p:cNvPicPr>
            <a:picLocks noChangeAspect="1"/>
          </p:cNvPicPr>
          <p:nvPr/>
        </p:nvPicPr>
        <p:blipFill rotWithShape="1">
          <a:blip r:embed="rId16" cstate="hqprint">
            <a:extLst>
              <a:ext uri="{BEBA8EAE-BF5A-486C-A8C5-ECC9F3942E4B}">
                <a14:imgProps xmlns:a14="http://schemas.microsoft.com/office/drawing/2010/main">
                  <a14:imgLayer r:embed="rId17">
                    <a14:imgEffect>
                      <a14:colorTemperature colorTemp="6300"/>
                    </a14:imgEffect>
                    <a14:imgEffect>
                      <a14:brightnessContrast bright="20000"/>
                    </a14:imgEffect>
                  </a14:imgLayer>
                </a14:imgProps>
              </a:ext>
              <a:ext uri="{28A0092B-C50C-407E-A947-70E740481C1C}">
                <a14:useLocalDpi xmlns:a14="http://schemas.microsoft.com/office/drawing/2010/main"/>
              </a:ext>
            </a:extLst>
          </a:blip>
          <a:srcRect/>
          <a:stretch/>
        </p:blipFill>
        <p:spPr>
          <a:xfrm>
            <a:off x="2022858" y="1065285"/>
            <a:ext cx="1137600" cy="831600"/>
          </a:xfrm>
          <a:prstGeom prst="rect">
            <a:avLst/>
          </a:prstGeom>
        </p:spPr>
      </p:pic>
      <p:pic>
        <p:nvPicPr>
          <p:cNvPr id="9" name="図 8" descr="屋外, 雪, 男, 立つ が含まれている画像&#10;&#10;自動的に生成された説明">
            <a:extLst>
              <a:ext uri="{FF2B5EF4-FFF2-40B4-BE49-F238E27FC236}">
                <a16:creationId xmlns:a16="http://schemas.microsoft.com/office/drawing/2014/main" id="{BD07B3CF-94B5-4006-B38A-C5AEC8BDEE73}"/>
              </a:ext>
            </a:extLst>
          </p:cNvPr>
          <p:cNvPicPr>
            <a:picLocks noChangeAspect="1"/>
          </p:cNvPicPr>
          <p:nvPr/>
        </p:nvPicPr>
        <p:blipFill rotWithShape="1">
          <a:blip r:embed="rId18" cstate="hqprint">
            <a:extLst>
              <a:ext uri="{BEBA8EAE-BF5A-486C-A8C5-ECC9F3942E4B}">
                <a14:imgProps xmlns:a14="http://schemas.microsoft.com/office/drawing/2010/main">
                  <a14:imgLayer r:embed="rId19">
                    <a14:imgEffect>
                      <a14:brightnessContrast bright="20000"/>
                    </a14:imgEffect>
                  </a14:imgLayer>
                </a14:imgProps>
              </a:ext>
              <a:ext uri="{28A0092B-C50C-407E-A947-70E740481C1C}">
                <a14:useLocalDpi xmlns:a14="http://schemas.microsoft.com/office/drawing/2010/main"/>
              </a:ext>
            </a:extLst>
          </a:blip>
          <a:srcRect/>
          <a:stretch/>
        </p:blipFill>
        <p:spPr>
          <a:xfrm>
            <a:off x="3195282" y="1065285"/>
            <a:ext cx="1137600" cy="831600"/>
          </a:xfrm>
          <a:prstGeom prst="rect">
            <a:avLst/>
          </a:prstGeom>
        </p:spPr>
      </p:pic>
      <p:pic>
        <p:nvPicPr>
          <p:cNvPr id="15" name="図 14" descr="男, 砂浜, フリスビー, 持つ が含まれている画像&#10;&#10;自動的に生成された説明">
            <a:extLst>
              <a:ext uri="{FF2B5EF4-FFF2-40B4-BE49-F238E27FC236}">
                <a16:creationId xmlns:a16="http://schemas.microsoft.com/office/drawing/2014/main" id="{8738BF5B-21DF-4B8E-9E8D-3C8112DC11F4}"/>
              </a:ext>
            </a:extLst>
          </p:cNvPr>
          <p:cNvPicPr>
            <a:picLocks noChangeAspect="1"/>
          </p:cNvPicPr>
          <p:nvPr/>
        </p:nvPicPr>
        <p:blipFill rotWithShape="1">
          <a:blip r:embed="rId20" cstate="hqprint">
            <a:extLst>
              <a:ext uri="{BEBA8EAE-BF5A-486C-A8C5-ECC9F3942E4B}">
                <a14:imgProps xmlns:a14="http://schemas.microsoft.com/office/drawing/2010/main">
                  <a14:imgLayer r:embed="rId21">
                    <a14:imgEffect>
                      <a14:brightnessContrast bright="20000"/>
                    </a14:imgEffect>
                  </a14:imgLayer>
                </a14:imgProps>
              </a:ext>
              <a:ext uri="{28A0092B-C50C-407E-A947-70E740481C1C}">
                <a14:useLocalDpi xmlns:a14="http://schemas.microsoft.com/office/drawing/2010/main"/>
              </a:ext>
            </a:extLst>
          </a:blip>
          <a:srcRect/>
          <a:stretch/>
        </p:blipFill>
        <p:spPr>
          <a:xfrm>
            <a:off x="4367706" y="1065285"/>
            <a:ext cx="1137600" cy="831600"/>
          </a:xfrm>
          <a:prstGeom prst="rect">
            <a:avLst/>
          </a:prstGeom>
        </p:spPr>
      </p:pic>
      <p:pic>
        <p:nvPicPr>
          <p:cNvPr id="17" name="図 16" descr="雪, 屋外, 人, スキー が含まれている画像&#10;&#10;自動的に生成された説明">
            <a:extLst>
              <a:ext uri="{FF2B5EF4-FFF2-40B4-BE49-F238E27FC236}">
                <a16:creationId xmlns:a16="http://schemas.microsoft.com/office/drawing/2014/main" id="{B0580F0A-12C3-4ABF-A402-E039845385F4}"/>
              </a:ext>
            </a:extLst>
          </p:cNvPr>
          <p:cNvPicPr>
            <a:picLocks noChangeAspect="1"/>
          </p:cNvPicPr>
          <p:nvPr/>
        </p:nvPicPr>
        <p:blipFill rotWithShape="1">
          <a:blip r:embed="rId22" cstate="hqprint">
            <a:extLst>
              <a:ext uri="{BEBA8EAE-BF5A-486C-A8C5-ECC9F3942E4B}">
                <a14:imgProps xmlns:a14="http://schemas.microsoft.com/office/drawing/2010/main">
                  <a14:imgLayer r:embed="rId23">
                    <a14:imgEffect>
                      <a14:brightnessContrast bright="20000"/>
                    </a14:imgEffect>
                  </a14:imgLayer>
                </a14:imgProps>
              </a:ext>
              <a:ext uri="{28A0092B-C50C-407E-A947-70E740481C1C}">
                <a14:useLocalDpi xmlns:a14="http://schemas.microsoft.com/office/drawing/2010/main"/>
              </a:ext>
            </a:extLst>
          </a:blip>
          <a:srcRect/>
          <a:stretch/>
        </p:blipFill>
        <p:spPr>
          <a:xfrm>
            <a:off x="5540128" y="1065285"/>
            <a:ext cx="1137600" cy="831600"/>
          </a:xfrm>
          <a:prstGeom prst="rect">
            <a:avLst/>
          </a:prstGeom>
        </p:spPr>
      </p:pic>
      <p:grpSp>
        <p:nvGrpSpPr>
          <p:cNvPr id="76" name="グループ化 75">
            <a:extLst>
              <a:ext uri="{FF2B5EF4-FFF2-40B4-BE49-F238E27FC236}">
                <a16:creationId xmlns:a16="http://schemas.microsoft.com/office/drawing/2014/main" id="{2B79E46E-0C12-4C44-B904-029193F8E9A2}"/>
              </a:ext>
            </a:extLst>
          </p:cNvPr>
          <p:cNvGrpSpPr/>
          <p:nvPr/>
        </p:nvGrpSpPr>
        <p:grpSpPr>
          <a:xfrm>
            <a:off x="1553374" y="1721436"/>
            <a:ext cx="537642" cy="200055"/>
            <a:chOff x="1745258" y="3116229"/>
            <a:chExt cx="537642" cy="200055"/>
          </a:xfrm>
        </p:grpSpPr>
        <p:cxnSp>
          <p:nvCxnSpPr>
            <p:cNvPr id="72" name="直線コネクタ 71">
              <a:extLst>
                <a:ext uri="{FF2B5EF4-FFF2-40B4-BE49-F238E27FC236}">
                  <a16:creationId xmlns:a16="http://schemas.microsoft.com/office/drawing/2014/main" id="{AE304A77-50AB-406A-8FEF-F03270FBFE6C}"/>
                </a:ext>
              </a:extLst>
            </p:cNvPr>
            <p:cNvCxnSpPr>
              <a:cxnSpLocks/>
            </p:cNvCxnSpPr>
            <p:nvPr/>
          </p:nvCxnSpPr>
          <p:spPr>
            <a:xfrm>
              <a:off x="1770608" y="3274389"/>
              <a:ext cx="406709" cy="0"/>
            </a:xfrm>
            <a:prstGeom prst="line">
              <a:avLst/>
            </a:prstGeom>
            <a:ln w="19050">
              <a:solidFill>
                <a:schemeClr val="tx1"/>
              </a:solidFill>
            </a:ln>
          </p:spPr>
          <p:style>
            <a:lnRef idx="1">
              <a:schemeClr val="dk1"/>
            </a:lnRef>
            <a:fillRef idx="0">
              <a:schemeClr val="dk1"/>
            </a:fillRef>
            <a:effectRef idx="0">
              <a:schemeClr val="dk1"/>
            </a:effectRef>
            <a:fontRef idx="minor">
              <a:schemeClr val="tx1"/>
            </a:fontRef>
          </p:style>
        </p:cxnSp>
        <p:sp>
          <p:nvSpPr>
            <p:cNvPr id="75" name="テキスト ボックス 74">
              <a:extLst>
                <a:ext uri="{FF2B5EF4-FFF2-40B4-BE49-F238E27FC236}">
                  <a16:creationId xmlns:a16="http://schemas.microsoft.com/office/drawing/2014/main" id="{DC84C173-E79A-431D-82D9-3CB51B7A697A}"/>
                </a:ext>
              </a:extLst>
            </p:cNvPr>
            <p:cNvSpPr txBox="1"/>
            <p:nvPr/>
          </p:nvSpPr>
          <p:spPr>
            <a:xfrm>
              <a:off x="1745258" y="3116229"/>
              <a:ext cx="537642" cy="200055"/>
            </a:xfrm>
            <a:prstGeom prst="rect">
              <a:avLst/>
            </a:prstGeom>
            <a:noFill/>
          </p:spPr>
          <p:txBody>
            <a:bodyPr wrap="square" rtlCol="0">
              <a:spAutoFit/>
            </a:bodyPr>
            <a:lstStyle/>
            <a:p>
              <a:r>
                <a:rPr kumimoji="1" lang="en-US" altLang="ja-JP" sz="700" b="1" dirty="0">
                  <a:latin typeface="Arial" panose="020B0604020202020204" pitchFamily="34" charset="0"/>
                  <a:cs typeface="Arial" panose="020B0604020202020204" pitchFamily="34" charset="0"/>
                </a:rPr>
                <a:t>100</a:t>
              </a:r>
              <a:r>
                <a:rPr kumimoji="1" lang="ja-JP" altLang="en-US" sz="700" b="1" dirty="0">
                  <a:latin typeface="Arial" panose="020B0604020202020204" pitchFamily="34" charset="0"/>
                  <a:cs typeface="Arial" panose="020B0604020202020204" pitchFamily="34" charset="0"/>
                </a:rPr>
                <a:t> </a:t>
              </a:r>
              <a:r>
                <a:rPr kumimoji="1" lang="en-US" altLang="ja-JP" sz="700" b="1" dirty="0">
                  <a:latin typeface="Arial" panose="020B0604020202020204" pitchFamily="34" charset="0"/>
                  <a:cs typeface="Arial" panose="020B0604020202020204" pitchFamily="34" charset="0"/>
                </a:rPr>
                <a:t>µM</a:t>
              </a:r>
              <a:endParaRPr kumimoji="1" lang="ja-JP" altLang="en-US" sz="700" b="1" dirty="0">
                <a:latin typeface="Arial" panose="020B0604020202020204" pitchFamily="34" charset="0"/>
                <a:cs typeface="Arial" panose="020B0604020202020204" pitchFamily="34" charset="0"/>
              </a:endParaRPr>
            </a:p>
          </p:txBody>
        </p:sp>
      </p:grpSp>
      <p:grpSp>
        <p:nvGrpSpPr>
          <p:cNvPr id="104" name="グループ化 103">
            <a:extLst>
              <a:ext uri="{FF2B5EF4-FFF2-40B4-BE49-F238E27FC236}">
                <a16:creationId xmlns:a16="http://schemas.microsoft.com/office/drawing/2014/main" id="{671DAFFD-3F7F-4034-BF3E-1FCA2045D67C}"/>
              </a:ext>
            </a:extLst>
          </p:cNvPr>
          <p:cNvGrpSpPr/>
          <p:nvPr/>
        </p:nvGrpSpPr>
        <p:grpSpPr>
          <a:xfrm>
            <a:off x="2707484" y="1721436"/>
            <a:ext cx="489144" cy="200055"/>
            <a:chOff x="2740912" y="2963829"/>
            <a:chExt cx="489144" cy="200055"/>
          </a:xfrm>
        </p:grpSpPr>
        <p:cxnSp>
          <p:nvCxnSpPr>
            <p:cNvPr id="105" name="直線コネクタ 104">
              <a:extLst>
                <a:ext uri="{FF2B5EF4-FFF2-40B4-BE49-F238E27FC236}">
                  <a16:creationId xmlns:a16="http://schemas.microsoft.com/office/drawing/2014/main" id="{FDB5EA66-F957-4007-8E35-FE9D4EB9CB20}"/>
                </a:ext>
              </a:extLst>
            </p:cNvPr>
            <p:cNvCxnSpPr>
              <a:cxnSpLocks/>
            </p:cNvCxnSpPr>
            <p:nvPr/>
          </p:nvCxnSpPr>
          <p:spPr>
            <a:xfrm>
              <a:off x="2781725" y="3121989"/>
              <a:ext cx="406709" cy="0"/>
            </a:xfrm>
            <a:prstGeom prst="line">
              <a:avLst/>
            </a:prstGeom>
            <a:ln w="19050">
              <a:solidFill>
                <a:schemeClr val="tx1"/>
              </a:solidFill>
            </a:ln>
          </p:spPr>
          <p:style>
            <a:lnRef idx="1">
              <a:schemeClr val="dk1"/>
            </a:lnRef>
            <a:fillRef idx="0">
              <a:schemeClr val="dk1"/>
            </a:fillRef>
            <a:effectRef idx="0">
              <a:schemeClr val="dk1"/>
            </a:effectRef>
            <a:fontRef idx="minor">
              <a:schemeClr val="tx1"/>
            </a:fontRef>
          </p:style>
        </p:cxnSp>
        <p:sp>
          <p:nvSpPr>
            <p:cNvPr id="106" name="テキスト ボックス 105">
              <a:extLst>
                <a:ext uri="{FF2B5EF4-FFF2-40B4-BE49-F238E27FC236}">
                  <a16:creationId xmlns:a16="http://schemas.microsoft.com/office/drawing/2014/main" id="{338B995B-44EB-4178-9563-15B150395CDF}"/>
                </a:ext>
              </a:extLst>
            </p:cNvPr>
            <p:cNvSpPr txBox="1"/>
            <p:nvPr/>
          </p:nvSpPr>
          <p:spPr>
            <a:xfrm>
              <a:off x="2740912" y="2963829"/>
              <a:ext cx="489144" cy="200055"/>
            </a:xfrm>
            <a:prstGeom prst="rect">
              <a:avLst/>
            </a:prstGeom>
            <a:noFill/>
          </p:spPr>
          <p:txBody>
            <a:bodyPr wrap="square" rtlCol="0">
              <a:spAutoFit/>
            </a:bodyPr>
            <a:lstStyle/>
            <a:p>
              <a:r>
                <a:rPr kumimoji="1" lang="en-US" altLang="ja-JP" sz="700" b="1" dirty="0">
                  <a:latin typeface="Arial" panose="020B0604020202020204" pitchFamily="34" charset="0"/>
                  <a:cs typeface="Arial" panose="020B0604020202020204" pitchFamily="34" charset="0"/>
                </a:rPr>
                <a:t>100</a:t>
              </a:r>
              <a:r>
                <a:rPr kumimoji="1" lang="ja-JP" altLang="en-US" sz="700" b="1" dirty="0">
                  <a:latin typeface="Arial" panose="020B0604020202020204" pitchFamily="34" charset="0"/>
                  <a:cs typeface="Arial" panose="020B0604020202020204" pitchFamily="34" charset="0"/>
                </a:rPr>
                <a:t> </a:t>
              </a:r>
              <a:r>
                <a:rPr kumimoji="1" lang="en-US" altLang="ja-JP" sz="700" b="1" dirty="0">
                  <a:latin typeface="Arial" panose="020B0604020202020204" pitchFamily="34" charset="0"/>
                  <a:cs typeface="Arial" panose="020B0604020202020204" pitchFamily="34" charset="0"/>
                </a:rPr>
                <a:t>µM</a:t>
              </a:r>
              <a:endParaRPr kumimoji="1" lang="ja-JP" altLang="en-US" sz="700" b="1" dirty="0">
                <a:latin typeface="Arial" panose="020B0604020202020204" pitchFamily="34" charset="0"/>
                <a:cs typeface="Arial" panose="020B0604020202020204" pitchFamily="34" charset="0"/>
              </a:endParaRPr>
            </a:p>
          </p:txBody>
        </p:sp>
      </p:grpSp>
      <p:grpSp>
        <p:nvGrpSpPr>
          <p:cNvPr id="107" name="グループ化 106">
            <a:extLst>
              <a:ext uri="{FF2B5EF4-FFF2-40B4-BE49-F238E27FC236}">
                <a16:creationId xmlns:a16="http://schemas.microsoft.com/office/drawing/2014/main" id="{8BD048D0-B425-4107-84A6-6DB66B4CF15F}"/>
              </a:ext>
            </a:extLst>
          </p:cNvPr>
          <p:cNvGrpSpPr/>
          <p:nvPr/>
        </p:nvGrpSpPr>
        <p:grpSpPr>
          <a:xfrm>
            <a:off x="3876094" y="1720842"/>
            <a:ext cx="482168" cy="200055"/>
            <a:chOff x="1726159" y="3121635"/>
            <a:chExt cx="482168" cy="200055"/>
          </a:xfrm>
        </p:grpSpPr>
        <p:cxnSp>
          <p:nvCxnSpPr>
            <p:cNvPr id="108" name="直線コネクタ 107">
              <a:extLst>
                <a:ext uri="{FF2B5EF4-FFF2-40B4-BE49-F238E27FC236}">
                  <a16:creationId xmlns:a16="http://schemas.microsoft.com/office/drawing/2014/main" id="{625F8EBF-24E7-466A-9548-30B5D2272921}"/>
                </a:ext>
              </a:extLst>
            </p:cNvPr>
            <p:cNvCxnSpPr>
              <a:cxnSpLocks/>
            </p:cNvCxnSpPr>
            <p:nvPr/>
          </p:nvCxnSpPr>
          <p:spPr>
            <a:xfrm>
              <a:off x="1770608" y="3274389"/>
              <a:ext cx="406709" cy="0"/>
            </a:xfrm>
            <a:prstGeom prst="line">
              <a:avLst/>
            </a:prstGeom>
            <a:ln w="19050">
              <a:solidFill>
                <a:schemeClr val="tx1"/>
              </a:solidFill>
            </a:ln>
          </p:spPr>
          <p:style>
            <a:lnRef idx="1">
              <a:schemeClr val="dk1"/>
            </a:lnRef>
            <a:fillRef idx="0">
              <a:schemeClr val="dk1"/>
            </a:fillRef>
            <a:effectRef idx="0">
              <a:schemeClr val="dk1"/>
            </a:effectRef>
            <a:fontRef idx="minor">
              <a:schemeClr val="tx1"/>
            </a:fontRef>
          </p:style>
        </p:cxnSp>
        <p:sp>
          <p:nvSpPr>
            <p:cNvPr id="109" name="テキスト ボックス 108">
              <a:extLst>
                <a:ext uri="{FF2B5EF4-FFF2-40B4-BE49-F238E27FC236}">
                  <a16:creationId xmlns:a16="http://schemas.microsoft.com/office/drawing/2014/main" id="{34172EED-E396-4E31-80A0-06D95F433053}"/>
                </a:ext>
              </a:extLst>
            </p:cNvPr>
            <p:cNvSpPr txBox="1"/>
            <p:nvPr/>
          </p:nvSpPr>
          <p:spPr>
            <a:xfrm>
              <a:off x="1726159" y="3121635"/>
              <a:ext cx="482168" cy="200055"/>
            </a:xfrm>
            <a:prstGeom prst="rect">
              <a:avLst/>
            </a:prstGeom>
            <a:noFill/>
          </p:spPr>
          <p:txBody>
            <a:bodyPr wrap="square" rtlCol="0">
              <a:spAutoFit/>
            </a:bodyPr>
            <a:lstStyle/>
            <a:p>
              <a:r>
                <a:rPr kumimoji="1" lang="en-US" altLang="ja-JP" sz="700" b="1" dirty="0">
                  <a:latin typeface="Arial" panose="020B0604020202020204" pitchFamily="34" charset="0"/>
                  <a:cs typeface="Arial" panose="020B0604020202020204" pitchFamily="34" charset="0"/>
                </a:rPr>
                <a:t>100 µM</a:t>
              </a:r>
              <a:endParaRPr kumimoji="1" lang="ja-JP" altLang="en-US" sz="700" b="1" dirty="0">
                <a:latin typeface="Arial" panose="020B0604020202020204" pitchFamily="34" charset="0"/>
                <a:cs typeface="Arial" panose="020B0604020202020204" pitchFamily="34" charset="0"/>
              </a:endParaRPr>
            </a:p>
          </p:txBody>
        </p:sp>
      </p:grpSp>
      <p:grpSp>
        <p:nvGrpSpPr>
          <p:cNvPr id="119" name="グループ化 118">
            <a:extLst>
              <a:ext uri="{FF2B5EF4-FFF2-40B4-BE49-F238E27FC236}">
                <a16:creationId xmlns:a16="http://schemas.microsoft.com/office/drawing/2014/main" id="{F4A2567A-47C8-4709-8A4D-A02D8AF390A8}"/>
              </a:ext>
            </a:extLst>
          </p:cNvPr>
          <p:cNvGrpSpPr/>
          <p:nvPr/>
        </p:nvGrpSpPr>
        <p:grpSpPr>
          <a:xfrm>
            <a:off x="5037729" y="1721436"/>
            <a:ext cx="492408" cy="200055"/>
            <a:chOff x="1712602" y="3124604"/>
            <a:chExt cx="492408" cy="200055"/>
          </a:xfrm>
        </p:grpSpPr>
        <p:cxnSp>
          <p:nvCxnSpPr>
            <p:cNvPr id="121" name="直線コネクタ 120">
              <a:extLst>
                <a:ext uri="{FF2B5EF4-FFF2-40B4-BE49-F238E27FC236}">
                  <a16:creationId xmlns:a16="http://schemas.microsoft.com/office/drawing/2014/main" id="{3E22D909-F3D0-42F0-929B-24D100B2C57A}"/>
                </a:ext>
              </a:extLst>
            </p:cNvPr>
            <p:cNvCxnSpPr>
              <a:cxnSpLocks/>
            </p:cNvCxnSpPr>
            <p:nvPr/>
          </p:nvCxnSpPr>
          <p:spPr>
            <a:xfrm>
              <a:off x="1770608" y="3274389"/>
              <a:ext cx="406709" cy="0"/>
            </a:xfrm>
            <a:prstGeom prst="line">
              <a:avLst/>
            </a:prstGeom>
            <a:ln w="19050">
              <a:solidFill>
                <a:schemeClr val="tx1"/>
              </a:solidFill>
            </a:ln>
          </p:spPr>
          <p:style>
            <a:lnRef idx="1">
              <a:schemeClr val="dk1"/>
            </a:lnRef>
            <a:fillRef idx="0">
              <a:schemeClr val="dk1"/>
            </a:fillRef>
            <a:effectRef idx="0">
              <a:schemeClr val="dk1"/>
            </a:effectRef>
            <a:fontRef idx="minor">
              <a:schemeClr val="tx1"/>
            </a:fontRef>
          </p:style>
        </p:cxnSp>
        <p:sp>
          <p:nvSpPr>
            <p:cNvPr id="127" name="テキスト ボックス 126">
              <a:extLst>
                <a:ext uri="{FF2B5EF4-FFF2-40B4-BE49-F238E27FC236}">
                  <a16:creationId xmlns:a16="http://schemas.microsoft.com/office/drawing/2014/main" id="{DBF5574B-BD6E-41AC-AB8E-04835641EEF3}"/>
                </a:ext>
              </a:extLst>
            </p:cNvPr>
            <p:cNvSpPr txBox="1"/>
            <p:nvPr/>
          </p:nvSpPr>
          <p:spPr>
            <a:xfrm>
              <a:off x="1712602" y="3124604"/>
              <a:ext cx="492408" cy="200055"/>
            </a:xfrm>
            <a:prstGeom prst="rect">
              <a:avLst/>
            </a:prstGeom>
            <a:noFill/>
          </p:spPr>
          <p:txBody>
            <a:bodyPr wrap="square" rtlCol="0">
              <a:spAutoFit/>
            </a:bodyPr>
            <a:lstStyle/>
            <a:p>
              <a:r>
                <a:rPr kumimoji="1" lang="en-US" altLang="ja-JP" sz="700" b="1" dirty="0">
                  <a:latin typeface="Arial" panose="020B0604020202020204" pitchFamily="34" charset="0"/>
                  <a:cs typeface="Arial" panose="020B0604020202020204" pitchFamily="34" charset="0"/>
                </a:rPr>
                <a:t>100 µM</a:t>
              </a:r>
              <a:endParaRPr kumimoji="1" lang="ja-JP" altLang="en-US" sz="700" b="1" dirty="0">
                <a:latin typeface="Arial" panose="020B0604020202020204" pitchFamily="34" charset="0"/>
                <a:cs typeface="Arial" panose="020B0604020202020204" pitchFamily="34" charset="0"/>
              </a:endParaRPr>
            </a:p>
          </p:txBody>
        </p:sp>
      </p:grpSp>
      <p:grpSp>
        <p:nvGrpSpPr>
          <p:cNvPr id="135" name="グループ化 134">
            <a:extLst>
              <a:ext uri="{FF2B5EF4-FFF2-40B4-BE49-F238E27FC236}">
                <a16:creationId xmlns:a16="http://schemas.microsoft.com/office/drawing/2014/main" id="{E598C5E7-2FE1-413D-A8CD-A6DB8372A94F}"/>
              </a:ext>
            </a:extLst>
          </p:cNvPr>
          <p:cNvGrpSpPr/>
          <p:nvPr/>
        </p:nvGrpSpPr>
        <p:grpSpPr>
          <a:xfrm>
            <a:off x="6231006" y="1713754"/>
            <a:ext cx="482167" cy="200055"/>
            <a:chOff x="1734726" y="3117570"/>
            <a:chExt cx="482167" cy="200055"/>
          </a:xfrm>
        </p:grpSpPr>
        <p:cxnSp>
          <p:nvCxnSpPr>
            <p:cNvPr id="136" name="直線コネクタ 135">
              <a:extLst>
                <a:ext uri="{FF2B5EF4-FFF2-40B4-BE49-F238E27FC236}">
                  <a16:creationId xmlns:a16="http://schemas.microsoft.com/office/drawing/2014/main" id="{195C2AC9-E8A1-4BB7-AC0C-D42F98884D00}"/>
                </a:ext>
              </a:extLst>
            </p:cNvPr>
            <p:cNvCxnSpPr>
              <a:cxnSpLocks/>
            </p:cNvCxnSpPr>
            <p:nvPr/>
          </p:nvCxnSpPr>
          <p:spPr>
            <a:xfrm>
              <a:off x="1770608" y="3274389"/>
              <a:ext cx="406709" cy="0"/>
            </a:xfrm>
            <a:prstGeom prst="line">
              <a:avLst/>
            </a:prstGeom>
            <a:ln w="19050">
              <a:solidFill>
                <a:schemeClr val="tx1"/>
              </a:solidFill>
            </a:ln>
          </p:spPr>
          <p:style>
            <a:lnRef idx="1">
              <a:schemeClr val="dk1"/>
            </a:lnRef>
            <a:fillRef idx="0">
              <a:schemeClr val="dk1"/>
            </a:fillRef>
            <a:effectRef idx="0">
              <a:schemeClr val="dk1"/>
            </a:effectRef>
            <a:fontRef idx="minor">
              <a:schemeClr val="tx1"/>
            </a:fontRef>
          </p:style>
        </p:cxnSp>
        <p:sp>
          <p:nvSpPr>
            <p:cNvPr id="137" name="テキスト ボックス 136">
              <a:extLst>
                <a:ext uri="{FF2B5EF4-FFF2-40B4-BE49-F238E27FC236}">
                  <a16:creationId xmlns:a16="http://schemas.microsoft.com/office/drawing/2014/main" id="{9D455420-E6EA-4D76-BEED-E792A0A26DAF}"/>
                </a:ext>
              </a:extLst>
            </p:cNvPr>
            <p:cNvSpPr txBox="1"/>
            <p:nvPr/>
          </p:nvSpPr>
          <p:spPr>
            <a:xfrm>
              <a:off x="1734726" y="3117570"/>
              <a:ext cx="482167" cy="200055"/>
            </a:xfrm>
            <a:prstGeom prst="rect">
              <a:avLst/>
            </a:prstGeom>
            <a:noFill/>
          </p:spPr>
          <p:txBody>
            <a:bodyPr wrap="square" rtlCol="0">
              <a:spAutoFit/>
            </a:bodyPr>
            <a:lstStyle/>
            <a:p>
              <a:r>
                <a:rPr kumimoji="1" lang="en-US" altLang="ja-JP" sz="700" b="1" dirty="0">
                  <a:latin typeface="Arial" panose="020B0604020202020204" pitchFamily="34" charset="0"/>
                  <a:cs typeface="Arial" panose="020B0604020202020204" pitchFamily="34" charset="0"/>
                </a:rPr>
                <a:t>100 µM</a:t>
              </a:r>
              <a:endParaRPr kumimoji="1" lang="ja-JP" altLang="en-US" sz="700" b="1" dirty="0">
                <a:latin typeface="Arial" panose="020B0604020202020204" pitchFamily="34" charset="0"/>
                <a:cs typeface="Arial" panose="020B0604020202020204" pitchFamily="34" charset="0"/>
              </a:endParaRPr>
            </a:p>
          </p:txBody>
        </p:sp>
      </p:grpSp>
      <p:sp>
        <p:nvSpPr>
          <p:cNvPr id="70" name="テキスト ボックス 69">
            <a:extLst>
              <a:ext uri="{FF2B5EF4-FFF2-40B4-BE49-F238E27FC236}">
                <a16:creationId xmlns:a16="http://schemas.microsoft.com/office/drawing/2014/main" id="{30794487-C7E9-42CE-B6FB-A643FF22FA60}"/>
              </a:ext>
            </a:extLst>
          </p:cNvPr>
          <p:cNvSpPr txBox="1"/>
          <p:nvPr/>
        </p:nvSpPr>
        <p:spPr>
          <a:xfrm>
            <a:off x="1446529" y="5065841"/>
            <a:ext cx="914396" cy="246221"/>
          </a:xfrm>
          <a:prstGeom prst="rect">
            <a:avLst/>
          </a:prstGeom>
          <a:noFill/>
        </p:spPr>
        <p:txBody>
          <a:bodyPr wrap="square" rtlCol="0">
            <a:spAutoFit/>
          </a:bodyPr>
          <a:lstStyle/>
          <a:p>
            <a:pPr algn="ctr"/>
            <a:r>
              <a:rPr kumimoji="1" lang="en-US" altLang="ja-JP" sz="1000" b="1" dirty="0">
                <a:latin typeface="Arial" panose="020B0604020202020204" pitchFamily="34" charset="0"/>
                <a:cs typeface="Arial" panose="020B0604020202020204" pitchFamily="34" charset="0"/>
              </a:rPr>
              <a:t>ABT-263:</a:t>
            </a:r>
            <a:endParaRPr kumimoji="1" lang="ja-JP" altLang="en-US" sz="1000" b="1" dirty="0">
              <a:latin typeface="Arial" panose="020B0604020202020204" pitchFamily="34" charset="0"/>
              <a:cs typeface="Arial" panose="020B0604020202020204" pitchFamily="34" charset="0"/>
            </a:endParaRPr>
          </a:p>
        </p:txBody>
      </p:sp>
      <p:sp>
        <p:nvSpPr>
          <p:cNvPr id="73" name="テキスト ボックス 72">
            <a:extLst>
              <a:ext uri="{FF2B5EF4-FFF2-40B4-BE49-F238E27FC236}">
                <a16:creationId xmlns:a16="http://schemas.microsoft.com/office/drawing/2014/main" id="{4BFA3706-5235-40EA-8C2D-9F7821F3EB8D}"/>
              </a:ext>
            </a:extLst>
          </p:cNvPr>
          <p:cNvSpPr txBox="1"/>
          <p:nvPr/>
        </p:nvSpPr>
        <p:spPr>
          <a:xfrm>
            <a:off x="555042" y="5632567"/>
            <a:ext cx="5776056" cy="1015663"/>
          </a:xfrm>
          <a:prstGeom prst="rect">
            <a:avLst/>
          </a:prstGeom>
          <a:noFill/>
        </p:spPr>
        <p:txBody>
          <a:bodyPr wrap="square" rtlCol="0">
            <a:spAutoFit/>
          </a:bodyPr>
          <a:lstStyle/>
          <a:p>
            <a:pPr algn="just"/>
            <a:r>
              <a:rPr kumimoji="1" lang="en-US" altLang="ja-JP" sz="1200" b="1" dirty="0">
                <a:latin typeface="Arial" panose="020B0604020202020204" pitchFamily="34" charset="0"/>
                <a:cs typeface="Arial" panose="020B0604020202020204" pitchFamily="34" charset="0"/>
              </a:rPr>
              <a:t>Supplementary Fig. 1. Determination of the optimal concentration of ABT-263. (a) </a:t>
            </a:r>
            <a:r>
              <a:rPr kumimoji="1" lang="en-US" altLang="ja-JP" sz="1200" dirty="0">
                <a:latin typeface="Arial" panose="020B0604020202020204" pitchFamily="34" charset="0"/>
                <a:cs typeface="Arial" panose="020B0604020202020204" pitchFamily="34" charset="0"/>
              </a:rPr>
              <a:t>Synovial mesenchymal stem cells from one donor were pretreated with 0, 5, 10, 15, or 20 µM ABT-263, and stained with SA-β-gal. Brightfield and phase contrast images are shown. </a:t>
            </a:r>
            <a:r>
              <a:rPr kumimoji="1" lang="en-US" altLang="ja-JP" sz="1200" b="1" dirty="0">
                <a:latin typeface="Arial" panose="020B0604020202020204" pitchFamily="34" charset="0"/>
                <a:cs typeface="Arial" panose="020B0604020202020204" pitchFamily="34" charset="0"/>
              </a:rPr>
              <a:t>(b)</a:t>
            </a:r>
            <a:r>
              <a:rPr kumimoji="1" lang="en-US" altLang="ja-JP" sz="1200" dirty="0">
                <a:latin typeface="Arial" panose="020B0604020202020204" pitchFamily="34" charset="0"/>
                <a:cs typeface="Arial" panose="020B0604020202020204" pitchFamily="34" charset="0"/>
              </a:rPr>
              <a:t> The percentage of SA-β-gal positive cells pretreated with 0, 5, 10, 15, and  20 </a:t>
            </a:r>
            <a:r>
              <a:rPr kumimoji="1" lang="en-US" altLang="ja-JP" sz="1200" dirty="0" err="1">
                <a:latin typeface="Arial" panose="020B0604020202020204" pitchFamily="34" charset="0"/>
                <a:cs typeface="Arial" panose="020B0604020202020204" pitchFamily="34" charset="0"/>
              </a:rPr>
              <a:t>μM</a:t>
            </a:r>
            <a:r>
              <a:rPr kumimoji="1" lang="en-US" altLang="ja-JP" sz="1200" dirty="0">
                <a:latin typeface="Arial" panose="020B0604020202020204" pitchFamily="34" charset="0"/>
                <a:cs typeface="Arial" panose="020B0604020202020204" pitchFamily="34" charset="0"/>
              </a:rPr>
              <a:t> ABT-263. The experiment was performed in triplicate wells. </a:t>
            </a:r>
            <a:endParaRPr kumimoji="1" lang="ja-JP" altLang="en-US" sz="12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10215427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テキスト ボックス 30">
            <a:extLst>
              <a:ext uri="{FF2B5EF4-FFF2-40B4-BE49-F238E27FC236}">
                <a16:creationId xmlns:a16="http://schemas.microsoft.com/office/drawing/2014/main" id="{7546B118-C69B-4FFD-B1CB-1310578A527F}"/>
              </a:ext>
            </a:extLst>
          </p:cNvPr>
          <p:cNvSpPr txBox="1"/>
          <p:nvPr/>
        </p:nvSpPr>
        <p:spPr>
          <a:xfrm>
            <a:off x="416013" y="4629834"/>
            <a:ext cx="6025973" cy="646331"/>
          </a:xfrm>
          <a:prstGeom prst="rect">
            <a:avLst/>
          </a:prstGeom>
          <a:noFill/>
        </p:spPr>
        <p:txBody>
          <a:bodyPr wrap="square" rtlCol="0">
            <a:spAutoFit/>
          </a:bodyPr>
          <a:lstStyle/>
          <a:p>
            <a:pPr algn="just"/>
            <a:r>
              <a:rPr kumimoji="1" lang="en-US" altLang="ja-JP" sz="1200" b="1" dirty="0">
                <a:latin typeface="Arial" panose="020B0604020202020204" pitchFamily="34" charset="0"/>
                <a:cs typeface="Arial" panose="020B0604020202020204" pitchFamily="34" charset="0"/>
              </a:rPr>
              <a:t>Supplementary Fig. 2. Western blot analysis of BCL-2. </a:t>
            </a:r>
            <a:r>
              <a:rPr kumimoji="1" lang="en-US" altLang="ja-JP" sz="1200" dirty="0">
                <a:latin typeface="Arial" panose="020B0604020202020204" pitchFamily="34" charset="0"/>
                <a:cs typeface="Arial" panose="020B0604020202020204" pitchFamily="34" charset="0"/>
              </a:rPr>
              <a:t>(a) Protein bands of BCL-2 and β-actin in the control and ABT-263 group. (b) BCL-2 expression was normalized to the respective β-actin expression.</a:t>
            </a:r>
            <a:endParaRPr kumimoji="1" lang="ja-JP" altLang="en-US" sz="1200" dirty="0">
              <a:latin typeface="Arial" panose="020B0604020202020204" pitchFamily="34" charset="0"/>
              <a:cs typeface="Arial" panose="020B0604020202020204" pitchFamily="34" charset="0"/>
            </a:endParaRPr>
          </a:p>
        </p:txBody>
      </p:sp>
      <p:cxnSp>
        <p:nvCxnSpPr>
          <p:cNvPr id="42" name="直線コネクタ 41">
            <a:extLst>
              <a:ext uri="{FF2B5EF4-FFF2-40B4-BE49-F238E27FC236}">
                <a16:creationId xmlns:a16="http://schemas.microsoft.com/office/drawing/2014/main" id="{356E3C2B-B42D-4F16-8ACA-371DDBECF8F4}"/>
              </a:ext>
            </a:extLst>
          </p:cNvPr>
          <p:cNvCxnSpPr>
            <a:cxnSpLocks/>
          </p:cNvCxnSpPr>
          <p:nvPr/>
        </p:nvCxnSpPr>
        <p:spPr>
          <a:xfrm>
            <a:off x="690649" y="569330"/>
            <a:ext cx="1044000" cy="0"/>
          </a:xfrm>
          <a:prstGeom prst="line">
            <a:avLst/>
          </a:prstGeom>
          <a:ln w="19050"/>
        </p:spPr>
        <p:style>
          <a:lnRef idx="1">
            <a:schemeClr val="dk1"/>
          </a:lnRef>
          <a:fillRef idx="0">
            <a:schemeClr val="dk1"/>
          </a:fillRef>
          <a:effectRef idx="0">
            <a:schemeClr val="dk1"/>
          </a:effectRef>
          <a:fontRef idx="minor">
            <a:schemeClr val="tx1"/>
          </a:fontRef>
        </p:style>
      </p:cxnSp>
      <p:cxnSp>
        <p:nvCxnSpPr>
          <p:cNvPr id="45" name="直線コネクタ 44">
            <a:extLst>
              <a:ext uri="{FF2B5EF4-FFF2-40B4-BE49-F238E27FC236}">
                <a16:creationId xmlns:a16="http://schemas.microsoft.com/office/drawing/2014/main" id="{A0663D87-4DE5-4469-9E0A-D240DDD6B82B}"/>
              </a:ext>
            </a:extLst>
          </p:cNvPr>
          <p:cNvCxnSpPr>
            <a:cxnSpLocks/>
          </p:cNvCxnSpPr>
          <p:nvPr/>
        </p:nvCxnSpPr>
        <p:spPr>
          <a:xfrm>
            <a:off x="1910097" y="569330"/>
            <a:ext cx="1044000" cy="0"/>
          </a:xfrm>
          <a:prstGeom prst="line">
            <a:avLst/>
          </a:prstGeom>
          <a:ln w="19050"/>
        </p:spPr>
        <p:style>
          <a:lnRef idx="1">
            <a:schemeClr val="dk1"/>
          </a:lnRef>
          <a:fillRef idx="0">
            <a:schemeClr val="dk1"/>
          </a:fillRef>
          <a:effectRef idx="0">
            <a:schemeClr val="dk1"/>
          </a:effectRef>
          <a:fontRef idx="minor">
            <a:schemeClr val="tx1"/>
          </a:fontRef>
        </p:style>
      </p:cxnSp>
      <p:cxnSp>
        <p:nvCxnSpPr>
          <p:cNvPr id="46" name="直線コネクタ 45">
            <a:extLst>
              <a:ext uri="{FF2B5EF4-FFF2-40B4-BE49-F238E27FC236}">
                <a16:creationId xmlns:a16="http://schemas.microsoft.com/office/drawing/2014/main" id="{B9F8F614-DA58-4A9D-8B34-E857AC2DA4E0}"/>
              </a:ext>
            </a:extLst>
          </p:cNvPr>
          <p:cNvCxnSpPr>
            <a:cxnSpLocks/>
          </p:cNvCxnSpPr>
          <p:nvPr/>
        </p:nvCxnSpPr>
        <p:spPr>
          <a:xfrm>
            <a:off x="3129545" y="569330"/>
            <a:ext cx="1044000" cy="0"/>
          </a:xfrm>
          <a:prstGeom prst="line">
            <a:avLst/>
          </a:prstGeom>
          <a:ln w="19050"/>
        </p:spPr>
        <p:style>
          <a:lnRef idx="1">
            <a:schemeClr val="dk1"/>
          </a:lnRef>
          <a:fillRef idx="0">
            <a:schemeClr val="dk1"/>
          </a:fillRef>
          <a:effectRef idx="0">
            <a:schemeClr val="dk1"/>
          </a:effectRef>
          <a:fontRef idx="minor">
            <a:schemeClr val="tx1"/>
          </a:fontRef>
        </p:style>
      </p:cxnSp>
      <p:cxnSp>
        <p:nvCxnSpPr>
          <p:cNvPr id="53" name="直線コネクタ 52">
            <a:extLst>
              <a:ext uri="{FF2B5EF4-FFF2-40B4-BE49-F238E27FC236}">
                <a16:creationId xmlns:a16="http://schemas.microsoft.com/office/drawing/2014/main" id="{EFF14FC3-4A09-4386-9C04-F18D8F9ACAFF}"/>
              </a:ext>
            </a:extLst>
          </p:cNvPr>
          <p:cNvCxnSpPr>
            <a:cxnSpLocks/>
          </p:cNvCxnSpPr>
          <p:nvPr/>
        </p:nvCxnSpPr>
        <p:spPr>
          <a:xfrm>
            <a:off x="4348993" y="569330"/>
            <a:ext cx="1044000" cy="0"/>
          </a:xfrm>
          <a:prstGeom prst="line">
            <a:avLst/>
          </a:prstGeom>
          <a:ln w="19050"/>
        </p:spPr>
        <p:style>
          <a:lnRef idx="1">
            <a:schemeClr val="dk1"/>
          </a:lnRef>
          <a:fillRef idx="0">
            <a:schemeClr val="dk1"/>
          </a:fillRef>
          <a:effectRef idx="0">
            <a:schemeClr val="dk1"/>
          </a:effectRef>
          <a:fontRef idx="minor">
            <a:schemeClr val="tx1"/>
          </a:fontRef>
        </p:style>
      </p:cxnSp>
      <p:cxnSp>
        <p:nvCxnSpPr>
          <p:cNvPr id="54" name="直線コネクタ 53">
            <a:extLst>
              <a:ext uri="{FF2B5EF4-FFF2-40B4-BE49-F238E27FC236}">
                <a16:creationId xmlns:a16="http://schemas.microsoft.com/office/drawing/2014/main" id="{4A26CF31-8E47-430B-B39A-AF36CCC5E696}"/>
              </a:ext>
            </a:extLst>
          </p:cNvPr>
          <p:cNvCxnSpPr>
            <a:cxnSpLocks/>
          </p:cNvCxnSpPr>
          <p:nvPr/>
        </p:nvCxnSpPr>
        <p:spPr>
          <a:xfrm>
            <a:off x="5568440" y="569330"/>
            <a:ext cx="1044000" cy="0"/>
          </a:xfrm>
          <a:prstGeom prst="line">
            <a:avLst/>
          </a:prstGeom>
          <a:ln w="19050"/>
        </p:spPr>
        <p:style>
          <a:lnRef idx="1">
            <a:schemeClr val="dk1"/>
          </a:lnRef>
          <a:fillRef idx="0">
            <a:schemeClr val="dk1"/>
          </a:fillRef>
          <a:effectRef idx="0">
            <a:schemeClr val="dk1"/>
          </a:effectRef>
          <a:fontRef idx="minor">
            <a:schemeClr val="tx1"/>
          </a:fontRef>
        </p:style>
      </p:cxnSp>
      <p:sp>
        <p:nvSpPr>
          <p:cNvPr id="55" name="テキスト ボックス 54">
            <a:extLst>
              <a:ext uri="{FF2B5EF4-FFF2-40B4-BE49-F238E27FC236}">
                <a16:creationId xmlns:a16="http://schemas.microsoft.com/office/drawing/2014/main" id="{D5AE6AE4-F068-4C8C-9A36-7531666B27BD}"/>
              </a:ext>
            </a:extLst>
          </p:cNvPr>
          <p:cNvSpPr txBox="1"/>
          <p:nvPr/>
        </p:nvSpPr>
        <p:spPr>
          <a:xfrm>
            <a:off x="690649" y="308576"/>
            <a:ext cx="1044000" cy="253916"/>
          </a:xfrm>
          <a:prstGeom prst="rect">
            <a:avLst/>
          </a:prstGeom>
          <a:noFill/>
        </p:spPr>
        <p:txBody>
          <a:bodyPr wrap="square" rtlCol="0">
            <a:spAutoFit/>
          </a:bodyPr>
          <a:lstStyle/>
          <a:p>
            <a:pPr algn="ctr"/>
            <a:r>
              <a:rPr lang="en-US" altLang="ja-JP" sz="1050" b="1" dirty="0">
                <a:latin typeface="Arial" panose="020B0604020202020204" pitchFamily="34" charset="0"/>
                <a:cs typeface="Arial" panose="020B0604020202020204" pitchFamily="34" charset="0"/>
              </a:rPr>
              <a:t>Donor 1</a:t>
            </a:r>
            <a:endParaRPr lang="ja-JP" altLang="en-US" sz="1050" b="1" dirty="0">
              <a:latin typeface="Arial" panose="020B0604020202020204" pitchFamily="34" charset="0"/>
              <a:cs typeface="Arial" panose="020B0604020202020204" pitchFamily="34" charset="0"/>
            </a:endParaRPr>
          </a:p>
        </p:txBody>
      </p:sp>
      <p:sp>
        <p:nvSpPr>
          <p:cNvPr id="56" name="テキスト ボックス 55">
            <a:extLst>
              <a:ext uri="{FF2B5EF4-FFF2-40B4-BE49-F238E27FC236}">
                <a16:creationId xmlns:a16="http://schemas.microsoft.com/office/drawing/2014/main" id="{97A90BFF-1A81-48CE-BCC5-62E6B5402745}"/>
              </a:ext>
            </a:extLst>
          </p:cNvPr>
          <p:cNvSpPr txBox="1"/>
          <p:nvPr/>
        </p:nvSpPr>
        <p:spPr>
          <a:xfrm>
            <a:off x="1903306" y="308576"/>
            <a:ext cx="1050791" cy="253916"/>
          </a:xfrm>
          <a:prstGeom prst="rect">
            <a:avLst/>
          </a:prstGeom>
          <a:noFill/>
        </p:spPr>
        <p:txBody>
          <a:bodyPr wrap="square" rtlCol="0">
            <a:spAutoFit/>
          </a:bodyPr>
          <a:lstStyle/>
          <a:p>
            <a:pPr algn="ctr"/>
            <a:r>
              <a:rPr lang="en-US" altLang="ja-JP" sz="1050" b="1" dirty="0">
                <a:latin typeface="Arial" panose="020B0604020202020204" pitchFamily="34" charset="0"/>
                <a:cs typeface="Arial" panose="020B0604020202020204" pitchFamily="34" charset="0"/>
              </a:rPr>
              <a:t>Donor 2</a:t>
            </a:r>
            <a:endParaRPr lang="ja-JP" altLang="en-US" sz="1050" b="1" dirty="0">
              <a:latin typeface="Arial" panose="020B0604020202020204" pitchFamily="34" charset="0"/>
              <a:cs typeface="Arial" panose="020B0604020202020204" pitchFamily="34" charset="0"/>
            </a:endParaRPr>
          </a:p>
        </p:txBody>
      </p:sp>
      <p:sp>
        <p:nvSpPr>
          <p:cNvPr id="57" name="テキスト ボックス 56">
            <a:extLst>
              <a:ext uri="{FF2B5EF4-FFF2-40B4-BE49-F238E27FC236}">
                <a16:creationId xmlns:a16="http://schemas.microsoft.com/office/drawing/2014/main" id="{05333577-8A7A-4ECC-9B9C-80FFE0C2E51B}"/>
              </a:ext>
            </a:extLst>
          </p:cNvPr>
          <p:cNvSpPr txBox="1"/>
          <p:nvPr/>
        </p:nvSpPr>
        <p:spPr>
          <a:xfrm>
            <a:off x="3129545" y="308576"/>
            <a:ext cx="1043999" cy="253916"/>
          </a:xfrm>
          <a:prstGeom prst="rect">
            <a:avLst/>
          </a:prstGeom>
          <a:noFill/>
        </p:spPr>
        <p:txBody>
          <a:bodyPr wrap="square" rtlCol="0">
            <a:spAutoFit/>
          </a:bodyPr>
          <a:lstStyle/>
          <a:p>
            <a:pPr algn="ctr"/>
            <a:r>
              <a:rPr lang="en-US" altLang="ja-JP" sz="1050" b="1" dirty="0">
                <a:latin typeface="Arial" panose="020B0604020202020204" pitchFamily="34" charset="0"/>
                <a:cs typeface="Arial" panose="020B0604020202020204" pitchFamily="34" charset="0"/>
              </a:rPr>
              <a:t>Donor 3</a:t>
            </a:r>
            <a:endParaRPr lang="ja-JP" altLang="en-US" sz="1050" b="1" dirty="0">
              <a:latin typeface="Arial" panose="020B0604020202020204" pitchFamily="34" charset="0"/>
              <a:cs typeface="Arial" panose="020B0604020202020204" pitchFamily="34" charset="0"/>
            </a:endParaRPr>
          </a:p>
        </p:txBody>
      </p:sp>
      <p:sp>
        <p:nvSpPr>
          <p:cNvPr id="58" name="テキスト ボックス 57">
            <a:extLst>
              <a:ext uri="{FF2B5EF4-FFF2-40B4-BE49-F238E27FC236}">
                <a16:creationId xmlns:a16="http://schemas.microsoft.com/office/drawing/2014/main" id="{7BFC275D-6713-4B35-9D00-B7A1EFA8EE82}"/>
              </a:ext>
            </a:extLst>
          </p:cNvPr>
          <p:cNvSpPr txBox="1"/>
          <p:nvPr/>
        </p:nvSpPr>
        <p:spPr>
          <a:xfrm>
            <a:off x="4348993" y="308576"/>
            <a:ext cx="1043998" cy="253916"/>
          </a:xfrm>
          <a:prstGeom prst="rect">
            <a:avLst/>
          </a:prstGeom>
          <a:noFill/>
        </p:spPr>
        <p:txBody>
          <a:bodyPr wrap="square" rtlCol="0">
            <a:spAutoFit/>
          </a:bodyPr>
          <a:lstStyle/>
          <a:p>
            <a:pPr algn="ctr"/>
            <a:r>
              <a:rPr lang="en-US" altLang="ja-JP" sz="1050" b="1" dirty="0">
                <a:latin typeface="Arial" panose="020B0604020202020204" pitchFamily="34" charset="0"/>
                <a:cs typeface="Arial" panose="020B0604020202020204" pitchFamily="34" charset="0"/>
              </a:rPr>
              <a:t>Donor 4</a:t>
            </a:r>
            <a:endParaRPr lang="ja-JP" altLang="en-US" sz="1050" b="1" dirty="0">
              <a:latin typeface="Arial" panose="020B0604020202020204" pitchFamily="34" charset="0"/>
              <a:cs typeface="Arial" panose="020B0604020202020204" pitchFamily="34" charset="0"/>
            </a:endParaRPr>
          </a:p>
        </p:txBody>
      </p:sp>
      <p:sp>
        <p:nvSpPr>
          <p:cNvPr id="59" name="テキスト ボックス 58">
            <a:extLst>
              <a:ext uri="{FF2B5EF4-FFF2-40B4-BE49-F238E27FC236}">
                <a16:creationId xmlns:a16="http://schemas.microsoft.com/office/drawing/2014/main" id="{683BE80E-7008-4C2F-B7A0-6FCF363248A3}"/>
              </a:ext>
            </a:extLst>
          </p:cNvPr>
          <p:cNvSpPr txBox="1"/>
          <p:nvPr/>
        </p:nvSpPr>
        <p:spPr>
          <a:xfrm>
            <a:off x="5568440" y="308576"/>
            <a:ext cx="1043998" cy="253916"/>
          </a:xfrm>
          <a:prstGeom prst="rect">
            <a:avLst/>
          </a:prstGeom>
          <a:noFill/>
        </p:spPr>
        <p:txBody>
          <a:bodyPr wrap="square" rtlCol="0">
            <a:spAutoFit/>
          </a:bodyPr>
          <a:lstStyle/>
          <a:p>
            <a:pPr algn="ctr"/>
            <a:r>
              <a:rPr lang="en-US" altLang="ja-JP" sz="1050" b="1" dirty="0">
                <a:latin typeface="Arial" panose="020B0604020202020204" pitchFamily="34" charset="0"/>
                <a:cs typeface="Arial" panose="020B0604020202020204" pitchFamily="34" charset="0"/>
              </a:rPr>
              <a:t>Donor 5</a:t>
            </a:r>
            <a:endParaRPr lang="ja-JP" altLang="en-US" sz="1050" b="1" dirty="0">
              <a:latin typeface="Arial" panose="020B0604020202020204" pitchFamily="34" charset="0"/>
              <a:cs typeface="Arial" panose="020B0604020202020204" pitchFamily="34" charset="0"/>
            </a:endParaRPr>
          </a:p>
        </p:txBody>
      </p:sp>
      <p:sp>
        <p:nvSpPr>
          <p:cNvPr id="65" name="テキスト ボックス 64">
            <a:extLst>
              <a:ext uri="{FF2B5EF4-FFF2-40B4-BE49-F238E27FC236}">
                <a16:creationId xmlns:a16="http://schemas.microsoft.com/office/drawing/2014/main" id="{2646389A-570B-4BAD-8108-9A5172D8C8C8}"/>
              </a:ext>
            </a:extLst>
          </p:cNvPr>
          <p:cNvSpPr txBox="1"/>
          <p:nvPr/>
        </p:nvSpPr>
        <p:spPr>
          <a:xfrm>
            <a:off x="5461739" y="599764"/>
            <a:ext cx="658253" cy="230832"/>
          </a:xfrm>
          <a:prstGeom prst="rect">
            <a:avLst/>
          </a:prstGeom>
          <a:noFill/>
        </p:spPr>
        <p:txBody>
          <a:bodyPr wrap="square" rtlCol="0">
            <a:spAutoFit/>
          </a:bodyPr>
          <a:lstStyle/>
          <a:p>
            <a:pPr algn="ctr"/>
            <a:r>
              <a:rPr lang="en-US" altLang="ja-JP" sz="900" b="1" dirty="0">
                <a:latin typeface="Arial" panose="020B0604020202020204" pitchFamily="34" charset="0"/>
                <a:cs typeface="Arial" panose="020B0604020202020204" pitchFamily="34" charset="0"/>
              </a:rPr>
              <a:t>Control</a:t>
            </a:r>
            <a:endParaRPr lang="ja-JP" altLang="en-US" sz="900" b="1" dirty="0">
              <a:latin typeface="Arial" panose="020B0604020202020204" pitchFamily="34" charset="0"/>
              <a:cs typeface="Arial" panose="020B0604020202020204" pitchFamily="34" charset="0"/>
            </a:endParaRPr>
          </a:p>
        </p:txBody>
      </p:sp>
      <p:sp>
        <p:nvSpPr>
          <p:cNvPr id="70" name="テキスト ボックス 69">
            <a:extLst>
              <a:ext uri="{FF2B5EF4-FFF2-40B4-BE49-F238E27FC236}">
                <a16:creationId xmlns:a16="http://schemas.microsoft.com/office/drawing/2014/main" id="{D768D638-89E6-4C03-8974-1E1122C0C8D5}"/>
              </a:ext>
            </a:extLst>
          </p:cNvPr>
          <p:cNvSpPr txBox="1"/>
          <p:nvPr/>
        </p:nvSpPr>
        <p:spPr>
          <a:xfrm>
            <a:off x="6069738" y="599764"/>
            <a:ext cx="651660" cy="230832"/>
          </a:xfrm>
          <a:prstGeom prst="rect">
            <a:avLst/>
          </a:prstGeom>
          <a:noFill/>
        </p:spPr>
        <p:txBody>
          <a:bodyPr wrap="square" rtlCol="0">
            <a:spAutoFit/>
          </a:bodyPr>
          <a:lstStyle/>
          <a:p>
            <a:r>
              <a:rPr lang="en-US" altLang="ja-JP" sz="900" b="1" dirty="0">
                <a:latin typeface="Arial" panose="020B0604020202020204" pitchFamily="34" charset="0"/>
                <a:cs typeface="Arial" panose="020B0604020202020204" pitchFamily="34" charset="0"/>
              </a:rPr>
              <a:t>ABT-263</a:t>
            </a:r>
            <a:endParaRPr lang="ja-JP" altLang="en-US" sz="900" b="1" dirty="0">
              <a:latin typeface="Arial" panose="020B0604020202020204" pitchFamily="34" charset="0"/>
              <a:cs typeface="Arial" panose="020B0604020202020204" pitchFamily="34" charset="0"/>
            </a:endParaRPr>
          </a:p>
        </p:txBody>
      </p:sp>
      <p:pic>
        <p:nvPicPr>
          <p:cNvPr id="72" name="図 71" descr="黒い背景と白い文字&#10;&#10;自動的に生成された説明">
            <a:extLst>
              <a:ext uri="{FF2B5EF4-FFF2-40B4-BE49-F238E27FC236}">
                <a16:creationId xmlns:a16="http://schemas.microsoft.com/office/drawing/2014/main" id="{BF8176B9-5420-48B7-A417-DA0AD74DA84D}"/>
              </a:ext>
            </a:extLst>
          </p:cNvPr>
          <p:cNvPicPr>
            <a:picLocks noChangeAspect="1"/>
          </p:cNvPicPr>
          <p:nvPr/>
        </p:nvPicPr>
        <p:blipFill rotWithShape="1">
          <a:blip r:embed="rId2">
            <a:extLst>
              <a:ext uri="{28A0092B-C50C-407E-A947-70E740481C1C}">
                <a14:useLocalDpi xmlns:a14="http://schemas.microsoft.com/office/drawing/2010/main"/>
              </a:ext>
            </a:extLst>
          </a:blip>
          <a:srcRect/>
          <a:stretch/>
        </p:blipFill>
        <p:spPr>
          <a:xfrm>
            <a:off x="587173" y="1398077"/>
            <a:ext cx="2475341" cy="383553"/>
          </a:xfrm>
          <a:prstGeom prst="rect">
            <a:avLst/>
          </a:prstGeom>
        </p:spPr>
      </p:pic>
      <p:pic>
        <p:nvPicPr>
          <p:cNvPr id="76" name="図 75" descr="グラフィカル ユーザー インターフェイス が含まれている画像&#10;&#10;自動的に生成された説明">
            <a:extLst>
              <a:ext uri="{FF2B5EF4-FFF2-40B4-BE49-F238E27FC236}">
                <a16:creationId xmlns:a16="http://schemas.microsoft.com/office/drawing/2014/main" id="{98197979-462B-4454-8836-AD3D7342C68C}"/>
              </a:ext>
            </a:extLst>
          </p:cNvPr>
          <p:cNvPicPr>
            <a:picLocks noChangeAspect="1"/>
          </p:cNvPicPr>
          <p:nvPr/>
        </p:nvPicPr>
        <p:blipFill rotWithShape="1">
          <a:blip r:embed="rId3">
            <a:extLst>
              <a:ext uri="{28A0092B-C50C-407E-A947-70E740481C1C}">
                <a14:useLocalDpi xmlns:a14="http://schemas.microsoft.com/office/drawing/2010/main"/>
              </a:ext>
            </a:extLst>
          </a:blip>
          <a:srcRect/>
          <a:stretch/>
        </p:blipFill>
        <p:spPr>
          <a:xfrm>
            <a:off x="3024682" y="1326918"/>
            <a:ext cx="1230698" cy="442334"/>
          </a:xfrm>
          <a:prstGeom prst="rect">
            <a:avLst/>
          </a:prstGeom>
        </p:spPr>
      </p:pic>
      <p:pic>
        <p:nvPicPr>
          <p:cNvPr id="81" name="図 80" descr="白い背景と黒い文字&#10;&#10;中程度の精度で自動的に生成された説明">
            <a:extLst>
              <a:ext uri="{FF2B5EF4-FFF2-40B4-BE49-F238E27FC236}">
                <a16:creationId xmlns:a16="http://schemas.microsoft.com/office/drawing/2014/main" id="{C6FC7A62-401A-45A8-BA1D-8ED2332DE46F}"/>
              </a:ext>
            </a:extLst>
          </p:cNvPr>
          <p:cNvPicPr>
            <a:picLocks noChangeAspect="1"/>
          </p:cNvPicPr>
          <p:nvPr/>
        </p:nvPicPr>
        <p:blipFill rotWithShape="1">
          <a:blip r:embed="rId4">
            <a:extLst>
              <a:ext uri="{28A0092B-C50C-407E-A947-70E740481C1C}">
                <a14:useLocalDpi xmlns:a14="http://schemas.microsoft.com/office/drawing/2010/main"/>
              </a:ext>
            </a:extLst>
          </a:blip>
          <a:srcRect/>
          <a:stretch/>
        </p:blipFill>
        <p:spPr>
          <a:xfrm rot="21480000">
            <a:off x="4236562" y="1302543"/>
            <a:ext cx="2412000" cy="507274"/>
          </a:xfrm>
          <a:prstGeom prst="rect">
            <a:avLst/>
          </a:prstGeom>
        </p:spPr>
      </p:pic>
      <p:sp>
        <p:nvSpPr>
          <p:cNvPr id="108" name="テキスト ボックス 107">
            <a:extLst>
              <a:ext uri="{FF2B5EF4-FFF2-40B4-BE49-F238E27FC236}">
                <a16:creationId xmlns:a16="http://schemas.microsoft.com/office/drawing/2014/main" id="{05A73E80-E24C-4BDF-A9D6-105E5F834E58}"/>
              </a:ext>
            </a:extLst>
          </p:cNvPr>
          <p:cNvSpPr txBox="1"/>
          <p:nvPr/>
        </p:nvSpPr>
        <p:spPr>
          <a:xfrm>
            <a:off x="1" y="929241"/>
            <a:ext cx="611528" cy="253916"/>
          </a:xfrm>
          <a:prstGeom prst="rect">
            <a:avLst/>
          </a:prstGeom>
          <a:noFill/>
        </p:spPr>
        <p:txBody>
          <a:bodyPr wrap="square" rtlCol="0">
            <a:spAutoFit/>
          </a:bodyPr>
          <a:lstStyle/>
          <a:p>
            <a:pPr algn="ctr"/>
            <a:r>
              <a:rPr lang="en-US" altLang="ja-JP" sz="1000" b="1" dirty="0">
                <a:latin typeface="Arial" panose="020B0604020202020204" pitchFamily="34" charset="0"/>
                <a:cs typeface="Arial" panose="020B0604020202020204" pitchFamily="34" charset="0"/>
              </a:rPr>
              <a:t>BCL-2</a:t>
            </a:r>
            <a:endParaRPr lang="ja-JP" altLang="en-US" sz="1000" b="1" dirty="0">
              <a:latin typeface="Arial" panose="020B0604020202020204" pitchFamily="34" charset="0"/>
              <a:cs typeface="Arial" panose="020B0604020202020204" pitchFamily="34" charset="0"/>
            </a:endParaRPr>
          </a:p>
        </p:txBody>
      </p:sp>
      <p:sp>
        <p:nvSpPr>
          <p:cNvPr id="109" name="テキスト ボックス 108">
            <a:extLst>
              <a:ext uri="{FF2B5EF4-FFF2-40B4-BE49-F238E27FC236}">
                <a16:creationId xmlns:a16="http://schemas.microsoft.com/office/drawing/2014/main" id="{33C27A70-0948-462D-B67F-18FF8ED80B49}"/>
              </a:ext>
            </a:extLst>
          </p:cNvPr>
          <p:cNvSpPr txBox="1"/>
          <p:nvPr/>
        </p:nvSpPr>
        <p:spPr>
          <a:xfrm>
            <a:off x="0" y="1430254"/>
            <a:ext cx="611527" cy="253916"/>
          </a:xfrm>
          <a:prstGeom prst="rect">
            <a:avLst/>
          </a:prstGeom>
          <a:noFill/>
        </p:spPr>
        <p:txBody>
          <a:bodyPr wrap="square" rtlCol="0">
            <a:spAutoFit/>
          </a:bodyPr>
          <a:lstStyle/>
          <a:p>
            <a:pPr algn="ctr"/>
            <a:r>
              <a:rPr lang="en-US" altLang="ja-JP" sz="1000" b="1" dirty="0">
                <a:latin typeface="Arial" panose="020B0604020202020204" pitchFamily="34" charset="0"/>
                <a:cs typeface="Arial" panose="020B0604020202020204" pitchFamily="34" charset="0"/>
              </a:rPr>
              <a:t>β-actin</a:t>
            </a:r>
            <a:endParaRPr lang="ja-JP" altLang="en-US" sz="1000" b="1" dirty="0">
              <a:latin typeface="Arial" panose="020B0604020202020204" pitchFamily="34" charset="0"/>
              <a:cs typeface="Arial" panose="020B0604020202020204" pitchFamily="34" charset="0"/>
            </a:endParaRPr>
          </a:p>
        </p:txBody>
      </p:sp>
      <p:pic>
        <p:nvPicPr>
          <p:cNvPr id="3" name="図 2" descr="食品 が含まれている画像&#10;&#10;自動的に生成された説明">
            <a:extLst>
              <a:ext uri="{FF2B5EF4-FFF2-40B4-BE49-F238E27FC236}">
                <a16:creationId xmlns:a16="http://schemas.microsoft.com/office/drawing/2014/main" id="{289BD4B7-7C34-4BFB-B0DF-D332DE0ECD63}"/>
              </a:ext>
            </a:extLst>
          </p:cNvPr>
          <p:cNvPicPr preferRelativeResize="0">
            <a:picLocks noChangeAspect="1"/>
          </p:cNvPicPr>
          <p:nvPr/>
        </p:nvPicPr>
        <p:blipFill rotWithShape="1">
          <a:blip r:embed="rId5">
            <a:extLst>
              <a:ext uri="{BEBA8EAE-BF5A-486C-A8C5-ECC9F3942E4B}">
                <a14:imgProps xmlns:a14="http://schemas.microsoft.com/office/drawing/2010/main">
                  <a14:imgLayer r:embed="rId6">
                    <a14:imgEffect>
                      <a14:brightnessContrast bright="10000" contrast="20000"/>
                    </a14:imgEffect>
                  </a14:imgLayer>
                </a14:imgProps>
              </a:ext>
              <a:ext uri="{28A0092B-C50C-407E-A947-70E740481C1C}">
                <a14:useLocalDpi xmlns:a14="http://schemas.microsoft.com/office/drawing/2010/main"/>
              </a:ext>
            </a:extLst>
          </a:blip>
          <a:srcRect/>
          <a:stretch/>
        </p:blipFill>
        <p:spPr>
          <a:xfrm>
            <a:off x="3062514" y="824350"/>
            <a:ext cx="1170000" cy="468000"/>
          </a:xfrm>
          <a:prstGeom prst="rect">
            <a:avLst/>
          </a:prstGeom>
          <a:ln w="12700">
            <a:solidFill>
              <a:schemeClr val="tx1"/>
            </a:solidFill>
          </a:ln>
        </p:spPr>
      </p:pic>
      <p:pic>
        <p:nvPicPr>
          <p:cNvPr id="6" name="図 5" descr="猫, 飛ぶ が含まれている画像&#10;&#10;自動的に生成された説明">
            <a:extLst>
              <a:ext uri="{FF2B5EF4-FFF2-40B4-BE49-F238E27FC236}">
                <a16:creationId xmlns:a16="http://schemas.microsoft.com/office/drawing/2014/main" id="{EEB49C41-0F69-4AA8-B058-8CB2DCB25150}"/>
              </a:ext>
            </a:extLst>
          </p:cNvPr>
          <p:cNvPicPr>
            <a:picLocks noChangeAspect="1"/>
          </p:cNvPicPr>
          <p:nvPr/>
        </p:nvPicPr>
        <p:blipFill rotWithShape="1">
          <a:blip r:embed="rId7">
            <a:extLst>
              <a:ext uri="{BEBA8EAE-BF5A-486C-A8C5-ECC9F3942E4B}">
                <a14:imgProps xmlns:a14="http://schemas.microsoft.com/office/drawing/2010/main">
                  <a14:imgLayer r:embed="rId8">
                    <a14:imgEffect>
                      <a14:brightnessContrast contrast="20000"/>
                    </a14:imgEffect>
                  </a14:imgLayer>
                </a14:imgProps>
              </a:ext>
              <a:ext uri="{28A0092B-C50C-407E-A947-70E740481C1C}">
                <a14:useLocalDpi xmlns:a14="http://schemas.microsoft.com/office/drawing/2010/main"/>
              </a:ext>
            </a:extLst>
          </a:blip>
          <a:srcRect/>
          <a:stretch/>
        </p:blipFill>
        <p:spPr>
          <a:xfrm>
            <a:off x="611951" y="824350"/>
            <a:ext cx="1170000" cy="468000"/>
          </a:xfrm>
          <a:prstGeom prst="rect">
            <a:avLst/>
          </a:prstGeom>
          <a:ln w="12700">
            <a:solidFill>
              <a:schemeClr val="tx1"/>
            </a:solidFill>
          </a:ln>
        </p:spPr>
      </p:pic>
      <p:pic>
        <p:nvPicPr>
          <p:cNvPr id="8" name="図 7" descr="食品 が含まれている画像&#10;&#10;自動的に生成された説明">
            <a:extLst>
              <a:ext uri="{FF2B5EF4-FFF2-40B4-BE49-F238E27FC236}">
                <a16:creationId xmlns:a16="http://schemas.microsoft.com/office/drawing/2014/main" id="{F1208353-255F-480E-A5E5-54F91B2D8789}"/>
              </a:ext>
            </a:extLst>
          </p:cNvPr>
          <p:cNvPicPr>
            <a:picLocks noChangeAspect="1"/>
          </p:cNvPicPr>
          <p:nvPr/>
        </p:nvPicPr>
        <p:blipFill rotWithShape="1">
          <a:blip r:embed="rId9">
            <a:extLst>
              <a:ext uri="{BEBA8EAE-BF5A-486C-A8C5-ECC9F3942E4B}">
                <a14:imgProps xmlns:a14="http://schemas.microsoft.com/office/drawing/2010/main">
                  <a14:imgLayer r:embed="rId10">
                    <a14:imgEffect>
                      <a14:brightnessContrast bright="10000" contrast="20000"/>
                    </a14:imgEffect>
                  </a14:imgLayer>
                </a14:imgProps>
              </a:ext>
              <a:ext uri="{28A0092B-C50C-407E-A947-70E740481C1C}">
                <a14:useLocalDpi xmlns:a14="http://schemas.microsoft.com/office/drawing/2010/main"/>
              </a:ext>
            </a:extLst>
          </a:blip>
          <a:srcRect/>
          <a:stretch/>
        </p:blipFill>
        <p:spPr>
          <a:xfrm>
            <a:off x="5513077" y="824350"/>
            <a:ext cx="1170000" cy="468000"/>
          </a:xfrm>
          <a:prstGeom prst="rect">
            <a:avLst/>
          </a:prstGeom>
          <a:ln w="12700">
            <a:solidFill>
              <a:schemeClr val="tx1"/>
            </a:solidFill>
          </a:ln>
        </p:spPr>
      </p:pic>
      <p:pic>
        <p:nvPicPr>
          <p:cNvPr id="60" name="図 59" descr="猫, 飛ぶ が含まれている画像&#10;&#10;自動的に生成された説明">
            <a:extLst>
              <a:ext uri="{FF2B5EF4-FFF2-40B4-BE49-F238E27FC236}">
                <a16:creationId xmlns:a16="http://schemas.microsoft.com/office/drawing/2014/main" id="{577F44F8-60AF-4E85-AF2D-74C1AE991EB8}"/>
              </a:ext>
            </a:extLst>
          </p:cNvPr>
          <p:cNvPicPr>
            <a:picLocks noChangeAspect="1"/>
          </p:cNvPicPr>
          <p:nvPr/>
        </p:nvPicPr>
        <p:blipFill rotWithShape="1">
          <a:blip r:embed="rId11">
            <a:extLst>
              <a:ext uri="{BEBA8EAE-BF5A-486C-A8C5-ECC9F3942E4B}">
                <a14:imgProps xmlns:a14="http://schemas.microsoft.com/office/drawing/2010/main">
                  <a14:imgLayer r:embed="rId12">
                    <a14:imgEffect>
                      <a14:brightnessContrast bright="10000" contrast="20000"/>
                    </a14:imgEffect>
                  </a14:imgLayer>
                </a14:imgProps>
              </a:ext>
              <a:ext uri="{28A0092B-C50C-407E-A947-70E740481C1C}">
                <a14:useLocalDpi xmlns:a14="http://schemas.microsoft.com/office/drawing/2010/main"/>
              </a:ext>
            </a:extLst>
          </a:blip>
          <a:srcRect/>
          <a:stretch/>
        </p:blipFill>
        <p:spPr>
          <a:xfrm>
            <a:off x="1837233" y="824350"/>
            <a:ext cx="1170000" cy="468000"/>
          </a:xfrm>
          <a:prstGeom prst="rect">
            <a:avLst/>
          </a:prstGeom>
          <a:ln w="12700">
            <a:solidFill>
              <a:schemeClr val="tx1"/>
            </a:solidFill>
          </a:ln>
        </p:spPr>
      </p:pic>
      <p:pic>
        <p:nvPicPr>
          <p:cNvPr id="71" name="図 70" descr="食品 が含まれている画像&#10;&#10;自動的に生成された説明">
            <a:extLst>
              <a:ext uri="{FF2B5EF4-FFF2-40B4-BE49-F238E27FC236}">
                <a16:creationId xmlns:a16="http://schemas.microsoft.com/office/drawing/2014/main" id="{731B66D1-4B90-4DEF-B41F-B93E8AD64AC8}"/>
              </a:ext>
            </a:extLst>
          </p:cNvPr>
          <p:cNvPicPr>
            <a:picLocks noChangeAspect="1"/>
          </p:cNvPicPr>
          <p:nvPr/>
        </p:nvPicPr>
        <p:blipFill rotWithShape="1">
          <a:blip r:embed="rId13">
            <a:extLst>
              <a:ext uri="{BEBA8EAE-BF5A-486C-A8C5-ECC9F3942E4B}">
                <a14:imgProps xmlns:a14="http://schemas.microsoft.com/office/drawing/2010/main">
                  <a14:imgLayer r:embed="rId14">
                    <a14:imgEffect>
                      <a14:brightnessContrast bright="10000" contrast="20000"/>
                    </a14:imgEffect>
                  </a14:imgLayer>
                </a14:imgProps>
              </a:ext>
              <a:ext uri="{28A0092B-C50C-407E-A947-70E740481C1C}">
                <a14:useLocalDpi xmlns:a14="http://schemas.microsoft.com/office/drawing/2010/main"/>
              </a:ext>
            </a:extLst>
          </a:blip>
          <a:srcRect/>
          <a:stretch/>
        </p:blipFill>
        <p:spPr>
          <a:xfrm>
            <a:off x="4287795" y="824350"/>
            <a:ext cx="1170000" cy="468000"/>
          </a:xfrm>
          <a:prstGeom prst="rect">
            <a:avLst/>
          </a:prstGeom>
          <a:ln w="12700">
            <a:solidFill>
              <a:schemeClr val="tx1"/>
            </a:solidFill>
          </a:ln>
        </p:spPr>
      </p:pic>
      <p:sp>
        <p:nvSpPr>
          <p:cNvPr id="9" name="正方形/長方形 8">
            <a:extLst>
              <a:ext uri="{FF2B5EF4-FFF2-40B4-BE49-F238E27FC236}">
                <a16:creationId xmlns:a16="http://schemas.microsoft.com/office/drawing/2014/main" id="{727FAE6E-BA9E-4CFF-9801-A962FAC50ED1}"/>
              </a:ext>
            </a:extLst>
          </p:cNvPr>
          <p:cNvSpPr/>
          <p:nvPr/>
        </p:nvSpPr>
        <p:spPr>
          <a:xfrm>
            <a:off x="603875" y="1320856"/>
            <a:ext cx="1184400" cy="4680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3" name="正方形/長方形 72">
            <a:extLst>
              <a:ext uri="{FF2B5EF4-FFF2-40B4-BE49-F238E27FC236}">
                <a16:creationId xmlns:a16="http://schemas.microsoft.com/office/drawing/2014/main" id="{2E8FD775-8767-4EFB-9677-1D42EA56BA0F}"/>
              </a:ext>
            </a:extLst>
          </p:cNvPr>
          <p:cNvSpPr/>
          <p:nvPr/>
        </p:nvSpPr>
        <p:spPr>
          <a:xfrm>
            <a:off x="1828526" y="1320856"/>
            <a:ext cx="1184400" cy="4680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4" name="正方形/長方形 73">
            <a:extLst>
              <a:ext uri="{FF2B5EF4-FFF2-40B4-BE49-F238E27FC236}">
                <a16:creationId xmlns:a16="http://schemas.microsoft.com/office/drawing/2014/main" id="{4AD6A54B-E867-4767-BD2B-70D072F0F1D7}"/>
              </a:ext>
            </a:extLst>
          </p:cNvPr>
          <p:cNvSpPr/>
          <p:nvPr/>
        </p:nvSpPr>
        <p:spPr>
          <a:xfrm>
            <a:off x="3053177" y="1320856"/>
            <a:ext cx="1184400" cy="4680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5" name="正方形/長方形 74">
            <a:extLst>
              <a:ext uri="{FF2B5EF4-FFF2-40B4-BE49-F238E27FC236}">
                <a16:creationId xmlns:a16="http://schemas.microsoft.com/office/drawing/2014/main" id="{28FEBBB2-4BC7-4D16-A551-1E00187E9F4B}"/>
              </a:ext>
            </a:extLst>
          </p:cNvPr>
          <p:cNvSpPr/>
          <p:nvPr/>
        </p:nvSpPr>
        <p:spPr>
          <a:xfrm>
            <a:off x="4277828" y="1320856"/>
            <a:ext cx="1184400" cy="4680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7" name="正方形/長方形 76">
            <a:extLst>
              <a:ext uri="{FF2B5EF4-FFF2-40B4-BE49-F238E27FC236}">
                <a16:creationId xmlns:a16="http://schemas.microsoft.com/office/drawing/2014/main" id="{31EFC434-EFAE-4646-90E6-35B738C71A94}"/>
              </a:ext>
            </a:extLst>
          </p:cNvPr>
          <p:cNvSpPr/>
          <p:nvPr/>
        </p:nvSpPr>
        <p:spPr>
          <a:xfrm>
            <a:off x="5502477" y="1320856"/>
            <a:ext cx="1184400" cy="4680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8" name="テキスト ボックス 77">
            <a:extLst>
              <a:ext uri="{FF2B5EF4-FFF2-40B4-BE49-F238E27FC236}">
                <a16:creationId xmlns:a16="http://schemas.microsoft.com/office/drawing/2014/main" id="{CD09302D-476A-4661-8472-97231D2E58DF}"/>
              </a:ext>
            </a:extLst>
          </p:cNvPr>
          <p:cNvSpPr txBox="1"/>
          <p:nvPr/>
        </p:nvSpPr>
        <p:spPr>
          <a:xfrm>
            <a:off x="4236192" y="599764"/>
            <a:ext cx="658253" cy="230832"/>
          </a:xfrm>
          <a:prstGeom prst="rect">
            <a:avLst/>
          </a:prstGeom>
          <a:noFill/>
        </p:spPr>
        <p:txBody>
          <a:bodyPr wrap="square" rtlCol="0">
            <a:spAutoFit/>
          </a:bodyPr>
          <a:lstStyle/>
          <a:p>
            <a:pPr algn="ctr"/>
            <a:r>
              <a:rPr lang="en-US" altLang="ja-JP" sz="900" b="1" dirty="0">
                <a:latin typeface="Arial" panose="020B0604020202020204" pitchFamily="34" charset="0"/>
                <a:cs typeface="Arial" panose="020B0604020202020204" pitchFamily="34" charset="0"/>
              </a:rPr>
              <a:t>Control</a:t>
            </a:r>
            <a:endParaRPr lang="ja-JP" altLang="en-US" sz="900" b="1" dirty="0">
              <a:latin typeface="Arial" panose="020B0604020202020204" pitchFamily="34" charset="0"/>
              <a:cs typeface="Arial" panose="020B0604020202020204" pitchFamily="34" charset="0"/>
            </a:endParaRPr>
          </a:p>
        </p:txBody>
      </p:sp>
      <p:sp>
        <p:nvSpPr>
          <p:cNvPr id="79" name="テキスト ボックス 78">
            <a:extLst>
              <a:ext uri="{FF2B5EF4-FFF2-40B4-BE49-F238E27FC236}">
                <a16:creationId xmlns:a16="http://schemas.microsoft.com/office/drawing/2014/main" id="{54176283-9276-4ABA-A36E-6F91AAADB5C4}"/>
              </a:ext>
            </a:extLst>
          </p:cNvPr>
          <p:cNvSpPr txBox="1"/>
          <p:nvPr/>
        </p:nvSpPr>
        <p:spPr>
          <a:xfrm>
            <a:off x="4853025" y="599764"/>
            <a:ext cx="651660" cy="230832"/>
          </a:xfrm>
          <a:prstGeom prst="rect">
            <a:avLst/>
          </a:prstGeom>
          <a:noFill/>
        </p:spPr>
        <p:txBody>
          <a:bodyPr wrap="square" rtlCol="0">
            <a:spAutoFit/>
          </a:bodyPr>
          <a:lstStyle/>
          <a:p>
            <a:r>
              <a:rPr lang="en-US" altLang="ja-JP" sz="900" b="1" dirty="0">
                <a:latin typeface="Arial" panose="020B0604020202020204" pitchFamily="34" charset="0"/>
                <a:cs typeface="Arial" panose="020B0604020202020204" pitchFamily="34" charset="0"/>
              </a:rPr>
              <a:t>ABT-263</a:t>
            </a:r>
            <a:endParaRPr lang="ja-JP" altLang="en-US" sz="900" b="1" dirty="0">
              <a:latin typeface="Arial" panose="020B0604020202020204" pitchFamily="34" charset="0"/>
              <a:cs typeface="Arial" panose="020B0604020202020204" pitchFamily="34" charset="0"/>
            </a:endParaRPr>
          </a:p>
        </p:txBody>
      </p:sp>
      <p:sp>
        <p:nvSpPr>
          <p:cNvPr id="80" name="テキスト ボックス 79">
            <a:extLst>
              <a:ext uri="{FF2B5EF4-FFF2-40B4-BE49-F238E27FC236}">
                <a16:creationId xmlns:a16="http://schemas.microsoft.com/office/drawing/2014/main" id="{A044518A-EF4E-451A-9CA7-39DE92216D1F}"/>
              </a:ext>
            </a:extLst>
          </p:cNvPr>
          <p:cNvSpPr txBox="1"/>
          <p:nvPr/>
        </p:nvSpPr>
        <p:spPr>
          <a:xfrm>
            <a:off x="3021199" y="599764"/>
            <a:ext cx="658253" cy="230832"/>
          </a:xfrm>
          <a:prstGeom prst="rect">
            <a:avLst/>
          </a:prstGeom>
          <a:noFill/>
        </p:spPr>
        <p:txBody>
          <a:bodyPr wrap="square" rtlCol="0">
            <a:spAutoFit/>
          </a:bodyPr>
          <a:lstStyle/>
          <a:p>
            <a:pPr algn="ctr"/>
            <a:r>
              <a:rPr lang="en-US" altLang="ja-JP" sz="900" b="1" dirty="0">
                <a:latin typeface="Arial" panose="020B0604020202020204" pitchFamily="34" charset="0"/>
                <a:cs typeface="Arial" panose="020B0604020202020204" pitchFamily="34" charset="0"/>
              </a:rPr>
              <a:t>Control</a:t>
            </a:r>
            <a:endParaRPr lang="ja-JP" altLang="en-US" sz="900" b="1" dirty="0">
              <a:latin typeface="Arial" panose="020B0604020202020204" pitchFamily="34" charset="0"/>
              <a:cs typeface="Arial" panose="020B0604020202020204" pitchFamily="34" charset="0"/>
            </a:endParaRPr>
          </a:p>
        </p:txBody>
      </p:sp>
      <p:sp>
        <p:nvSpPr>
          <p:cNvPr id="85" name="テキスト ボックス 84">
            <a:extLst>
              <a:ext uri="{FF2B5EF4-FFF2-40B4-BE49-F238E27FC236}">
                <a16:creationId xmlns:a16="http://schemas.microsoft.com/office/drawing/2014/main" id="{7E1D15EA-A664-435B-AB77-EACBECA524CE}"/>
              </a:ext>
            </a:extLst>
          </p:cNvPr>
          <p:cNvSpPr txBox="1"/>
          <p:nvPr/>
        </p:nvSpPr>
        <p:spPr>
          <a:xfrm>
            <a:off x="3620363" y="599764"/>
            <a:ext cx="651660" cy="230832"/>
          </a:xfrm>
          <a:prstGeom prst="rect">
            <a:avLst/>
          </a:prstGeom>
          <a:noFill/>
        </p:spPr>
        <p:txBody>
          <a:bodyPr wrap="square" rtlCol="0">
            <a:spAutoFit/>
          </a:bodyPr>
          <a:lstStyle/>
          <a:p>
            <a:r>
              <a:rPr lang="en-US" altLang="ja-JP" sz="900" b="1" dirty="0">
                <a:latin typeface="Arial" panose="020B0604020202020204" pitchFamily="34" charset="0"/>
                <a:cs typeface="Arial" panose="020B0604020202020204" pitchFamily="34" charset="0"/>
              </a:rPr>
              <a:t>ABT-263</a:t>
            </a:r>
            <a:endParaRPr lang="ja-JP" altLang="en-US" sz="900" b="1" dirty="0">
              <a:latin typeface="Arial" panose="020B0604020202020204" pitchFamily="34" charset="0"/>
              <a:cs typeface="Arial" panose="020B0604020202020204" pitchFamily="34" charset="0"/>
            </a:endParaRPr>
          </a:p>
        </p:txBody>
      </p:sp>
      <p:sp>
        <p:nvSpPr>
          <p:cNvPr id="86" name="テキスト ボックス 85">
            <a:extLst>
              <a:ext uri="{FF2B5EF4-FFF2-40B4-BE49-F238E27FC236}">
                <a16:creationId xmlns:a16="http://schemas.microsoft.com/office/drawing/2014/main" id="{E64482D1-7B32-4DE8-8ED6-DBB9D3161A0B}"/>
              </a:ext>
            </a:extLst>
          </p:cNvPr>
          <p:cNvSpPr txBox="1"/>
          <p:nvPr/>
        </p:nvSpPr>
        <p:spPr>
          <a:xfrm>
            <a:off x="1790291" y="599764"/>
            <a:ext cx="658253" cy="230832"/>
          </a:xfrm>
          <a:prstGeom prst="rect">
            <a:avLst/>
          </a:prstGeom>
          <a:noFill/>
        </p:spPr>
        <p:txBody>
          <a:bodyPr wrap="square" rtlCol="0">
            <a:spAutoFit/>
          </a:bodyPr>
          <a:lstStyle/>
          <a:p>
            <a:pPr algn="ctr"/>
            <a:r>
              <a:rPr lang="en-US" altLang="ja-JP" sz="900" b="1" dirty="0">
                <a:latin typeface="Arial" panose="020B0604020202020204" pitchFamily="34" charset="0"/>
                <a:cs typeface="Arial" panose="020B0604020202020204" pitchFamily="34" charset="0"/>
              </a:rPr>
              <a:t>Control</a:t>
            </a:r>
            <a:endParaRPr lang="ja-JP" altLang="en-US" sz="900" b="1" dirty="0">
              <a:latin typeface="Arial" panose="020B0604020202020204" pitchFamily="34" charset="0"/>
              <a:cs typeface="Arial" panose="020B0604020202020204" pitchFamily="34" charset="0"/>
            </a:endParaRPr>
          </a:p>
        </p:txBody>
      </p:sp>
      <p:sp>
        <p:nvSpPr>
          <p:cNvPr id="87" name="テキスト ボックス 86">
            <a:extLst>
              <a:ext uri="{FF2B5EF4-FFF2-40B4-BE49-F238E27FC236}">
                <a16:creationId xmlns:a16="http://schemas.microsoft.com/office/drawing/2014/main" id="{AC4E7EB3-7D65-4B9A-A598-AB8CFC9BB7AF}"/>
              </a:ext>
            </a:extLst>
          </p:cNvPr>
          <p:cNvSpPr txBox="1"/>
          <p:nvPr/>
        </p:nvSpPr>
        <p:spPr>
          <a:xfrm>
            <a:off x="2376204" y="599764"/>
            <a:ext cx="651660" cy="230832"/>
          </a:xfrm>
          <a:prstGeom prst="rect">
            <a:avLst/>
          </a:prstGeom>
          <a:noFill/>
        </p:spPr>
        <p:txBody>
          <a:bodyPr wrap="square" rtlCol="0">
            <a:spAutoFit/>
          </a:bodyPr>
          <a:lstStyle/>
          <a:p>
            <a:r>
              <a:rPr lang="en-US" altLang="ja-JP" sz="900" b="1" dirty="0">
                <a:latin typeface="Arial" panose="020B0604020202020204" pitchFamily="34" charset="0"/>
                <a:cs typeface="Arial" panose="020B0604020202020204" pitchFamily="34" charset="0"/>
              </a:rPr>
              <a:t>ABT-263</a:t>
            </a:r>
            <a:endParaRPr lang="ja-JP" altLang="en-US" sz="900" b="1" dirty="0">
              <a:latin typeface="Arial" panose="020B0604020202020204" pitchFamily="34" charset="0"/>
              <a:cs typeface="Arial" panose="020B0604020202020204" pitchFamily="34" charset="0"/>
            </a:endParaRPr>
          </a:p>
        </p:txBody>
      </p:sp>
      <p:sp>
        <p:nvSpPr>
          <p:cNvPr id="88" name="テキスト ボックス 87">
            <a:extLst>
              <a:ext uri="{FF2B5EF4-FFF2-40B4-BE49-F238E27FC236}">
                <a16:creationId xmlns:a16="http://schemas.microsoft.com/office/drawing/2014/main" id="{C07EA2CC-BD13-409A-A195-54B574A88D6B}"/>
              </a:ext>
            </a:extLst>
          </p:cNvPr>
          <p:cNvSpPr txBox="1"/>
          <p:nvPr/>
        </p:nvSpPr>
        <p:spPr>
          <a:xfrm>
            <a:off x="563236" y="599764"/>
            <a:ext cx="658253" cy="230832"/>
          </a:xfrm>
          <a:prstGeom prst="rect">
            <a:avLst/>
          </a:prstGeom>
          <a:noFill/>
        </p:spPr>
        <p:txBody>
          <a:bodyPr wrap="square" rtlCol="0">
            <a:spAutoFit/>
          </a:bodyPr>
          <a:lstStyle/>
          <a:p>
            <a:pPr algn="ctr"/>
            <a:r>
              <a:rPr lang="en-US" altLang="ja-JP" sz="900" b="1" dirty="0">
                <a:latin typeface="Arial" panose="020B0604020202020204" pitchFamily="34" charset="0"/>
                <a:cs typeface="Arial" panose="020B0604020202020204" pitchFamily="34" charset="0"/>
              </a:rPr>
              <a:t>Control</a:t>
            </a:r>
            <a:endParaRPr lang="ja-JP" altLang="en-US" sz="900" b="1" dirty="0">
              <a:latin typeface="Arial" panose="020B0604020202020204" pitchFamily="34" charset="0"/>
              <a:cs typeface="Arial" panose="020B0604020202020204" pitchFamily="34" charset="0"/>
            </a:endParaRPr>
          </a:p>
        </p:txBody>
      </p:sp>
      <p:sp>
        <p:nvSpPr>
          <p:cNvPr id="89" name="テキスト ボックス 88">
            <a:extLst>
              <a:ext uri="{FF2B5EF4-FFF2-40B4-BE49-F238E27FC236}">
                <a16:creationId xmlns:a16="http://schemas.microsoft.com/office/drawing/2014/main" id="{534C82B2-1BE5-41D7-AA92-D8679AD48C60}"/>
              </a:ext>
            </a:extLst>
          </p:cNvPr>
          <p:cNvSpPr txBox="1"/>
          <p:nvPr/>
        </p:nvSpPr>
        <p:spPr>
          <a:xfrm>
            <a:off x="1162401" y="599764"/>
            <a:ext cx="651660" cy="230832"/>
          </a:xfrm>
          <a:prstGeom prst="rect">
            <a:avLst/>
          </a:prstGeom>
          <a:noFill/>
        </p:spPr>
        <p:txBody>
          <a:bodyPr wrap="square" rtlCol="0">
            <a:spAutoFit/>
          </a:bodyPr>
          <a:lstStyle/>
          <a:p>
            <a:r>
              <a:rPr lang="en-US" altLang="ja-JP" sz="900" b="1" dirty="0">
                <a:latin typeface="Arial" panose="020B0604020202020204" pitchFamily="34" charset="0"/>
                <a:cs typeface="Arial" panose="020B0604020202020204" pitchFamily="34" charset="0"/>
              </a:rPr>
              <a:t>ABT-263</a:t>
            </a:r>
            <a:endParaRPr lang="ja-JP" altLang="en-US" sz="900" b="1" dirty="0">
              <a:latin typeface="Arial" panose="020B0604020202020204" pitchFamily="34" charset="0"/>
              <a:cs typeface="Arial" panose="020B0604020202020204" pitchFamily="34" charset="0"/>
            </a:endParaRPr>
          </a:p>
        </p:txBody>
      </p:sp>
      <p:sp>
        <p:nvSpPr>
          <p:cNvPr id="90" name="テキスト ボックス 89">
            <a:extLst>
              <a:ext uri="{FF2B5EF4-FFF2-40B4-BE49-F238E27FC236}">
                <a16:creationId xmlns:a16="http://schemas.microsoft.com/office/drawing/2014/main" id="{7C6F803A-542C-4707-8659-76010544685D}"/>
              </a:ext>
            </a:extLst>
          </p:cNvPr>
          <p:cNvSpPr txBox="1"/>
          <p:nvPr/>
        </p:nvSpPr>
        <p:spPr>
          <a:xfrm>
            <a:off x="9447" y="199998"/>
            <a:ext cx="465501" cy="369332"/>
          </a:xfrm>
          <a:prstGeom prst="rect">
            <a:avLst/>
          </a:prstGeom>
          <a:noFill/>
        </p:spPr>
        <p:txBody>
          <a:bodyPr wrap="square" rtlCol="0">
            <a:spAutoFit/>
          </a:bodyPr>
          <a:lstStyle/>
          <a:p>
            <a:pPr algn="ctr"/>
            <a:r>
              <a:rPr kumimoji="1" lang="en-US" altLang="ja-JP" b="1" dirty="0">
                <a:latin typeface="Arial" panose="020B0604020202020204" pitchFamily="34" charset="0"/>
                <a:cs typeface="Arial" panose="020B0604020202020204" pitchFamily="34" charset="0"/>
              </a:rPr>
              <a:t>a</a:t>
            </a:r>
            <a:endParaRPr kumimoji="1" lang="ja-JP" altLang="en-US" b="1" dirty="0">
              <a:latin typeface="Arial" panose="020B0604020202020204" pitchFamily="34" charset="0"/>
              <a:cs typeface="Arial" panose="020B0604020202020204" pitchFamily="34" charset="0"/>
            </a:endParaRPr>
          </a:p>
        </p:txBody>
      </p:sp>
      <p:sp>
        <p:nvSpPr>
          <p:cNvPr id="91" name="テキスト ボックス 90">
            <a:extLst>
              <a:ext uri="{FF2B5EF4-FFF2-40B4-BE49-F238E27FC236}">
                <a16:creationId xmlns:a16="http://schemas.microsoft.com/office/drawing/2014/main" id="{22EF4E08-2B1A-4CCB-A227-4ABB6820064B}"/>
              </a:ext>
            </a:extLst>
          </p:cNvPr>
          <p:cNvSpPr txBox="1"/>
          <p:nvPr/>
        </p:nvSpPr>
        <p:spPr>
          <a:xfrm>
            <a:off x="1257275" y="2028338"/>
            <a:ext cx="465501" cy="369332"/>
          </a:xfrm>
          <a:prstGeom prst="rect">
            <a:avLst/>
          </a:prstGeom>
          <a:noFill/>
        </p:spPr>
        <p:txBody>
          <a:bodyPr wrap="square" rtlCol="0">
            <a:spAutoFit/>
          </a:bodyPr>
          <a:lstStyle/>
          <a:p>
            <a:pPr algn="ctr"/>
            <a:r>
              <a:rPr kumimoji="1" lang="en-US" altLang="ja-JP" b="1" dirty="0">
                <a:latin typeface="Arial" panose="020B0604020202020204" pitchFamily="34" charset="0"/>
                <a:cs typeface="Arial" panose="020B0604020202020204" pitchFamily="34" charset="0"/>
              </a:rPr>
              <a:t>b</a:t>
            </a:r>
            <a:endParaRPr kumimoji="1" lang="ja-JP" altLang="en-US" b="1" dirty="0">
              <a:latin typeface="Arial" panose="020B0604020202020204" pitchFamily="34" charset="0"/>
              <a:cs typeface="Arial" panose="020B0604020202020204" pitchFamily="34" charset="0"/>
            </a:endParaRPr>
          </a:p>
        </p:txBody>
      </p:sp>
      <p:graphicFrame>
        <p:nvGraphicFramePr>
          <p:cNvPr id="48" name="グラフ 47">
            <a:extLst>
              <a:ext uri="{FF2B5EF4-FFF2-40B4-BE49-F238E27FC236}">
                <a16:creationId xmlns:a16="http://schemas.microsoft.com/office/drawing/2014/main" id="{1EBC12D5-89CC-4462-AA14-C2319B94D99C}"/>
              </a:ext>
            </a:extLst>
          </p:cNvPr>
          <p:cNvGraphicFramePr>
            <a:graphicFrameLocks/>
          </p:cNvGraphicFramePr>
          <p:nvPr>
            <p:extLst>
              <p:ext uri="{D42A27DB-BD31-4B8C-83A1-F6EECF244321}">
                <p14:modId xmlns:p14="http://schemas.microsoft.com/office/powerpoint/2010/main" val="1166949032"/>
              </p:ext>
            </p:extLst>
          </p:nvPr>
        </p:nvGraphicFramePr>
        <p:xfrm>
          <a:off x="1559947" y="2397670"/>
          <a:ext cx="3756055" cy="1966895"/>
        </p:xfrm>
        <a:graphic>
          <a:graphicData uri="http://schemas.openxmlformats.org/drawingml/2006/chart">
            <c:chart xmlns:c="http://schemas.openxmlformats.org/drawingml/2006/chart" xmlns:r="http://schemas.openxmlformats.org/officeDocument/2006/relationships" r:id="rId15"/>
          </a:graphicData>
        </a:graphic>
      </p:graphicFrame>
      <p:sp>
        <p:nvSpPr>
          <p:cNvPr id="2" name="テキスト ボックス 1">
            <a:extLst>
              <a:ext uri="{FF2B5EF4-FFF2-40B4-BE49-F238E27FC236}">
                <a16:creationId xmlns:a16="http://schemas.microsoft.com/office/drawing/2014/main" id="{6938864E-5C84-4DD1-945C-BD62C29ABEAD}"/>
              </a:ext>
            </a:extLst>
          </p:cNvPr>
          <p:cNvSpPr txBox="1"/>
          <p:nvPr/>
        </p:nvSpPr>
        <p:spPr>
          <a:xfrm rot="16200000">
            <a:off x="960683" y="3074458"/>
            <a:ext cx="1335683" cy="276999"/>
          </a:xfrm>
          <a:prstGeom prst="rect">
            <a:avLst/>
          </a:prstGeom>
          <a:noFill/>
        </p:spPr>
        <p:txBody>
          <a:bodyPr wrap="square" rtlCol="0">
            <a:spAutoFit/>
          </a:bodyPr>
          <a:lstStyle/>
          <a:p>
            <a:r>
              <a:rPr kumimoji="1" lang="en-US" altLang="ja-JP" sz="1200" b="1" dirty="0">
                <a:latin typeface="Arial" panose="020B0604020202020204" pitchFamily="34" charset="0"/>
                <a:cs typeface="Arial" panose="020B0604020202020204" pitchFamily="34" charset="0"/>
              </a:rPr>
              <a:t>BCL-2</a:t>
            </a:r>
            <a:r>
              <a:rPr kumimoji="1" lang="ja-JP" altLang="en-US" sz="1200" b="1" dirty="0">
                <a:latin typeface="Arial" panose="020B0604020202020204" pitchFamily="34" charset="0"/>
                <a:cs typeface="Arial" panose="020B0604020202020204" pitchFamily="34" charset="0"/>
              </a:rPr>
              <a:t> </a:t>
            </a:r>
            <a:r>
              <a:rPr kumimoji="1" lang="en-US" altLang="ja-JP" sz="1200" b="1" dirty="0">
                <a:latin typeface="Arial" panose="020B0604020202020204" pitchFamily="34" charset="0"/>
                <a:cs typeface="Arial" panose="020B0604020202020204" pitchFamily="34" charset="0"/>
              </a:rPr>
              <a:t>/ </a:t>
            </a:r>
            <a:r>
              <a:rPr lang="en-US" altLang="ja-JP" sz="1200" b="1" dirty="0">
                <a:solidFill>
                  <a:schemeClr val="tx1"/>
                </a:solidFill>
                <a:effectLst/>
                <a:latin typeface="Arial" panose="020B0604020202020204" pitchFamily="34" charset="0"/>
                <a:cs typeface="Arial" panose="020B0604020202020204" pitchFamily="34" charset="0"/>
              </a:rPr>
              <a:t>β-actin</a:t>
            </a:r>
            <a:endParaRPr kumimoji="1" lang="ja-JP" altLang="en-US" sz="1200" b="1" dirty="0">
              <a:latin typeface="Arial" panose="020B0604020202020204" pitchFamily="34" charset="0"/>
              <a:cs typeface="Arial" panose="020B0604020202020204" pitchFamily="34" charset="0"/>
            </a:endParaRPr>
          </a:p>
        </p:txBody>
      </p:sp>
      <p:grpSp>
        <p:nvGrpSpPr>
          <p:cNvPr id="36" name="グループ化 35">
            <a:extLst>
              <a:ext uri="{FF2B5EF4-FFF2-40B4-BE49-F238E27FC236}">
                <a16:creationId xmlns:a16="http://schemas.microsoft.com/office/drawing/2014/main" id="{7DCA5578-DE18-46B0-A0D9-BD5E05063B16}"/>
              </a:ext>
            </a:extLst>
          </p:cNvPr>
          <p:cNvGrpSpPr/>
          <p:nvPr/>
        </p:nvGrpSpPr>
        <p:grpSpPr>
          <a:xfrm>
            <a:off x="2404026" y="2256519"/>
            <a:ext cx="1301209" cy="302721"/>
            <a:chOff x="2164807" y="6216645"/>
            <a:chExt cx="1323305" cy="353651"/>
          </a:xfrm>
        </p:grpSpPr>
        <p:sp>
          <p:nvSpPr>
            <p:cNvPr id="37" name="右大かっこ 36">
              <a:extLst>
                <a:ext uri="{FF2B5EF4-FFF2-40B4-BE49-F238E27FC236}">
                  <a16:creationId xmlns:a16="http://schemas.microsoft.com/office/drawing/2014/main" id="{9D620A02-1B58-40C6-8280-8836D09EF660}"/>
                </a:ext>
              </a:extLst>
            </p:cNvPr>
            <p:cNvSpPr/>
            <p:nvPr/>
          </p:nvSpPr>
          <p:spPr>
            <a:xfrm rot="16200000">
              <a:off x="2823685" y="6063754"/>
              <a:ext cx="53411" cy="959673"/>
            </a:xfrm>
            <a:prstGeom prst="rightBracket">
              <a:avLst>
                <a:gd name="adj" fmla="val 0"/>
              </a:avLst>
            </a:prstGeom>
            <a:ln w="127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latin typeface="Arial" panose="020B0604020202020204" pitchFamily="34" charset="0"/>
                <a:cs typeface="Arial" panose="020B0604020202020204" pitchFamily="34" charset="0"/>
              </a:endParaRPr>
            </a:p>
          </p:txBody>
        </p:sp>
        <p:sp>
          <p:nvSpPr>
            <p:cNvPr id="38" name="テキスト ボックス 37">
              <a:extLst>
                <a:ext uri="{FF2B5EF4-FFF2-40B4-BE49-F238E27FC236}">
                  <a16:creationId xmlns:a16="http://schemas.microsoft.com/office/drawing/2014/main" id="{DA2CC9FF-B5F9-4343-8786-36FE7F8106F6}"/>
                </a:ext>
              </a:extLst>
            </p:cNvPr>
            <p:cNvSpPr txBox="1"/>
            <p:nvPr/>
          </p:nvSpPr>
          <p:spPr>
            <a:xfrm>
              <a:off x="2164807" y="6216645"/>
              <a:ext cx="1323305" cy="269668"/>
            </a:xfrm>
            <a:prstGeom prst="rect">
              <a:avLst/>
            </a:prstGeom>
            <a:noFill/>
          </p:spPr>
          <p:txBody>
            <a:bodyPr wrap="square">
              <a:spAutoFit/>
            </a:bodyPr>
            <a:lstStyle/>
            <a:p>
              <a:pPr algn="ctr"/>
              <a:r>
                <a:rPr lang="en-US" altLang="ja-JP" sz="900" b="1" dirty="0">
                  <a:latin typeface="Arial" panose="020B0604020202020204" pitchFamily="34" charset="0"/>
                  <a:ea typeface="游明朝" panose="02020400000000000000" pitchFamily="18" charset="-128"/>
                  <a:cs typeface="Arial" panose="020B0604020202020204" pitchFamily="34" charset="0"/>
                </a:rPr>
                <a:t>p = 0.028</a:t>
              </a:r>
            </a:p>
          </p:txBody>
        </p:sp>
      </p:grpSp>
    </p:spTree>
    <p:extLst>
      <p:ext uri="{BB962C8B-B14F-4D97-AF65-F5344CB8AC3E}">
        <p14:creationId xmlns:p14="http://schemas.microsoft.com/office/powerpoint/2010/main" val="107271358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 name="図 30" descr="グラフ, ヒストグラム&#10;&#10;自動的に生成された説明">
            <a:extLst>
              <a:ext uri="{FF2B5EF4-FFF2-40B4-BE49-F238E27FC236}">
                <a16:creationId xmlns:a16="http://schemas.microsoft.com/office/drawing/2014/main" id="{8770E382-9096-469A-82D9-2C9DF83DE624}"/>
              </a:ext>
            </a:extLst>
          </p:cNvPr>
          <p:cNvPicPr>
            <a:picLocks noChangeAspect="1"/>
          </p:cNvPicPr>
          <p:nvPr/>
        </p:nvPicPr>
        <p:blipFill>
          <a:blip r:embed="rId3" cstate="hqprint">
            <a:extLst>
              <a:ext uri="{28A0092B-C50C-407E-A947-70E740481C1C}">
                <a14:useLocalDpi xmlns:a14="http://schemas.microsoft.com/office/drawing/2010/main"/>
              </a:ext>
            </a:extLst>
          </a:blip>
          <a:stretch>
            <a:fillRect/>
          </a:stretch>
        </p:blipFill>
        <p:spPr>
          <a:xfrm>
            <a:off x="1873742" y="565065"/>
            <a:ext cx="1225122" cy="1170000"/>
          </a:xfrm>
          <a:prstGeom prst="rect">
            <a:avLst/>
          </a:prstGeom>
        </p:spPr>
      </p:pic>
      <p:sp>
        <p:nvSpPr>
          <p:cNvPr id="67" name="テキスト ボックス 66">
            <a:extLst>
              <a:ext uri="{FF2B5EF4-FFF2-40B4-BE49-F238E27FC236}">
                <a16:creationId xmlns:a16="http://schemas.microsoft.com/office/drawing/2014/main" id="{1340C229-6FAA-47C8-8C60-A462DAC887B7}"/>
              </a:ext>
            </a:extLst>
          </p:cNvPr>
          <p:cNvSpPr txBox="1"/>
          <p:nvPr/>
        </p:nvSpPr>
        <p:spPr>
          <a:xfrm rot="10800000">
            <a:off x="1621830" y="574988"/>
            <a:ext cx="297133" cy="1098427"/>
          </a:xfrm>
          <a:prstGeom prst="rect">
            <a:avLst/>
          </a:prstGeom>
          <a:noFill/>
        </p:spPr>
        <p:txBody>
          <a:bodyPr vert="eaVert" wrap="square" rtlCol="0">
            <a:spAutoFit/>
          </a:bodyPr>
          <a:lstStyle/>
          <a:p>
            <a:pPr algn="ctr"/>
            <a:r>
              <a:rPr lang="en-US" altLang="ja-JP" sz="731" dirty="0">
                <a:latin typeface="Arial" panose="020B0604020202020204" pitchFamily="34" charset="0"/>
                <a:cs typeface="Arial" panose="020B0604020202020204" pitchFamily="34" charset="0"/>
              </a:rPr>
              <a:t>Colony count</a:t>
            </a:r>
            <a:endParaRPr lang="ja-JP" altLang="en-US" sz="731" dirty="0">
              <a:latin typeface="Arial" panose="020B0604020202020204" pitchFamily="34" charset="0"/>
              <a:cs typeface="Arial" panose="020B0604020202020204" pitchFamily="34" charset="0"/>
            </a:endParaRPr>
          </a:p>
        </p:txBody>
      </p:sp>
      <p:sp>
        <p:nvSpPr>
          <p:cNvPr id="65" name="テキスト ボックス 64">
            <a:extLst>
              <a:ext uri="{FF2B5EF4-FFF2-40B4-BE49-F238E27FC236}">
                <a16:creationId xmlns:a16="http://schemas.microsoft.com/office/drawing/2014/main" id="{10BF83FE-5CED-4473-B4B4-962BF3353300}"/>
              </a:ext>
            </a:extLst>
          </p:cNvPr>
          <p:cNvSpPr txBox="1"/>
          <p:nvPr/>
        </p:nvSpPr>
        <p:spPr>
          <a:xfrm>
            <a:off x="1957822" y="307904"/>
            <a:ext cx="1130474" cy="242374"/>
          </a:xfrm>
          <a:prstGeom prst="rect">
            <a:avLst/>
          </a:prstGeom>
          <a:noFill/>
          <a:ln w="38100">
            <a:noFill/>
          </a:ln>
        </p:spPr>
        <p:txBody>
          <a:bodyPr wrap="square" rtlCol="0">
            <a:spAutoFit/>
          </a:bodyPr>
          <a:lstStyle/>
          <a:p>
            <a:pPr algn="ctr"/>
            <a:r>
              <a:rPr lang="en-US" altLang="ja-JP" sz="975" b="1" dirty="0">
                <a:latin typeface="Arial" panose="020B0604020202020204" pitchFamily="34" charset="0"/>
                <a:cs typeface="Arial" panose="020B0604020202020204" pitchFamily="34" charset="0"/>
              </a:rPr>
              <a:t>Control</a:t>
            </a:r>
            <a:endParaRPr lang="ja-JP" altLang="en-US" sz="975" b="1" dirty="0">
              <a:latin typeface="Arial" panose="020B0604020202020204" pitchFamily="34" charset="0"/>
              <a:cs typeface="Arial" panose="020B0604020202020204" pitchFamily="34" charset="0"/>
            </a:endParaRPr>
          </a:p>
        </p:txBody>
      </p:sp>
      <p:sp>
        <p:nvSpPr>
          <p:cNvPr id="56" name="テキスト ボックス 55">
            <a:extLst>
              <a:ext uri="{FF2B5EF4-FFF2-40B4-BE49-F238E27FC236}">
                <a16:creationId xmlns:a16="http://schemas.microsoft.com/office/drawing/2014/main" id="{BFC1D4AD-A020-4ABA-A8B2-5072A9914B4D}"/>
              </a:ext>
            </a:extLst>
          </p:cNvPr>
          <p:cNvSpPr txBox="1"/>
          <p:nvPr/>
        </p:nvSpPr>
        <p:spPr>
          <a:xfrm>
            <a:off x="3420002" y="307904"/>
            <a:ext cx="1130474" cy="242374"/>
          </a:xfrm>
          <a:prstGeom prst="rect">
            <a:avLst/>
          </a:prstGeom>
          <a:noFill/>
          <a:ln w="38100">
            <a:noFill/>
          </a:ln>
        </p:spPr>
        <p:txBody>
          <a:bodyPr wrap="square" rtlCol="0">
            <a:spAutoFit/>
          </a:bodyPr>
          <a:lstStyle/>
          <a:p>
            <a:pPr algn="ctr"/>
            <a:r>
              <a:rPr lang="en-US" altLang="ja-JP" sz="975" b="1" dirty="0">
                <a:latin typeface="Arial" panose="020B0604020202020204" pitchFamily="34" charset="0"/>
                <a:cs typeface="Arial" panose="020B0604020202020204" pitchFamily="34" charset="0"/>
              </a:rPr>
              <a:t>ABT-263</a:t>
            </a:r>
            <a:endParaRPr lang="ja-JP" altLang="en-US" sz="975" b="1" dirty="0">
              <a:latin typeface="Arial" panose="020B0604020202020204" pitchFamily="34" charset="0"/>
              <a:cs typeface="Arial" panose="020B0604020202020204" pitchFamily="34" charset="0"/>
            </a:endParaRPr>
          </a:p>
        </p:txBody>
      </p:sp>
      <p:sp>
        <p:nvSpPr>
          <p:cNvPr id="40" name="テキスト ボックス 39">
            <a:extLst>
              <a:ext uri="{FF2B5EF4-FFF2-40B4-BE49-F238E27FC236}">
                <a16:creationId xmlns:a16="http://schemas.microsoft.com/office/drawing/2014/main" id="{E7B41DA3-DD07-48BD-A9D8-55530888DD9A}"/>
              </a:ext>
            </a:extLst>
          </p:cNvPr>
          <p:cNvSpPr txBox="1"/>
          <p:nvPr/>
        </p:nvSpPr>
        <p:spPr>
          <a:xfrm>
            <a:off x="891500" y="1042454"/>
            <a:ext cx="766699" cy="242374"/>
          </a:xfrm>
          <a:prstGeom prst="rect">
            <a:avLst/>
          </a:prstGeom>
          <a:noFill/>
        </p:spPr>
        <p:txBody>
          <a:bodyPr wrap="square" rtlCol="0">
            <a:spAutoFit/>
          </a:bodyPr>
          <a:lstStyle/>
          <a:p>
            <a:pPr algn="ctr"/>
            <a:r>
              <a:rPr kumimoji="1" lang="en-US" altLang="ja-JP" sz="975" b="1" dirty="0">
                <a:latin typeface="Arial" panose="020B0604020202020204" pitchFamily="34" charset="0"/>
                <a:cs typeface="Arial" panose="020B0604020202020204" pitchFamily="34" charset="0"/>
              </a:rPr>
              <a:t>Donor 1</a:t>
            </a:r>
            <a:endParaRPr kumimoji="1" lang="ja-JP" altLang="en-US" sz="975" b="1" dirty="0">
              <a:latin typeface="Arial" panose="020B0604020202020204" pitchFamily="34" charset="0"/>
              <a:cs typeface="Arial" panose="020B0604020202020204" pitchFamily="34" charset="0"/>
            </a:endParaRPr>
          </a:p>
        </p:txBody>
      </p:sp>
      <p:pic>
        <p:nvPicPr>
          <p:cNvPr id="36" name="図 35" descr="グラフ, ヒストグラム&#10;&#10;自動的に生成された説明">
            <a:extLst>
              <a:ext uri="{FF2B5EF4-FFF2-40B4-BE49-F238E27FC236}">
                <a16:creationId xmlns:a16="http://schemas.microsoft.com/office/drawing/2014/main" id="{421F0FE0-68D4-4D20-BB0B-E34F85AAB67B}"/>
              </a:ext>
            </a:extLst>
          </p:cNvPr>
          <p:cNvPicPr>
            <a:picLocks noChangeAspect="1"/>
          </p:cNvPicPr>
          <p:nvPr/>
        </p:nvPicPr>
        <p:blipFill>
          <a:blip r:embed="rId4" cstate="hqprint">
            <a:extLst>
              <a:ext uri="{28A0092B-C50C-407E-A947-70E740481C1C}">
                <a14:useLocalDpi xmlns:a14="http://schemas.microsoft.com/office/drawing/2010/main"/>
              </a:ext>
            </a:extLst>
          </a:blip>
          <a:stretch>
            <a:fillRect/>
          </a:stretch>
        </p:blipFill>
        <p:spPr>
          <a:xfrm>
            <a:off x="3331553" y="565065"/>
            <a:ext cx="1223334" cy="1170000"/>
          </a:xfrm>
          <a:prstGeom prst="rect">
            <a:avLst/>
          </a:prstGeom>
        </p:spPr>
      </p:pic>
      <p:pic>
        <p:nvPicPr>
          <p:cNvPr id="120" name="図 119" descr="グラフ, ヒストグラム&#10;&#10;自動的に生成された説明">
            <a:extLst>
              <a:ext uri="{FF2B5EF4-FFF2-40B4-BE49-F238E27FC236}">
                <a16:creationId xmlns:a16="http://schemas.microsoft.com/office/drawing/2014/main" id="{9B156DE1-C60C-4220-B610-3B850F2D1E92}"/>
              </a:ext>
            </a:extLst>
          </p:cNvPr>
          <p:cNvPicPr>
            <a:picLocks noChangeAspect="1"/>
          </p:cNvPicPr>
          <p:nvPr/>
        </p:nvPicPr>
        <p:blipFill>
          <a:blip r:embed="rId5" cstate="hqprint">
            <a:extLst>
              <a:ext uri="{28A0092B-C50C-407E-A947-70E740481C1C}">
                <a14:useLocalDpi xmlns:a14="http://schemas.microsoft.com/office/drawing/2010/main"/>
              </a:ext>
            </a:extLst>
          </a:blip>
          <a:stretch>
            <a:fillRect/>
          </a:stretch>
        </p:blipFill>
        <p:spPr>
          <a:xfrm>
            <a:off x="1880892" y="1943400"/>
            <a:ext cx="1217972" cy="1170000"/>
          </a:xfrm>
          <a:prstGeom prst="rect">
            <a:avLst/>
          </a:prstGeom>
        </p:spPr>
      </p:pic>
      <p:pic>
        <p:nvPicPr>
          <p:cNvPr id="121" name="図 120" descr="グラフ, ヒストグラム&#10;&#10;自動的に生成された説明">
            <a:extLst>
              <a:ext uri="{FF2B5EF4-FFF2-40B4-BE49-F238E27FC236}">
                <a16:creationId xmlns:a16="http://schemas.microsoft.com/office/drawing/2014/main" id="{5A854AC1-D4F5-4B64-8BD0-723C5C9C027E}"/>
              </a:ext>
            </a:extLst>
          </p:cNvPr>
          <p:cNvPicPr>
            <a:picLocks noChangeAspect="1"/>
          </p:cNvPicPr>
          <p:nvPr/>
        </p:nvPicPr>
        <p:blipFill>
          <a:blip r:embed="rId6" cstate="hqprint">
            <a:extLst>
              <a:ext uri="{28A0092B-C50C-407E-A947-70E740481C1C}">
                <a14:useLocalDpi xmlns:a14="http://schemas.microsoft.com/office/drawing/2010/main"/>
              </a:ext>
            </a:extLst>
          </a:blip>
          <a:stretch>
            <a:fillRect/>
          </a:stretch>
        </p:blipFill>
        <p:spPr>
          <a:xfrm>
            <a:off x="3336036" y="1943400"/>
            <a:ext cx="1218853" cy="1170000"/>
          </a:xfrm>
          <a:prstGeom prst="rect">
            <a:avLst/>
          </a:prstGeom>
        </p:spPr>
      </p:pic>
      <p:pic>
        <p:nvPicPr>
          <p:cNvPr id="147" name="図 146">
            <a:extLst>
              <a:ext uri="{FF2B5EF4-FFF2-40B4-BE49-F238E27FC236}">
                <a16:creationId xmlns:a16="http://schemas.microsoft.com/office/drawing/2014/main" id="{2FC61ED8-505C-4A70-AA2F-10527BE3552F}"/>
              </a:ext>
            </a:extLst>
          </p:cNvPr>
          <p:cNvPicPr>
            <a:picLocks noChangeAspect="1"/>
          </p:cNvPicPr>
          <p:nvPr/>
        </p:nvPicPr>
        <p:blipFill>
          <a:blip r:embed="rId7" cstate="hqprint">
            <a:extLst>
              <a:ext uri="{28A0092B-C50C-407E-A947-70E740481C1C}">
                <a14:useLocalDpi xmlns:a14="http://schemas.microsoft.com/office/drawing/2010/main"/>
              </a:ext>
            </a:extLst>
          </a:blip>
          <a:stretch>
            <a:fillRect/>
          </a:stretch>
        </p:blipFill>
        <p:spPr>
          <a:xfrm>
            <a:off x="1873742" y="3321735"/>
            <a:ext cx="1225122" cy="1170000"/>
          </a:xfrm>
          <a:prstGeom prst="rect">
            <a:avLst/>
          </a:prstGeom>
        </p:spPr>
      </p:pic>
      <p:pic>
        <p:nvPicPr>
          <p:cNvPr id="148" name="図 147">
            <a:extLst>
              <a:ext uri="{FF2B5EF4-FFF2-40B4-BE49-F238E27FC236}">
                <a16:creationId xmlns:a16="http://schemas.microsoft.com/office/drawing/2014/main" id="{AE08992E-DCF4-4F3D-8667-9952E025A7FE}"/>
              </a:ext>
            </a:extLst>
          </p:cNvPr>
          <p:cNvPicPr>
            <a:picLocks noChangeAspect="1"/>
          </p:cNvPicPr>
          <p:nvPr/>
        </p:nvPicPr>
        <p:blipFill>
          <a:blip r:embed="rId8" cstate="hqprint">
            <a:extLst>
              <a:ext uri="{28A0092B-C50C-407E-A947-70E740481C1C}">
                <a14:useLocalDpi xmlns:a14="http://schemas.microsoft.com/office/drawing/2010/main"/>
              </a:ext>
            </a:extLst>
          </a:blip>
          <a:stretch>
            <a:fillRect/>
          </a:stretch>
        </p:blipFill>
        <p:spPr>
          <a:xfrm>
            <a:off x="3337445" y="3321735"/>
            <a:ext cx="1217442" cy="1170000"/>
          </a:xfrm>
          <a:prstGeom prst="rect">
            <a:avLst/>
          </a:prstGeom>
        </p:spPr>
      </p:pic>
      <p:pic>
        <p:nvPicPr>
          <p:cNvPr id="195" name="図 194" descr="グラフ, ヒストグラム&#10;&#10;自動的に生成された説明">
            <a:extLst>
              <a:ext uri="{FF2B5EF4-FFF2-40B4-BE49-F238E27FC236}">
                <a16:creationId xmlns:a16="http://schemas.microsoft.com/office/drawing/2014/main" id="{38DEC49A-833A-4E2B-9C58-B7F9C6277106}"/>
              </a:ext>
            </a:extLst>
          </p:cNvPr>
          <p:cNvPicPr>
            <a:picLocks noChangeAspect="1"/>
          </p:cNvPicPr>
          <p:nvPr/>
        </p:nvPicPr>
        <p:blipFill>
          <a:blip r:embed="rId9" cstate="hqprint">
            <a:extLst>
              <a:ext uri="{28A0092B-C50C-407E-A947-70E740481C1C}">
                <a14:useLocalDpi xmlns:a14="http://schemas.microsoft.com/office/drawing/2010/main"/>
              </a:ext>
            </a:extLst>
          </a:blip>
          <a:stretch>
            <a:fillRect/>
          </a:stretch>
        </p:blipFill>
        <p:spPr>
          <a:xfrm>
            <a:off x="1881421" y="4700070"/>
            <a:ext cx="1217442" cy="1170000"/>
          </a:xfrm>
          <a:prstGeom prst="rect">
            <a:avLst/>
          </a:prstGeom>
        </p:spPr>
      </p:pic>
      <p:pic>
        <p:nvPicPr>
          <p:cNvPr id="196" name="図 195" descr="グラフ, ヒストグラム&#10;&#10;自動的に生成された説明">
            <a:extLst>
              <a:ext uri="{FF2B5EF4-FFF2-40B4-BE49-F238E27FC236}">
                <a16:creationId xmlns:a16="http://schemas.microsoft.com/office/drawing/2014/main" id="{022F86C1-2594-4590-A1C5-7D3F143A1716}"/>
              </a:ext>
            </a:extLst>
          </p:cNvPr>
          <p:cNvPicPr>
            <a:picLocks noChangeAspect="1"/>
          </p:cNvPicPr>
          <p:nvPr/>
        </p:nvPicPr>
        <p:blipFill>
          <a:blip r:embed="rId10" cstate="hqprint">
            <a:extLst>
              <a:ext uri="{28A0092B-C50C-407E-A947-70E740481C1C}">
                <a14:useLocalDpi xmlns:a14="http://schemas.microsoft.com/office/drawing/2010/main"/>
              </a:ext>
            </a:extLst>
          </a:blip>
          <a:stretch>
            <a:fillRect/>
          </a:stretch>
        </p:blipFill>
        <p:spPr>
          <a:xfrm>
            <a:off x="3340745" y="4700070"/>
            <a:ext cx="1214142" cy="1170000"/>
          </a:xfrm>
          <a:prstGeom prst="rect">
            <a:avLst/>
          </a:prstGeom>
        </p:spPr>
      </p:pic>
      <p:pic>
        <p:nvPicPr>
          <p:cNvPr id="197" name="図 196">
            <a:extLst>
              <a:ext uri="{FF2B5EF4-FFF2-40B4-BE49-F238E27FC236}">
                <a16:creationId xmlns:a16="http://schemas.microsoft.com/office/drawing/2014/main" id="{5E2A28BE-B819-4DE5-B29A-C2BB6345E29D}"/>
              </a:ext>
            </a:extLst>
          </p:cNvPr>
          <p:cNvPicPr>
            <a:picLocks noChangeAspect="1"/>
          </p:cNvPicPr>
          <p:nvPr/>
        </p:nvPicPr>
        <p:blipFill>
          <a:blip r:embed="rId11" cstate="hqprint">
            <a:extLst>
              <a:ext uri="{28A0092B-C50C-407E-A947-70E740481C1C}">
                <a14:useLocalDpi xmlns:a14="http://schemas.microsoft.com/office/drawing/2010/main"/>
              </a:ext>
            </a:extLst>
          </a:blip>
          <a:stretch>
            <a:fillRect/>
          </a:stretch>
        </p:blipFill>
        <p:spPr>
          <a:xfrm>
            <a:off x="1873743" y="6078404"/>
            <a:ext cx="1225120" cy="1170000"/>
          </a:xfrm>
          <a:prstGeom prst="rect">
            <a:avLst/>
          </a:prstGeom>
        </p:spPr>
      </p:pic>
      <p:pic>
        <p:nvPicPr>
          <p:cNvPr id="198" name="図 197">
            <a:extLst>
              <a:ext uri="{FF2B5EF4-FFF2-40B4-BE49-F238E27FC236}">
                <a16:creationId xmlns:a16="http://schemas.microsoft.com/office/drawing/2014/main" id="{4AB7E175-101E-44D4-AFC0-3E780538420A}"/>
              </a:ext>
            </a:extLst>
          </p:cNvPr>
          <p:cNvPicPr>
            <a:picLocks noChangeAspect="1"/>
          </p:cNvPicPr>
          <p:nvPr/>
        </p:nvPicPr>
        <p:blipFill>
          <a:blip r:embed="rId12" cstate="hqprint">
            <a:extLst>
              <a:ext uri="{28A0092B-C50C-407E-A947-70E740481C1C}">
                <a14:useLocalDpi xmlns:a14="http://schemas.microsoft.com/office/drawing/2010/main"/>
              </a:ext>
            </a:extLst>
          </a:blip>
          <a:stretch>
            <a:fillRect/>
          </a:stretch>
        </p:blipFill>
        <p:spPr>
          <a:xfrm>
            <a:off x="3333033" y="6078404"/>
            <a:ext cx="1221854" cy="1170000"/>
          </a:xfrm>
          <a:prstGeom prst="rect">
            <a:avLst/>
          </a:prstGeom>
        </p:spPr>
      </p:pic>
      <p:pic>
        <p:nvPicPr>
          <p:cNvPr id="4" name="図 3">
            <a:extLst>
              <a:ext uri="{FF2B5EF4-FFF2-40B4-BE49-F238E27FC236}">
                <a16:creationId xmlns:a16="http://schemas.microsoft.com/office/drawing/2014/main" id="{C5E7AC33-F3D1-4EE9-A044-610FB07007E5}"/>
              </a:ext>
            </a:extLst>
          </p:cNvPr>
          <p:cNvPicPr>
            <a:picLocks noChangeAspect="1"/>
          </p:cNvPicPr>
          <p:nvPr/>
        </p:nvPicPr>
        <p:blipFill rotWithShape="1">
          <a:blip r:embed="rId13" cstate="hqprint">
            <a:extLst>
              <a:ext uri="{BEBA8EAE-BF5A-486C-A8C5-ECC9F3942E4B}">
                <a14:imgProps xmlns:a14="http://schemas.microsoft.com/office/drawing/2010/main">
                  <a14:imgLayer r:embed="rId14">
                    <a14:imgEffect>
                      <a14:sharpenSoften amount="50000"/>
                    </a14:imgEffect>
                  </a14:imgLayer>
                </a14:imgProps>
              </a:ext>
              <a:ext uri="{28A0092B-C50C-407E-A947-70E740481C1C}">
                <a14:useLocalDpi xmlns:a14="http://schemas.microsoft.com/office/drawing/2010/main"/>
              </a:ext>
            </a:extLst>
          </a:blip>
          <a:srcRect l="674" t="1422" r="1" b="783"/>
          <a:stretch/>
        </p:blipFill>
        <p:spPr>
          <a:xfrm>
            <a:off x="4782592" y="565065"/>
            <a:ext cx="1203121" cy="1170000"/>
          </a:xfrm>
          <a:prstGeom prst="rect">
            <a:avLst/>
          </a:prstGeom>
        </p:spPr>
      </p:pic>
      <p:pic>
        <p:nvPicPr>
          <p:cNvPr id="7" name="図 6">
            <a:extLst>
              <a:ext uri="{FF2B5EF4-FFF2-40B4-BE49-F238E27FC236}">
                <a16:creationId xmlns:a16="http://schemas.microsoft.com/office/drawing/2014/main" id="{2324385B-9022-424E-9B2F-98663D67B6B4}"/>
              </a:ext>
            </a:extLst>
          </p:cNvPr>
          <p:cNvPicPr>
            <a:picLocks noChangeAspect="1"/>
          </p:cNvPicPr>
          <p:nvPr/>
        </p:nvPicPr>
        <p:blipFill rotWithShape="1">
          <a:blip r:embed="rId15" cstate="hqprint">
            <a:extLst>
              <a:ext uri="{BEBA8EAE-BF5A-486C-A8C5-ECC9F3942E4B}">
                <a14:imgProps xmlns:a14="http://schemas.microsoft.com/office/drawing/2010/main">
                  <a14:imgLayer r:embed="rId16">
                    <a14:imgEffect>
                      <a14:sharpenSoften amount="50000"/>
                    </a14:imgEffect>
                  </a14:imgLayer>
                </a14:imgProps>
              </a:ext>
              <a:ext uri="{28A0092B-C50C-407E-A947-70E740481C1C}">
                <a14:useLocalDpi xmlns:a14="http://schemas.microsoft.com/office/drawing/2010/main"/>
              </a:ext>
            </a:extLst>
          </a:blip>
          <a:srcRect t="1335" r="737"/>
          <a:stretch/>
        </p:blipFill>
        <p:spPr>
          <a:xfrm>
            <a:off x="4778036" y="1943400"/>
            <a:ext cx="1203121" cy="1170000"/>
          </a:xfrm>
          <a:prstGeom prst="rect">
            <a:avLst/>
          </a:prstGeom>
        </p:spPr>
      </p:pic>
      <p:pic>
        <p:nvPicPr>
          <p:cNvPr id="10" name="図 9">
            <a:extLst>
              <a:ext uri="{FF2B5EF4-FFF2-40B4-BE49-F238E27FC236}">
                <a16:creationId xmlns:a16="http://schemas.microsoft.com/office/drawing/2014/main" id="{B700C7B8-3521-4D78-9E49-F8B62A5B5F95}"/>
              </a:ext>
            </a:extLst>
          </p:cNvPr>
          <p:cNvPicPr>
            <a:picLocks noChangeAspect="1"/>
          </p:cNvPicPr>
          <p:nvPr/>
        </p:nvPicPr>
        <p:blipFill rotWithShape="1">
          <a:blip r:embed="rId17" cstate="hqprint">
            <a:extLst>
              <a:ext uri="{BEBA8EAE-BF5A-486C-A8C5-ECC9F3942E4B}">
                <a14:imgProps xmlns:a14="http://schemas.microsoft.com/office/drawing/2010/main">
                  <a14:imgLayer r:embed="rId18">
                    <a14:imgEffect>
                      <a14:sharpenSoften amount="50000"/>
                    </a14:imgEffect>
                  </a14:imgLayer>
                </a14:imgProps>
              </a:ext>
              <a:ext uri="{28A0092B-C50C-407E-A947-70E740481C1C}">
                <a14:useLocalDpi xmlns:a14="http://schemas.microsoft.com/office/drawing/2010/main"/>
              </a:ext>
            </a:extLst>
          </a:blip>
          <a:srcRect t="691" r="625"/>
          <a:stretch/>
        </p:blipFill>
        <p:spPr>
          <a:xfrm>
            <a:off x="4767145" y="3321735"/>
            <a:ext cx="1210224" cy="1170000"/>
          </a:xfrm>
          <a:prstGeom prst="rect">
            <a:avLst/>
          </a:prstGeom>
        </p:spPr>
      </p:pic>
      <p:pic>
        <p:nvPicPr>
          <p:cNvPr id="12" name="図 11">
            <a:extLst>
              <a:ext uri="{FF2B5EF4-FFF2-40B4-BE49-F238E27FC236}">
                <a16:creationId xmlns:a16="http://schemas.microsoft.com/office/drawing/2014/main" id="{29FC55B3-C0B4-47E3-9917-6CAF3DFF1BA0}"/>
              </a:ext>
            </a:extLst>
          </p:cNvPr>
          <p:cNvPicPr>
            <a:picLocks noChangeAspect="1"/>
          </p:cNvPicPr>
          <p:nvPr/>
        </p:nvPicPr>
        <p:blipFill rotWithShape="1">
          <a:blip r:embed="rId19" cstate="hqprint">
            <a:extLst>
              <a:ext uri="{BEBA8EAE-BF5A-486C-A8C5-ECC9F3942E4B}">
                <a14:imgProps xmlns:a14="http://schemas.microsoft.com/office/drawing/2010/main">
                  <a14:imgLayer r:embed="rId20">
                    <a14:imgEffect>
                      <a14:sharpenSoften amount="50000"/>
                    </a14:imgEffect>
                  </a14:imgLayer>
                </a14:imgProps>
              </a:ext>
              <a:ext uri="{28A0092B-C50C-407E-A947-70E740481C1C}">
                <a14:useLocalDpi xmlns:a14="http://schemas.microsoft.com/office/drawing/2010/main"/>
              </a:ext>
            </a:extLst>
          </a:blip>
          <a:srcRect t="1290" r="715"/>
          <a:stretch/>
        </p:blipFill>
        <p:spPr>
          <a:xfrm>
            <a:off x="4762151" y="4700070"/>
            <a:ext cx="1220208" cy="1170000"/>
          </a:xfrm>
          <a:prstGeom prst="rect">
            <a:avLst/>
          </a:prstGeom>
        </p:spPr>
      </p:pic>
      <p:pic>
        <p:nvPicPr>
          <p:cNvPr id="14" name="図 13">
            <a:extLst>
              <a:ext uri="{FF2B5EF4-FFF2-40B4-BE49-F238E27FC236}">
                <a16:creationId xmlns:a16="http://schemas.microsoft.com/office/drawing/2014/main" id="{1D6E08E2-02FC-4564-8187-9227112A1BB9}"/>
              </a:ext>
            </a:extLst>
          </p:cNvPr>
          <p:cNvPicPr>
            <a:picLocks noChangeAspect="1"/>
          </p:cNvPicPr>
          <p:nvPr/>
        </p:nvPicPr>
        <p:blipFill rotWithShape="1">
          <a:blip r:embed="rId21" cstate="hqprint">
            <a:extLst>
              <a:ext uri="{BEBA8EAE-BF5A-486C-A8C5-ECC9F3942E4B}">
                <a14:imgProps xmlns:a14="http://schemas.microsoft.com/office/drawing/2010/main">
                  <a14:imgLayer r:embed="rId22">
                    <a14:imgEffect>
                      <a14:sharpenSoften amount="50000"/>
                    </a14:imgEffect>
                  </a14:imgLayer>
                </a14:imgProps>
              </a:ext>
              <a:ext uri="{28A0092B-C50C-407E-A947-70E740481C1C}">
                <a14:useLocalDpi xmlns:a14="http://schemas.microsoft.com/office/drawing/2010/main"/>
              </a:ext>
            </a:extLst>
          </a:blip>
          <a:srcRect t="1451" r="809"/>
          <a:stretch/>
        </p:blipFill>
        <p:spPr>
          <a:xfrm>
            <a:off x="4778549" y="6078404"/>
            <a:ext cx="1207164" cy="1170000"/>
          </a:xfrm>
          <a:prstGeom prst="rect">
            <a:avLst/>
          </a:prstGeom>
        </p:spPr>
      </p:pic>
      <p:sp>
        <p:nvSpPr>
          <p:cNvPr id="114" name="テキスト ボックス 113">
            <a:extLst>
              <a:ext uri="{FF2B5EF4-FFF2-40B4-BE49-F238E27FC236}">
                <a16:creationId xmlns:a16="http://schemas.microsoft.com/office/drawing/2014/main" id="{1AD47B68-6A3F-4775-B664-60511D5381B1}"/>
              </a:ext>
            </a:extLst>
          </p:cNvPr>
          <p:cNvSpPr txBox="1"/>
          <p:nvPr/>
        </p:nvSpPr>
        <p:spPr>
          <a:xfrm>
            <a:off x="4875453" y="307904"/>
            <a:ext cx="1110260" cy="242374"/>
          </a:xfrm>
          <a:prstGeom prst="rect">
            <a:avLst/>
          </a:prstGeom>
          <a:noFill/>
          <a:ln w="38100">
            <a:noFill/>
          </a:ln>
        </p:spPr>
        <p:txBody>
          <a:bodyPr wrap="square" rtlCol="0">
            <a:spAutoFit/>
          </a:bodyPr>
          <a:lstStyle/>
          <a:p>
            <a:pPr algn="ctr"/>
            <a:r>
              <a:rPr lang="en-US" altLang="ja-JP" sz="975" b="1" dirty="0">
                <a:latin typeface="Arial" panose="020B0604020202020204" pitchFamily="34" charset="0"/>
                <a:cs typeface="Arial" panose="020B0604020202020204" pitchFamily="34" charset="0"/>
              </a:rPr>
              <a:t>Overlay</a:t>
            </a:r>
            <a:endParaRPr lang="ja-JP" altLang="en-US" sz="975" b="1" dirty="0">
              <a:latin typeface="Arial" panose="020B0604020202020204" pitchFamily="34" charset="0"/>
              <a:cs typeface="Arial" panose="020B0604020202020204" pitchFamily="34" charset="0"/>
            </a:endParaRPr>
          </a:p>
        </p:txBody>
      </p:sp>
      <p:grpSp>
        <p:nvGrpSpPr>
          <p:cNvPr id="3" name="グループ化 2">
            <a:extLst>
              <a:ext uri="{FF2B5EF4-FFF2-40B4-BE49-F238E27FC236}">
                <a16:creationId xmlns:a16="http://schemas.microsoft.com/office/drawing/2014/main" id="{C91E24AD-3191-4E9B-8282-DC73AAC4DEA1}"/>
              </a:ext>
            </a:extLst>
          </p:cNvPr>
          <p:cNvGrpSpPr/>
          <p:nvPr/>
        </p:nvGrpSpPr>
        <p:grpSpPr>
          <a:xfrm>
            <a:off x="1957823" y="8599091"/>
            <a:ext cx="3973008" cy="204800"/>
            <a:chOff x="1667814" y="10653185"/>
            <a:chExt cx="4889856" cy="252062"/>
          </a:xfrm>
        </p:grpSpPr>
        <p:sp>
          <p:nvSpPr>
            <p:cNvPr id="116" name="テキスト ボックス 115">
              <a:extLst>
                <a:ext uri="{FF2B5EF4-FFF2-40B4-BE49-F238E27FC236}">
                  <a16:creationId xmlns:a16="http://schemas.microsoft.com/office/drawing/2014/main" id="{22A29182-65EB-4E06-9E32-669D3BCD0CB1}"/>
                </a:ext>
              </a:extLst>
            </p:cNvPr>
            <p:cNvSpPr txBox="1"/>
            <p:nvPr/>
          </p:nvSpPr>
          <p:spPr>
            <a:xfrm>
              <a:off x="1667814" y="10653185"/>
              <a:ext cx="1341858" cy="252062"/>
            </a:xfrm>
            <a:prstGeom prst="rect">
              <a:avLst/>
            </a:prstGeom>
            <a:noFill/>
          </p:spPr>
          <p:txBody>
            <a:bodyPr wrap="square" rtlCol="0">
              <a:spAutoFit/>
            </a:bodyPr>
            <a:lstStyle/>
            <a:p>
              <a:pPr algn="ctr"/>
              <a:r>
                <a:rPr lang="en-US" altLang="ja-JP" sz="731" dirty="0">
                  <a:latin typeface="Arial" panose="020B0604020202020204" pitchFamily="34" charset="0"/>
                  <a:cs typeface="Arial" panose="020B0604020202020204" pitchFamily="34" charset="0"/>
                </a:rPr>
                <a:t>Diameter (mm)</a:t>
              </a:r>
              <a:endParaRPr lang="ja-JP" altLang="en-US" sz="731" dirty="0">
                <a:latin typeface="Arial" panose="020B0604020202020204" pitchFamily="34" charset="0"/>
                <a:cs typeface="Arial" panose="020B0604020202020204" pitchFamily="34" charset="0"/>
              </a:endParaRPr>
            </a:p>
          </p:txBody>
        </p:sp>
        <p:sp>
          <p:nvSpPr>
            <p:cNvPr id="124" name="テキスト ボックス 123">
              <a:extLst>
                <a:ext uri="{FF2B5EF4-FFF2-40B4-BE49-F238E27FC236}">
                  <a16:creationId xmlns:a16="http://schemas.microsoft.com/office/drawing/2014/main" id="{56861A40-72F2-48BE-ACE9-E5F7C9E3CE35}"/>
                </a:ext>
              </a:extLst>
            </p:cNvPr>
            <p:cNvSpPr txBox="1"/>
            <p:nvPr/>
          </p:nvSpPr>
          <p:spPr>
            <a:xfrm>
              <a:off x="5204022" y="10653185"/>
              <a:ext cx="1353648" cy="252062"/>
            </a:xfrm>
            <a:prstGeom prst="rect">
              <a:avLst/>
            </a:prstGeom>
            <a:noFill/>
          </p:spPr>
          <p:txBody>
            <a:bodyPr wrap="square" rtlCol="0">
              <a:spAutoFit/>
            </a:bodyPr>
            <a:lstStyle/>
            <a:p>
              <a:pPr algn="ctr"/>
              <a:r>
                <a:rPr lang="en-US" altLang="ja-JP" sz="731" dirty="0">
                  <a:latin typeface="Arial" panose="020B0604020202020204" pitchFamily="34" charset="0"/>
                  <a:cs typeface="Arial" panose="020B0604020202020204" pitchFamily="34" charset="0"/>
                </a:rPr>
                <a:t>Diameter (mm)</a:t>
              </a:r>
              <a:endParaRPr lang="ja-JP" altLang="en-US" sz="731" dirty="0">
                <a:latin typeface="Arial" panose="020B0604020202020204" pitchFamily="34" charset="0"/>
                <a:cs typeface="Arial" panose="020B0604020202020204" pitchFamily="34" charset="0"/>
              </a:endParaRPr>
            </a:p>
          </p:txBody>
        </p:sp>
        <p:sp>
          <p:nvSpPr>
            <p:cNvPr id="125" name="テキスト ボックス 124">
              <a:extLst>
                <a:ext uri="{FF2B5EF4-FFF2-40B4-BE49-F238E27FC236}">
                  <a16:creationId xmlns:a16="http://schemas.microsoft.com/office/drawing/2014/main" id="{E2E99A6B-0D1D-4540-8D2D-C668282EBEF4}"/>
                </a:ext>
              </a:extLst>
            </p:cNvPr>
            <p:cNvSpPr txBox="1"/>
            <p:nvPr/>
          </p:nvSpPr>
          <p:spPr>
            <a:xfrm>
              <a:off x="3455629" y="10653185"/>
              <a:ext cx="1353648" cy="252062"/>
            </a:xfrm>
            <a:prstGeom prst="rect">
              <a:avLst/>
            </a:prstGeom>
            <a:noFill/>
          </p:spPr>
          <p:txBody>
            <a:bodyPr wrap="square" rtlCol="0">
              <a:spAutoFit/>
            </a:bodyPr>
            <a:lstStyle/>
            <a:p>
              <a:pPr algn="ctr"/>
              <a:r>
                <a:rPr lang="en-US" altLang="ja-JP" sz="731" dirty="0">
                  <a:latin typeface="Arial" panose="020B0604020202020204" pitchFamily="34" charset="0"/>
                  <a:cs typeface="Arial" panose="020B0604020202020204" pitchFamily="34" charset="0"/>
                </a:rPr>
                <a:t>Diameter (mm)</a:t>
              </a:r>
              <a:endParaRPr lang="ja-JP" altLang="en-US" sz="731" dirty="0">
                <a:latin typeface="Arial" panose="020B0604020202020204" pitchFamily="34" charset="0"/>
                <a:cs typeface="Arial" panose="020B0604020202020204" pitchFamily="34" charset="0"/>
              </a:endParaRPr>
            </a:p>
          </p:txBody>
        </p:sp>
      </p:grpSp>
      <p:sp>
        <p:nvSpPr>
          <p:cNvPr id="126" name="テキスト ボックス 125">
            <a:extLst>
              <a:ext uri="{FF2B5EF4-FFF2-40B4-BE49-F238E27FC236}">
                <a16:creationId xmlns:a16="http://schemas.microsoft.com/office/drawing/2014/main" id="{275D8796-6A3E-4DAA-8A58-6C5C71DFB650}"/>
              </a:ext>
            </a:extLst>
          </p:cNvPr>
          <p:cNvSpPr txBox="1"/>
          <p:nvPr/>
        </p:nvSpPr>
        <p:spPr>
          <a:xfrm>
            <a:off x="891500" y="2412928"/>
            <a:ext cx="766699" cy="242374"/>
          </a:xfrm>
          <a:prstGeom prst="rect">
            <a:avLst/>
          </a:prstGeom>
          <a:noFill/>
        </p:spPr>
        <p:txBody>
          <a:bodyPr wrap="square" rtlCol="0">
            <a:spAutoFit/>
          </a:bodyPr>
          <a:lstStyle/>
          <a:p>
            <a:pPr algn="ctr"/>
            <a:r>
              <a:rPr kumimoji="1" lang="en-US" altLang="ja-JP" sz="975" b="1" dirty="0">
                <a:latin typeface="Arial" panose="020B0604020202020204" pitchFamily="34" charset="0"/>
                <a:cs typeface="Arial" panose="020B0604020202020204" pitchFamily="34" charset="0"/>
              </a:rPr>
              <a:t>Donor 2</a:t>
            </a:r>
            <a:endParaRPr kumimoji="1" lang="ja-JP" altLang="en-US" sz="975" b="1" dirty="0">
              <a:latin typeface="Arial" panose="020B0604020202020204" pitchFamily="34" charset="0"/>
              <a:cs typeface="Arial" panose="020B0604020202020204" pitchFamily="34" charset="0"/>
            </a:endParaRPr>
          </a:p>
        </p:txBody>
      </p:sp>
      <p:sp>
        <p:nvSpPr>
          <p:cNvPr id="127" name="テキスト ボックス 126">
            <a:extLst>
              <a:ext uri="{FF2B5EF4-FFF2-40B4-BE49-F238E27FC236}">
                <a16:creationId xmlns:a16="http://schemas.microsoft.com/office/drawing/2014/main" id="{65C8B217-EB19-4C0B-BF3B-58800ED3BFBD}"/>
              </a:ext>
            </a:extLst>
          </p:cNvPr>
          <p:cNvSpPr txBox="1"/>
          <p:nvPr/>
        </p:nvSpPr>
        <p:spPr>
          <a:xfrm rot="10800000">
            <a:off x="1621831" y="1943398"/>
            <a:ext cx="297133" cy="1098427"/>
          </a:xfrm>
          <a:prstGeom prst="rect">
            <a:avLst/>
          </a:prstGeom>
          <a:noFill/>
        </p:spPr>
        <p:txBody>
          <a:bodyPr vert="eaVert" wrap="square" rtlCol="0">
            <a:spAutoFit/>
          </a:bodyPr>
          <a:lstStyle/>
          <a:p>
            <a:pPr algn="ctr"/>
            <a:r>
              <a:rPr lang="en-US" altLang="ja-JP" sz="731" dirty="0">
                <a:latin typeface="Arial" panose="020B0604020202020204" pitchFamily="34" charset="0"/>
                <a:cs typeface="Arial" panose="020B0604020202020204" pitchFamily="34" charset="0"/>
              </a:rPr>
              <a:t>Colony count</a:t>
            </a:r>
            <a:endParaRPr lang="ja-JP" altLang="en-US" sz="731" dirty="0">
              <a:latin typeface="Arial" panose="020B0604020202020204" pitchFamily="34" charset="0"/>
              <a:cs typeface="Arial" panose="020B0604020202020204" pitchFamily="34" charset="0"/>
            </a:endParaRPr>
          </a:p>
        </p:txBody>
      </p:sp>
      <p:sp>
        <p:nvSpPr>
          <p:cNvPr id="129" name="テキスト ボックス 128">
            <a:extLst>
              <a:ext uri="{FF2B5EF4-FFF2-40B4-BE49-F238E27FC236}">
                <a16:creationId xmlns:a16="http://schemas.microsoft.com/office/drawing/2014/main" id="{15B15019-E90B-4C6B-B879-0175B74EF0A4}"/>
              </a:ext>
            </a:extLst>
          </p:cNvPr>
          <p:cNvSpPr txBox="1"/>
          <p:nvPr/>
        </p:nvSpPr>
        <p:spPr>
          <a:xfrm rot="10800000">
            <a:off x="1621832" y="3321734"/>
            <a:ext cx="297133" cy="1111208"/>
          </a:xfrm>
          <a:prstGeom prst="rect">
            <a:avLst/>
          </a:prstGeom>
          <a:noFill/>
        </p:spPr>
        <p:txBody>
          <a:bodyPr vert="eaVert" wrap="square" rtlCol="0">
            <a:spAutoFit/>
          </a:bodyPr>
          <a:lstStyle/>
          <a:p>
            <a:pPr algn="ctr"/>
            <a:r>
              <a:rPr lang="en-US" altLang="ja-JP" sz="731" dirty="0">
                <a:latin typeface="Arial" panose="020B0604020202020204" pitchFamily="34" charset="0"/>
                <a:cs typeface="Arial" panose="020B0604020202020204" pitchFamily="34" charset="0"/>
              </a:rPr>
              <a:t>Colony count</a:t>
            </a:r>
            <a:endParaRPr lang="ja-JP" altLang="en-US" sz="731" dirty="0">
              <a:latin typeface="Arial" panose="020B0604020202020204" pitchFamily="34" charset="0"/>
              <a:cs typeface="Arial" panose="020B0604020202020204" pitchFamily="34" charset="0"/>
            </a:endParaRPr>
          </a:p>
        </p:txBody>
      </p:sp>
      <p:sp>
        <p:nvSpPr>
          <p:cNvPr id="130" name="テキスト ボックス 129">
            <a:extLst>
              <a:ext uri="{FF2B5EF4-FFF2-40B4-BE49-F238E27FC236}">
                <a16:creationId xmlns:a16="http://schemas.microsoft.com/office/drawing/2014/main" id="{5DFE8F67-D117-4213-B7DF-38B43D1D9C2A}"/>
              </a:ext>
            </a:extLst>
          </p:cNvPr>
          <p:cNvSpPr txBox="1"/>
          <p:nvPr/>
        </p:nvSpPr>
        <p:spPr>
          <a:xfrm rot="10800000">
            <a:off x="1621831" y="4712850"/>
            <a:ext cx="297133" cy="1098427"/>
          </a:xfrm>
          <a:prstGeom prst="rect">
            <a:avLst/>
          </a:prstGeom>
          <a:noFill/>
        </p:spPr>
        <p:txBody>
          <a:bodyPr vert="eaVert" wrap="square" rtlCol="0">
            <a:spAutoFit/>
          </a:bodyPr>
          <a:lstStyle/>
          <a:p>
            <a:pPr algn="ctr"/>
            <a:r>
              <a:rPr lang="en-US" altLang="ja-JP" sz="731" dirty="0">
                <a:latin typeface="Arial" panose="020B0604020202020204" pitchFamily="34" charset="0"/>
                <a:cs typeface="Arial" panose="020B0604020202020204" pitchFamily="34" charset="0"/>
              </a:rPr>
              <a:t>Colony count</a:t>
            </a:r>
            <a:endParaRPr lang="ja-JP" altLang="en-US" sz="731" dirty="0">
              <a:latin typeface="Arial" panose="020B0604020202020204" pitchFamily="34" charset="0"/>
              <a:cs typeface="Arial" panose="020B0604020202020204" pitchFamily="34" charset="0"/>
            </a:endParaRPr>
          </a:p>
        </p:txBody>
      </p:sp>
      <p:sp>
        <p:nvSpPr>
          <p:cNvPr id="131" name="テキスト ボックス 130">
            <a:extLst>
              <a:ext uri="{FF2B5EF4-FFF2-40B4-BE49-F238E27FC236}">
                <a16:creationId xmlns:a16="http://schemas.microsoft.com/office/drawing/2014/main" id="{533F515F-7614-4A02-BB05-1098DDB8756D}"/>
              </a:ext>
            </a:extLst>
          </p:cNvPr>
          <p:cNvSpPr txBox="1"/>
          <p:nvPr/>
        </p:nvSpPr>
        <p:spPr>
          <a:xfrm rot="10800000">
            <a:off x="1621832" y="6091186"/>
            <a:ext cx="297133" cy="1098426"/>
          </a:xfrm>
          <a:prstGeom prst="rect">
            <a:avLst/>
          </a:prstGeom>
          <a:noFill/>
        </p:spPr>
        <p:txBody>
          <a:bodyPr vert="eaVert" wrap="square" rtlCol="0">
            <a:spAutoFit/>
          </a:bodyPr>
          <a:lstStyle/>
          <a:p>
            <a:pPr algn="ctr"/>
            <a:r>
              <a:rPr lang="en-US" altLang="ja-JP" sz="731" dirty="0">
                <a:latin typeface="Arial" panose="020B0604020202020204" pitchFamily="34" charset="0"/>
                <a:cs typeface="Arial" panose="020B0604020202020204" pitchFamily="34" charset="0"/>
              </a:rPr>
              <a:t>Colony count</a:t>
            </a:r>
            <a:endParaRPr lang="ja-JP" altLang="en-US" sz="731" dirty="0">
              <a:latin typeface="Arial" panose="020B0604020202020204" pitchFamily="34" charset="0"/>
              <a:cs typeface="Arial" panose="020B0604020202020204" pitchFamily="34" charset="0"/>
            </a:endParaRPr>
          </a:p>
        </p:txBody>
      </p:sp>
      <p:sp>
        <p:nvSpPr>
          <p:cNvPr id="133" name="テキスト ボックス 132">
            <a:extLst>
              <a:ext uri="{FF2B5EF4-FFF2-40B4-BE49-F238E27FC236}">
                <a16:creationId xmlns:a16="http://schemas.microsoft.com/office/drawing/2014/main" id="{72439213-1C23-4BA5-8095-D8210C113481}"/>
              </a:ext>
            </a:extLst>
          </p:cNvPr>
          <p:cNvSpPr txBox="1"/>
          <p:nvPr/>
        </p:nvSpPr>
        <p:spPr>
          <a:xfrm rot="10800000">
            <a:off x="1621832" y="7456738"/>
            <a:ext cx="297133" cy="1098425"/>
          </a:xfrm>
          <a:prstGeom prst="rect">
            <a:avLst/>
          </a:prstGeom>
          <a:noFill/>
        </p:spPr>
        <p:txBody>
          <a:bodyPr vert="eaVert" wrap="square" rtlCol="0">
            <a:spAutoFit/>
          </a:bodyPr>
          <a:lstStyle/>
          <a:p>
            <a:pPr algn="ctr"/>
            <a:r>
              <a:rPr lang="en-US" altLang="ja-JP" sz="731" dirty="0">
                <a:latin typeface="Arial" panose="020B0604020202020204" pitchFamily="34" charset="0"/>
                <a:cs typeface="Arial" panose="020B0604020202020204" pitchFamily="34" charset="0"/>
              </a:rPr>
              <a:t>Colony count</a:t>
            </a:r>
            <a:endParaRPr lang="ja-JP" altLang="en-US" sz="731" dirty="0">
              <a:latin typeface="Arial" panose="020B0604020202020204" pitchFamily="34" charset="0"/>
              <a:cs typeface="Arial" panose="020B0604020202020204" pitchFamily="34" charset="0"/>
            </a:endParaRPr>
          </a:p>
        </p:txBody>
      </p:sp>
      <p:sp>
        <p:nvSpPr>
          <p:cNvPr id="135" name="テキスト ボックス 134">
            <a:extLst>
              <a:ext uri="{FF2B5EF4-FFF2-40B4-BE49-F238E27FC236}">
                <a16:creationId xmlns:a16="http://schemas.microsoft.com/office/drawing/2014/main" id="{547333C7-4172-4973-A8D1-5117A7CF12E3}"/>
              </a:ext>
            </a:extLst>
          </p:cNvPr>
          <p:cNvSpPr txBox="1"/>
          <p:nvPr/>
        </p:nvSpPr>
        <p:spPr>
          <a:xfrm>
            <a:off x="891500" y="3783401"/>
            <a:ext cx="766699" cy="242374"/>
          </a:xfrm>
          <a:prstGeom prst="rect">
            <a:avLst/>
          </a:prstGeom>
          <a:noFill/>
        </p:spPr>
        <p:txBody>
          <a:bodyPr wrap="square" rtlCol="0">
            <a:spAutoFit/>
          </a:bodyPr>
          <a:lstStyle/>
          <a:p>
            <a:pPr algn="ctr"/>
            <a:r>
              <a:rPr kumimoji="1" lang="en-US" altLang="ja-JP" sz="975" b="1" dirty="0">
                <a:latin typeface="Arial" panose="020B0604020202020204" pitchFamily="34" charset="0"/>
                <a:cs typeface="Arial" panose="020B0604020202020204" pitchFamily="34" charset="0"/>
              </a:rPr>
              <a:t>Donor 3</a:t>
            </a:r>
            <a:endParaRPr kumimoji="1" lang="ja-JP" altLang="en-US" sz="975" b="1" dirty="0">
              <a:latin typeface="Arial" panose="020B0604020202020204" pitchFamily="34" charset="0"/>
              <a:cs typeface="Arial" panose="020B0604020202020204" pitchFamily="34" charset="0"/>
            </a:endParaRPr>
          </a:p>
        </p:txBody>
      </p:sp>
      <p:sp>
        <p:nvSpPr>
          <p:cNvPr id="139" name="テキスト ボックス 138">
            <a:extLst>
              <a:ext uri="{FF2B5EF4-FFF2-40B4-BE49-F238E27FC236}">
                <a16:creationId xmlns:a16="http://schemas.microsoft.com/office/drawing/2014/main" id="{06804592-DB6F-4A39-8576-272DC9370290}"/>
              </a:ext>
            </a:extLst>
          </p:cNvPr>
          <p:cNvSpPr txBox="1"/>
          <p:nvPr/>
        </p:nvSpPr>
        <p:spPr>
          <a:xfrm>
            <a:off x="891500" y="5153875"/>
            <a:ext cx="766699" cy="242374"/>
          </a:xfrm>
          <a:prstGeom prst="rect">
            <a:avLst/>
          </a:prstGeom>
          <a:noFill/>
        </p:spPr>
        <p:txBody>
          <a:bodyPr wrap="square" rtlCol="0">
            <a:spAutoFit/>
          </a:bodyPr>
          <a:lstStyle/>
          <a:p>
            <a:pPr algn="ctr"/>
            <a:r>
              <a:rPr kumimoji="1" lang="en-US" altLang="ja-JP" sz="975" b="1" dirty="0">
                <a:latin typeface="Arial" panose="020B0604020202020204" pitchFamily="34" charset="0"/>
                <a:cs typeface="Arial" panose="020B0604020202020204" pitchFamily="34" charset="0"/>
              </a:rPr>
              <a:t>Donor 4</a:t>
            </a:r>
            <a:endParaRPr kumimoji="1" lang="ja-JP" altLang="en-US" sz="975" b="1" dirty="0">
              <a:latin typeface="Arial" panose="020B0604020202020204" pitchFamily="34" charset="0"/>
              <a:cs typeface="Arial" panose="020B0604020202020204" pitchFamily="34" charset="0"/>
            </a:endParaRPr>
          </a:p>
        </p:txBody>
      </p:sp>
      <p:sp>
        <p:nvSpPr>
          <p:cNvPr id="141" name="テキスト ボックス 140">
            <a:extLst>
              <a:ext uri="{FF2B5EF4-FFF2-40B4-BE49-F238E27FC236}">
                <a16:creationId xmlns:a16="http://schemas.microsoft.com/office/drawing/2014/main" id="{7CE28F0E-A81E-4384-9B56-7514A0A96F6E}"/>
              </a:ext>
            </a:extLst>
          </p:cNvPr>
          <p:cNvSpPr txBox="1"/>
          <p:nvPr/>
        </p:nvSpPr>
        <p:spPr>
          <a:xfrm>
            <a:off x="891500" y="6524349"/>
            <a:ext cx="766699" cy="242374"/>
          </a:xfrm>
          <a:prstGeom prst="rect">
            <a:avLst/>
          </a:prstGeom>
          <a:noFill/>
        </p:spPr>
        <p:txBody>
          <a:bodyPr wrap="square" rtlCol="0">
            <a:spAutoFit/>
          </a:bodyPr>
          <a:lstStyle/>
          <a:p>
            <a:pPr algn="ctr"/>
            <a:r>
              <a:rPr kumimoji="1" lang="en-US" altLang="ja-JP" sz="975" b="1" dirty="0">
                <a:latin typeface="Arial" panose="020B0604020202020204" pitchFamily="34" charset="0"/>
                <a:cs typeface="Arial" panose="020B0604020202020204" pitchFamily="34" charset="0"/>
              </a:rPr>
              <a:t>Donor 5</a:t>
            </a:r>
            <a:endParaRPr kumimoji="1" lang="ja-JP" altLang="en-US" sz="975" b="1" dirty="0">
              <a:latin typeface="Arial" panose="020B0604020202020204" pitchFamily="34" charset="0"/>
              <a:cs typeface="Arial" panose="020B0604020202020204" pitchFamily="34" charset="0"/>
            </a:endParaRPr>
          </a:p>
        </p:txBody>
      </p:sp>
      <p:sp>
        <p:nvSpPr>
          <p:cNvPr id="143" name="テキスト ボックス 142">
            <a:extLst>
              <a:ext uri="{FF2B5EF4-FFF2-40B4-BE49-F238E27FC236}">
                <a16:creationId xmlns:a16="http://schemas.microsoft.com/office/drawing/2014/main" id="{4025318E-88A2-4917-84E8-E8115D5848CB}"/>
              </a:ext>
            </a:extLst>
          </p:cNvPr>
          <p:cNvSpPr txBox="1"/>
          <p:nvPr/>
        </p:nvSpPr>
        <p:spPr>
          <a:xfrm>
            <a:off x="891500" y="7894822"/>
            <a:ext cx="766699" cy="392415"/>
          </a:xfrm>
          <a:prstGeom prst="rect">
            <a:avLst/>
          </a:prstGeom>
          <a:noFill/>
        </p:spPr>
        <p:txBody>
          <a:bodyPr wrap="square" rtlCol="0">
            <a:spAutoFit/>
          </a:bodyPr>
          <a:lstStyle/>
          <a:p>
            <a:pPr algn="ctr"/>
            <a:r>
              <a:rPr kumimoji="1" lang="en-US" altLang="ja-JP" sz="975" b="1" dirty="0">
                <a:latin typeface="Arial" panose="020B0604020202020204" pitchFamily="34" charset="0"/>
                <a:cs typeface="Arial" panose="020B0604020202020204" pitchFamily="34" charset="0"/>
              </a:rPr>
              <a:t>All donors</a:t>
            </a:r>
            <a:endParaRPr kumimoji="1" lang="ja-JP" altLang="en-US" sz="975" b="1" dirty="0">
              <a:latin typeface="Arial" panose="020B0604020202020204" pitchFamily="34" charset="0"/>
              <a:cs typeface="Arial" panose="020B0604020202020204" pitchFamily="34" charset="0"/>
            </a:endParaRPr>
          </a:p>
        </p:txBody>
      </p:sp>
      <p:sp>
        <p:nvSpPr>
          <p:cNvPr id="149" name="テキスト ボックス 148">
            <a:extLst>
              <a:ext uri="{FF2B5EF4-FFF2-40B4-BE49-F238E27FC236}">
                <a16:creationId xmlns:a16="http://schemas.microsoft.com/office/drawing/2014/main" id="{BA367559-01AB-4B7E-AA3F-3ABD2720C468}"/>
              </a:ext>
            </a:extLst>
          </p:cNvPr>
          <p:cNvSpPr txBox="1"/>
          <p:nvPr/>
        </p:nvSpPr>
        <p:spPr>
          <a:xfrm rot="10800000">
            <a:off x="3089650" y="594511"/>
            <a:ext cx="297133" cy="1098427"/>
          </a:xfrm>
          <a:prstGeom prst="rect">
            <a:avLst/>
          </a:prstGeom>
          <a:noFill/>
        </p:spPr>
        <p:txBody>
          <a:bodyPr vert="eaVert" wrap="square" rtlCol="0">
            <a:spAutoFit/>
          </a:bodyPr>
          <a:lstStyle/>
          <a:p>
            <a:pPr algn="ctr"/>
            <a:r>
              <a:rPr lang="en-US" altLang="ja-JP" sz="731" dirty="0">
                <a:latin typeface="Arial" panose="020B0604020202020204" pitchFamily="34" charset="0"/>
                <a:cs typeface="Arial" panose="020B0604020202020204" pitchFamily="34" charset="0"/>
              </a:rPr>
              <a:t>Colony count</a:t>
            </a:r>
            <a:endParaRPr lang="ja-JP" altLang="en-US" sz="731" dirty="0">
              <a:latin typeface="Arial" panose="020B0604020202020204" pitchFamily="34" charset="0"/>
              <a:cs typeface="Arial" panose="020B0604020202020204" pitchFamily="34" charset="0"/>
            </a:endParaRPr>
          </a:p>
        </p:txBody>
      </p:sp>
      <p:sp>
        <p:nvSpPr>
          <p:cNvPr id="150" name="テキスト ボックス 149">
            <a:extLst>
              <a:ext uri="{FF2B5EF4-FFF2-40B4-BE49-F238E27FC236}">
                <a16:creationId xmlns:a16="http://schemas.microsoft.com/office/drawing/2014/main" id="{DAB2D007-E09F-417B-AF07-8F18AB58A2B4}"/>
              </a:ext>
            </a:extLst>
          </p:cNvPr>
          <p:cNvSpPr txBox="1"/>
          <p:nvPr/>
        </p:nvSpPr>
        <p:spPr>
          <a:xfrm rot="10800000">
            <a:off x="3089651" y="1962921"/>
            <a:ext cx="297133" cy="1098427"/>
          </a:xfrm>
          <a:prstGeom prst="rect">
            <a:avLst/>
          </a:prstGeom>
          <a:noFill/>
        </p:spPr>
        <p:txBody>
          <a:bodyPr vert="eaVert" wrap="square" rtlCol="0">
            <a:spAutoFit/>
          </a:bodyPr>
          <a:lstStyle/>
          <a:p>
            <a:pPr algn="ctr"/>
            <a:r>
              <a:rPr lang="en-US" altLang="ja-JP" sz="731" dirty="0">
                <a:latin typeface="Arial" panose="020B0604020202020204" pitchFamily="34" charset="0"/>
                <a:cs typeface="Arial" panose="020B0604020202020204" pitchFamily="34" charset="0"/>
              </a:rPr>
              <a:t>Colony count</a:t>
            </a:r>
            <a:endParaRPr lang="ja-JP" altLang="en-US" sz="731" dirty="0">
              <a:latin typeface="Arial" panose="020B0604020202020204" pitchFamily="34" charset="0"/>
              <a:cs typeface="Arial" panose="020B0604020202020204" pitchFamily="34" charset="0"/>
            </a:endParaRPr>
          </a:p>
        </p:txBody>
      </p:sp>
      <p:sp>
        <p:nvSpPr>
          <p:cNvPr id="151" name="テキスト ボックス 150">
            <a:extLst>
              <a:ext uri="{FF2B5EF4-FFF2-40B4-BE49-F238E27FC236}">
                <a16:creationId xmlns:a16="http://schemas.microsoft.com/office/drawing/2014/main" id="{650E22A7-D91C-4748-8361-1E00CD682EAD}"/>
              </a:ext>
            </a:extLst>
          </p:cNvPr>
          <p:cNvSpPr txBox="1"/>
          <p:nvPr/>
        </p:nvSpPr>
        <p:spPr>
          <a:xfrm rot="10800000">
            <a:off x="3089652" y="3341257"/>
            <a:ext cx="297133" cy="1111208"/>
          </a:xfrm>
          <a:prstGeom prst="rect">
            <a:avLst/>
          </a:prstGeom>
          <a:noFill/>
        </p:spPr>
        <p:txBody>
          <a:bodyPr vert="eaVert" wrap="square" rtlCol="0">
            <a:spAutoFit/>
          </a:bodyPr>
          <a:lstStyle/>
          <a:p>
            <a:pPr algn="ctr"/>
            <a:r>
              <a:rPr lang="en-US" altLang="ja-JP" sz="731" dirty="0">
                <a:latin typeface="Arial" panose="020B0604020202020204" pitchFamily="34" charset="0"/>
                <a:cs typeface="Arial" panose="020B0604020202020204" pitchFamily="34" charset="0"/>
              </a:rPr>
              <a:t>Colony count</a:t>
            </a:r>
            <a:endParaRPr lang="ja-JP" altLang="en-US" sz="731" dirty="0">
              <a:latin typeface="Arial" panose="020B0604020202020204" pitchFamily="34" charset="0"/>
              <a:cs typeface="Arial" panose="020B0604020202020204" pitchFamily="34" charset="0"/>
            </a:endParaRPr>
          </a:p>
        </p:txBody>
      </p:sp>
      <p:sp>
        <p:nvSpPr>
          <p:cNvPr id="152" name="テキスト ボックス 151">
            <a:extLst>
              <a:ext uri="{FF2B5EF4-FFF2-40B4-BE49-F238E27FC236}">
                <a16:creationId xmlns:a16="http://schemas.microsoft.com/office/drawing/2014/main" id="{157A5E4D-E978-47CF-AA0E-22AA16201056}"/>
              </a:ext>
            </a:extLst>
          </p:cNvPr>
          <p:cNvSpPr txBox="1"/>
          <p:nvPr/>
        </p:nvSpPr>
        <p:spPr>
          <a:xfrm rot="10800000">
            <a:off x="3089651" y="4732373"/>
            <a:ext cx="297133" cy="1098427"/>
          </a:xfrm>
          <a:prstGeom prst="rect">
            <a:avLst/>
          </a:prstGeom>
          <a:noFill/>
        </p:spPr>
        <p:txBody>
          <a:bodyPr vert="eaVert" wrap="square" rtlCol="0">
            <a:spAutoFit/>
          </a:bodyPr>
          <a:lstStyle/>
          <a:p>
            <a:pPr algn="ctr"/>
            <a:r>
              <a:rPr lang="en-US" altLang="ja-JP" sz="731" dirty="0">
                <a:latin typeface="Arial" panose="020B0604020202020204" pitchFamily="34" charset="0"/>
                <a:cs typeface="Arial" panose="020B0604020202020204" pitchFamily="34" charset="0"/>
              </a:rPr>
              <a:t>Colony count</a:t>
            </a:r>
            <a:endParaRPr lang="ja-JP" altLang="en-US" sz="731" dirty="0">
              <a:latin typeface="Arial" panose="020B0604020202020204" pitchFamily="34" charset="0"/>
              <a:cs typeface="Arial" panose="020B0604020202020204" pitchFamily="34" charset="0"/>
            </a:endParaRPr>
          </a:p>
        </p:txBody>
      </p:sp>
      <p:sp>
        <p:nvSpPr>
          <p:cNvPr id="153" name="テキスト ボックス 152">
            <a:extLst>
              <a:ext uri="{FF2B5EF4-FFF2-40B4-BE49-F238E27FC236}">
                <a16:creationId xmlns:a16="http://schemas.microsoft.com/office/drawing/2014/main" id="{092B590A-DC61-4F0A-B7AF-C99946DE6FF3}"/>
              </a:ext>
            </a:extLst>
          </p:cNvPr>
          <p:cNvSpPr txBox="1"/>
          <p:nvPr/>
        </p:nvSpPr>
        <p:spPr>
          <a:xfrm rot="10800000">
            <a:off x="3089652" y="6110709"/>
            <a:ext cx="297133" cy="1098426"/>
          </a:xfrm>
          <a:prstGeom prst="rect">
            <a:avLst/>
          </a:prstGeom>
          <a:noFill/>
        </p:spPr>
        <p:txBody>
          <a:bodyPr vert="eaVert" wrap="square" rtlCol="0">
            <a:spAutoFit/>
          </a:bodyPr>
          <a:lstStyle/>
          <a:p>
            <a:pPr algn="ctr"/>
            <a:r>
              <a:rPr lang="en-US" altLang="ja-JP" sz="731" dirty="0">
                <a:latin typeface="Arial" panose="020B0604020202020204" pitchFamily="34" charset="0"/>
                <a:cs typeface="Arial" panose="020B0604020202020204" pitchFamily="34" charset="0"/>
              </a:rPr>
              <a:t>Colony count</a:t>
            </a:r>
            <a:endParaRPr lang="ja-JP" altLang="en-US" sz="731" dirty="0">
              <a:latin typeface="Arial" panose="020B0604020202020204" pitchFamily="34" charset="0"/>
              <a:cs typeface="Arial" panose="020B0604020202020204" pitchFamily="34" charset="0"/>
            </a:endParaRPr>
          </a:p>
        </p:txBody>
      </p:sp>
      <p:sp>
        <p:nvSpPr>
          <p:cNvPr id="154" name="テキスト ボックス 153">
            <a:extLst>
              <a:ext uri="{FF2B5EF4-FFF2-40B4-BE49-F238E27FC236}">
                <a16:creationId xmlns:a16="http://schemas.microsoft.com/office/drawing/2014/main" id="{26B69963-447C-4AB6-A042-023D0BB96CF0}"/>
              </a:ext>
            </a:extLst>
          </p:cNvPr>
          <p:cNvSpPr txBox="1"/>
          <p:nvPr/>
        </p:nvSpPr>
        <p:spPr>
          <a:xfrm rot="10800000">
            <a:off x="3089652" y="7476261"/>
            <a:ext cx="297133" cy="1098425"/>
          </a:xfrm>
          <a:prstGeom prst="rect">
            <a:avLst/>
          </a:prstGeom>
          <a:noFill/>
        </p:spPr>
        <p:txBody>
          <a:bodyPr vert="eaVert" wrap="square" rtlCol="0">
            <a:spAutoFit/>
          </a:bodyPr>
          <a:lstStyle/>
          <a:p>
            <a:pPr algn="ctr"/>
            <a:r>
              <a:rPr lang="en-US" altLang="ja-JP" sz="731" dirty="0">
                <a:latin typeface="Arial" panose="020B0604020202020204" pitchFamily="34" charset="0"/>
                <a:cs typeface="Arial" panose="020B0604020202020204" pitchFamily="34" charset="0"/>
              </a:rPr>
              <a:t>Colony count</a:t>
            </a:r>
            <a:endParaRPr lang="ja-JP" altLang="en-US" sz="731" dirty="0">
              <a:latin typeface="Arial" panose="020B0604020202020204" pitchFamily="34" charset="0"/>
              <a:cs typeface="Arial" panose="020B0604020202020204" pitchFamily="34" charset="0"/>
            </a:endParaRPr>
          </a:p>
        </p:txBody>
      </p:sp>
      <p:sp>
        <p:nvSpPr>
          <p:cNvPr id="156" name="テキスト ボックス 155">
            <a:extLst>
              <a:ext uri="{FF2B5EF4-FFF2-40B4-BE49-F238E27FC236}">
                <a16:creationId xmlns:a16="http://schemas.microsoft.com/office/drawing/2014/main" id="{29608192-3B51-4119-9AD2-956C4512633F}"/>
              </a:ext>
            </a:extLst>
          </p:cNvPr>
          <p:cNvSpPr txBox="1"/>
          <p:nvPr/>
        </p:nvSpPr>
        <p:spPr>
          <a:xfrm rot="10800000">
            <a:off x="4543808" y="574989"/>
            <a:ext cx="297133" cy="1098427"/>
          </a:xfrm>
          <a:prstGeom prst="rect">
            <a:avLst/>
          </a:prstGeom>
          <a:noFill/>
        </p:spPr>
        <p:txBody>
          <a:bodyPr vert="eaVert" wrap="square" rtlCol="0">
            <a:spAutoFit/>
          </a:bodyPr>
          <a:lstStyle/>
          <a:p>
            <a:pPr algn="ctr"/>
            <a:r>
              <a:rPr lang="en-US" altLang="ja-JP" sz="731" dirty="0">
                <a:latin typeface="Arial" panose="020B0604020202020204" pitchFamily="34" charset="0"/>
                <a:cs typeface="Arial" panose="020B0604020202020204" pitchFamily="34" charset="0"/>
              </a:rPr>
              <a:t>Colony count</a:t>
            </a:r>
            <a:endParaRPr lang="ja-JP" altLang="en-US" sz="731" dirty="0">
              <a:latin typeface="Arial" panose="020B0604020202020204" pitchFamily="34" charset="0"/>
              <a:cs typeface="Arial" panose="020B0604020202020204" pitchFamily="34" charset="0"/>
            </a:endParaRPr>
          </a:p>
        </p:txBody>
      </p:sp>
      <p:sp>
        <p:nvSpPr>
          <p:cNvPr id="157" name="テキスト ボックス 156">
            <a:extLst>
              <a:ext uri="{FF2B5EF4-FFF2-40B4-BE49-F238E27FC236}">
                <a16:creationId xmlns:a16="http://schemas.microsoft.com/office/drawing/2014/main" id="{C100826F-B5B1-493D-8968-C25C4052CDB4}"/>
              </a:ext>
            </a:extLst>
          </p:cNvPr>
          <p:cNvSpPr txBox="1"/>
          <p:nvPr/>
        </p:nvSpPr>
        <p:spPr>
          <a:xfrm rot="10800000">
            <a:off x="4543809" y="1943399"/>
            <a:ext cx="297133" cy="1098427"/>
          </a:xfrm>
          <a:prstGeom prst="rect">
            <a:avLst/>
          </a:prstGeom>
          <a:noFill/>
        </p:spPr>
        <p:txBody>
          <a:bodyPr vert="eaVert" wrap="square" rtlCol="0">
            <a:spAutoFit/>
          </a:bodyPr>
          <a:lstStyle/>
          <a:p>
            <a:pPr algn="ctr"/>
            <a:r>
              <a:rPr lang="en-US" altLang="ja-JP" sz="731" dirty="0">
                <a:latin typeface="Arial" panose="020B0604020202020204" pitchFamily="34" charset="0"/>
                <a:cs typeface="Arial" panose="020B0604020202020204" pitchFamily="34" charset="0"/>
              </a:rPr>
              <a:t>Colony count</a:t>
            </a:r>
            <a:endParaRPr lang="ja-JP" altLang="en-US" sz="731" dirty="0">
              <a:latin typeface="Arial" panose="020B0604020202020204" pitchFamily="34" charset="0"/>
              <a:cs typeface="Arial" panose="020B0604020202020204" pitchFamily="34" charset="0"/>
            </a:endParaRPr>
          </a:p>
        </p:txBody>
      </p:sp>
      <p:sp>
        <p:nvSpPr>
          <p:cNvPr id="158" name="テキスト ボックス 157">
            <a:extLst>
              <a:ext uri="{FF2B5EF4-FFF2-40B4-BE49-F238E27FC236}">
                <a16:creationId xmlns:a16="http://schemas.microsoft.com/office/drawing/2014/main" id="{D5218877-C420-46E1-B2C1-DC5F2D8FBE66}"/>
              </a:ext>
            </a:extLst>
          </p:cNvPr>
          <p:cNvSpPr txBox="1"/>
          <p:nvPr/>
        </p:nvSpPr>
        <p:spPr>
          <a:xfrm rot="10800000">
            <a:off x="4543810" y="3321735"/>
            <a:ext cx="297133" cy="1111208"/>
          </a:xfrm>
          <a:prstGeom prst="rect">
            <a:avLst/>
          </a:prstGeom>
          <a:noFill/>
        </p:spPr>
        <p:txBody>
          <a:bodyPr vert="eaVert" wrap="square" rtlCol="0">
            <a:spAutoFit/>
          </a:bodyPr>
          <a:lstStyle/>
          <a:p>
            <a:pPr algn="ctr"/>
            <a:r>
              <a:rPr lang="en-US" altLang="ja-JP" sz="731" dirty="0">
                <a:latin typeface="Arial" panose="020B0604020202020204" pitchFamily="34" charset="0"/>
                <a:cs typeface="Arial" panose="020B0604020202020204" pitchFamily="34" charset="0"/>
              </a:rPr>
              <a:t>Colony count</a:t>
            </a:r>
            <a:endParaRPr lang="ja-JP" altLang="en-US" sz="731" dirty="0">
              <a:latin typeface="Arial" panose="020B0604020202020204" pitchFamily="34" charset="0"/>
              <a:cs typeface="Arial" panose="020B0604020202020204" pitchFamily="34" charset="0"/>
            </a:endParaRPr>
          </a:p>
        </p:txBody>
      </p:sp>
      <p:sp>
        <p:nvSpPr>
          <p:cNvPr id="160" name="テキスト ボックス 159">
            <a:extLst>
              <a:ext uri="{FF2B5EF4-FFF2-40B4-BE49-F238E27FC236}">
                <a16:creationId xmlns:a16="http://schemas.microsoft.com/office/drawing/2014/main" id="{A8C49E8A-C6F9-4B5B-964D-8AFC032E9502}"/>
              </a:ext>
            </a:extLst>
          </p:cNvPr>
          <p:cNvSpPr txBox="1"/>
          <p:nvPr/>
        </p:nvSpPr>
        <p:spPr>
          <a:xfrm rot="10800000">
            <a:off x="4543809" y="4712851"/>
            <a:ext cx="297133" cy="1098427"/>
          </a:xfrm>
          <a:prstGeom prst="rect">
            <a:avLst/>
          </a:prstGeom>
          <a:noFill/>
        </p:spPr>
        <p:txBody>
          <a:bodyPr vert="eaVert" wrap="square" rtlCol="0">
            <a:spAutoFit/>
          </a:bodyPr>
          <a:lstStyle/>
          <a:p>
            <a:pPr algn="ctr"/>
            <a:r>
              <a:rPr lang="en-US" altLang="ja-JP" sz="731" dirty="0">
                <a:latin typeface="Arial" panose="020B0604020202020204" pitchFamily="34" charset="0"/>
                <a:cs typeface="Arial" panose="020B0604020202020204" pitchFamily="34" charset="0"/>
              </a:rPr>
              <a:t>Colony count</a:t>
            </a:r>
            <a:endParaRPr lang="ja-JP" altLang="en-US" sz="731" dirty="0">
              <a:latin typeface="Arial" panose="020B0604020202020204" pitchFamily="34" charset="0"/>
              <a:cs typeface="Arial" panose="020B0604020202020204" pitchFamily="34" charset="0"/>
            </a:endParaRPr>
          </a:p>
        </p:txBody>
      </p:sp>
      <p:sp>
        <p:nvSpPr>
          <p:cNvPr id="162" name="テキスト ボックス 161">
            <a:extLst>
              <a:ext uri="{FF2B5EF4-FFF2-40B4-BE49-F238E27FC236}">
                <a16:creationId xmlns:a16="http://schemas.microsoft.com/office/drawing/2014/main" id="{40D8E144-0F5E-44B1-B9D8-DCDBDF81384A}"/>
              </a:ext>
            </a:extLst>
          </p:cNvPr>
          <p:cNvSpPr txBox="1"/>
          <p:nvPr/>
        </p:nvSpPr>
        <p:spPr>
          <a:xfrm rot="10800000">
            <a:off x="4543810" y="6091187"/>
            <a:ext cx="297133" cy="1098426"/>
          </a:xfrm>
          <a:prstGeom prst="rect">
            <a:avLst/>
          </a:prstGeom>
          <a:noFill/>
        </p:spPr>
        <p:txBody>
          <a:bodyPr vert="eaVert" wrap="square" rtlCol="0">
            <a:spAutoFit/>
          </a:bodyPr>
          <a:lstStyle/>
          <a:p>
            <a:pPr algn="ctr"/>
            <a:r>
              <a:rPr lang="en-US" altLang="ja-JP" sz="731" dirty="0">
                <a:latin typeface="Arial" panose="020B0604020202020204" pitchFamily="34" charset="0"/>
                <a:cs typeface="Arial" panose="020B0604020202020204" pitchFamily="34" charset="0"/>
              </a:rPr>
              <a:t>Colony count</a:t>
            </a:r>
            <a:endParaRPr lang="ja-JP" altLang="en-US" sz="731" dirty="0">
              <a:latin typeface="Arial" panose="020B0604020202020204" pitchFamily="34" charset="0"/>
              <a:cs typeface="Arial" panose="020B0604020202020204" pitchFamily="34" charset="0"/>
            </a:endParaRPr>
          </a:p>
        </p:txBody>
      </p:sp>
      <p:sp>
        <p:nvSpPr>
          <p:cNvPr id="166" name="テキスト ボックス 165">
            <a:extLst>
              <a:ext uri="{FF2B5EF4-FFF2-40B4-BE49-F238E27FC236}">
                <a16:creationId xmlns:a16="http://schemas.microsoft.com/office/drawing/2014/main" id="{77A95C04-3745-4722-ABF7-81D4E515984E}"/>
              </a:ext>
            </a:extLst>
          </p:cNvPr>
          <p:cNvSpPr txBox="1"/>
          <p:nvPr/>
        </p:nvSpPr>
        <p:spPr>
          <a:xfrm rot="10800000">
            <a:off x="4543810" y="7456739"/>
            <a:ext cx="297133" cy="1098425"/>
          </a:xfrm>
          <a:prstGeom prst="rect">
            <a:avLst/>
          </a:prstGeom>
          <a:noFill/>
        </p:spPr>
        <p:txBody>
          <a:bodyPr vert="eaVert" wrap="square" rtlCol="0">
            <a:spAutoFit/>
          </a:bodyPr>
          <a:lstStyle/>
          <a:p>
            <a:pPr algn="ctr"/>
            <a:r>
              <a:rPr lang="en-US" altLang="ja-JP" sz="731" dirty="0">
                <a:latin typeface="Arial" panose="020B0604020202020204" pitchFamily="34" charset="0"/>
                <a:cs typeface="Arial" panose="020B0604020202020204" pitchFamily="34" charset="0"/>
              </a:rPr>
              <a:t>Colony count</a:t>
            </a:r>
            <a:endParaRPr lang="ja-JP" altLang="en-US" sz="731" dirty="0">
              <a:latin typeface="Arial" panose="020B0604020202020204" pitchFamily="34" charset="0"/>
              <a:cs typeface="Arial" panose="020B0604020202020204" pitchFamily="34" charset="0"/>
            </a:endParaRPr>
          </a:p>
        </p:txBody>
      </p:sp>
      <p:grpSp>
        <p:nvGrpSpPr>
          <p:cNvPr id="2" name="グループ化 1">
            <a:extLst>
              <a:ext uri="{FF2B5EF4-FFF2-40B4-BE49-F238E27FC236}">
                <a16:creationId xmlns:a16="http://schemas.microsoft.com/office/drawing/2014/main" id="{41EC92E2-EA87-4D44-97DF-D5E8553B2DB6}"/>
              </a:ext>
            </a:extLst>
          </p:cNvPr>
          <p:cNvGrpSpPr/>
          <p:nvPr/>
        </p:nvGrpSpPr>
        <p:grpSpPr>
          <a:xfrm>
            <a:off x="1957823" y="3104321"/>
            <a:ext cx="3973008" cy="204800"/>
            <a:chOff x="1820214" y="10805585"/>
            <a:chExt cx="4889856" cy="252062"/>
          </a:xfrm>
        </p:grpSpPr>
        <p:sp>
          <p:nvSpPr>
            <p:cNvPr id="175" name="テキスト ボックス 174">
              <a:extLst>
                <a:ext uri="{FF2B5EF4-FFF2-40B4-BE49-F238E27FC236}">
                  <a16:creationId xmlns:a16="http://schemas.microsoft.com/office/drawing/2014/main" id="{4250BBAB-1DA7-4C41-8D0D-E4FF88F753C5}"/>
                </a:ext>
              </a:extLst>
            </p:cNvPr>
            <p:cNvSpPr txBox="1"/>
            <p:nvPr/>
          </p:nvSpPr>
          <p:spPr>
            <a:xfrm>
              <a:off x="1820214" y="10805585"/>
              <a:ext cx="1341858" cy="252062"/>
            </a:xfrm>
            <a:prstGeom prst="rect">
              <a:avLst/>
            </a:prstGeom>
            <a:noFill/>
          </p:spPr>
          <p:txBody>
            <a:bodyPr wrap="square" rtlCol="0">
              <a:spAutoFit/>
            </a:bodyPr>
            <a:lstStyle/>
            <a:p>
              <a:pPr algn="ctr"/>
              <a:r>
                <a:rPr lang="en-US" altLang="ja-JP" sz="731" dirty="0">
                  <a:latin typeface="Arial" panose="020B0604020202020204" pitchFamily="34" charset="0"/>
                  <a:cs typeface="Arial" panose="020B0604020202020204" pitchFamily="34" charset="0"/>
                </a:rPr>
                <a:t>Diameter (mm)</a:t>
              </a:r>
              <a:endParaRPr lang="ja-JP" altLang="en-US" sz="731" dirty="0">
                <a:latin typeface="Arial" panose="020B0604020202020204" pitchFamily="34" charset="0"/>
                <a:cs typeface="Arial" panose="020B0604020202020204" pitchFamily="34" charset="0"/>
              </a:endParaRPr>
            </a:p>
          </p:txBody>
        </p:sp>
        <p:sp>
          <p:nvSpPr>
            <p:cNvPr id="177" name="テキスト ボックス 176">
              <a:extLst>
                <a:ext uri="{FF2B5EF4-FFF2-40B4-BE49-F238E27FC236}">
                  <a16:creationId xmlns:a16="http://schemas.microsoft.com/office/drawing/2014/main" id="{CE9D0A31-9C80-4827-8C1F-A58DE810C2FA}"/>
                </a:ext>
              </a:extLst>
            </p:cNvPr>
            <p:cNvSpPr txBox="1"/>
            <p:nvPr/>
          </p:nvSpPr>
          <p:spPr>
            <a:xfrm>
              <a:off x="5356422" y="10805585"/>
              <a:ext cx="1353648" cy="252062"/>
            </a:xfrm>
            <a:prstGeom prst="rect">
              <a:avLst/>
            </a:prstGeom>
            <a:noFill/>
          </p:spPr>
          <p:txBody>
            <a:bodyPr wrap="square" rtlCol="0">
              <a:spAutoFit/>
            </a:bodyPr>
            <a:lstStyle/>
            <a:p>
              <a:pPr algn="ctr"/>
              <a:r>
                <a:rPr lang="en-US" altLang="ja-JP" sz="731" dirty="0">
                  <a:latin typeface="Arial" panose="020B0604020202020204" pitchFamily="34" charset="0"/>
                  <a:cs typeface="Arial" panose="020B0604020202020204" pitchFamily="34" charset="0"/>
                </a:rPr>
                <a:t>Diameter (mm)</a:t>
              </a:r>
              <a:endParaRPr lang="ja-JP" altLang="en-US" sz="731" dirty="0">
                <a:latin typeface="Arial" panose="020B0604020202020204" pitchFamily="34" charset="0"/>
                <a:cs typeface="Arial" panose="020B0604020202020204" pitchFamily="34" charset="0"/>
              </a:endParaRPr>
            </a:p>
          </p:txBody>
        </p:sp>
        <p:sp>
          <p:nvSpPr>
            <p:cNvPr id="178" name="テキスト ボックス 177">
              <a:extLst>
                <a:ext uri="{FF2B5EF4-FFF2-40B4-BE49-F238E27FC236}">
                  <a16:creationId xmlns:a16="http://schemas.microsoft.com/office/drawing/2014/main" id="{65B5BF65-2989-40AB-9E05-AF395BE4DA0D}"/>
                </a:ext>
              </a:extLst>
            </p:cNvPr>
            <p:cNvSpPr txBox="1"/>
            <p:nvPr/>
          </p:nvSpPr>
          <p:spPr>
            <a:xfrm>
              <a:off x="3608029" y="10805585"/>
              <a:ext cx="1353648" cy="252062"/>
            </a:xfrm>
            <a:prstGeom prst="rect">
              <a:avLst/>
            </a:prstGeom>
            <a:noFill/>
          </p:spPr>
          <p:txBody>
            <a:bodyPr wrap="square" rtlCol="0">
              <a:spAutoFit/>
            </a:bodyPr>
            <a:lstStyle/>
            <a:p>
              <a:pPr algn="ctr"/>
              <a:r>
                <a:rPr lang="en-US" altLang="ja-JP" sz="731" dirty="0">
                  <a:latin typeface="Arial" panose="020B0604020202020204" pitchFamily="34" charset="0"/>
                  <a:cs typeface="Arial" panose="020B0604020202020204" pitchFamily="34" charset="0"/>
                </a:rPr>
                <a:t>Diameter (mm)</a:t>
              </a:r>
              <a:endParaRPr lang="ja-JP" altLang="en-US" sz="731" dirty="0">
                <a:latin typeface="Arial" panose="020B0604020202020204" pitchFamily="34" charset="0"/>
                <a:cs typeface="Arial" panose="020B0604020202020204" pitchFamily="34" charset="0"/>
              </a:endParaRPr>
            </a:p>
          </p:txBody>
        </p:sp>
      </p:grpSp>
      <p:grpSp>
        <p:nvGrpSpPr>
          <p:cNvPr id="179" name="グループ化 178">
            <a:extLst>
              <a:ext uri="{FF2B5EF4-FFF2-40B4-BE49-F238E27FC236}">
                <a16:creationId xmlns:a16="http://schemas.microsoft.com/office/drawing/2014/main" id="{6040FB58-D78C-44C1-B054-9191FC4042F2}"/>
              </a:ext>
            </a:extLst>
          </p:cNvPr>
          <p:cNvGrpSpPr/>
          <p:nvPr/>
        </p:nvGrpSpPr>
        <p:grpSpPr>
          <a:xfrm>
            <a:off x="1957823" y="4478013"/>
            <a:ext cx="3973008" cy="204800"/>
            <a:chOff x="1820214" y="10805585"/>
            <a:chExt cx="4889856" cy="252062"/>
          </a:xfrm>
        </p:grpSpPr>
        <p:sp>
          <p:nvSpPr>
            <p:cNvPr id="181" name="テキスト ボックス 180">
              <a:extLst>
                <a:ext uri="{FF2B5EF4-FFF2-40B4-BE49-F238E27FC236}">
                  <a16:creationId xmlns:a16="http://schemas.microsoft.com/office/drawing/2014/main" id="{6A61E84D-47DB-4E89-8571-8AF64AC3AC08}"/>
                </a:ext>
              </a:extLst>
            </p:cNvPr>
            <p:cNvSpPr txBox="1"/>
            <p:nvPr/>
          </p:nvSpPr>
          <p:spPr>
            <a:xfrm>
              <a:off x="1820214" y="10805585"/>
              <a:ext cx="1341858" cy="252062"/>
            </a:xfrm>
            <a:prstGeom prst="rect">
              <a:avLst/>
            </a:prstGeom>
            <a:noFill/>
          </p:spPr>
          <p:txBody>
            <a:bodyPr wrap="square" rtlCol="0">
              <a:spAutoFit/>
            </a:bodyPr>
            <a:lstStyle/>
            <a:p>
              <a:pPr algn="ctr"/>
              <a:r>
                <a:rPr lang="en-US" altLang="ja-JP" sz="731" dirty="0">
                  <a:latin typeface="Arial" panose="020B0604020202020204" pitchFamily="34" charset="0"/>
                  <a:cs typeface="Arial" panose="020B0604020202020204" pitchFamily="34" charset="0"/>
                </a:rPr>
                <a:t>Diameter (mm)</a:t>
              </a:r>
              <a:endParaRPr lang="ja-JP" altLang="en-US" sz="731" dirty="0">
                <a:latin typeface="Arial" panose="020B0604020202020204" pitchFamily="34" charset="0"/>
                <a:cs typeface="Arial" panose="020B0604020202020204" pitchFamily="34" charset="0"/>
              </a:endParaRPr>
            </a:p>
          </p:txBody>
        </p:sp>
        <p:sp>
          <p:nvSpPr>
            <p:cNvPr id="183" name="テキスト ボックス 182">
              <a:extLst>
                <a:ext uri="{FF2B5EF4-FFF2-40B4-BE49-F238E27FC236}">
                  <a16:creationId xmlns:a16="http://schemas.microsoft.com/office/drawing/2014/main" id="{3F0C6B2C-90BD-444C-8DBD-CFE92D845651}"/>
                </a:ext>
              </a:extLst>
            </p:cNvPr>
            <p:cNvSpPr txBox="1"/>
            <p:nvPr/>
          </p:nvSpPr>
          <p:spPr>
            <a:xfrm>
              <a:off x="5356422" y="10805585"/>
              <a:ext cx="1353648" cy="252062"/>
            </a:xfrm>
            <a:prstGeom prst="rect">
              <a:avLst/>
            </a:prstGeom>
            <a:noFill/>
          </p:spPr>
          <p:txBody>
            <a:bodyPr wrap="square" rtlCol="0">
              <a:spAutoFit/>
            </a:bodyPr>
            <a:lstStyle/>
            <a:p>
              <a:pPr algn="ctr"/>
              <a:r>
                <a:rPr lang="en-US" altLang="ja-JP" sz="731" dirty="0">
                  <a:latin typeface="Arial" panose="020B0604020202020204" pitchFamily="34" charset="0"/>
                  <a:cs typeface="Arial" panose="020B0604020202020204" pitchFamily="34" charset="0"/>
                </a:rPr>
                <a:t>Diameter (mm)</a:t>
              </a:r>
              <a:endParaRPr lang="ja-JP" altLang="en-US" sz="731" dirty="0">
                <a:latin typeface="Arial" panose="020B0604020202020204" pitchFamily="34" charset="0"/>
                <a:cs typeface="Arial" panose="020B0604020202020204" pitchFamily="34" charset="0"/>
              </a:endParaRPr>
            </a:p>
          </p:txBody>
        </p:sp>
        <p:sp>
          <p:nvSpPr>
            <p:cNvPr id="187" name="テキスト ボックス 186">
              <a:extLst>
                <a:ext uri="{FF2B5EF4-FFF2-40B4-BE49-F238E27FC236}">
                  <a16:creationId xmlns:a16="http://schemas.microsoft.com/office/drawing/2014/main" id="{5528F697-4B1A-4299-999D-3C3DFD47EF9C}"/>
                </a:ext>
              </a:extLst>
            </p:cNvPr>
            <p:cNvSpPr txBox="1"/>
            <p:nvPr/>
          </p:nvSpPr>
          <p:spPr>
            <a:xfrm>
              <a:off x="3608029" y="10805585"/>
              <a:ext cx="1353648" cy="252062"/>
            </a:xfrm>
            <a:prstGeom prst="rect">
              <a:avLst/>
            </a:prstGeom>
            <a:noFill/>
          </p:spPr>
          <p:txBody>
            <a:bodyPr wrap="square" rtlCol="0">
              <a:spAutoFit/>
            </a:bodyPr>
            <a:lstStyle/>
            <a:p>
              <a:pPr algn="ctr"/>
              <a:r>
                <a:rPr lang="en-US" altLang="ja-JP" sz="731" dirty="0">
                  <a:latin typeface="Arial" panose="020B0604020202020204" pitchFamily="34" charset="0"/>
                  <a:cs typeface="Arial" panose="020B0604020202020204" pitchFamily="34" charset="0"/>
                </a:rPr>
                <a:t>Diameter (mm)</a:t>
              </a:r>
              <a:endParaRPr lang="ja-JP" altLang="en-US" sz="731" dirty="0">
                <a:latin typeface="Arial" panose="020B0604020202020204" pitchFamily="34" charset="0"/>
                <a:cs typeface="Arial" panose="020B0604020202020204" pitchFamily="34" charset="0"/>
              </a:endParaRPr>
            </a:p>
          </p:txBody>
        </p:sp>
      </p:grpSp>
      <p:grpSp>
        <p:nvGrpSpPr>
          <p:cNvPr id="189" name="グループ化 188">
            <a:extLst>
              <a:ext uri="{FF2B5EF4-FFF2-40B4-BE49-F238E27FC236}">
                <a16:creationId xmlns:a16="http://schemas.microsoft.com/office/drawing/2014/main" id="{25F6765D-C1D5-4879-B15C-8F36B491B0F8}"/>
              </a:ext>
            </a:extLst>
          </p:cNvPr>
          <p:cNvGrpSpPr/>
          <p:nvPr/>
        </p:nvGrpSpPr>
        <p:grpSpPr>
          <a:xfrm>
            <a:off x="1957823" y="5851705"/>
            <a:ext cx="3973008" cy="204800"/>
            <a:chOff x="1820214" y="10805585"/>
            <a:chExt cx="4889856" cy="252062"/>
          </a:xfrm>
        </p:grpSpPr>
        <p:sp>
          <p:nvSpPr>
            <p:cNvPr id="191" name="テキスト ボックス 190">
              <a:extLst>
                <a:ext uri="{FF2B5EF4-FFF2-40B4-BE49-F238E27FC236}">
                  <a16:creationId xmlns:a16="http://schemas.microsoft.com/office/drawing/2014/main" id="{06C33DD3-146B-4E02-94C1-C6CCF1BC25DE}"/>
                </a:ext>
              </a:extLst>
            </p:cNvPr>
            <p:cNvSpPr txBox="1"/>
            <p:nvPr/>
          </p:nvSpPr>
          <p:spPr>
            <a:xfrm>
              <a:off x="1820214" y="10805585"/>
              <a:ext cx="1341858" cy="252062"/>
            </a:xfrm>
            <a:prstGeom prst="rect">
              <a:avLst/>
            </a:prstGeom>
            <a:noFill/>
          </p:spPr>
          <p:txBody>
            <a:bodyPr wrap="square" rtlCol="0">
              <a:spAutoFit/>
            </a:bodyPr>
            <a:lstStyle/>
            <a:p>
              <a:pPr algn="ctr"/>
              <a:r>
                <a:rPr lang="en-US" altLang="ja-JP" sz="731" dirty="0">
                  <a:latin typeface="Arial" panose="020B0604020202020204" pitchFamily="34" charset="0"/>
                  <a:cs typeface="Arial" panose="020B0604020202020204" pitchFamily="34" charset="0"/>
                </a:rPr>
                <a:t>Diameter (mm)</a:t>
              </a:r>
              <a:endParaRPr lang="ja-JP" altLang="en-US" sz="731" dirty="0">
                <a:latin typeface="Arial" panose="020B0604020202020204" pitchFamily="34" charset="0"/>
                <a:cs typeface="Arial" panose="020B0604020202020204" pitchFamily="34" charset="0"/>
              </a:endParaRPr>
            </a:p>
          </p:txBody>
        </p:sp>
        <p:sp>
          <p:nvSpPr>
            <p:cNvPr id="199" name="テキスト ボックス 198">
              <a:extLst>
                <a:ext uri="{FF2B5EF4-FFF2-40B4-BE49-F238E27FC236}">
                  <a16:creationId xmlns:a16="http://schemas.microsoft.com/office/drawing/2014/main" id="{1761734A-3A4C-4685-A2E0-0FCAC2EAAD94}"/>
                </a:ext>
              </a:extLst>
            </p:cNvPr>
            <p:cNvSpPr txBox="1"/>
            <p:nvPr/>
          </p:nvSpPr>
          <p:spPr>
            <a:xfrm>
              <a:off x="5356422" y="10805585"/>
              <a:ext cx="1353648" cy="252062"/>
            </a:xfrm>
            <a:prstGeom prst="rect">
              <a:avLst/>
            </a:prstGeom>
            <a:noFill/>
          </p:spPr>
          <p:txBody>
            <a:bodyPr wrap="square" rtlCol="0">
              <a:spAutoFit/>
            </a:bodyPr>
            <a:lstStyle/>
            <a:p>
              <a:pPr algn="ctr"/>
              <a:r>
                <a:rPr lang="en-US" altLang="ja-JP" sz="731" dirty="0">
                  <a:latin typeface="Arial" panose="020B0604020202020204" pitchFamily="34" charset="0"/>
                  <a:cs typeface="Arial" panose="020B0604020202020204" pitchFamily="34" charset="0"/>
                </a:rPr>
                <a:t>Diameter (mm)</a:t>
              </a:r>
              <a:endParaRPr lang="ja-JP" altLang="en-US" sz="731" dirty="0">
                <a:latin typeface="Arial" panose="020B0604020202020204" pitchFamily="34" charset="0"/>
                <a:cs typeface="Arial" panose="020B0604020202020204" pitchFamily="34" charset="0"/>
              </a:endParaRPr>
            </a:p>
          </p:txBody>
        </p:sp>
        <p:sp>
          <p:nvSpPr>
            <p:cNvPr id="200" name="テキスト ボックス 199">
              <a:extLst>
                <a:ext uri="{FF2B5EF4-FFF2-40B4-BE49-F238E27FC236}">
                  <a16:creationId xmlns:a16="http://schemas.microsoft.com/office/drawing/2014/main" id="{1A20657B-6323-4E60-A35C-9E9EBD8A8D23}"/>
                </a:ext>
              </a:extLst>
            </p:cNvPr>
            <p:cNvSpPr txBox="1"/>
            <p:nvPr/>
          </p:nvSpPr>
          <p:spPr>
            <a:xfrm>
              <a:off x="3608029" y="10805585"/>
              <a:ext cx="1353648" cy="252062"/>
            </a:xfrm>
            <a:prstGeom prst="rect">
              <a:avLst/>
            </a:prstGeom>
            <a:noFill/>
          </p:spPr>
          <p:txBody>
            <a:bodyPr wrap="square" rtlCol="0">
              <a:spAutoFit/>
            </a:bodyPr>
            <a:lstStyle/>
            <a:p>
              <a:pPr algn="ctr"/>
              <a:r>
                <a:rPr lang="en-US" altLang="ja-JP" sz="731" dirty="0">
                  <a:latin typeface="Arial" panose="020B0604020202020204" pitchFamily="34" charset="0"/>
                  <a:cs typeface="Arial" panose="020B0604020202020204" pitchFamily="34" charset="0"/>
                </a:rPr>
                <a:t>Diameter (mm)</a:t>
              </a:r>
              <a:endParaRPr lang="ja-JP" altLang="en-US" sz="731" dirty="0">
                <a:latin typeface="Arial" panose="020B0604020202020204" pitchFamily="34" charset="0"/>
                <a:cs typeface="Arial" panose="020B0604020202020204" pitchFamily="34" charset="0"/>
              </a:endParaRPr>
            </a:p>
          </p:txBody>
        </p:sp>
      </p:grpSp>
      <p:grpSp>
        <p:nvGrpSpPr>
          <p:cNvPr id="201" name="グループ化 200">
            <a:extLst>
              <a:ext uri="{FF2B5EF4-FFF2-40B4-BE49-F238E27FC236}">
                <a16:creationId xmlns:a16="http://schemas.microsoft.com/office/drawing/2014/main" id="{7A0E25D2-4261-44D1-949A-CAA5E3F3E889}"/>
              </a:ext>
            </a:extLst>
          </p:cNvPr>
          <p:cNvGrpSpPr/>
          <p:nvPr/>
        </p:nvGrpSpPr>
        <p:grpSpPr>
          <a:xfrm>
            <a:off x="1957823" y="7225397"/>
            <a:ext cx="3973008" cy="204800"/>
            <a:chOff x="1820214" y="10805585"/>
            <a:chExt cx="4889856" cy="252062"/>
          </a:xfrm>
        </p:grpSpPr>
        <p:sp>
          <p:nvSpPr>
            <p:cNvPr id="202" name="テキスト ボックス 201">
              <a:extLst>
                <a:ext uri="{FF2B5EF4-FFF2-40B4-BE49-F238E27FC236}">
                  <a16:creationId xmlns:a16="http://schemas.microsoft.com/office/drawing/2014/main" id="{289A743E-69B5-46FD-B0C6-8A93E5FFDEAB}"/>
                </a:ext>
              </a:extLst>
            </p:cNvPr>
            <p:cNvSpPr txBox="1"/>
            <p:nvPr/>
          </p:nvSpPr>
          <p:spPr>
            <a:xfrm>
              <a:off x="1820214" y="10805585"/>
              <a:ext cx="1341858" cy="252062"/>
            </a:xfrm>
            <a:prstGeom prst="rect">
              <a:avLst/>
            </a:prstGeom>
            <a:noFill/>
          </p:spPr>
          <p:txBody>
            <a:bodyPr wrap="square" rtlCol="0">
              <a:spAutoFit/>
            </a:bodyPr>
            <a:lstStyle/>
            <a:p>
              <a:pPr algn="ctr"/>
              <a:r>
                <a:rPr lang="en-US" altLang="ja-JP" sz="731" dirty="0">
                  <a:latin typeface="Arial" panose="020B0604020202020204" pitchFamily="34" charset="0"/>
                  <a:cs typeface="Arial" panose="020B0604020202020204" pitchFamily="34" charset="0"/>
                </a:rPr>
                <a:t>Diameter (mm)</a:t>
              </a:r>
              <a:endParaRPr lang="ja-JP" altLang="en-US" sz="731" dirty="0">
                <a:latin typeface="Arial" panose="020B0604020202020204" pitchFamily="34" charset="0"/>
                <a:cs typeface="Arial" panose="020B0604020202020204" pitchFamily="34" charset="0"/>
              </a:endParaRPr>
            </a:p>
          </p:txBody>
        </p:sp>
        <p:sp>
          <p:nvSpPr>
            <p:cNvPr id="203" name="テキスト ボックス 202">
              <a:extLst>
                <a:ext uri="{FF2B5EF4-FFF2-40B4-BE49-F238E27FC236}">
                  <a16:creationId xmlns:a16="http://schemas.microsoft.com/office/drawing/2014/main" id="{7FDD3F8C-9884-41D0-A63C-6CBED3CD3038}"/>
                </a:ext>
              </a:extLst>
            </p:cNvPr>
            <p:cNvSpPr txBox="1"/>
            <p:nvPr/>
          </p:nvSpPr>
          <p:spPr>
            <a:xfrm>
              <a:off x="5356422" y="10805585"/>
              <a:ext cx="1353648" cy="252062"/>
            </a:xfrm>
            <a:prstGeom prst="rect">
              <a:avLst/>
            </a:prstGeom>
            <a:noFill/>
          </p:spPr>
          <p:txBody>
            <a:bodyPr wrap="square" rtlCol="0">
              <a:spAutoFit/>
            </a:bodyPr>
            <a:lstStyle/>
            <a:p>
              <a:pPr algn="ctr"/>
              <a:r>
                <a:rPr lang="en-US" altLang="ja-JP" sz="731" dirty="0">
                  <a:latin typeface="Arial" panose="020B0604020202020204" pitchFamily="34" charset="0"/>
                  <a:cs typeface="Arial" panose="020B0604020202020204" pitchFamily="34" charset="0"/>
                </a:rPr>
                <a:t>Diameter (mm)</a:t>
              </a:r>
              <a:endParaRPr lang="ja-JP" altLang="en-US" sz="731" dirty="0">
                <a:latin typeface="Arial" panose="020B0604020202020204" pitchFamily="34" charset="0"/>
                <a:cs typeface="Arial" panose="020B0604020202020204" pitchFamily="34" charset="0"/>
              </a:endParaRPr>
            </a:p>
          </p:txBody>
        </p:sp>
        <p:sp>
          <p:nvSpPr>
            <p:cNvPr id="204" name="テキスト ボックス 203">
              <a:extLst>
                <a:ext uri="{FF2B5EF4-FFF2-40B4-BE49-F238E27FC236}">
                  <a16:creationId xmlns:a16="http://schemas.microsoft.com/office/drawing/2014/main" id="{2998620F-F0AE-4338-8575-41D937669E29}"/>
                </a:ext>
              </a:extLst>
            </p:cNvPr>
            <p:cNvSpPr txBox="1"/>
            <p:nvPr/>
          </p:nvSpPr>
          <p:spPr>
            <a:xfrm>
              <a:off x="3608029" y="10805585"/>
              <a:ext cx="1353648" cy="252062"/>
            </a:xfrm>
            <a:prstGeom prst="rect">
              <a:avLst/>
            </a:prstGeom>
            <a:noFill/>
          </p:spPr>
          <p:txBody>
            <a:bodyPr wrap="square" rtlCol="0">
              <a:spAutoFit/>
            </a:bodyPr>
            <a:lstStyle/>
            <a:p>
              <a:pPr algn="ctr"/>
              <a:r>
                <a:rPr lang="en-US" altLang="ja-JP" sz="731" dirty="0">
                  <a:latin typeface="Arial" panose="020B0604020202020204" pitchFamily="34" charset="0"/>
                  <a:cs typeface="Arial" panose="020B0604020202020204" pitchFamily="34" charset="0"/>
                </a:rPr>
                <a:t>Diameter (mm)</a:t>
              </a:r>
              <a:endParaRPr lang="ja-JP" altLang="en-US" sz="731" dirty="0">
                <a:latin typeface="Arial" panose="020B0604020202020204" pitchFamily="34" charset="0"/>
                <a:cs typeface="Arial" panose="020B0604020202020204" pitchFamily="34" charset="0"/>
              </a:endParaRPr>
            </a:p>
          </p:txBody>
        </p:sp>
      </p:grpSp>
      <p:grpSp>
        <p:nvGrpSpPr>
          <p:cNvPr id="205" name="グループ化 204">
            <a:extLst>
              <a:ext uri="{FF2B5EF4-FFF2-40B4-BE49-F238E27FC236}">
                <a16:creationId xmlns:a16="http://schemas.microsoft.com/office/drawing/2014/main" id="{37958CDD-31CC-4ECF-8B7E-DFAFF195B6EB}"/>
              </a:ext>
            </a:extLst>
          </p:cNvPr>
          <p:cNvGrpSpPr/>
          <p:nvPr/>
        </p:nvGrpSpPr>
        <p:grpSpPr>
          <a:xfrm>
            <a:off x="1957823" y="1730629"/>
            <a:ext cx="3973008" cy="204800"/>
            <a:chOff x="1820214" y="10805585"/>
            <a:chExt cx="4889856" cy="252062"/>
          </a:xfrm>
        </p:grpSpPr>
        <p:sp>
          <p:nvSpPr>
            <p:cNvPr id="206" name="テキスト ボックス 205">
              <a:extLst>
                <a:ext uri="{FF2B5EF4-FFF2-40B4-BE49-F238E27FC236}">
                  <a16:creationId xmlns:a16="http://schemas.microsoft.com/office/drawing/2014/main" id="{447CBB3A-93E4-407F-B05F-67445E006415}"/>
                </a:ext>
              </a:extLst>
            </p:cNvPr>
            <p:cNvSpPr txBox="1"/>
            <p:nvPr/>
          </p:nvSpPr>
          <p:spPr>
            <a:xfrm>
              <a:off x="1820214" y="10805585"/>
              <a:ext cx="1341858" cy="252062"/>
            </a:xfrm>
            <a:prstGeom prst="rect">
              <a:avLst/>
            </a:prstGeom>
            <a:noFill/>
          </p:spPr>
          <p:txBody>
            <a:bodyPr wrap="square" rtlCol="0">
              <a:spAutoFit/>
            </a:bodyPr>
            <a:lstStyle/>
            <a:p>
              <a:pPr algn="ctr"/>
              <a:r>
                <a:rPr lang="en-US" altLang="ja-JP" sz="731" dirty="0">
                  <a:latin typeface="Arial" panose="020B0604020202020204" pitchFamily="34" charset="0"/>
                  <a:cs typeface="Arial" panose="020B0604020202020204" pitchFamily="34" charset="0"/>
                </a:rPr>
                <a:t>Diameter (mm)</a:t>
              </a:r>
              <a:endParaRPr lang="ja-JP" altLang="en-US" sz="731" dirty="0">
                <a:latin typeface="Arial" panose="020B0604020202020204" pitchFamily="34" charset="0"/>
                <a:cs typeface="Arial" panose="020B0604020202020204" pitchFamily="34" charset="0"/>
              </a:endParaRPr>
            </a:p>
          </p:txBody>
        </p:sp>
        <p:sp>
          <p:nvSpPr>
            <p:cNvPr id="207" name="テキスト ボックス 206">
              <a:extLst>
                <a:ext uri="{FF2B5EF4-FFF2-40B4-BE49-F238E27FC236}">
                  <a16:creationId xmlns:a16="http://schemas.microsoft.com/office/drawing/2014/main" id="{1AC08712-5F8C-4A24-B67E-B56DB433E3C1}"/>
                </a:ext>
              </a:extLst>
            </p:cNvPr>
            <p:cNvSpPr txBox="1"/>
            <p:nvPr/>
          </p:nvSpPr>
          <p:spPr>
            <a:xfrm>
              <a:off x="5356422" y="10805585"/>
              <a:ext cx="1353648" cy="252062"/>
            </a:xfrm>
            <a:prstGeom prst="rect">
              <a:avLst/>
            </a:prstGeom>
            <a:noFill/>
          </p:spPr>
          <p:txBody>
            <a:bodyPr wrap="square" rtlCol="0">
              <a:spAutoFit/>
            </a:bodyPr>
            <a:lstStyle/>
            <a:p>
              <a:pPr algn="ctr"/>
              <a:r>
                <a:rPr lang="en-US" altLang="ja-JP" sz="731" dirty="0">
                  <a:latin typeface="Arial" panose="020B0604020202020204" pitchFamily="34" charset="0"/>
                  <a:cs typeface="Arial" panose="020B0604020202020204" pitchFamily="34" charset="0"/>
                </a:rPr>
                <a:t>Diameter (mm)</a:t>
              </a:r>
              <a:endParaRPr lang="ja-JP" altLang="en-US" sz="731" dirty="0">
                <a:latin typeface="Arial" panose="020B0604020202020204" pitchFamily="34" charset="0"/>
                <a:cs typeface="Arial" panose="020B0604020202020204" pitchFamily="34" charset="0"/>
              </a:endParaRPr>
            </a:p>
          </p:txBody>
        </p:sp>
        <p:sp>
          <p:nvSpPr>
            <p:cNvPr id="208" name="テキスト ボックス 207">
              <a:extLst>
                <a:ext uri="{FF2B5EF4-FFF2-40B4-BE49-F238E27FC236}">
                  <a16:creationId xmlns:a16="http://schemas.microsoft.com/office/drawing/2014/main" id="{3B9F9382-E1BD-41E2-B026-AB1A296C72EA}"/>
                </a:ext>
              </a:extLst>
            </p:cNvPr>
            <p:cNvSpPr txBox="1"/>
            <p:nvPr/>
          </p:nvSpPr>
          <p:spPr>
            <a:xfrm>
              <a:off x="3608029" y="10805585"/>
              <a:ext cx="1353648" cy="252062"/>
            </a:xfrm>
            <a:prstGeom prst="rect">
              <a:avLst/>
            </a:prstGeom>
            <a:noFill/>
          </p:spPr>
          <p:txBody>
            <a:bodyPr wrap="square" rtlCol="0">
              <a:spAutoFit/>
            </a:bodyPr>
            <a:lstStyle/>
            <a:p>
              <a:pPr algn="ctr"/>
              <a:r>
                <a:rPr lang="en-US" altLang="ja-JP" sz="731" dirty="0">
                  <a:latin typeface="Arial" panose="020B0604020202020204" pitchFamily="34" charset="0"/>
                  <a:cs typeface="Arial" panose="020B0604020202020204" pitchFamily="34" charset="0"/>
                </a:rPr>
                <a:t>Diameter (mm)</a:t>
              </a:r>
              <a:endParaRPr lang="ja-JP" altLang="en-US" sz="731" dirty="0">
                <a:latin typeface="Arial" panose="020B0604020202020204" pitchFamily="34" charset="0"/>
                <a:cs typeface="Arial" panose="020B0604020202020204" pitchFamily="34" charset="0"/>
              </a:endParaRPr>
            </a:p>
          </p:txBody>
        </p:sp>
      </p:grpSp>
      <p:pic>
        <p:nvPicPr>
          <p:cNvPr id="8" name="図 7">
            <a:extLst>
              <a:ext uri="{FF2B5EF4-FFF2-40B4-BE49-F238E27FC236}">
                <a16:creationId xmlns:a16="http://schemas.microsoft.com/office/drawing/2014/main" id="{0B568010-39BD-4097-A24D-C75303FFC037}"/>
              </a:ext>
            </a:extLst>
          </p:cNvPr>
          <p:cNvPicPr>
            <a:picLocks noChangeAspect="1"/>
          </p:cNvPicPr>
          <p:nvPr/>
        </p:nvPicPr>
        <p:blipFill rotWithShape="1">
          <a:blip r:embed="rId23" cstate="hqprint">
            <a:extLst>
              <a:ext uri="{BEBA8EAE-BF5A-486C-A8C5-ECC9F3942E4B}">
                <a14:imgProps xmlns:a14="http://schemas.microsoft.com/office/drawing/2010/main">
                  <a14:imgLayer r:embed="rId24">
                    <a14:imgEffect>
                      <a14:sharpenSoften amount="50000"/>
                    </a14:imgEffect>
                  </a14:imgLayer>
                </a14:imgProps>
              </a:ext>
              <a:ext uri="{28A0092B-C50C-407E-A947-70E740481C1C}">
                <a14:useLocalDpi xmlns:a14="http://schemas.microsoft.com/office/drawing/2010/main"/>
              </a:ext>
            </a:extLst>
          </a:blip>
          <a:srcRect l="6623" t="1052" r="10203" b="8957"/>
          <a:stretch/>
        </p:blipFill>
        <p:spPr>
          <a:xfrm>
            <a:off x="1855722" y="7456705"/>
            <a:ext cx="1243141" cy="1169963"/>
          </a:xfrm>
          <a:prstGeom prst="rect">
            <a:avLst/>
          </a:prstGeom>
        </p:spPr>
      </p:pic>
      <p:pic>
        <p:nvPicPr>
          <p:cNvPr id="11" name="図 10">
            <a:extLst>
              <a:ext uri="{FF2B5EF4-FFF2-40B4-BE49-F238E27FC236}">
                <a16:creationId xmlns:a16="http://schemas.microsoft.com/office/drawing/2014/main" id="{1F43C00C-C01F-4FA7-BA49-CCB1B6006882}"/>
              </a:ext>
            </a:extLst>
          </p:cNvPr>
          <p:cNvPicPr>
            <a:picLocks noChangeAspect="1"/>
          </p:cNvPicPr>
          <p:nvPr/>
        </p:nvPicPr>
        <p:blipFill rotWithShape="1">
          <a:blip r:embed="rId25" cstate="hqprint">
            <a:extLst>
              <a:ext uri="{28A0092B-C50C-407E-A947-70E740481C1C}">
                <a14:useLocalDpi xmlns:a14="http://schemas.microsoft.com/office/drawing/2010/main"/>
              </a:ext>
            </a:extLst>
          </a:blip>
          <a:srcRect/>
          <a:stretch/>
        </p:blipFill>
        <p:spPr>
          <a:xfrm>
            <a:off x="3305020" y="7456705"/>
            <a:ext cx="1249867" cy="1169999"/>
          </a:xfrm>
          <a:prstGeom prst="rect">
            <a:avLst/>
          </a:prstGeom>
        </p:spPr>
      </p:pic>
      <p:pic>
        <p:nvPicPr>
          <p:cNvPr id="22" name="図 21">
            <a:extLst>
              <a:ext uri="{FF2B5EF4-FFF2-40B4-BE49-F238E27FC236}">
                <a16:creationId xmlns:a16="http://schemas.microsoft.com/office/drawing/2014/main" id="{2A7A8253-58FA-4D30-856B-3B69AA494C9E}"/>
              </a:ext>
            </a:extLst>
          </p:cNvPr>
          <p:cNvPicPr>
            <a:picLocks noChangeAspect="1"/>
          </p:cNvPicPr>
          <p:nvPr/>
        </p:nvPicPr>
        <p:blipFill rotWithShape="1">
          <a:blip r:embed="rId26" cstate="hqprint">
            <a:extLst>
              <a:ext uri="{BEBA8EAE-BF5A-486C-A8C5-ECC9F3942E4B}">
                <a14:imgProps xmlns:a14="http://schemas.microsoft.com/office/drawing/2010/main">
                  <a14:imgLayer r:embed="rId27">
                    <a14:imgEffect>
                      <a14:sharpenSoften amount="25000"/>
                    </a14:imgEffect>
                  </a14:imgLayer>
                </a14:imgProps>
              </a:ext>
              <a:ext uri="{28A0092B-C50C-407E-A947-70E740481C1C}">
                <a14:useLocalDpi xmlns:a14="http://schemas.microsoft.com/office/drawing/2010/main"/>
              </a:ext>
            </a:extLst>
          </a:blip>
          <a:srcRect t="846" r="640" b="-1"/>
          <a:stretch/>
        </p:blipFill>
        <p:spPr>
          <a:xfrm>
            <a:off x="4770499" y="7456705"/>
            <a:ext cx="1215216" cy="1169999"/>
          </a:xfrm>
          <a:prstGeom prst="rect">
            <a:avLst/>
          </a:prstGeom>
        </p:spPr>
      </p:pic>
      <p:sp>
        <p:nvSpPr>
          <p:cNvPr id="5" name="テキスト ボックス 4">
            <a:extLst>
              <a:ext uri="{FF2B5EF4-FFF2-40B4-BE49-F238E27FC236}">
                <a16:creationId xmlns:a16="http://schemas.microsoft.com/office/drawing/2014/main" id="{88AF1C17-E30A-4B98-A633-275532778A01}"/>
              </a:ext>
            </a:extLst>
          </p:cNvPr>
          <p:cNvSpPr txBox="1"/>
          <p:nvPr/>
        </p:nvSpPr>
        <p:spPr>
          <a:xfrm>
            <a:off x="955494" y="8855041"/>
            <a:ext cx="4975337" cy="1015663"/>
          </a:xfrm>
          <a:prstGeom prst="rect">
            <a:avLst/>
          </a:prstGeom>
          <a:noFill/>
        </p:spPr>
        <p:txBody>
          <a:bodyPr wrap="square" rtlCol="0">
            <a:spAutoFit/>
          </a:bodyPr>
          <a:lstStyle/>
          <a:p>
            <a:pPr algn="just"/>
            <a:r>
              <a:rPr kumimoji="1" lang="en-US" altLang="ja-JP" sz="1200" b="1" dirty="0">
                <a:latin typeface="Arial" panose="020B0604020202020204" pitchFamily="34" charset="0"/>
                <a:cs typeface="Arial" panose="020B0604020202020204" pitchFamily="34" charset="0"/>
              </a:rPr>
              <a:t>Supplementary Fig. 3. Histograms of colony diameters. </a:t>
            </a:r>
            <a:r>
              <a:rPr kumimoji="1" lang="en-US" altLang="ja-JP" sz="1200" dirty="0">
                <a:latin typeface="Arial" panose="020B0604020202020204" pitchFamily="34" charset="0"/>
                <a:cs typeface="Arial" panose="020B0604020202020204" pitchFamily="34" charset="0"/>
              </a:rPr>
              <a:t>Blue bars show the control group and red bars show the ABT-263 group. The overlay histograms on the right show the distributions for each donor. Pooled data from all donors was shown at the bottom. Histogram distribution shifted towards larger colonies by ABT-263 pretreatment.</a:t>
            </a:r>
            <a:endParaRPr kumimoji="1" lang="ja-JP" altLang="en-US" sz="12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24456984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図 4">
            <a:extLst>
              <a:ext uri="{FF2B5EF4-FFF2-40B4-BE49-F238E27FC236}">
                <a16:creationId xmlns:a16="http://schemas.microsoft.com/office/drawing/2014/main" id="{B536EB08-FAAB-4935-8BD3-6075741907D2}"/>
              </a:ext>
            </a:extLst>
          </p:cNvPr>
          <p:cNvPicPr>
            <a:picLocks noChangeAspect="1"/>
          </p:cNvPicPr>
          <p:nvPr/>
        </p:nvPicPr>
        <p:blipFill rotWithShape="1">
          <a:blip r:embed="rId2">
            <a:extLst>
              <a:ext uri="{BEBA8EAE-BF5A-486C-A8C5-ECC9F3942E4B}">
                <a14:imgProps xmlns:a14="http://schemas.microsoft.com/office/drawing/2010/main">
                  <a14:imgLayer r:embed="rId3">
                    <a14:imgEffect>
                      <a14:sharpenSoften amount="25000"/>
                    </a14:imgEffect>
                  </a14:imgLayer>
                </a14:imgProps>
              </a:ext>
              <a:ext uri="{28A0092B-C50C-407E-A947-70E740481C1C}">
                <a14:useLocalDpi xmlns:a14="http://schemas.microsoft.com/office/drawing/2010/main"/>
              </a:ext>
            </a:extLst>
          </a:blip>
          <a:srcRect/>
          <a:stretch/>
        </p:blipFill>
        <p:spPr>
          <a:xfrm>
            <a:off x="1932912" y="467514"/>
            <a:ext cx="1152316" cy="1152488"/>
          </a:xfrm>
          <a:prstGeom prst="rect">
            <a:avLst/>
          </a:prstGeom>
        </p:spPr>
      </p:pic>
      <p:pic>
        <p:nvPicPr>
          <p:cNvPr id="6" name="図 5">
            <a:extLst>
              <a:ext uri="{FF2B5EF4-FFF2-40B4-BE49-F238E27FC236}">
                <a16:creationId xmlns:a16="http://schemas.microsoft.com/office/drawing/2014/main" id="{092CBC83-25D2-448B-9304-EB3CB2E1DCB9}"/>
              </a:ext>
            </a:extLst>
          </p:cNvPr>
          <p:cNvPicPr>
            <a:picLocks noChangeAspect="1"/>
          </p:cNvPicPr>
          <p:nvPr/>
        </p:nvPicPr>
        <p:blipFill rotWithShape="1">
          <a:blip r:embed="rId4">
            <a:extLst>
              <a:ext uri="{BEBA8EAE-BF5A-486C-A8C5-ECC9F3942E4B}">
                <a14:imgProps xmlns:a14="http://schemas.microsoft.com/office/drawing/2010/main">
                  <a14:imgLayer r:embed="rId5">
                    <a14:imgEffect>
                      <a14:sharpenSoften amount="25000"/>
                    </a14:imgEffect>
                  </a14:imgLayer>
                </a14:imgProps>
              </a:ext>
              <a:ext uri="{28A0092B-C50C-407E-A947-70E740481C1C}">
                <a14:useLocalDpi xmlns:a14="http://schemas.microsoft.com/office/drawing/2010/main"/>
              </a:ext>
            </a:extLst>
          </a:blip>
          <a:srcRect/>
          <a:stretch/>
        </p:blipFill>
        <p:spPr>
          <a:xfrm>
            <a:off x="1910496" y="1694618"/>
            <a:ext cx="1184362" cy="1152488"/>
          </a:xfrm>
          <a:prstGeom prst="rect">
            <a:avLst/>
          </a:prstGeom>
        </p:spPr>
      </p:pic>
      <p:pic>
        <p:nvPicPr>
          <p:cNvPr id="8" name="図 7">
            <a:extLst>
              <a:ext uri="{FF2B5EF4-FFF2-40B4-BE49-F238E27FC236}">
                <a16:creationId xmlns:a16="http://schemas.microsoft.com/office/drawing/2014/main" id="{9D968BF0-3123-479B-AD13-4CE26E7004B1}"/>
              </a:ext>
            </a:extLst>
          </p:cNvPr>
          <p:cNvPicPr>
            <a:picLocks noChangeAspect="1"/>
          </p:cNvPicPr>
          <p:nvPr/>
        </p:nvPicPr>
        <p:blipFill rotWithShape="1">
          <a:blip r:embed="rId6">
            <a:extLst>
              <a:ext uri="{BEBA8EAE-BF5A-486C-A8C5-ECC9F3942E4B}">
                <a14:imgProps xmlns:a14="http://schemas.microsoft.com/office/drawing/2010/main">
                  <a14:imgLayer r:embed="rId7">
                    <a14:imgEffect>
                      <a14:sharpenSoften amount="25000"/>
                    </a14:imgEffect>
                  </a14:imgLayer>
                </a14:imgProps>
              </a:ext>
              <a:ext uri="{28A0092B-C50C-407E-A947-70E740481C1C}">
                <a14:useLocalDpi xmlns:a14="http://schemas.microsoft.com/office/drawing/2010/main"/>
              </a:ext>
            </a:extLst>
          </a:blip>
          <a:srcRect/>
          <a:stretch/>
        </p:blipFill>
        <p:spPr>
          <a:xfrm>
            <a:off x="703743" y="448758"/>
            <a:ext cx="1176959" cy="1157950"/>
          </a:xfrm>
          <a:prstGeom prst="rect">
            <a:avLst/>
          </a:prstGeom>
        </p:spPr>
      </p:pic>
      <p:pic>
        <p:nvPicPr>
          <p:cNvPr id="10" name="図 9">
            <a:extLst>
              <a:ext uri="{FF2B5EF4-FFF2-40B4-BE49-F238E27FC236}">
                <a16:creationId xmlns:a16="http://schemas.microsoft.com/office/drawing/2014/main" id="{BD409E3F-2078-4732-A356-F01994204DCC}"/>
              </a:ext>
            </a:extLst>
          </p:cNvPr>
          <p:cNvPicPr>
            <a:picLocks noChangeAspect="1"/>
          </p:cNvPicPr>
          <p:nvPr/>
        </p:nvPicPr>
        <p:blipFill rotWithShape="1">
          <a:blip r:embed="rId8">
            <a:extLst>
              <a:ext uri="{BEBA8EAE-BF5A-486C-A8C5-ECC9F3942E4B}">
                <a14:imgProps xmlns:a14="http://schemas.microsoft.com/office/drawing/2010/main">
                  <a14:imgLayer r:embed="rId9">
                    <a14:imgEffect>
                      <a14:sharpenSoften amount="25000"/>
                    </a14:imgEffect>
                  </a14:imgLayer>
                </a14:imgProps>
              </a:ext>
              <a:ext uri="{28A0092B-C50C-407E-A947-70E740481C1C}">
                <a14:useLocalDpi xmlns:a14="http://schemas.microsoft.com/office/drawing/2010/main"/>
              </a:ext>
            </a:extLst>
          </a:blip>
          <a:srcRect/>
          <a:stretch/>
        </p:blipFill>
        <p:spPr>
          <a:xfrm>
            <a:off x="703742" y="1685240"/>
            <a:ext cx="1176959" cy="1152488"/>
          </a:xfrm>
          <a:prstGeom prst="rect">
            <a:avLst/>
          </a:prstGeom>
        </p:spPr>
      </p:pic>
      <p:pic>
        <p:nvPicPr>
          <p:cNvPr id="13" name="図 12">
            <a:extLst>
              <a:ext uri="{FF2B5EF4-FFF2-40B4-BE49-F238E27FC236}">
                <a16:creationId xmlns:a16="http://schemas.microsoft.com/office/drawing/2014/main" id="{539A67A7-641C-4A04-BBA4-10512BAE3A28}"/>
              </a:ext>
            </a:extLst>
          </p:cNvPr>
          <p:cNvPicPr>
            <a:picLocks noChangeAspect="1"/>
          </p:cNvPicPr>
          <p:nvPr/>
        </p:nvPicPr>
        <p:blipFill rotWithShape="1">
          <a:blip r:embed="rId10">
            <a:extLst>
              <a:ext uri="{BEBA8EAE-BF5A-486C-A8C5-ECC9F3942E4B}">
                <a14:imgProps xmlns:a14="http://schemas.microsoft.com/office/drawing/2010/main">
                  <a14:imgLayer r:embed="rId11">
                    <a14:imgEffect>
                      <a14:sharpenSoften amount="25000"/>
                    </a14:imgEffect>
                  </a14:imgLayer>
                </a14:imgProps>
              </a:ext>
              <a:ext uri="{28A0092B-C50C-407E-A947-70E740481C1C}">
                <a14:useLocalDpi xmlns:a14="http://schemas.microsoft.com/office/drawing/2010/main"/>
              </a:ext>
            </a:extLst>
          </a:blip>
          <a:srcRect/>
          <a:stretch/>
        </p:blipFill>
        <p:spPr>
          <a:xfrm>
            <a:off x="3137438" y="448758"/>
            <a:ext cx="1164794" cy="1152487"/>
          </a:xfrm>
          <a:prstGeom prst="rect">
            <a:avLst/>
          </a:prstGeom>
        </p:spPr>
      </p:pic>
      <p:pic>
        <p:nvPicPr>
          <p:cNvPr id="14" name="図 13">
            <a:extLst>
              <a:ext uri="{FF2B5EF4-FFF2-40B4-BE49-F238E27FC236}">
                <a16:creationId xmlns:a16="http://schemas.microsoft.com/office/drawing/2014/main" id="{0B9B4554-23D4-4089-A4BD-F0FA72F1783A}"/>
              </a:ext>
            </a:extLst>
          </p:cNvPr>
          <p:cNvPicPr>
            <a:picLocks noChangeAspect="1"/>
          </p:cNvPicPr>
          <p:nvPr/>
        </p:nvPicPr>
        <p:blipFill rotWithShape="1">
          <a:blip r:embed="rId12">
            <a:extLst>
              <a:ext uri="{BEBA8EAE-BF5A-486C-A8C5-ECC9F3942E4B}">
                <a14:imgProps xmlns:a14="http://schemas.microsoft.com/office/drawing/2010/main">
                  <a14:imgLayer r:embed="rId13">
                    <a14:imgEffect>
                      <a14:sharpenSoften amount="25000"/>
                    </a14:imgEffect>
                  </a14:imgLayer>
                </a14:imgProps>
              </a:ext>
              <a:ext uri="{28A0092B-C50C-407E-A947-70E740481C1C}">
                <a14:useLocalDpi xmlns:a14="http://schemas.microsoft.com/office/drawing/2010/main"/>
              </a:ext>
            </a:extLst>
          </a:blip>
          <a:srcRect/>
          <a:stretch/>
        </p:blipFill>
        <p:spPr>
          <a:xfrm>
            <a:off x="3124653" y="1687109"/>
            <a:ext cx="1178606" cy="1127174"/>
          </a:xfrm>
          <a:prstGeom prst="rect">
            <a:avLst/>
          </a:prstGeom>
        </p:spPr>
      </p:pic>
      <p:pic>
        <p:nvPicPr>
          <p:cNvPr id="16" name="図 15">
            <a:extLst>
              <a:ext uri="{FF2B5EF4-FFF2-40B4-BE49-F238E27FC236}">
                <a16:creationId xmlns:a16="http://schemas.microsoft.com/office/drawing/2014/main" id="{B7D5E2BA-3C86-46C3-9ACA-0C1BDF219C56}"/>
              </a:ext>
            </a:extLst>
          </p:cNvPr>
          <p:cNvPicPr>
            <a:picLocks noChangeAspect="1"/>
          </p:cNvPicPr>
          <p:nvPr/>
        </p:nvPicPr>
        <p:blipFill rotWithShape="1">
          <a:blip r:embed="rId14">
            <a:extLst>
              <a:ext uri="{BEBA8EAE-BF5A-486C-A8C5-ECC9F3942E4B}">
                <a14:imgProps xmlns:a14="http://schemas.microsoft.com/office/drawing/2010/main">
                  <a14:imgLayer r:embed="rId15">
                    <a14:imgEffect>
                      <a14:sharpenSoften amount="25000"/>
                    </a14:imgEffect>
                  </a14:imgLayer>
                </a14:imgProps>
              </a:ext>
              <a:ext uri="{28A0092B-C50C-407E-A947-70E740481C1C}">
                <a14:useLocalDpi xmlns:a14="http://schemas.microsoft.com/office/drawing/2010/main"/>
              </a:ext>
            </a:extLst>
          </a:blip>
          <a:srcRect/>
          <a:stretch/>
        </p:blipFill>
        <p:spPr>
          <a:xfrm>
            <a:off x="4354442" y="444069"/>
            <a:ext cx="1158574" cy="1124517"/>
          </a:xfrm>
          <a:prstGeom prst="rect">
            <a:avLst/>
          </a:prstGeom>
        </p:spPr>
      </p:pic>
      <p:pic>
        <p:nvPicPr>
          <p:cNvPr id="17" name="図 16">
            <a:extLst>
              <a:ext uri="{FF2B5EF4-FFF2-40B4-BE49-F238E27FC236}">
                <a16:creationId xmlns:a16="http://schemas.microsoft.com/office/drawing/2014/main" id="{04E0812C-8F3E-4F45-87E6-4D6B4E427384}"/>
              </a:ext>
            </a:extLst>
          </p:cNvPr>
          <p:cNvPicPr>
            <a:picLocks noChangeAspect="1"/>
          </p:cNvPicPr>
          <p:nvPr/>
        </p:nvPicPr>
        <p:blipFill rotWithShape="1">
          <a:blip r:embed="rId16">
            <a:extLst>
              <a:ext uri="{BEBA8EAE-BF5A-486C-A8C5-ECC9F3942E4B}">
                <a14:imgProps xmlns:a14="http://schemas.microsoft.com/office/drawing/2010/main">
                  <a14:imgLayer r:embed="rId17">
                    <a14:imgEffect>
                      <a14:sharpenSoften amount="25000"/>
                    </a14:imgEffect>
                  </a14:imgLayer>
                </a14:imgProps>
              </a:ext>
              <a:ext uri="{28A0092B-C50C-407E-A947-70E740481C1C}">
                <a14:useLocalDpi xmlns:a14="http://schemas.microsoft.com/office/drawing/2010/main"/>
              </a:ext>
            </a:extLst>
          </a:blip>
          <a:srcRect/>
          <a:stretch/>
        </p:blipFill>
        <p:spPr>
          <a:xfrm>
            <a:off x="4333054" y="1682419"/>
            <a:ext cx="1188690" cy="1127175"/>
          </a:xfrm>
          <a:prstGeom prst="rect">
            <a:avLst/>
          </a:prstGeom>
        </p:spPr>
      </p:pic>
      <p:pic>
        <p:nvPicPr>
          <p:cNvPr id="21" name="図 20">
            <a:extLst>
              <a:ext uri="{FF2B5EF4-FFF2-40B4-BE49-F238E27FC236}">
                <a16:creationId xmlns:a16="http://schemas.microsoft.com/office/drawing/2014/main" id="{9E540A31-E7E6-43BA-B2BC-B7A1C059A3B0}"/>
              </a:ext>
            </a:extLst>
          </p:cNvPr>
          <p:cNvPicPr>
            <a:picLocks noChangeAspect="1"/>
          </p:cNvPicPr>
          <p:nvPr/>
        </p:nvPicPr>
        <p:blipFill rotWithShape="1">
          <a:blip r:embed="rId18">
            <a:extLst>
              <a:ext uri="{BEBA8EAE-BF5A-486C-A8C5-ECC9F3942E4B}">
                <a14:imgProps xmlns:a14="http://schemas.microsoft.com/office/drawing/2010/main">
                  <a14:imgLayer r:embed="rId19">
                    <a14:imgEffect>
                      <a14:sharpenSoften amount="25000"/>
                    </a14:imgEffect>
                  </a14:imgLayer>
                </a14:imgProps>
              </a:ext>
              <a:ext uri="{28A0092B-C50C-407E-A947-70E740481C1C}">
                <a14:useLocalDpi xmlns:a14="http://schemas.microsoft.com/office/drawing/2010/main"/>
              </a:ext>
            </a:extLst>
          </a:blip>
          <a:srcRect/>
          <a:stretch/>
        </p:blipFill>
        <p:spPr>
          <a:xfrm>
            <a:off x="5565226" y="458136"/>
            <a:ext cx="1159735" cy="1127174"/>
          </a:xfrm>
          <a:prstGeom prst="rect">
            <a:avLst/>
          </a:prstGeom>
        </p:spPr>
      </p:pic>
      <p:pic>
        <p:nvPicPr>
          <p:cNvPr id="22" name="図 21">
            <a:extLst>
              <a:ext uri="{FF2B5EF4-FFF2-40B4-BE49-F238E27FC236}">
                <a16:creationId xmlns:a16="http://schemas.microsoft.com/office/drawing/2014/main" id="{198DC0A1-964F-41CF-8E08-CB5389E9CAA6}"/>
              </a:ext>
            </a:extLst>
          </p:cNvPr>
          <p:cNvPicPr>
            <a:picLocks noChangeAspect="1"/>
          </p:cNvPicPr>
          <p:nvPr/>
        </p:nvPicPr>
        <p:blipFill rotWithShape="1">
          <a:blip r:embed="rId20">
            <a:extLst>
              <a:ext uri="{BEBA8EAE-BF5A-486C-A8C5-ECC9F3942E4B}">
                <a14:imgProps xmlns:a14="http://schemas.microsoft.com/office/drawing/2010/main">
                  <a14:imgLayer r:embed="rId21">
                    <a14:imgEffect>
                      <a14:sharpenSoften amount="25000"/>
                    </a14:imgEffect>
                  </a14:imgLayer>
                </a14:imgProps>
              </a:ext>
              <a:ext uri="{28A0092B-C50C-407E-A947-70E740481C1C}">
                <a14:useLocalDpi xmlns:a14="http://schemas.microsoft.com/office/drawing/2010/main"/>
              </a:ext>
            </a:extLst>
          </a:blip>
          <a:srcRect/>
          <a:stretch/>
        </p:blipFill>
        <p:spPr>
          <a:xfrm>
            <a:off x="5551539" y="1687108"/>
            <a:ext cx="1170208" cy="1127175"/>
          </a:xfrm>
          <a:prstGeom prst="rect">
            <a:avLst/>
          </a:prstGeom>
        </p:spPr>
      </p:pic>
      <p:sp>
        <p:nvSpPr>
          <p:cNvPr id="24" name="テキスト ボックス 23">
            <a:extLst>
              <a:ext uri="{FF2B5EF4-FFF2-40B4-BE49-F238E27FC236}">
                <a16:creationId xmlns:a16="http://schemas.microsoft.com/office/drawing/2014/main" id="{9E7615E5-855D-441E-B54A-AC9C7198D175}"/>
              </a:ext>
            </a:extLst>
          </p:cNvPr>
          <p:cNvSpPr txBox="1"/>
          <p:nvPr/>
        </p:nvSpPr>
        <p:spPr>
          <a:xfrm>
            <a:off x="4700" y="820139"/>
            <a:ext cx="745588" cy="242374"/>
          </a:xfrm>
          <a:prstGeom prst="rect">
            <a:avLst/>
          </a:prstGeom>
          <a:noFill/>
          <a:ln w="38100">
            <a:noFill/>
          </a:ln>
        </p:spPr>
        <p:txBody>
          <a:bodyPr wrap="square" rtlCol="0">
            <a:spAutoFit/>
          </a:bodyPr>
          <a:lstStyle/>
          <a:p>
            <a:pPr algn="ctr"/>
            <a:r>
              <a:rPr lang="en-US" altLang="ja-JP" sz="975" b="1" dirty="0">
                <a:latin typeface="Arial" panose="020B0604020202020204" pitchFamily="34" charset="0"/>
                <a:cs typeface="Arial" panose="020B0604020202020204" pitchFamily="34" charset="0"/>
              </a:rPr>
              <a:t>Control</a:t>
            </a:r>
            <a:endParaRPr lang="ja-JP" altLang="en-US" sz="975" b="1" dirty="0">
              <a:latin typeface="Arial" panose="020B0604020202020204" pitchFamily="34" charset="0"/>
              <a:cs typeface="Arial" panose="020B0604020202020204" pitchFamily="34" charset="0"/>
            </a:endParaRPr>
          </a:p>
        </p:txBody>
      </p:sp>
      <p:sp>
        <p:nvSpPr>
          <p:cNvPr id="25" name="テキスト ボックス 24">
            <a:extLst>
              <a:ext uri="{FF2B5EF4-FFF2-40B4-BE49-F238E27FC236}">
                <a16:creationId xmlns:a16="http://schemas.microsoft.com/office/drawing/2014/main" id="{5EE645DE-C5C7-43A7-B788-2766D62B7902}"/>
              </a:ext>
            </a:extLst>
          </p:cNvPr>
          <p:cNvSpPr txBox="1"/>
          <p:nvPr/>
        </p:nvSpPr>
        <p:spPr>
          <a:xfrm>
            <a:off x="28135" y="2056955"/>
            <a:ext cx="698718" cy="242374"/>
          </a:xfrm>
          <a:prstGeom prst="rect">
            <a:avLst/>
          </a:prstGeom>
          <a:noFill/>
          <a:ln w="38100">
            <a:noFill/>
          </a:ln>
        </p:spPr>
        <p:txBody>
          <a:bodyPr wrap="square" rtlCol="0">
            <a:spAutoFit/>
          </a:bodyPr>
          <a:lstStyle/>
          <a:p>
            <a:pPr algn="ctr"/>
            <a:r>
              <a:rPr lang="en-US" altLang="ja-JP" sz="975" b="1" dirty="0">
                <a:latin typeface="Arial" panose="020B0604020202020204" pitchFamily="34" charset="0"/>
                <a:cs typeface="Arial" panose="020B0604020202020204" pitchFamily="34" charset="0"/>
              </a:rPr>
              <a:t>ABT-263</a:t>
            </a:r>
            <a:endParaRPr lang="ja-JP" altLang="en-US" sz="975" b="1" dirty="0">
              <a:latin typeface="Arial" panose="020B0604020202020204" pitchFamily="34" charset="0"/>
              <a:cs typeface="Arial" panose="020B0604020202020204" pitchFamily="34" charset="0"/>
            </a:endParaRPr>
          </a:p>
        </p:txBody>
      </p:sp>
      <p:sp>
        <p:nvSpPr>
          <p:cNvPr id="26" name="テキスト ボックス 25">
            <a:extLst>
              <a:ext uri="{FF2B5EF4-FFF2-40B4-BE49-F238E27FC236}">
                <a16:creationId xmlns:a16="http://schemas.microsoft.com/office/drawing/2014/main" id="{4D79BCF7-C7AA-4348-81C7-F8F73DD3A219}"/>
              </a:ext>
            </a:extLst>
          </p:cNvPr>
          <p:cNvSpPr txBox="1"/>
          <p:nvPr/>
        </p:nvSpPr>
        <p:spPr>
          <a:xfrm>
            <a:off x="937846" y="225140"/>
            <a:ext cx="936598" cy="242374"/>
          </a:xfrm>
          <a:prstGeom prst="rect">
            <a:avLst/>
          </a:prstGeom>
          <a:noFill/>
        </p:spPr>
        <p:txBody>
          <a:bodyPr wrap="square" rtlCol="0">
            <a:spAutoFit/>
          </a:bodyPr>
          <a:lstStyle/>
          <a:p>
            <a:pPr algn="ctr"/>
            <a:r>
              <a:rPr kumimoji="1" lang="en-US" altLang="ja-JP" sz="975" b="1" dirty="0">
                <a:latin typeface="Arial" panose="020B0604020202020204" pitchFamily="34" charset="0"/>
                <a:cs typeface="Arial" panose="020B0604020202020204" pitchFamily="34" charset="0"/>
              </a:rPr>
              <a:t>Donor 1</a:t>
            </a:r>
            <a:endParaRPr kumimoji="1" lang="ja-JP" altLang="en-US" sz="975" b="1" dirty="0">
              <a:latin typeface="Arial" panose="020B0604020202020204" pitchFamily="34" charset="0"/>
              <a:cs typeface="Arial" panose="020B0604020202020204" pitchFamily="34" charset="0"/>
            </a:endParaRPr>
          </a:p>
        </p:txBody>
      </p:sp>
      <p:sp>
        <p:nvSpPr>
          <p:cNvPr id="27" name="テキスト ボックス 26">
            <a:extLst>
              <a:ext uri="{FF2B5EF4-FFF2-40B4-BE49-F238E27FC236}">
                <a16:creationId xmlns:a16="http://schemas.microsoft.com/office/drawing/2014/main" id="{44599BB7-BD07-413D-B930-4844BE9DC42F}"/>
              </a:ext>
            </a:extLst>
          </p:cNvPr>
          <p:cNvSpPr txBox="1"/>
          <p:nvPr/>
        </p:nvSpPr>
        <p:spPr>
          <a:xfrm>
            <a:off x="2158259" y="225140"/>
            <a:ext cx="926970" cy="242374"/>
          </a:xfrm>
          <a:prstGeom prst="rect">
            <a:avLst/>
          </a:prstGeom>
          <a:noFill/>
        </p:spPr>
        <p:txBody>
          <a:bodyPr wrap="square" rtlCol="0">
            <a:spAutoFit/>
          </a:bodyPr>
          <a:lstStyle/>
          <a:p>
            <a:pPr algn="ctr"/>
            <a:r>
              <a:rPr kumimoji="1" lang="en-US" altLang="ja-JP" sz="975" b="1" dirty="0">
                <a:latin typeface="Arial" panose="020B0604020202020204" pitchFamily="34" charset="0"/>
                <a:cs typeface="Arial" panose="020B0604020202020204" pitchFamily="34" charset="0"/>
              </a:rPr>
              <a:t>Donor 2</a:t>
            </a:r>
            <a:endParaRPr kumimoji="1" lang="ja-JP" altLang="en-US" sz="975" b="1" dirty="0">
              <a:latin typeface="Arial" panose="020B0604020202020204" pitchFamily="34" charset="0"/>
              <a:cs typeface="Arial" panose="020B0604020202020204" pitchFamily="34" charset="0"/>
            </a:endParaRPr>
          </a:p>
        </p:txBody>
      </p:sp>
      <p:sp>
        <p:nvSpPr>
          <p:cNvPr id="28" name="テキスト ボックス 27">
            <a:extLst>
              <a:ext uri="{FF2B5EF4-FFF2-40B4-BE49-F238E27FC236}">
                <a16:creationId xmlns:a16="http://schemas.microsoft.com/office/drawing/2014/main" id="{0AF2D335-EFA8-4ABA-9DE0-1F8A9F94C86C}"/>
              </a:ext>
            </a:extLst>
          </p:cNvPr>
          <p:cNvSpPr txBox="1"/>
          <p:nvPr/>
        </p:nvSpPr>
        <p:spPr>
          <a:xfrm>
            <a:off x="3365634" y="225140"/>
            <a:ext cx="936598" cy="242374"/>
          </a:xfrm>
          <a:prstGeom prst="rect">
            <a:avLst/>
          </a:prstGeom>
          <a:noFill/>
        </p:spPr>
        <p:txBody>
          <a:bodyPr wrap="square" rtlCol="0">
            <a:spAutoFit/>
          </a:bodyPr>
          <a:lstStyle/>
          <a:p>
            <a:pPr algn="ctr"/>
            <a:r>
              <a:rPr kumimoji="1" lang="en-US" altLang="ja-JP" sz="975" b="1" dirty="0">
                <a:latin typeface="Arial" panose="020B0604020202020204" pitchFamily="34" charset="0"/>
                <a:cs typeface="Arial" panose="020B0604020202020204" pitchFamily="34" charset="0"/>
              </a:rPr>
              <a:t>Donor 3</a:t>
            </a:r>
            <a:endParaRPr kumimoji="1" lang="ja-JP" altLang="en-US" sz="975" b="1" dirty="0">
              <a:latin typeface="Arial" panose="020B0604020202020204" pitchFamily="34" charset="0"/>
              <a:cs typeface="Arial" panose="020B0604020202020204" pitchFamily="34" charset="0"/>
            </a:endParaRPr>
          </a:p>
        </p:txBody>
      </p:sp>
      <p:sp>
        <p:nvSpPr>
          <p:cNvPr id="29" name="テキスト ボックス 28">
            <a:extLst>
              <a:ext uri="{FF2B5EF4-FFF2-40B4-BE49-F238E27FC236}">
                <a16:creationId xmlns:a16="http://schemas.microsoft.com/office/drawing/2014/main" id="{71EF35C3-5272-4F34-8578-95890497E74E}"/>
              </a:ext>
            </a:extLst>
          </p:cNvPr>
          <p:cNvSpPr txBox="1"/>
          <p:nvPr/>
        </p:nvSpPr>
        <p:spPr>
          <a:xfrm>
            <a:off x="4582637" y="225140"/>
            <a:ext cx="930380" cy="242374"/>
          </a:xfrm>
          <a:prstGeom prst="rect">
            <a:avLst/>
          </a:prstGeom>
          <a:noFill/>
        </p:spPr>
        <p:txBody>
          <a:bodyPr wrap="square" rtlCol="0">
            <a:spAutoFit/>
          </a:bodyPr>
          <a:lstStyle/>
          <a:p>
            <a:pPr algn="ctr"/>
            <a:r>
              <a:rPr kumimoji="1" lang="en-US" altLang="ja-JP" sz="975" b="1" dirty="0">
                <a:latin typeface="Arial" panose="020B0604020202020204" pitchFamily="34" charset="0"/>
                <a:cs typeface="Arial" panose="020B0604020202020204" pitchFamily="34" charset="0"/>
              </a:rPr>
              <a:t>Donor 4</a:t>
            </a:r>
            <a:endParaRPr kumimoji="1" lang="ja-JP" altLang="en-US" sz="975" b="1" dirty="0">
              <a:latin typeface="Arial" panose="020B0604020202020204" pitchFamily="34" charset="0"/>
              <a:cs typeface="Arial" panose="020B0604020202020204" pitchFamily="34" charset="0"/>
            </a:endParaRPr>
          </a:p>
        </p:txBody>
      </p:sp>
      <p:sp>
        <p:nvSpPr>
          <p:cNvPr id="30" name="テキスト ボックス 29">
            <a:extLst>
              <a:ext uri="{FF2B5EF4-FFF2-40B4-BE49-F238E27FC236}">
                <a16:creationId xmlns:a16="http://schemas.microsoft.com/office/drawing/2014/main" id="{A980A0E9-6C70-4FFC-AB7E-74FD181DE3C3}"/>
              </a:ext>
            </a:extLst>
          </p:cNvPr>
          <p:cNvSpPr txBox="1"/>
          <p:nvPr/>
        </p:nvSpPr>
        <p:spPr>
          <a:xfrm>
            <a:off x="5785147" y="225140"/>
            <a:ext cx="936599" cy="242374"/>
          </a:xfrm>
          <a:prstGeom prst="rect">
            <a:avLst/>
          </a:prstGeom>
          <a:noFill/>
        </p:spPr>
        <p:txBody>
          <a:bodyPr wrap="square" rtlCol="0">
            <a:spAutoFit/>
          </a:bodyPr>
          <a:lstStyle/>
          <a:p>
            <a:pPr algn="ctr"/>
            <a:r>
              <a:rPr kumimoji="1" lang="en-US" altLang="ja-JP" sz="975" b="1" dirty="0">
                <a:latin typeface="Arial" panose="020B0604020202020204" pitchFamily="34" charset="0"/>
                <a:cs typeface="Arial" panose="020B0604020202020204" pitchFamily="34" charset="0"/>
              </a:rPr>
              <a:t>Donor 5</a:t>
            </a:r>
            <a:endParaRPr kumimoji="1" lang="ja-JP" altLang="en-US" sz="975" b="1" dirty="0">
              <a:latin typeface="Arial" panose="020B0604020202020204" pitchFamily="34" charset="0"/>
              <a:cs typeface="Arial" panose="020B0604020202020204" pitchFamily="34" charset="0"/>
            </a:endParaRPr>
          </a:p>
        </p:txBody>
      </p:sp>
      <p:sp>
        <p:nvSpPr>
          <p:cNvPr id="31" name="テキスト ボックス 30">
            <a:extLst>
              <a:ext uri="{FF2B5EF4-FFF2-40B4-BE49-F238E27FC236}">
                <a16:creationId xmlns:a16="http://schemas.microsoft.com/office/drawing/2014/main" id="{7546B118-C69B-4FFD-B1CB-1310578A527F}"/>
              </a:ext>
            </a:extLst>
          </p:cNvPr>
          <p:cNvSpPr txBox="1"/>
          <p:nvPr/>
        </p:nvSpPr>
        <p:spPr>
          <a:xfrm>
            <a:off x="855853" y="3155322"/>
            <a:ext cx="5146294" cy="276999"/>
          </a:xfrm>
          <a:prstGeom prst="rect">
            <a:avLst/>
          </a:prstGeom>
          <a:noFill/>
        </p:spPr>
        <p:txBody>
          <a:bodyPr wrap="square" rtlCol="0">
            <a:spAutoFit/>
          </a:bodyPr>
          <a:lstStyle/>
          <a:p>
            <a:pPr algn="ctr"/>
            <a:r>
              <a:rPr kumimoji="1" lang="en-US" altLang="ja-JP" sz="1200" b="1" dirty="0">
                <a:latin typeface="Arial" panose="020B0604020202020204" pitchFamily="34" charset="0"/>
                <a:cs typeface="Arial" panose="020B0604020202020204" pitchFamily="34" charset="0"/>
              </a:rPr>
              <a:t>Supplementary Fig. 4. Flow cytometry dot plots for CD34. </a:t>
            </a:r>
            <a:endParaRPr kumimoji="1" lang="ja-JP" altLang="en-US" sz="12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00614034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 name="テキスト ボックス 38">
            <a:extLst>
              <a:ext uri="{FF2B5EF4-FFF2-40B4-BE49-F238E27FC236}">
                <a16:creationId xmlns:a16="http://schemas.microsoft.com/office/drawing/2014/main" id="{7FE22418-CA5B-4B84-BD50-AA9E0D68D6F1}"/>
              </a:ext>
            </a:extLst>
          </p:cNvPr>
          <p:cNvSpPr txBox="1"/>
          <p:nvPr/>
        </p:nvSpPr>
        <p:spPr>
          <a:xfrm>
            <a:off x="985123" y="3279747"/>
            <a:ext cx="4887753" cy="276999"/>
          </a:xfrm>
          <a:prstGeom prst="rect">
            <a:avLst/>
          </a:prstGeom>
          <a:noFill/>
        </p:spPr>
        <p:txBody>
          <a:bodyPr wrap="square" rtlCol="0">
            <a:spAutoFit/>
          </a:bodyPr>
          <a:lstStyle/>
          <a:p>
            <a:pPr algn="ctr"/>
            <a:r>
              <a:rPr kumimoji="1" lang="en-US" altLang="ja-JP" sz="1200" b="1" dirty="0">
                <a:latin typeface="Arial" panose="020B0604020202020204" pitchFamily="34" charset="0"/>
                <a:cs typeface="Arial" panose="020B0604020202020204" pitchFamily="34" charset="0"/>
              </a:rPr>
              <a:t>Supplementary Fig. 5. Relative intensity of Alizarin Red staining.</a:t>
            </a:r>
            <a:endParaRPr kumimoji="1" lang="ja-JP" altLang="en-US" sz="1200" dirty="0">
              <a:latin typeface="Arial" panose="020B0604020202020204" pitchFamily="34" charset="0"/>
              <a:cs typeface="Arial" panose="020B0604020202020204" pitchFamily="34" charset="0"/>
            </a:endParaRPr>
          </a:p>
        </p:txBody>
      </p:sp>
      <p:sp>
        <p:nvSpPr>
          <p:cNvPr id="35" name="テキスト ボックス 34">
            <a:extLst>
              <a:ext uri="{FF2B5EF4-FFF2-40B4-BE49-F238E27FC236}">
                <a16:creationId xmlns:a16="http://schemas.microsoft.com/office/drawing/2014/main" id="{08F36042-0E50-4A61-BDCA-2CD24472208A}"/>
              </a:ext>
            </a:extLst>
          </p:cNvPr>
          <p:cNvSpPr txBox="1"/>
          <p:nvPr/>
        </p:nvSpPr>
        <p:spPr>
          <a:xfrm rot="16200000">
            <a:off x="523787" y="1283235"/>
            <a:ext cx="1738132" cy="461665"/>
          </a:xfrm>
          <a:prstGeom prst="rect">
            <a:avLst/>
          </a:prstGeom>
          <a:noFill/>
        </p:spPr>
        <p:txBody>
          <a:bodyPr wrap="square" rtlCol="0">
            <a:spAutoFit/>
          </a:bodyPr>
          <a:lstStyle/>
          <a:p>
            <a:pPr algn="ctr"/>
            <a:r>
              <a:rPr kumimoji="1" lang="en-US" altLang="ja-JP" sz="1200" b="1" dirty="0">
                <a:latin typeface="Arial" panose="020B0604020202020204" pitchFamily="34" charset="0"/>
                <a:cs typeface="Arial" panose="020B0604020202020204" pitchFamily="34" charset="0"/>
              </a:rPr>
              <a:t>Relative intensity of Alizarin Red staining</a:t>
            </a:r>
            <a:endParaRPr kumimoji="1" lang="ja-JP" altLang="en-US" sz="1200" dirty="0"/>
          </a:p>
        </p:txBody>
      </p:sp>
      <p:graphicFrame>
        <p:nvGraphicFramePr>
          <p:cNvPr id="7" name="グラフ 6">
            <a:extLst>
              <a:ext uri="{FF2B5EF4-FFF2-40B4-BE49-F238E27FC236}">
                <a16:creationId xmlns:a16="http://schemas.microsoft.com/office/drawing/2014/main" id="{1E827686-750C-4399-9D03-F28EDD01EBE9}"/>
              </a:ext>
            </a:extLst>
          </p:cNvPr>
          <p:cNvGraphicFramePr>
            <a:graphicFrameLocks/>
          </p:cNvGraphicFramePr>
          <p:nvPr>
            <p:extLst>
              <p:ext uri="{D42A27DB-BD31-4B8C-83A1-F6EECF244321}">
                <p14:modId xmlns:p14="http://schemas.microsoft.com/office/powerpoint/2010/main" val="1204396455"/>
              </p:ext>
            </p:extLst>
          </p:nvPr>
        </p:nvGraphicFramePr>
        <p:xfrm>
          <a:off x="1623686" y="332317"/>
          <a:ext cx="4572000" cy="270510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218502327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 name="テキスト ボックス 57">
            <a:extLst>
              <a:ext uri="{FF2B5EF4-FFF2-40B4-BE49-F238E27FC236}">
                <a16:creationId xmlns:a16="http://schemas.microsoft.com/office/drawing/2014/main" id="{67A43841-A16B-4657-8E6F-3C167612898F}"/>
              </a:ext>
            </a:extLst>
          </p:cNvPr>
          <p:cNvSpPr txBox="1"/>
          <p:nvPr/>
        </p:nvSpPr>
        <p:spPr>
          <a:xfrm>
            <a:off x="127281" y="425642"/>
            <a:ext cx="411332" cy="400110"/>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kumimoji="1" lang="en-US" altLang="ja-JP" sz="2000" b="1" dirty="0">
                <a:latin typeface="Arial" panose="020B0604020202020204" pitchFamily="34" charset="0"/>
                <a:cs typeface="Arial" panose="020B0604020202020204" pitchFamily="34" charset="0"/>
              </a:rPr>
              <a:t>a</a:t>
            </a:r>
            <a:endParaRPr kumimoji="1" lang="ja-JP" altLang="en-US" sz="2000" b="1" dirty="0">
              <a:latin typeface="Arial" panose="020B0604020202020204" pitchFamily="34" charset="0"/>
              <a:cs typeface="Arial" panose="020B0604020202020204" pitchFamily="34" charset="0"/>
            </a:endParaRPr>
          </a:p>
        </p:txBody>
      </p:sp>
      <p:sp>
        <p:nvSpPr>
          <p:cNvPr id="82" name="テキスト ボックス 81">
            <a:extLst>
              <a:ext uri="{FF2B5EF4-FFF2-40B4-BE49-F238E27FC236}">
                <a16:creationId xmlns:a16="http://schemas.microsoft.com/office/drawing/2014/main" id="{24E709F9-8A91-4122-9F7C-A068A2A51975}"/>
              </a:ext>
            </a:extLst>
          </p:cNvPr>
          <p:cNvSpPr txBox="1"/>
          <p:nvPr/>
        </p:nvSpPr>
        <p:spPr>
          <a:xfrm>
            <a:off x="127281" y="3123620"/>
            <a:ext cx="411332" cy="400110"/>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kumimoji="1" lang="en-US" altLang="ja-JP" sz="2000" b="1" dirty="0">
                <a:latin typeface="Arial" panose="020B0604020202020204" pitchFamily="34" charset="0"/>
                <a:cs typeface="Arial" panose="020B0604020202020204" pitchFamily="34" charset="0"/>
              </a:rPr>
              <a:t>b</a:t>
            </a:r>
            <a:endParaRPr kumimoji="1" lang="ja-JP" altLang="en-US" sz="2000" b="1" dirty="0">
              <a:latin typeface="Arial" panose="020B0604020202020204" pitchFamily="34" charset="0"/>
              <a:cs typeface="Arial" panose="020B0604020202020204" pitchFamily="34" charset="0"/>
            </a:endParaRPr>
          </a:p>
        </p:txBody>
      </p:sp>
      <p:sp>
        <p:nvSpPr>
          <p:cNvPr id="47" name="テキスト ボックス 46">
            <a:extLst>
              <a:ext uri="{FF2B5EF4-FFF2-40B4-BE49-F238E27FC236}">
                <a16:creationId xmlns:a16="http://schemas.microsoft.com/office/drawing/2014/main" id="{15770B60-6B6D-4B9F-A30B-39BB56320803}"/>
              </a:ext>
            </a:extLst>
          </p:cNvPr>
          <p:cNvSpPr txBox="1"/>
          <p:nvPr/>
        </p:nvSpPr>
        <p:spPr>
          <a:xfrm>
            <a:off x="723473" y="3192870"/>
            <a:ext cx="741263" cy="261610"/>
          </a:xfrm>
          <a:prstGeom prst="rect">
            <a:avLst/>
          </a:prstGeom>
          <a:noFill/>
        </p:spPr>
        <p:txBody>
          <a:bodyPr wrap="square" rtlCol="0">
            <a:spAutoFit/>
          </a:bodyPr>
          <a:lstStyle/>
          <a:p>
            <a:pPr algn="ctr"/>
            <a:r>
              <a:rPr lang="en-US" altLang="ja-JP" sz="1050" b="1" dirty="0">
                <a:latin typeface="Arial" panose="020B0604020202020204" pitchFamily="34" charset="0"/>
                <a:cs typeface="Arial" panose="020B0604020202020204" pitchFamily="34" charset="0"/>
              </a:rPr>
              <a:t>Donor 1</a:t>
            </a:r>
          </a:p>
        </p:txBody>
      </p:sp>
      <p:sp>
        <p:nvSpPr>
          <p:cNvPr id="48" name="テキスト ボックス 47">
            <a:extLst>
              <a:ext uri="{FF2B5EF4-FFF2-40B4-BE49-F238E27FC236}">
                <a16:creationId xmlns:a16="http://schemas.microsoft.com/office/drawing/2014/main" id="{2C1F4FE0-4293-4D39-8200-40924565EF22}"/>
              </a:ext>
            </a:extLst>
          </p:cNvPr>
          <p:cNvSpPr txBox="1"/>
          <p:nvPr/>
        </p:nvSpPr>
        <p:spPr>
          <a:xfrm>
            <a:off x="65508" y="3786343"/>
            <a:ext cx="688435" cy="261610"/>
          </a:xfrm>
          <a:prstGeom prst="rect">
            <a:avLst/>
          </a:prstGeom>
          <a:noFill/>
        </p:spPr>
        <p:txBody>
          <a:bodyPr wrap="square" rtlCol="0">
            <a:spAutoFit/>
          </a:bodyPr>
          <a:lstStyle/>
          <a:p>
            <a:r>
              <a:rPr lang="en-US" altLang="ja-JP" sz="1050" b="1" dirty="0">
                <a:latin typeface="Arial" panose="020B0604020202020204" pitchFamily="34" charset="0"/>
                <a:cs typeface="Arial" panose="020B0604020202020204" pitchFamily="34" charset="0"/>
              </a:rPr>
              <a:t>Control</a:t>
            </a:r>
          </a:p>
        </p:txBody>
      </p:sp>
      <p:sp>
        <p:nvSpPr>
          <p:cNvPr id="49" name="テキスト ボックス 48">
            <a:extLst>
              <a:ext uri="{FF2B5EF4-FFF2-40B4-BE49-F238E27FC236}">
                <a16:creationId xmlns:a16="http://schemas.microsoft.com/office/drawing/2014/main" id="{42A5245F-AF44-42DD-B933-7ED2A2ACB9EC}"/>
              </a:ext>
            </a:extLst>
          </p:cNvPr>
          <p:cNvSpPr txBox="1"/>
          <p:nvPr/>
        </p:nvSpPr>
        <p:spPr>
          <a:xfrm>
            <a:off x="11698" y="4799038"/>
            <a:ext cx="779457" cy="261610"/>
          </a:xfrm>
          <a:prstGeom prst="rect">
            <a:avLst/>
          </a:prstGeom>
          <a:noFill/>
          <a:ln w="38100">
            <a:noFill/>
          </a:ln>
        </p:spPr>
        <p:txBody>
          <a:bodyPr wrap="square" rtlCol="0">
            <a:spAutoFit/>
          </a:bodyPr>
          <a:lstStyle/>
          <a:p>
            <a:pPr algn="ctr"/>
            <a:r>
              <a:rPr lang="en-US" altLang="ja-JP" sz="1050" b="1" dirty="0">
                <a:latin typeface="Arial" panose="020B0604020202020204" pitchFamily="34" charset="0"/>
                <a:cs typeface="Arial" panose="020B0604020202020204" pitchFamily="34" charset="0"/>
              </a:rPr>
              <a:t>ABT-263</a:t>
            </a:r>
            <a:endParaRPr lang="ja-JP" altLang="en-US" sz="1050" b="1" dirty="0">
              <a:latin typeface="Arial" panose="020B0604020202020204" pitchFamily="34" charset="0"/>
              <a:cs typeface="Arial" panose="020B0604020202020204" pitchFamily="34" charset="0"/>
            </a:endParaRPr>
          </a:p>
        </p:txBody>
      </p:sp>
      <p:sp>
        <p:nvSpPr>
          <p:cNvPr id="50" name="テキスト ボックス 49">
            <a:extLst>
              <a:ext uri="{FF2B5EF4-FFF2-40B4-BE49-F238E27FC236}">
                <a16:creationId xmlns:a16="http://schemas.microsoft.com/office/drawing/2014/main" id="{3907AB34-279C-43C4-907B-3472EF157B17}"/>
              </a:ext>
            </a:extLst>
          </p:cNvPr>
          <p:cNvSpPr txBox="1"/>
          <p:nvPr/>
        </p:nvSpPr>
        <p:spPr>
          <a:xfrm>
            <a:off x="1484476" y="3192870"/>
            <a:ext cx="764878" cy="261610"/>
          </a:xfrm>
          <a:prstGeom prst="rect">
            <a:avLst/>
          </a:prstGeom>
          <a:noFill/>
        </p:spPr>
        <p:txBody>
          <a:bodyPr wrap="square" rtlCol="0">
            <a:spAutoFit/>
          </a:bodyPr>
          <a:lstStyle/>
          <a:p>
            <a:pPr algn="ctr"/>
            <a:r>
              <a:rPr lang="en-US" altLang="ja-JP" sz="1050" b="1" dirty="0">
                <a:latin typeface="Arial" panose="020B0604020202020204" pitchFamily="34" charset="0"/>
                <a:cs typeface="Arial" panose="020B0604020202020204" pitchFamily="34" charset="0"/>
              </a:rPr>
              <a:t>Donor 2</a:t>
            </a:r>
          </a:p>
        </p:txBody>
      </p:sp>
      <p:sp>
        <p:nvSpPr>
          <p:cNvPr id="51" name="テキスト ボックス 50">
            <a:extLst>
              <a:ext uri="{FF2B5EF4-FFF2-40B4-BE49-F238E27FC236}">
                <a16:creationId xmlns:a16="http://schemas.microsoft.com/office/drawing/2014/main" id="{DDC8800D-E091-490F-9EBF-8D13E960E28F}"/>
              </a:ext>
            </a:extLst>
          </p:cNvPr>
          <p:cNvSpPr txBox="1"/>
          <p:nvPr/>
        </p:nvSpPr>
        <p:spPr>
          <a:xfrm>
            <a:off x="2258547" y="3192870"/>
            <a:ext cx="754170" cy="261610"/>
          </a:xfrm>
          <a:prstGeom prst="rect">
            <a:avLst/>
          </a:prstGeom>
          <a:noFill/>
        </p:spPr>
        <p:txBody>
          <a:bodyPr wrap="square" rtlCol="0">
            <a:spAutoFit/>
          </a:bodyPr>
          <a:lstStyle/>
          <a:p>
            <a:pPr algn="ctr"/>
            <a:r>
              <a:rPr lang="en-US" altLang="ja-JP" sz="1050" b="1" dirty="0">
                <a:latin typeface="Arial" panose="020B0604020202020204" pitchFamily="34" charset="0"/>
                <a:cs typeface="Arial" panose="020B0604020202020204" pitchFamily="34" charset="0"/>
              </a:rPr>
              <a:t>Donor 3</a:t>
            </a:r>
          </a:p>
        </p:txBody>
      </p:sp>
      <p:sp>
        <p:nvSpPr>
          <p:cNvPr id="52" name="テキスト ボックス 51">
            <a:extLst>
              <a:ext uri="{FF2B5EF4-FFF2-40B4-BE49-F238E27FC236}">
                <a16:creationId xmlns:a16="http://schemas.microsoft.com/office/drawing/2014/main" id="{AA0D8C9B-7761-4826-A058-41A78AF14E12}"/>
              </a:ext>
            </a:extLst>
          </p:cNvPr>
          <p:cNvSpPr txBox="1"/>
          <p:nvPr/>
        </p:nvSpPr>
        <p:spPr>
          <a:xfrm>
            <a:off x="3032456" y="3192870"/>
            <a:ext cx="754170" cy="261610"/>
          </a:xfrm>
          <a:prstGeom prst="rect">
            <a:avLst/>
          </a:prstGeom>
          <a:noFill/>
        </p:spPr>
        <p:txBody>
          <a:bodyPr wrap="square" rtlCol="0">
            <a:spAutoFit/>
          </a:bodyPr>
          <a:lstStyle/>
          <a:p>
            <a:pPr algn="ctr"/>
            <a:r>
              <a:rPr lang="en-US" altLang="ja-JP" sz="1050" b="1" dirty="0">
                <a:latin typeface="Arial" panose="020B0604020202020204" pitchFamily="34" charset="0"/>
                <a:cs typeface="Arial" panose="020B0604020202020204" pitchFamily="34" charset="0"/>
              </a:rPr>
              <a:t>Donor 4</a:t>
            </a:r>
          </a:p>
        </p:txBody>
      </p:sp>
      <p:sp>
        <p:nvSpPr>
          <p:cNvPr id="54" name="テキスト ボックス 53">
            <a:extLst>
              <a:ext uri="{FF2B5EF4-FFF2-40B4-BE49-F238E27FC236}">
                <a16:creationId xmlns:a16="http://schemas.microsoft.com/office/drawing/2014/main" id="{FCD2BA67-5243-4631-AA30-915062C1DFF3}"/>
              </a:ext>
            </a:extLst>
          </p:cNvPr>
          <p:cNvSpPr txBox="1"/>
          <p:nvPr/>
        </p:nvSpPr>
        <p:spPr>
          <a:xfrm>
            <a:off x="3802195" y="3192870"/>
            <a:ext cx="754170" cy="261610"/>
          </a:xfrm>
          <a:prstGeom prst="rect">
            <a:avLst/>
          </a:prstGeom>
          <a:noFill/>
        </p:spPr>
        <p:txBody>
          <a:bodyPr wrap="square" rtlCol="0">
            <a:spAutoFit/>
          </a:bodyPr>
          <a:lstStyle/>
          <a:p>
            <a:pPr algn="ctr"/>
            <a:r>
              <a:rPr lang="en-US" altLang="ja-JP" sz="1050" b="1" dirty="0">
                <a:latin typeface="Arial" panose="020B0604020202020204" pitchFamily="34" charset="0"/>
                <a:cs typeface="Arial" panose="020B0604020202020204" pitchFamily="34" charset="0"/>
              </a:rPr>
              <a:t>Donor 5</a:t>
            </a:r>
          </a:p>
        </p:txBody>
      </p:sp>
      <p:pic>
        <p:nvPicPr>
          <p:cNvPr id="16" name="図 15" descr="ケーキ, 食品, 座る, チョコレート が含まれている画像&#10;&#10;自動的に生成された説明">
            <a:extLst>
              <a:ext uri="{FF2B5EF4-FFF2-40B4-BE49-F238E27FC236}">
                <a16:creationId xmlns:a16="http://schemas.microsoft.com/office/drawing/2014/main" id="{AFC74FB3-A410-4F6B-8DDC-045671E59819}"/>
              </a:ext>
            </a:extLst>
          </p:cNvPr>
          <p:cNvPicPr>
            <a:picLocks noChangeAspect="1"/>
          </p:cNvPicPr>
          <p:nvPr/>
        </p:nvPicPr>
        <p:blipFill rotWithShape="1">
          <a:blip r:embed="rId2" cstate="hqprint">
            <a:extLst>
              <a:ext uri="{BEBA8EAE-BF5A-486C-A8C5-ECC9F3942E4B}">
                <a14:imgProps xmlns:a14="http://schemas.microsoft.com/office/drawing/2010/main">
                  <a14:imgLayer r:embed="rId3">
                    <a14:imgEffect>
                      <a14:sharpenSoften amount="25000"/>
                    </a14:imgEffect>
                  </a14:imgLayer>
                </a14:imgProps>
              </a:ext>
              <a:ext uri="{28A0092B-C50C-407E-A947-70E740481C1C}">
                <a14:useLocalDpi xmlns:a14="http://schemas.microsoft.com/office/drawing/2010/main"/>
              </a:ext>
            </a:extLst>
          </a:blip>
          <a:srcRect/>
          <a:stretch/>
        </p:blipFill>
        <p:spPr>
          <a:xfrm>
            <a:off x="723474" y="4426524"/>
            <a:ext cx="756000" cy="1008000"/>
          </a:xfrm>
          <a:prstGeom prst="rect">
            <a:avLst/>
          </a:prstGeom>
        </p:spPr>
      </p:pic>
      <p:pic>
        <p:nvPicPr>
          <p:cNvPr id="27" name="図 26" descr="パン, 屋内, 食品, 座る が含まれている画像&#10;&#10;自動的に生成された説明">
            <a:extLst>
              <a:ext uri="{FF2B5EF4-FFF2-40B4-BE49-F238E27FC236}">
                <a16:creationId xmlns:a16="http://schemas.microsoft.com/office/drawing/2014/main" id="{11B218E2-EEF8-4C84-B29B-4A9BBA3D8962}"/>
              </a:ext>
            </a:extLst>
          </p:cNvPr>
          <p:cNvPicPr>
            <a:picLocks noChangeAspect="1"/>
          </p:cNvPicPr>
          <p:nvPr/>
        </p:nvPicPr>
        <p:blipFill rotWithShape="1">
          <a:blip r:embed="rId4" cstate="hqprint">
            <a:extLst>
              <a:ext uri="{BEBA8EAE-BF5A-486C-A8C5-ECC9F3942E4B}">
                <a14:imgProps xmlns:a14="http://schemas.microsoft.com/office/drawing/2010/main">
                  <a14:imgLayer r:embed="rId5">
                    <a14:imgEffect>
                      <a14:sharpenSoften amount="25000"/>
                    </a14:imgEffect>
                  </a14:imgLayer>
                </a14:imgProps>
              </a:ext>
              <a:ext uri="{28A0092B-C50C-407E-A947-70E740481C1C}">
                <a14:useLocalDpi xmlns:a14="http://schemas.microsoft.com/office/drawing/2010/main"/>
              </a:ext>
            </a:extLst>
          </a:blip>
          <a:srcRect/>
          <a:stretch/>
        </p:blipFill>
        <p:spPr>
          <a:xfrm>
            <a:off x="1489468" y="3405579"/>
            <a:ext cx="756000" cy="1008000"/>
          </a:xfrm>
          <a:prstGeom prst="rect">
            <a:avLst/>
          </a:prstGeom>
        </p:spPr>
      </p:pic>
      <p:pic>
        <p:nvPicPr>
          <p:cNvPr id="25" name="図 24" descr="パン, 食品 が含まれている画像&#10;&#10;自動的に生成された説明">
            <a:extLst>
              <a:ext uri="{FF2B5EF4-FFF2-40B4-BE49-F238E27FC236}">
                <a16:creationId xmlns:a16="http://schemas.microsoft.com/office/drawing/2014/main" id="{7FC091B6-3172-4B5A-9C36-B3ADAA899C12}"/>
              </a:ext>
            </a:extLst>
          </p:cNvPr>
          <p:cNvPicPr>
            <a:picLocks noChangeAspect="1"/>
          </p:cNvPicPr>
          <p:nvPr/>
        </p:nvPicPr>
        <p:blipFill rotWithShape="1">
          <a:blip r:embed="rId6" cstate="hqprint">
            <a:extLst>
              <a:ext uri="{BEBA8EAE-BF5A-486C-A8C5-ECC9F3942E4B}">
                <a14:imgProps xmlns:a14="http://schemas.microsoft.com/office/drawing/2010/main">
                  <a14:imgLayer r:embed="rId7">
                    <a14:imgEffect>
                      <a14:sharpenSoften amount="25000"/>
                    </a14:imgEffect>
                  </a14:imgLayer>
                </a14:imgProps>
              </a:ext>
              <a:ext uri="{28A0092B-C50C-407E-A947-70E740481C1C}">
                <a14:useLocalDpi xmlns:a14="http://schemas.microsoft.com/office/drawing/2010/main"/>
              </a:ext>
            </a:extLst>
          </a:blip>
          <a:srcRect/>
          <a:stretch/>
        </p:blipFill>
        <p:spPr>
          <a:xfrm>
            <a:off x="1493154" y="4426524"/>
            <a:ext cx="756000" cy="1008000"/>
          </a:xfrm>
          <a:prstGeom prst="rect">
            <a:avLst/>
          </a:prstGeom>
        </p:spPr>
      </p:pic>
      <p:pic>
        <p:nvPicPr>
          <p:cNvPr id="43" name="図 42" descr="パン, 座る, 茶色, 帽子 が含まれている画像&#10;&#10;自動的に生成された説明">
            <a:extLst>
              <a:ext uri="{FF2B5EF4-FFF2-40B4-BE49-F238E27FC236}">
                <a16:creationId xmlns:a16="http://schemas.microsoft.com/office/drawing/2014/main" id="{3B021EA9-A17E-4247-B62D-36C89FE36D3E}"/>
              </a:ext>
            </a:extLst>
          </p:cNvPr>
          <p:cNvPicPr>
            <a:picLocks noChangeAspect="1"/>
          </p:cNvPicPr>
          <p:nvPr/>
        </p:nvPicPr>
        <p:blipFill rotWithShape="1">
          <a:blip r:embed="rId8">
            <a:extLst>
              <a:ext uri="{BEBA8EAE-BF5A-486C-A8C5-ECC9F3942E4B}">
                <a14:imgProps xmlns:a14="http://schemas.microsoft.com/office/drawing/2010/main">
                  <a14:imgLayer r:embed="rId9">
                    <a14:imgEffect>
                      <a14:sharpenSoften amount="25000"/>
                    </a14:imgEffect>
                  </a14:imgLayer>
                </a14:imgProps>
              </a:ext>
              <a:ext uri="{28A0092B-C50C-407E-A947-70E740481C1C}">
                <a14:useLocalDpi xmlns:a14="http://schemas.microsoft.com/office/drawing/2010/main"/>
              </a:ext>
            </a:extLst>
          </a:blip>
          <a:srcRect/>
          <a:stretch/>
        </p:blipFill>
        <p:spPr>
          <a:xfrm rot="16200000">
            <a:off x="2134377" y="3531579"/>
            <a:ext cx="1008000" cy="756000"/>
          </a:xfrm>
          <a:prstGeom prst="rect">
            <a:avLst/>
          </a:prstGeom>
        </p:spPr>
      </p:pic>
      <p:pic>
        <p:nvPicPr>
          <p:cNvPr id="59" name="図 58">
            <a:extLst>
              <a:ext uri="{FF2B5EF4-FFF2-40B4-BE49-F238E27FC236}">
                <a16:creationId xmlns:a16="http://schemas.microsoft.com/office/drawing/2014/main" id="{B1DBC4AF-9A17-4A5B-BFC4-B6519711660B}"/>
              </a:ext>
            </a:extLst>
          </p:cNvPr>
          <p:cNvPicPr>
            <a:picLocks noChangeAspect="1"/>
          </p:cNvPicPr>
          <p:nvPr/>
        </p:nvPicPr>
        <p:blipFill rotWithShape="1">
          <a:blip r:embed="rId10">
            <a:extLst>
              <a:ext uri="{BEBA8EAE-BF5A-486C-A8C5-ECC9F3942E4B}">
                <a14:imgProps xmlns:a14="http://schemas.microsoft.com/office/drawing/2010/main">
                  <a14:imgLayer r:embed="rId11">
                    <a14:imgEffect>
                      <a14:sharpenSoften amount="25000"/>
                    </a14:imgEffect>
                  </a14:imgLayer>
                </a14:imgProps>
              </a:ext>
              <a:ext uri="{28A0092B-C50C-407E-A947-70E740481C1C}">
                <a14:useLocalDpi xmlns:a14="http://schemas.microsoft.com/office/drawing/2010/main"/>
              </a:ext>
            </a:extLst>
          </a:blip>
          <a:srcRect/>
          <a:stretch/>
        </p:blipFill>
        <p:spPr>
          <a:xfrm rot="10800000">
            <a:off x="2262834" y="4426524"/>
            <a:ext cx="756000" cy="1008000"/>
          </a:xfrm>
          <a:prstGeom prst="rect">
            <a:avLst/>
          </a:prstGeom>
        </p:spPr>
      </p:pic>
      <p:sp>
        <p:nvSpPr>
          <p:cNvPr id="109" name="テキスト ボックス 108">
            <a:extLst>
              <a:ext uri="{FF2B5EF4-FFF2-40B4-BE49-F238E27FC236}">
                <a16:creationId xmlns:a16="http://schemas.microsoft.com/office/drawing/2014/main" id="{C2C3A317-B3EF-4DC4-8A25-ADA3D57D681B}"/>
              </a:ext>
            </a:extLst>
          </p:cNvPr>
          <p:cNvSpPr txBox="1"/>
          <p:nvPr/>
        </p:nvSpPr>
        <p:spPr>
          <a:xfrm>
            <a:off x="127281" y="5736579"/>
            <a:ext cx="411332" cy="400110"/>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kumimoji="1" lang="en-US" altLang="ja-JP" sz="2000" b="1" dirty="0">
                <a:latin typeface="Arial" panose="020B0604020202020204" pitchFamily="34" charset="0"/>
                <a:cs typeface="Arial" panose="020B0604020202020204" pitchFamily="34" charset="0"/>
              </a:rPr>
              <a:t>c</a:t>
            </a:r>
            <a:endParaRPr kumimoji="1" lang="ja-JP" altLang="en-US" sz="2000" b="1" dirty="0">
              <a:latin typeface="Arial" panose="020B0604020202020204" pitchFamily="34" charset="0"/>
              <a:cs typeface="Arial" panose="020B0604020202020204" pitchFamily="34" charset="0"/>
            </a:endParaRPr>
          </a:p>
        </p:txBody>
      </p:sp>
      <p:sp>
        <p:nvSpPr>
          <p:cNvPr id="111" name="テキスト ボックス 110">
            <a:extLst>
              <a:ext uri="{FF2B5EF4-FFF2-40B4-BE49-F238E27FC236}">
                <a16:creationId xmlns:a16="http://schemas.microsoft.com/office/drawing/2014/main" id="{AB3DAFD9-F034-44EC-A9A4-8F59C764FE8F}"/>
              </a:ext>
            </a:extLst>
          </p:cNvPr>
          <p:cNvSpPr txBox="1"/>
          <p:nvPr/>
        </p:nvSpPr>
        <p:spPr>
          <a:xfrm>
            <a:off x="726857" y="5883031"/>
            <a:ext cx="745082" cy="261610"/>
          </a:xfrm>
          <a:prstGeom prst="rect">
            <a:avLst/>
          </a:prstGeom>
          <a:noFill/>
        </p:spPr>
        <p:txBody>
          <a:bodyPr wrap="square" rtlCol="0">
            <a:spAutoFit/>
          </a:bodyPr>
          <a:lstStyle/>
          <a:p>
            <a:pPr algn="ctr"/>
            <a:r>
              <a:rPr lang="en-US" altLang="ja-JP" sz="1050" b="1" dirty="0">
                <a:latin typeface="Arial" panose="020B0604020202020204" pitchFamily="34" charset="0"/>
                <a:cs typeface="Arial" panose="020B0604020202020204" pitchFamily="34" charset="0"/>
              </a:rPr>
              <a:t>Donor 1</a:t>
            </a:r>
          </a:p>
        </p:txBody>
      </p:sp>
      <p:sp>
        <p:nvSpPr>
          <p:cNvPr id="112" name="テキスト ボックス 111">
            <a:extLst>
              <a:ext uri="{FF2B5EF4-FFF2-40B4-BE49-F238E27FC236}">
                <a16:creationId xmlns:a16="http://schemas.microsoft.com/office/drawing/2014/main" id="{E7F6084B-C2B3-472E-B008-E50A98C144D0}"/>
              </a:ext>
            </a:extLst>
          </p:cNvPr>
          <p:cNvSpPr txBox="1"/>
          <p:nvPr/>
        </p:nvSpPr>
        <p:spPr>
          <a:xfrm>
            <a:off x="56645" y="6467426"/>
            <a:ext cx="688435" cy="261610"/>
          </a:xfrm>
          <a:prstGeom prst="rect">
            <a:avLst/>
          </a:prstGeom>
          <a:noFill/>
        </p:spPr>
        <p:txBody>
          <a:bodyPr wrap="square" rtlCol="0">
            <a:spAutoFit/>
          </a:bodyPr>
          <a:lstStyle/>
          <a:p>
            <a:r>
              <a:rPr lang="en-US" altLang="ja-JP" sz="1050" b="1" dirty="0">
                <a:latin typeface="Arial" panose="020B0604020202020204" pitchFamily="34" charset="0"/>
                <a:cs typeface="Arial" panose="020B0604020202020204" pitchFamily="34" charset="0"/>
              </a:rPr>
              <a:t>Control</a:t>
            </a:r>
          </a:p>
        </p:txBody>
      </p:sp>
      <p:sp>
        <p:nvSpPr>
          <p:cNvPr id="113" name="テキスト ボックス 112">
            <a:extLst>
              <a:ext uri="{FF2B5EF4-FFF2-40B4-BE49-F238E27FC236}">
                <a16:creationId xmlns:a16="http://schemas.microsoft.com/office/drawing/2014/main" id="{BD3ACAF9-92E0-4308-880E-E61249F5AF42}"/>
              </a:ext>
            </a:extLst>
          </p:cNvPr>
          <p:cNvSpPr txBox="1"/>
          <p:nvPr/>
        </p:nvSpPr>
        <p:spPr>
          <a:xfrm>
            <a:off x="2835" y="7488068"/>
            <a:ext cx="779457" cy="261610"/>
          </a:xfrm>
          <a:prstGeom prst="rect">
            <a:avLst/>
          </a:prstGeom>
          <a:noFill/>
          <a:ln w="38100">
            <a:noFill/>
          </a:ln>
        </p:spPr>
        <p:txBody>
          <a:bodyPr wrap="square" rtlCol="0">
            <a:spAutoFit/>
          </a:bodyPr>
          <a:lstStyle/>
          <a:p>
            <a:pPr algn="ctr"/>
            <a:r>
              <a:rPr lang="en-US" altLang="ja-JP" sz="1050" b="1" dirty="0">
                <a:latin typeface="Arial" panose="020B0604020202020204" pitchFamily="34" charset="0"/>
                <a:cs typeface="Arial" panose="020B0604020202020204" pitchFamily="34" charset="0"/>
              </a:rPr>
              <a:t>ABT-263</a:t>
            </a:r>
            <a:endParaRPr lang="ja-JP" altLang="en-US" sz="1050" b="1" dirty="0">
              <a:latin typeface="Arial" panose="020B0604020202020204" pitchFamily="34" charset="0"/>
              <a:cs typeface="Arial" panose="020B0604020202020204" pitchFamily="34" charset="0"/>
            </a:endParaRPr>
          </a:p>
        </p:txBody>
      </p:sp>
      <p:sp>
        <p:nvSpPr>
          <p:cNvPr id="114" name="テキスト ボックス 113">
            <a:extLst>
              <a:ext uri="{FF2B5EF4-FFF2-40B4-BE49-F238E27FC236}">
                <a16:creationId xmlns:a16="http://schemas.microsoft.com/office/drawing/2014/main" id="{CC63B481-A2F3-40CB-B99B-59E70CBCDF9F}"/>
              </a:ext>
            </a:extLst>
          </p:cNvPr>
          <p:cNvSpPr txBox="1"/>
          <p:nvPr/>
        </p:nvSpPr>
        <p:spPr>
          <a:xfrm>
            <a:off x="1497158" y="5883031"/>
            <a:ext cx="745082" cy="261610"/>
          </a:xfrm>
          <a:prstGeom prst="rect">
            <a:avLst/>
          </a:prstGeom>
          <a:noFill/>
        </p:spPr>
        <p:txBody>
          <a:bodyPr wrap="square" rtlCol="0">
            <a:spAutoFit/>
          </a:bodyPr>
          <a:lstStyle/>
          <a:p>
            <a:pPr algn="ctr"/>
            <a:r>
              <a:rPr lang="en-US" altLang="ja-JP" sz="1050" b="1" dirty="0">
                <a:latin typeface="Arial" panose="020B0604020202020204" pitchFamily="34" charset="0"/>
                <a:cs typeface="Arial" panose="020B0604020202020204" pitchFamily="34" charset="0"/>
              </a:rPr>
              <a:t>Donor 2</a:t>
            </a:r>
          </a:p>
        </p:txBody>
      </p:sp>
      <p:sp>
        <p:nvSpPr>
          <p:cNvPr id="115" name="テキスト ボックス 114">
            <a:extLst>
              <a:ext uri="{FF2B5EF4-FFF2-40B4-BE49-F238E27FC236}">
                <a16:creationId xmlns:a16="http://schemas.microsoft.com/office/drawing/2014/main" id="{DB6169C6-FCED-4B78-96B4-D52BAF68329C}"/>
              </a:ext>
            </a:extLst>
          </p:cNvPr>
          <p:cNvSpPr txBox="1"/>
          <p:nvPr/>
        </p:nvSpPr>
        <p:spPr>
          <a:xfrm>
            <a:off x="2262834" y="5883031"/>
            <a:ext cx="745082" cy="261610"/>
          </a:xfrm>
          <a:prstGeom prst="rect">
            <a:avLst/>
          </a:prstGeom>
          <a:noFill/>
        </p:spPr>
        <p:txBody>
          <a:bodyPr wrap="square" rtlCol="0">
            <a:spAutoFit/>
          </a:bodyPr>
          <a:lstStyle/>
          <a:p>
            <a:pPr algn="ctr"/>
            <a:r>
              <a:rPr lang="en-US" altLang="ja-JP" sz="1050" b="1" dirty="0">
                <a:latin typeface="Arial" panose="020B0604020202020204" pitchFamily="34" charset="0"/>
                <a:cs typeface="Arial" panose="020B0604020202020204" pitchFamily="34" charset="0"/>
              </a:rPr>
              <a:t>Donor 3</a:t>
            </a:r>
          </a:p>
        </p:txBody>
      </p:sp>
      <p:sp>
        <p:nvSpPr>
          <p:cNvPr id="116" name="テキスト ボックス 115">
            <a:extLst>
              <a:ext uri="{FF2B5EF4-FFF2-40B4-BE49-F238E27FC236}">
                <a16:creationId xmlns:a16="http://schemas.microsoft.com/office/drawing/2014/main" id="{B1C896C7-CEF9-4435-8065-071B081BBB8D}"/>
              </a:ext>
            </a:extLst>
          </p:cNvPr>
          <p:cNvSpPr txBox="1"/>
          <p:nvPr/>
        </p:nvSpPr>
        <p:spPr>
          <a:xfrm>
            <a:off x="3040051" y="5883031"/>
            <a:ext cx="745082" cy="261610"/>
          </a:xfrm>
          <a:prstGeom prst="rect">
            <a:avLst/>
          </a:prstGeom>
          <a:noFill/>
        </p:spPr>
        <p:txBody>
          <a:bodyPr wrap="square" rtlCol="0">
            <a:spAutoFit/>
          </a:bodyPr>
          <a:lstStyle/>
          <a:p>
            <a:pPr algn="ctr"/>
            <a:r>
              <a:rPr lang="en-US" altLang="ja-JP" sz="1050" b="1" dirty="0">
                <a:latin typeface="Arial" panose="020B0604020202020204" pitchFamily="34" charset="0"/>
                <a:cs typeface="Arial" panose="020B0604020202020204" pitchFamily="34" charset="0"/>
              </a:rPr>
              <a:t>Donor 4</a:t>
            </a:r>
          </a:p>
        </p:txBody>
      </p:sp>
      <p:sp>
        <p:nvSpPr>
          <p:cNvPr id="117" name="テキスト ボックス 116">
            <a:extLst>
              <a:ext uri="{FF2B5EF4-FFF2-40B4-BE49-F238E27FC236}">
                <a16:creationId xmlns:a16="http://schemas.microsoft.com/office/drawing/2014/main" id="{9BB4E6DA-3B36-48BE-8E39-4A6C49530C5B}"/>
              </a:ext>
            </a:extLst>
          </p:cNvPr>
          <p:cNvSpPr txBox="1"/>
          <p:nvPr/>
        </p:nvSpPr>
        <p:spPr>
          <a:xfrm>
            <a:off x="3809733" y="5883031"/>
            <a:ext cx="745082" cy="261610"/>
          </a:xfrm>
          <a:prstGeom prst="rect">
            <a:avLst/>
          </a:prstGeom>
          <a:noFill/>
        </p:spPr>
        <p:txBody>
          <a:bodyPr wrap="square" rtlCol="0">
            <a:spAutoFit/>
          </a:bodyPr>
          <a:lstStyle/>
          <a:p>
            <a:pPr algn="ctr"/>
            <a:r>
              <a:rPr lang="en-US" altLang="ja-JP" sz="1050" b="1" dirty="0">
                <a:latin typeface="Arial" panose="020B0604020202020204" pitchFamily="34" charset="0"/>
                <a:cs typeface="Arial" panose="020B0604020202020204" pitchFamily="34" charset="0"/>
              </a:rPr>
              <a:t>Donor 5</a:t>
            </a:r>
          </a:p>
        </p:txBody>
      </p:sp>
      <p:pic>
        <p:nvPicPr>
          <p:cNvPr id="127" name="図 126" descr="ウニ, 食品, フルーツ, 男 が含まれている画像&#10;&#10;自動的に生成された説明">
            <a:extLst>
              <a:ext uri="{FF2B5EF4-FFF2-40B4-BE49-F238E27FC236}">
                <a16:creationId xmlns:a16="http://schemas.microsoft.com/office/drawing/2014/main" id="{34AE57E9-26D4-4617-9990-3BBD2099A8DF}"/>
              </a:ext>
            </a:extLst>
          </p:cNvPr>
          <p:cNvPicPr>
            <a:picLocks noChangeAspect="1"/>
          </p:cNvPicPr>
          <p:nvPr/>
        </p:nvPicPr>
        <p:blipFill rotWithShape="1">
          <a:blip r:embed="rId12" cstate="hqprint">
            <a:extLst>
              <a:ext uri="{BEBA8EAE-BF5A-486C-A8C5-ECC9F3942E4B}">
                <a14:imgProps xmlns:a14="http://schemas.microsoft.com/office/drawing/2010/main">
                  <a14:imgLayer r:embed="rId13">
                    <a14:imgEffect>
                      <a14:sharpenSoften amount="25000"/>
                    </a14:imgEffect>
                  </a14:imgLayer>
                </a14:imgProps>
              </a:ext>
              <a:ext uri="{28A0092B-C50C-407E-A947-70E740481C1C}">
                <a14:useLocalDpi xmlns:a14="http://schemas.microsoft.com/office/drawing/2010/main"/>
              </a:ext>
            </a:extLst>
          </a:blip>
          <a:srcRect/>
          <a:stretch/>
        </p:blipFill>
        <p:spPr>
          <a:xfrm rot="10800000">
            <a:off x="1497157" y="7114650"/>
            <a:ext cx="754993" cy="1008000"/>
          </a:xfrm>
          <a:prstGeom prst="rect">
            <a:avLst/>
          </a:prstGeom>
        </p:spPr>
      </p:pic>
      <p:pic>
        <p:nvPicPr>
          <p:cNvPr id="129" name="図 128" descr="屋内, 写真, 座る, 持つ が含まれている画像&#10;&#10;自動的に生成された説明">
            <a:extLst>
              <a:ext uri="{FF2B5EF4-FFF2-40B4-BE49-F238E27FC236}">
                <a16:creationId xmlns:a16="http://schemas.microsoft.com/office/drawing/2014/main" id="{6A6317E0-020B-4F60-ADD3-A3C0235F598B}"/>
              </a:ext>
            </a:extLst>
          </p:cNvPr>
          <p:cNvPicPr>
            <a:picLocks noChangeAspect="1"/>
          </p:cNvPicPr>
          <p:nvPr/>
        </p:nvPicPr>
        <p:blipFill rotWithShape="1">
          <a:blip r:embed="rId14" cstate="hqprint">
            <a:extLst>
              <a:ext uri="{BEBA8EAE-BF5A-486C-A8C5-ECC9F3942E4B}">
                <a14:imgProps xmlns:a14="http://schemas.microsoft.com/office/drawing/2010/main">
                  <a14:imgLayer r:embed="rId15">
                    <a14:imgEffect>
                      <a14:sharpenSoften amount="25000"/>
                    </a14:imgEffect>
                  </a14:imgLayer>
                </a14:imgProps>
              </a:ext>
              <a:ext uri="{28A0092B-C50C-407E-A947-70E740481C1C}">
                <a14:useLocalDpi xmlns:a14="http://schemas.microsoft.com/office/drawing/2010/main"/>
              </a:ext>
            </a:extLst>
          </a:blip>
          <a:srcRect/>
          <a:stretch/>
        </p:blipFill>
        <p:spPr>
          <a:xfrm>
            <a:off x="1493155" y="6097681"/>
            <a:ext cx="756000" cy="1008000"/>
          </a:xfrm>
          <a:prstGeom prst="rect">
            <a:avLst/>
          </a:prstGeom>
        </p:spPr>
      </p:pic>
      <p:pic>
        <p:nvPicPr>
          <p:cNvPr id="123" name="図 122" descr="ウニ, 持つ, 男, 雪 が含まれている画像&#10;&#10;自動的に生成された説明">
            <a:extLst>
              <a:ext uri="{FF2B5EF4-FFF2-40B4-BE49-F238E27FC236}">
                <a16:creationId xmlns:a16="http://schemas.microsoft.com/office/drawing/2014/main" id="{0C84A858-A84D-4E97-93CC-7DA3D7F433BA}"/>
              </a:ext>
            </a:extLst>
          </p:cNvPr>
          <p:cNvPicPr>
            <a:picLocks noChangeAspect="1"/>
          </p:cNvPicPr>
          <p:nvPr/>
        </p:nvPicPr>
        <p:blipFill rotWithShape="1">
          <a:blip r:embed="rId16">
            <a:extLst>
              <a:ext uri="{BEBA8EAE-BF5A-486C-A8C5-ECC9F3942E4B}">
                <a14:imgProps xmlns:a14="http://schemas.microsoft.com/office/drawing/2010/main">
                  <a14:imgLayer r:embed="rId17">
                    <a14:imgEffect>
                      <a14:sharpenSoften amount="25000"/>
                    </a14:imgEffect>
                  </a14:imgLayer>
                </a14:imgProps>
              </a:ext>
              <a:ext uri="{28A0092B-C50C-407E-A947-70E740481C1C}">
                <a14:useLocalDpi xmlns:a14="http://schemas.microsoft.com/office/drawing/2010/main"/>
              </a:ext>
            </a:extLst>
          </a:blip>
          <a:srcRect/>
          <a:stretch/>
        </p:blipFill>
        <p:spPr>
          <a:xfrm rot="10800000">
            <a:off x="723474" y="6097681"/>
            <a:ext cx="756000" cy="1008000"/>
          </a:xfrm>
          <a:prstGeom prst="rect">
            <a:avLst/>
          </a:prstGeom>
        </p:spPr>
      </p:pic>
      <p:pic>
        <p:nvPicPr>
          <p:cNvPr id="125" name="図 124" descr="ウニ, 帽子 が含まれている画像&#10;&#10;自動的に生成された説明">
            <a:extLst>
              <a:ext uri="{FF2B5EF4-FFF2-40B4-BE49-F238E27FC236}">
                <a16:creationId xmlns:a16="http://schemas.microsoft.com/office/drawing/2014/main" id="{2ECB6DAD-29CA-4E87-9E6E-4F9F3FB93402}"/>
              </a:ext>
            </a:extLst>
          </p:cNvPr>
          <p:cNvPicPr>
            <a:picLocks noChangeAspect="1"/>
          </p:cNvPicPr>
          <p:nvPr/>
        </p:nvPicPr>
        <p:blipFill rotWithShape="1">
          <a:blip r:embed="rId18" cstate="hqprint">
            <a:extLst>
              <a:ext uri="{BEBA8EAE-BF5A-486C-A8C5-ECC9F3942E4B}">
                <a14:imgProps xmlns:a14="http://schemas.microsoft.com/office/drawing/2010/main">
                  <a14:imgLayer r:embed="rId19">
                    <a14:imgEffect>
                      <a14:sharpenSoften amount="25000"/>
                    </a14:imgEffect>
                  </a14:imgLayer>
                </a14:imgProps>
              </a:ext>
              <a:ext uri="{28A0092B-C50C-407E-A947-70E740481C1C}">
                <a14:useLocalDpi xmlns:a14="http://schemas.microsoft.com/office/drawing/2010/main"/>
              </a:ext>
            </a:extLst>
          </a:blip>
          <a:srcRect/>
          <a:stretch/>
        </p:blipFill>
        <p:spPr>
          <a:xfrm>
            <a:off x="728475" y="7114650"/>
            <a:ext cx="756000" cy="1008000"/>
          </a:xfrm>
          <a:prstGeom prst="rect">
            <a:avLst/>
          </a:prstGeom>
        </p:spPr>
      </p:pic>
      <p:pic>
        <p:nvPicPr>
          <p:cNvPr id="139" name="図 138" descr="男 が含まれている画像&#10;&#10;自動的に生成された説明">
            <a:extLst>
              <a:ext uri="{FF2B5EF4-FFF2-40B4-BE49-F238E27FC236}">
                <a16:creationId xmlns:a16="http://schemas.microsoft.com/office/drawing/2014/main" id="{D62D9F12-10FF-4F19-8C9D-4F2383126349}"/>
              </a:ext>
            </a:extLst>
          </p:cNvPr>
          <p:cNvPicPr>
            <a:picLocks noChangeAspect="1"/>
          </p:cNvPicPr>
          <p:nvPr/>
        </p:nvPicPr>
        <p:blipFill rotWithShape="1">
          <a:blip r:embed="rId20" cstate="hqprint">
            <a:extLst>
              <a:ext uri="{BEBA8EAE-BF5A-486C-A8C5-ECC9F3942E4B}">
                <a14:imgProps xmlns:a14="http://schemas.microsoft.com/office/drawing/2010/main">
                  <a14:imgLayer r:embed="rId21">
                    <a14:imgEffect>
                      <a14:sharpenSoften amount="25000"/>
                    </a14:imgEffect>
                  </a14:imgLayer>
                </a14:imgProps>
              </a:ext>
              <a:ext uri="{28A0092B-C50C-407E-A947-70E740481C1C}">
                <a14:useLocalDpi xmlns:a14="http://schemas.microsoft.com/office/drawing/2010/main"/>
              </a:ext>
            </a:extLst>
          </a:blip>
          <a:srcRect/>
          <a:stretch/>
        </p:blipFill>
        <p:spPr>
          <a:xfrm rot="10800000">
            <a:off x="2264832" y="7114650"/>
            <a:ext cx="756000" cy="1008000"/>
          </a:xfrm>
          <a:prstGeom prst="rect">
            <a:avLst/>
          </a:prstGeom>
        </p:spPr>
      </p:pic>
      <p:sp>
        <p:nvSpPr>
          <p:cNvPr id="121" name="テキスト ボックス 120">
            <a:extLst>
              <a:ext uri="{FF2B5EF4-FFF2-40B4-BE49-F238E27FC236}">
                <a16:creationId xmlns:a16="http://schemas.microsoft.com/office/drawing/2014/main" id="{76A59EDA-77F2-4CB6-BD49-B9B3F7DE45B6}"/>
              </a:ext>
            </a:extLst>
          </p:cNvPr>
          <p:cNvSpPr txBox="1"/>
          <p:nvPr/>
        </p:nvSpPr>
        <p:spPr>
          <a:xfrm>
            <a:off x="441255" y="8416500"/>
            <a:ext cx="5975489" cy="646331"/>
          </a:xfrm>
          <a:prstGeom prst="rect">
            <a:avLst/>
          </a:prstGeom>
          <a:noFill/>
        </p:spPr>
        <p:txBody>
          <a:bodyPr wrap="square" rtlCol="0">
            <a:spAutoFit/>
          </a:bodyPr>
          <a:lstStyle/>
          <a:p>
            <a:pPr algn="just"/>
            <a:r>
              <a:rPr kumimoji="1" lang="en-US" altLang="ja-JP" sz="1200" b="1" dirty="0">
                <a:latin typeface="Arial" panose="020B0604020202020204" pitchFamily="34" charset="0"/>
                <a:cs typeface="Arial" panose="020B0604020202020204" pitchFamily="34" charset="0"/>
              </a:rPr>
              <a:t>Supplementary Fig. 6. Immunohistochemistry of collagen. (a)</a:t>
            </a:r>
            <a:r>
              <a:rPr kumimoji="1" lang="en-US" altLang="ja-JP" sz="1200" dirty="0">
                <a:latin typeface="Arial" panose="020B0604020202020204" pitchFamily="34" charset="0"/>
                <a:cs typeface="Arial" panose="020B0604020202020204" pitchFamily="34" charset="0"/>
              </a:rPr>
              <a:t> Representative images and positive ratios of (a) type I collagen, (b) type II collagen, and (c) type X collagen in the control and ABT-263 groups.</a:t>
            </a:r>
            <a:endParaRPr kumimoji="1" lang="ja-JP" altLang="en-US" sz="1200" dirty="0">
              <a:latin typeface="Arial" panose="020B0604020202020204" pitchFamily="34" charset="0"/>
              <a:cs typeface="Arial" panose="020B0604020202020204" pitchFamily="34" charset="0"/>
            </a:endParaRPr>
          </a:p>
        </p:txBody>
      </p:sp>
      <p:graphicFrame>
        <p:nvGraphicFramePr>
          <p:cNvPr id="122" name="グラフ 121">
            <a:extLst>
              <a:ext uri="{FF2B5EF4-FFF2-40B4-BE49-F238E27FC236}">
                <a16:creationId xmlns:a16="http://schemas.microsoft.com/office/drawing/2014/main" id="{FA4BFA6A-91B8-4E48-97AE-5733F534D7D0}"/>
              </a:ext>
            </a:extLst>
          </p:cNvPr>
          <p:cNvGraphicFramePr>
            <a:graphicFrameLocks/>
          </p:cNvGraphicFramePr>
          <p:nvPr>
            <p:extLst>
              <p:ext uri="{D42A27DB-BD31-4B8C-83A1-F6EECF244321}">
                <p14:modId xmlns:p14="http://schemas.microsoft.com/office/powerpoint/2010/main" val="1096833768"/>
              </p:ext>
            </p:extLst>
          </p:nvPr>
        </p:nvGraphicFramePr>
        <p:xfrm>
          <a:off x="4664810" y="1175786"/>
          <a:ext cx="2209728" cy="1510870"/>
        </p:xfrm>
        <a:graphic>
          <a:graphicData uri="http://schemas.openxmlformats.org/drawingml/2006/chart">
            <c:chart xmlns:c="http://schemas.openxmlformats.org/drawingml/2006/chart" xmlns:r="http://schemas.openxmlformats.org/officeDocument/2006/relationships" r:id="rId22"/>
          </a:graphicData>
        </a:graphic>
      </p:graphicFrame>
      <p:pic>
        <p:nvPicPr>
          <p:cNvPr id="126" name="図 125" descr="座る, 茶色, クマ, 古い が含まれている画像&#10;&#10;自動的に生成された説明">
            <a:extLst>
              <a:ext uri="{FF2B5EF4-FFF2-40B4-BE49-F238E27FC236}">
                <a16:creationId xmlns:a16="http://schemas.microsoft.com/office/drawing/2014/main" id="{EFD2DA30-646A-425A-B8ED-1DB12565F172}"/>
              </a:ext>
            </a:extLst>
          </p:cNvPr>
          <p:cNvPicPr>
            <a:picLocks noChangeAspect="1"/>
          </p:cNvPicPr>
          <p:nvPr/>
        </p:nvPicPr>
        <p:blipFill rotWithShape="1">
          <a:blip r:embed="rId23" cstate="hqprint">
            <a:extLst>
              <a:ext uri="{BEBA8EAE-BF5A-486C-A8C5-ECC9F3942E4B}">
                <a14:imgProps xmlns:a14="http://schemas.microsoft.com/office/drawing/2010/main">
                  <a14:imgLayer r:embed="rId24">
                    <a14:imgEffect>
                      <a14:sharpenSoften amount="25000"/>
                    </a14:imgEffect>
                  </a14:imgLayer>
                </a14:imgProps>
              </a:ext>
              <a:ext uri="{28A0092B-C50C-407E-A947-70E740481C1C}">
                <a14:useLocalDpi xmlns:a14="http://schemas.microsoft.com/office/drawing/2010/main"/>
              </a:ext>
            </a:extLst>
          </a:blip>
          <a:srcRect/>
          <a:stretch/>
        </p:blipFill>
        <p:spPr>
          <a:xfrm rot="10800000">
            <a:off x="715942" y="752128"/>
            <a:ext cx="756000" cy="1008000"/>
          </a:xfrm>
          <a:prstGeom prst="rect">
            <a:avLst/>
          </a:prstGeom>
        </p:spPr>
      </p:pic>
      <p:pic>
        <p:nvPicPr>
          <p:cNvPr id="144" name="図 143" descr="屋内, 座る, テーブル, 古い が含まれている画像&#10;&#10;自動的に生成された説明">
            <a:extLst>
              <a:ext uri="{FF2B5EF4-FFF2-40B4-BE49-F238E27FC236}">
                <a16:creationId xmlns:a16="http://schemas.microsoft.com/office/drawing/2014/main" id="{DF3101B7-BCE3-4ACB-974B-2D56010E5814}"/>
              </a:ext>
            </a:extLst>
          </p:cNvPr>
          <p:cNvPicPr>
            <a:picLocks noChangeAspect="1"/>
          </p:cNvPicPr>
          <p:nvPr/>
        </p:nvPicPr>
        <p:blipFill rotWithShape="1">
          <a:blip r:embed="rId25" cstate="hqprint">
            <a:extLst>
              <a:ext uri="{BEBA8EAE-BF5A-486C-A8C5-ECC9F3942E4B}">
                <a14:imgProps xmlns:a14="http://schemas.microsoft.com/office/drawing/2010/main">
                  <a14:imgLayer r:embed="rId26">
                    <a14:imgEffect>
                      <a14:sharpenSoften amount="25000"/>
                    </a14:imgEffect>
                  </a14:imgLayer>
                </a14:imgProps>
              </a:ext>
              <a:ext uri="{28A0092B-C50C-407E-A947-70E740481C1C}">
                <a14:useLocalDpi xmlns:a14="http://schemas.microsoft.com/office/drawing/2010/main"/>
              </a:ext>
            </a:extLst>
          </a:blip>
          <a:srcRect/>
          <a:stretch/>
        </p:blipFill>
        <p:spPr>
          <a:xfrm flipH="1">
            <a:off x="719778" y="1776038"/>
            <a:ext cx="756000" cy="1008000"/>
          </a:xfrm>
          <a:prstGeom prst="rect">
            <a:avLst/>
          </a:prstGeom>
        </p:spPr>
      </p:pic>
      <p:pic>
        <p:nvPicPr>
          <p:cNvPr id="154" name="図 153" descr="屋内, 座る, 小さい, テーブル が含まれている画像&#10;&#10;自動的に生成された説明">
            <a:extLst>
              <a:ext uri="{FF2B5EF4-FFF2-40B4-BE49-F238E27FC236}">
                <a16:creationId xmlns:a16="http://schemas.microsoft.com/office/drawing/2014/main" id="{5C669E5D-1734-4D4B-884E-C0C36239F94E}"/>
              </a:ext>
            </a:extLst>
          </p:cNvPr>
          <p:cNvPicPr>
            <a:picLocks noChangeAspect="1"/>
          </p:cNvPicPr>
          <p:nvPr/>
        </p:nvPicPr>
        <p:blipFill rotWithShape="1">
          <a:blip r:embed="rId27" cstate="hqprint">
            <a:extLst>
              <a:ext uri="{BEBA8EAE-BF5A-486C-A8C5-ECC9F3942E4B}">
                <a14:imgProps xmlns:a14="http://schemas.microsoft.com/office/drawing/2010/main">
                  <a14:imgLayer r:embed="rId28">
                    <a14:imgEffect>
                      <a14:sharpenSoften amount="25000"/>
                    </a14:imgEffect>
                  </a14:imgLayer>
                </a14:imgProps>
              </a:ext>
              <a:ext uri="{28A0092B-C50C-407E-A947-70E740481C1C}">
                <a14:useLocalDpi xmlns:a14="http://schemas.microsoft.com/office/drawing/2010/main"/>
              </a:ext>
            </a:extLst>
          </a:blip>
          <a:srcRect/>
          <a:stretch/>
        </p:blipFill>
        <p:spPr>
          <a:xfrm rot="16200000" flipH="1">
            <a:off x="1362113" y="878129"/>
            <a:ext cx="1008000" cy="756000"/>
          </a:xfrm>
          <a:prstGeom prst="rect">
            <a:avLst/>
          </a:prstGeom>
        </p:spPr>
      </p:pic>
      <p:pic>
        <p:nvPicPr>
          <p:cNvPr id="163" name="図 162" descr="ウニ, 帽子 が含まれている画像&#10;&#10;自動的に生成された説明">
            <a:extLst>
              <a:ext uri="{FF2B5EF4-FFF2-40B4-BE49-F238E27FC236}">
                <a16:creationId xmlns:a16="http://schemas.microsoft.com/office/drawing/2014/main" id="{A734DE57-6868-42AE-B579-7990AB5A9510}"/>
              </a:ext>
            </a:extLst>
          </p:cNvPr>
          <p:cNvPicPr>
            <a:picLocks noChangeAspect="1"/>
          </p:cNvPicPr>
          <p:nvPr/>
        </p:nvPicPr>
        <p:blipFill rotWithShape="1">
          <a:blip r:embed="rId29" cstate="hqprint">
            <a:extLst>
              <a:ext uri="{BEBA8EAE-BF5A-486C-A8C5-ECC9F3942E4B}">
                <a14:imgProps xmlns:a14="http://schemas.microsoft.com/office/drawing/2010/main">
                  <a14:imgLayer r:embed="rId30">
                    <a14:imgEffect>
                      <a14:sharpenSoften amount="25000"/>
                    </a14:imgEffect>
                  </a14:imgLayer>
                </a14:imgProps>
              </a:ext>
              <a:ext uri="{28A0092B-C50C-407E-A947-70E740481C1C}">
                <a14:useLocalDpi xmlns:a14="http://schemas.microsoft.com/office/drawing/2010/main"/>
              </a:ext>
            </a:extLst>
          </a:blip>
          <a:srcRect/>
          <a:stretch/>
        </p:blipFill>
        <p:spPr>
          <a:xfrm rot="16200000">
            <a:off x="1364990" y="1902038"/>
            <a:ext cx="1008000" cy="756000"/>
          </a:xfrm>
          <a:prstGeom prst="rect">
            <a:avLst/>
          </a:prstGeom>
        </p:spPr>
      </p:pic>
      <p:pic>
        <p:nvPicPr>
          <p:cNvPr id="166" name="図 165" descr="ウニ, 海洋生物, 座る, テーブル が含まれている画像&#10;&#10;自動的に生成された説明">
            <a:extLst>
              <a:ext uri="{FF2B5EF4-FFF2-40B4-BE49-F238E27FC236}">
                <a16:creationId xmlns:a16="http://schemas.microsoft.com/office/drawing/2014/main" id="{4DDF80ED-0020-46A4-80DE-BFDEAB6AAAC1}"/>
              </a:ext>
            </a:extLst>
          </p:cNvPr>
          <p:cNvPicPr>
            <a:picLocks noChangeAspect="1"/>
          </p:cNvPicPr>
          <p:nvPr/>
        </p:nvPicPr>
        <p:blipFill rotWithShape="1">
          <a:blip r:embed="rId31" cstate="hqprint">
            <a:extLst>
              <a:ext uri="{BEBA8EAE-BF5A-486C-A8C5-ECC9F3942E4B}">
                <a14:imgProps xmlns:a14="http://schemas.microsoft.com/office/drawing/2010/main">
                  <a14:imgLayer r:embed="rId32">
                    <a14:imgEffect>
                      <a14:sharpenSoften amount="25000"/>
                    </a14:imgEffect>
                  </a14:imgLayer>
                </a14:imgProps>
              </a:ext>
              <a:ext uri="{28A0092B-C50C-407E-A947-70E740481C1C}">
                <a14:useLocalDpi xmlns:a14="http://schemas.microsoft.com/office/drawing/2010/main"/>
              </a:ext>
            </a:extLst>
          </a:blip>
          <a:srcRect/>
          <a:stretch/>
        </p:blipFill>
        <p:spPr>
          <a:xfrm rot="16200000" flipH="1">
            <a:off x="2134284" y="878128"/>
            <a:ext cx="1007999" cy="756000"/>
          </a:xfrm>
          <a:prstGeom prst="rect">
            <a:avLst/>
          </a:prstGeom>
        </p:spPr>
      </p:pic>
      <p:pic>
        <p:nvPicPr>
          <p:cNvPr id="169" name="図 168" descr="衣料, シャツ が含まれている画像&#10;&#10;自動的に生成された説明">
            <a:extLst>
              <a:ext uri="{FF2B5EF4-FFF2-40B4-BE49-F238E27FC236}">
                <a16:creationId xmlns:a16="http://schemas.microsoft.com/office/drawing/2014/main" id="{53B3330D-51F8-4BA3-B404-1D1BBAA48440}"/>
              </a:ext>
            </a:extLst>
          </p:cNvPr>
          <p:cNvPicPr>
            <a:picLocks noChangeAspect="1"/>
          </p:cNvPicPr>
          <p:nvPr/>
        </p:nvPicPr>
        <p:blipFill rotWithShape="1">
          <a:blip r:embed="rId33" cstate="hqprint">
            <a:extLst>
              <a:ext uri="{28A0092B-C50C-407E-A947-70E740481C1C}">
                <a14:useLocalDpi xmlns:a14="http://schemas.microsoft.com/office/drawing/2010/main"/>
              </a:ext>
            </a:extLst>
          </a:blip>
          <a:srcRect/>
          <a:stretch/>
        </p:blipFill>
        <p:spPr>
          <a:xfrm>
            <a:off x="2262202" y="1776038"/>
            <a:ext cx="756000" cy="1008000"/>
          </a:xfrm>
          <a:prstGeom prst="rect">
            <a:avLst/>
          </a:prstGeom>
        </p:spPr>
      </p:pic>
      <p:pic>
        <p:nvPicPr>
          <p:cNvPr id="172" name="図 171" descr="ウニ, 帽子, 傘 が含まれている画像&#10;&#10;自動的に生成された説明">
            <a:extLst>
              <a:ext uri="{FF2B5EF4-FFF2-40B4-BE49-F238E27FC236}">
                <a16:creationId xmlns:a16="http://schemas.microsoft.com/office/drawing/2014/main" id="{EC48A8C0-1702-4377-B61D-DF76837799AD}"/>
              </a:ext>
            </a:extLst>
          </p:cNvPr>
          <p:cNvPicPr>
            <a:picLocks noChangeAspect="1"/>
          </p:cNvPicPr>
          <p:nvPr/>
        </p:nvPicPr>
        <p:blipFill rotWithShape="1">
          <a:blip r:embed="rId34" cstate="hqprint">
            <a:extLst>
              <a:ext uri="{28A0092B-C50C-407E-A947-70E740481C1C}">
                <a14:useLocalDpi xmlns:a14="http://schemas.microsoft.com/office/drawing/2010/main"/>
              </a:ext>
            </a:extLst>
          </a:blip>
          <a:srcRect/>
          <a:stretch/>
        </p:blipFill>
        <p:spPr>
          <a:xfrm rot="10800000">
            <a:off x="3032455" y="752128"/>
            <a:ext cx="756000" cy="1008000"/>
          </a:xfrm>
          <a:prstGeom prst="rect">
            <a:avLst/>
          </a:prstGeom>
        </p:spPr>
      </p:pic>
      <p:pic>
        <p:nvPicPr>
          <p:cNvPr id="175" name="図 174" descr="ウニ, 海洋生物 が含まれている画像&#10;&#10;自動的に生成された説明">
            <a:extLst>
              <a:ext uri="{FF2B5EF4-FFF2-40B4-BE49-F238E27FC236}">
                <a16:creationId xmlns:a16="http://schemas.microsoft.com/office/drawing/2014/main" id="{7A686559-5E86-4101-ABFE-563782063EC0}"/>
              </a:ext>
            </a:extLst>
          </p:cNvPr>
          <p:cNvPicPr>
            <a:picLocks noChangeAspect="1"/>
          </p:cNvPicPr>
          <p:nvPr/>
        </p:nvPicPr>
        <p:blipFill rotWithShape="1">
          <a:blip r:embed="rId35" cstate="hqprint">
            <a:extLst>
              <a:ext uri="{28A0092B-C50C-407E-A947-70E740481C1C}">
                <a14:useLocalDpi xmlns:a14="http://schemas.microsoft.com/office/drawing/2010/main"/>
              </a:ext>
            </a:extLst>
          </a:blip>
          <a:srcRect/>
          <a:stretch/>
        </p:blipFill>
        <p:spPr>
          <a:xfrm>
            <a:off x="3033414" y="1776038"/>
            <a:ext cx="756000" cy="1008000"/>
          </a:xfrm>
          <a:prstGeom prst="rect">
            <a:avLst/>
          </a:prstGeom>
        </p:spPr>
      </p:pic>
      <p:pic>
        <p:nvPicPr>
          <p:cNvPr id="178" name="図 177" descr="ウニ, 古い, 石, 男 が含まれている画像&#10;&#10;自動的に生成された説明">
            <a:extLst>
              <a:ext uri="{FF2B5EF4-FFF2-40B4-BE49-F238E27FC236}">
                <a16:creationId xmlns:a16="http://schemas.microsoft.com/office/drawing/2014/main" id="{933D4301-0858-49AD-A915-950B6CD69503}"/>
              </a:ext>
            </a:extLst>
          </p:cNvPr>
          <p:cNvPicPr>
            <a:picLocks noChangeAspect="1"/>
          </p:cNvPicPr>
          <p:nvPr/>
        </p:nvPicPr>
        <p:blipFill rotWithShape="1">
          <a:blip r:embed="rId36" cstate="hqprint">
            <a:extLst>
              <a:ext uri="{28A0092B-C50C-407E-A947-70E740481C1C}">
                <a14:useLocalDpi xmlns:a14="http://schemas.microsoft.com/office/drawing/2010/main"/>
              </a:ext>
            </a:extLst>
          </a:blip>
          <a:srcRect/>
          <a:stretch/>
        </p:blipFill>
        <p:spPr>
          <a:xfrm rot="10800000">
            <a:off x="3804627" y="752128"/>
            <a:ext cx="756000" cy="1008000"/>
          </a:xfrm>
          <a:prstGeom prst="rect">
            <a:avLst/>
          </a:prstGeom>
        </p:spPr>
      </p:pic>
      <p:pic>
        <p:nvPicPr>
          <p:cNvPr id="181" name="図 180" descr="ウニ, 石, ゾウ が含まれている画像&#10;&#10;自動的に生成された説明">
            <a:extLst>
              <a:ext uri="{FF2B5EF4-FFF2-40B4-BE49-F238E27FC236}">
                <a16:creationId xmlns:a16="http://schemas.microsoft.com/office/drawing/2014/main" id="{32BF60CF-F76E-4BA0-9224-D4E36D2F7999}"/>
              </a:ext>
            </a:extLst>
          </p:cNvPr>
          <p:cNvPicPr>
            <a:picLocks noChangeAspect="1"/>
          </p:cNvPicPr>
          <p:nvPr/>
        </p:nvPicPr>
        <p:blipFill rotWithShape="1">
          <a:blip r:embed="rId37" cstate="hqprint">
            <a:extLst>
              <a:ext uri="{28A0092B-C50C-407E-A947-70E740481C1C}">
                <a14:useLocalDpi xmlns:a14="http://schemas.microsoft.com/office/drawing/2010/main"/>
              </a:ext>
            </a:extLst>
          </a:blip>
          <a:srcRect/>
          <a:stretch/>
        </p:blipFill>
        <p:spPr>
          <a:xfrm>
            <a:off x="3804627" y="1776038"/>
            <a:ext cx="756000" cy="1008000"/>
          </a:xfrm>
          <a:prstGeom prst="rect">
            <a:avLst/>
          </a:prstGeom>
        </p:spPr>
      </p:pic>
      <p:pic>
        <p:nvPicPr>
          <p:cNvPr id="184" name="図 183" descr="チョコレートチップクッキー&#10;&#10;中程度の精度で自動的に生成された説明">
            <a:extLst>
              <a:ext uri="{FF2B5EF4-FFF2-40B4-BE49-F238E27FC236}">
                <a16:creationId xmlns:a16="http://schemas.microsoft.com/office/drawing/2014/main" id="{ADB02251-279C-4E81-BA33-DFB7CD333BF7}"/>
              </a:ext>
            </a:extLst>
          </p:cNvPr>
          <p:cNvPicPr>
            <a:picLocks noChangeAspect="1"/>
          </p:cNvPicPr>
          <p:nvPr/>
        </p:nvPicPr>
        <p:blipFill rotWithShape="1">
          <a:blip r:embed="rId38" cstate="hqprint">
            <a:extLst>
              <a:ext uri="{BEBA8EAE-BF5A-486C-A8C5-ECC9F3942E4B}">
                <a14:imgProps xmlns:a14="http://schemas.microsoft.com/office/drawing/2010/main">
                  <a14:imgLayer r:embed="rId39">
                    <a14:imgEffect>
                      <a14:sharpenSoften amount="25000"/>
                    </a14:imgEffect>
                  </a14:imgLayer>
                </a14:imgProps>
              </a:ext>
              <a:ext uri="{28A0092B-C50C-407E-A947-70E740481C1C}">
                <a14:useLocalDpi xmlns:a14="http://schemas.microsoft.com/office/drawing/2010/main"/>
              </a:ext>
            </a:extLst>
          </a:blip>
          <a:srcRect/>
          <a:stretch/>
        </p:blipFill>
        <p:spPr>
          <a:xfrm rot="16200000" flipH="1">
            <a:off x="592559" y="3531579"/>
            <a:ext cx="1008000" cy="756000"/>
          </a:xfrm>
          <a:prstGeom prst="rect">
            <a:avLst/>
          </a:prstGeom>
        </p:spPr>
      </p:pic>
      <p:pic>
        <p:nvPicPr>
          <p:cNvPr id="187" name="図 186" descr="食品, パン, 座る が含まれている画像&#10;&#10;自動的に生成された説明">
            <a:extLst>
              <a:ext uri="{FF2B5EF4-FFF2-40B4-BE49-F238E27FC236}">
                <a16:creationId xmlns:a16="http://schemas.microsoft.com/office/drawing/2014/main" id="{1417CF91-77B0-4C1A-9294-991EB5308985}"/>
              </a:ext>
            </a:extLst>
          </p:cNvPr>
          <p:cNvPicPr>
            <a:picLocks noChangeAspect="1"/>
          </p:cNvPicPr>
          <p:nvPr/>
        </p:nvPicPr>
        <p:blipFill rotWithShape="1">
          <a:blip r:embed="rId40" cstate="hqprint">
            <a:extLst>
              <a:ext uri="{BEBA8EAE-BF5A-486C-A8C5-ECC9F3942E4B}">
                <a14:imgProps xmlns:a14="http://schemas.microsoft.com/office/drawing/2010/main">
                  <a14:imgLayer r:embed="rId41">
                    <a14:imgEffect>
                      <a14:sharpenSoften amount="25000"/>
                    </a14:imgEffect>
                  </a14:imgLayer>
                </a14:imgProps>
              </a:ext>
              <a:ext uri="{28A0092B-C50C-407E-A947-70E740481C1C}">
                <a14:useLocalDpi xmlns:a14="http://schemas.microsoft.com/office/drawing/2010/main"/>
              </a:ext>
            </a:extLst>
          </a:blip>
          <a:srcRect/>
          <a:stretch/>
        </p:blipFill>
        <p:spPr>
          <a:xfrm rot="10800000" flipH="1">
            <a:off x="3032514" y="4426524"/>
            <a:ext cx="756000" cy="1008000"/>
          </a:xfrm>
          <a:prstGeom prst="rect">
            <a:avLst/>
          </a:prstGeom>
        </p:spPr>
      </p:pic>
      <p:pic>
        <p:nvPicPr>
          <p:cNvPr id="190" name="図 189" descr="パン, 座る, 茶色, 食品 が含まれている画像&#10;&#10;自動的に生成された説明">
            <a:extLst>
              <a:ext uri="{FF2B5EF4-FFF2-40B4-BE49-F238E27FC236}">
                <a16:creationId xmlns:a16="http://schemas.microsoft.com/office/drawing/2014/main" id="{3EF0F7D0-F3AD-4BB5-812C-F92A5EE4F0AC}"/>
              </a:ext>
            </a:extLst>
          </p:cNvPr>
          <p:cNvPicPr>
            <a:picLocks noChangeAspect="1"/>
          </p:cNvPicPr>
          <p:nvPr/>
        </p:nvPicPr>
        <p:blipFill rotWithShape="1">
          <a:blip r:embed="rId42" cstate="hqprint">
            <a:extLst>
              <a:ext uri="{BEBA8EAE-BF5A-486C-A8C5-ECC9F3942E4B}">
                <a14:imgProps xmlns:a14="http://schemas.microsoft.com/office/drawing/2010/main">
                  <a14:imgLayer r:embed="rId43">
                    <a14:imgEffect>
                      <a14:sharpenSoften amount="25000"/>
                    </a14:imgEffect>
                  </a14:imgLayer>
                </a14:imgProps>
              </a:ext>
              <a:ext uri="{28A0092B-C50C-407E-A947-70E740481C1C}">
                <a14:useLocalDpi xmlns:a14="http://schemas.microsoft.com/office/drawing/2010/main"/>
              </a:ext>
            </a:extLst>
          </a:blip>
          <a:srcRect/>
          <a:stretch/>
        </p:blipFill>
        <p:spPr>
          <a:xfrm>
            <a:off x="3031286" y="3405579"/>
            <a:ext cx="756000" cy="1008000"/>
          </a:xfrm>
          <a:prstGeom prst="rect">
            <a:avLst/>
          </a:prstGeom>
        </p:spPr>
      </p:pic>
      <p:pic>
        <p:nvPicPr>
          <p:cNvPr id="193" name="図 192" descr="食品, 座る, 作品, テーブル が含まれている画像&#10;&#10;自動的に生成された説明">
            <a:extLst>
              <a:ext uri="{FF2B5EF4-FFF2-40B4-BE49-F238E27FC236}">
                <a16:creationId xmlns:a16="http://schemas.microsoft.com/office/drawing/2014/main" id="{B11B53A2-5892-4B9B-8FF7-BFFAC482BF96}"/>
              </a:ext>
            </a:extLst>
          </p:cNvPr>
          <p:cNvPicPr>
            <a:picLocks noChangeAspect="1"/>
          </p:cNvPicPr>
          <p:nvPr/>
        </p:nvPicPr>
        <p:blipFill rotWithShape="1">
          <a:blip r:embed="rId44" cstate="hqprint">
            <a:extLst>
              <a:ext uri="{BEBA8EAE-BF5A-486C-A8C5-ECC9F3942E4B}">
                <a14:imgProps xmlns:a14="http://schemas.microsoft.com/office/drawing/2010/main">
                  <a14:imgLayer r:embed="rId45">
                    <a14:imgEffect>
                      <a14:sharpenSoften amount="25000"/>
                    </a14:imgEffect>
                  </a14:imgLayer>
                </a14:imgProps>
              </a:ext>
              <a:ext uri="{28A0092B-C50C-407E-A947-70E740481C1C}">
                <a14:useLocalDpi xmlns:a14="http://schemas.microsoft.com/office/drawing/2010/main"/>
              </a:ext>
            </a:extLst>
          </a:blip>
          <a:srcRect/>
          <a:stretch/>
        </p:blipFill>
        <p:spPr>
          <a:xfrm rot="10800000" flipH="1">
            <a:off x="3802196" y="3405579"/>
            <a:ext cx="756000" cy="1008000"/>
          </a:xfrm>
          <a:prstGeom prst="rect">
            <a:avLst/>
          </a:prstGeom>
        </p:spPr>
      </p:pic>
      <p:pic>
        <p:nvPicPr>
          <p:cNvPr id="196" name="図 195" descr="食品, パン, 座る, 茶色 が含まれている画像&#10;&#10;自動的に生成された説明">
            <a:extLst>
              <a:ext uri="{FF2B5EF4-FFF2-40B4-BE49-F238E27FC236}">
                <a16:creationId xmlns:a16="http://schemas.microsoft.com/office/drawing/2014/main" id="{6C19004A-8AF9-44DB-94BF-5D7D9B2C915A}"/>
              </a:ext>
            </a:extLst>
          </p:cNvPr>
          <p:cNvPicPr>
            <a:picLocks noChangeAspect="1"/>
          </p:cNvPicPr>
          <p:nvPr/>
        </p:nvPicPr>
        <p:blipFill rotWithShape="1">
          <a:blip r:embed="rId46" cstate="hqprint">
            <a:extLst>
              <a:ext uri="{BEBA8EAE-BF5A-486C-A8C5-ECC9F3942E4B}">
                <a14:imgProps xmlns:a14="http://schemas.microsoft.com/office/drawing/2010/main">
                  <a14:imgLayer r:embed="rId47">
                    <a14:imgEffect>
                      <a14:sharpenSoften amount="25000"/>
                    </a14:imgEffect>
                  </a14:imgLayer>
                </a14:imgProps>
              </a:ext>
              <a:ext uri="{28A0092B-C50C-407E-A947-70E740481C1C}">
                <a14:useLocalDpi xmlns:a14="http://schemas.microsoft.com/office/drawing/2010/main"/>
              </a:ext>
            </a:extLst>
          </a:blip>
          <a:srcRect/>
          <a:stretch/>
        </p:blipFill>
        <p:spPr>
          <a:xfrm flipH="1">
            <a:off x="3802196" y="4426524"/>
            <a:ext cx="756000" cy="1008000"/>
          </a:xfrm>
          <a:prstGeom prst="rect">
            <a:avLst/>
          </a:prstGeom>
        </p:spPr>
      </p:pic>
      <p:pic>
        <p:nvPicPr>
          <p:cNvPr id="199" name="図 198" descr="ウニ が含まれている画像&#10;&#10;自動的に生成された説明">
            <a:extLst>
              <a:ext uri="{FF2B5EF4-FFF2-40B4-BE49-F238E27FC236}">
                <a16:creationId xmlns:a16="http://schemas.microsoft.com/office/drawing/2014/main" id="{A4067945-ADC5-4F45-A7C0-5FBAB4110381}"/>
              </a:ext>
            </a:extLst>
          </p:cNvPr>
          <p:cNvPicPr>
            <a:picLocks noChangeAspect="1"/>
          </p:cNvPicPr>
          <p:nvPr/>
        </p:nvPicPr>
        <p:blipFill rotWithShape="1">
          <a:blip r:embed="rId48" cstate="hqprint">
            <a:extLst>
              <a:ext uri="{BEBA8EAE-BF5A-486C-A8C5-ECC9F3942E4B}">
                <a14:imgProps xmlns:a14="http://schemas.microsoft.com/office/drawing/2010/main">
                  <a14:imgLayer r:embed="rId49">
                    <a14:imgEffect>
                      <a14:sharpenSoften amount="25000"/>
                    </a14:imgEffect>
                  </a14:imgLayer>
                </a14:imgProps>
              </a:ext>
              <a:ext uri="{28A0092B-C50C-407E-A947-70E740481C1C}">
                <a14:useLocalDpi xmlns:a14="http://schemas.microsoft.com/office/drawing/2010/main"/>
              </a:ext>
            </a:extLst>
          </a:blip>
          <a:srcRect/>
          <a:stretch/>
        </p:blipFill>
        <p:spPr>
          <a:xfrm>
            <a:off x="2262836" y="6097681"/>
            <a:ext cx="756000" cy="1007704"/>
          </a:xfrm>
          <a:prstGeom prst="rect">
            <a:avLst/>
          </a:prstGeom>
        </p:spPr>
      </p:pic>
      <p:pic>
        <p:nvPicPr>
          <p:cNvPr id="205" name="図 204" descr="ウニ が含まれている画像&#10;&#10;自動的に生成された説明">
            <a:extLst>
              <a:ext uri="{FF2B5EF4-FFF2-40B4-BE49-F238E27FC236}">
                <a16:creationId xmlns:a16="http://schemas.microsoft.com/office/drawing/2014/main" id="{57327242-BD1F-4FFB-B808-C2DB8FEF6390}"/>
              </a:ext>
            </a:extLst>
          </p:cNvPr>
          <p:cNvPicPr>
            <a:picLocks noChangeAspect="1"/>
          </p:cNvPicPr>
          <p:nvPr/>
        </p:nvPicPr>
        <p:blipFill rotWithShape="1">
          <a:blip r:embed="rId50" cstate="hqprint">
            <a:extLst>
              <a:ext uri="{BEBA8EAE-BF5A-486C-A8C5-ECC9F3942E4B}">
                <a14:imgProps xmlns:a14="http://schemas.microsoft.com/office/drawing/2010/main">
                  <a14:imgLayer r:embed="rId51">
                    <a14:imgEffect>
                      <a14:sharpenSoften amount="25000"/>
                    </a14:imgEffect>
                  </a14:imgLayer>
                </a14:imgProps>
              </a:ext>
              <a:ext uri="{28A0092B-C50C-407E-A947-70E740481C1C}">
                <a14:useLocalDpi xmlns:a14="http://schemas.microsoft.com/office/drawing/2010/main"/>
              </a:ext>
            </a:extLst>
          </a:blip>
          <a:srcRect/>
          <a:stretch/>
        </p:blipFill>
        <p:spPr>
          <a:xfrm rot="10800000">
            <a:off x="3033514" y="7114650"/>
            <a:ext cx="756000" cy="1008000"/>
          </a:xfrm>
          <a:prstGeom prst="rect">
            <a:avLst/>
          </a:prstGeom>
        </p:spPr>
      </p:pic>
      <p:pic>
        <p:nvPicPr>
          <p:cNvPr id="208" name="図 207" descr="ウニ, 海洋生物 が含まれている画像&#10;&#10;自動的に生成された説明">
            <a:extLst>
              <a:ext uri="{FF2B5EF4-FFF2-40B4-BE49-F238E27FC236}">
                <a16:creationId xmlns:a16="http://schemas.microsoft.com/office/drawing/2014/main" id="{2B7B376A-240D-4997-932E-8C666E52945C}"/>
              </a:ext>
            </a:extLst>
          </p:cNvPr>
          <p:cNvPicPr>
            <a:picLocks noChangeAspect="1"/>
          </p:cNvPicPr>
          <p:nvPr/>
        </p:nvPicPr>
        <p:blipFill rotWithShape="1">
          <a:blip r:embed="rId52" cstate="hqprint">
            <a:extLst>
              <a:ext uri="{BEBA8EAE-BF5A-486C-A8C5-ECC9F3942E4B}">
                <a14:imgProps xmlns:a14="http://schemas.microsoft.com/office/drawing/2010/main">
                  <a14:imgLayer r:embed="rId53">
                    <a14:imgEffect>
                      <a14:sharpenSoften amount="25000"/>
                    </a14:imgEffect>
                  </a14:imgLayer>
                </a14:imgProps>
              </a:ext>
              <a:ext uri="{28A0092B-C50C-407E-A947-70E740481C1C}">
                <a14:useLocalDpi xmlns:a14="http://schemas.microsoft.com/office/drawing/2010/main"/>
              </a:ext>
            </a:extLst>
          </a:blip>
          <a:srcRect/>
          <a:stretch/>
        </p:blipFill>
        <p:spPr>
          <a:xfrm rot="10800000">
            <a:off x="3032517" y="6097681"/>
            <a:ext cx="756000" cy="1007694"/>
          </a:xfrm>
          <a:prstGeom prst="rect">
            <a:avLst/>
          </a:prstGeom>
        </p:spPr>
      </p:pic>
      <p:pic>
        <p:nvPicPr>
          <p:cNvPr id="211" name="図 210" descr="ダイアグラム が含まれている画像&#10;&#10;自動的に生成された説明">
            <a:extLst>
              <a:ext uri="{FF2B5EF4-FFF2-40B4-BE49-F238E27FC236}">
                <a16:creationId xmlns:a16="http://schemas.microsoft.com/office/drawing/2014/main" id="{BCF2722F-2868-4B85-9138-77C60EA56ED2}"/>
              </a:ext>
            </a:extLst>
          </p:cNvPr>
          <p:cNvPicPr>
            <a:picLocks noChangeAspect="1"/>
          </p:cNvPicPr>
          <p:nvPr/>
        </p:nvPicPr>
        <p:blipFill rotWithShape="1">
          <a:blip r:embed="rId54" cstate="hqprint">
            <a:extLst>
              <a:ext uri="{BEBA8EAE-BF5A-486C-A8C5-ECC9F3942E4B}">
                <a14:imgProps xmlns:a14="http://schemas.microsoft.com/office/drawing/2010/main">
                  <a14:imgLayer r:embed="rId55">
                    <a14:imgEffect>
                      <a14:sharpenSoften amount="25000"/>
                    </a14:imgEffect>
                  </a14:imgLayer>
                </a14:imgProps>
              </a:ext>
              <a:ext uri="{28A0092B-C50C-407E-A947-70E740481C1C}">
                <a14:useLocalDpi xmlns:a14="http://schemas.microsoft.com/office/drawing/2010/main"/>
              </a:ext>
            </a:extLst>
          </a:blip>
          <a:srcRect/>
          <a:stretch/>
        </p:blipFill>
        <p:spPr>
          <a:xfrm>
            <a:off x="3802195" y="7114650"/>
            <a:ext cx="754169" cy="1008000"/>
          </a:xfrm>
          <a:prstGeom prst="rect">
            <a:avLst/>
          </a:prstGeom>
        </p:spPr>
      </p:pic>
      <p:pic>
        <p:nvPicPr>
          <p:cNvPr id="214" name="図 213" descr="屋内, ウニ, 食品, 帽子 が含まれている画像&#10;&#10;自動的に生成された説明">
            <a:extLst>
              <a:ext uri="{FF2B5EF4-FFF2-40B4-BE49-F238E27FC236}">
                <a16:creationId xmlns:a16="http://schemas.microsoft.com/office/drawing/2014/main" id="{2D4F1F26-4A9D-407E-8533-7ABC4BDA07FF}"/>
              </a:ext>
            </a:extLst>
          </p:cNvPr>
          <p:cNvPicPr>
            <a:picLocks noChangeAspect="1"/>
          </p:cNvPicPr>
          <p:nvPr/>
        </p:nvPicPr>
        <p:blipFill rotWithShape="1">
          <a:blip r:embed="rId56" cstate="hqprint">
            <a:extLst>
              <a:ext uri="{BEBA8EAE-BF5A-486C-A8C5-ECC9F3942E4B}">
                <a14:imgProps xmlns:a14="http://schemas.microsoft.com/office/drawing/2010/main">
                  <a14:imgLayer r:embed="rId57">
                    <a14:imgEffect>
                      <a14:sharpenSoften amount="25000"/>
                    </a14:imgEffect>
                  </a14:imgLayer>
                </a14:imgProps>
              </a:ext>
              <a:ext uri="{28A0092B-C50C-407E-A947-70E740481C1C}">
                <a14:useLocalDpi xmlns:a14="http://schemas.microsoft.com/office/drawing/2010/main"/>
              </a:ext>
            </a:extLst>
          </a:blip>
          <a:srcRect/>
          <a:stretch/>
        </p:blipFill>
        <p:spPr>
          <a:xfrm flipH="1">
            <a:off x="3802196" y="6097681"/>
            <a:ext cx="756000" cy="1008000"/>
          </a:xfrm>
          <a:prstGeom prst="rect">
            <a:avLst/>
          </a:prstGeom>
        </p:spPr>
      </p:pic>
      <p:sp>
        <p:nvSpPr>
          <p:cNvPr id="216" name="テキスト ボックス 215">
            <a:extLst>
              <a:ext uri="{FF2B5EF4-FFF2-40B4-BE49-F238E27FC236}">
                <a16:creationId xmlns:a16="http://schemas.microsoft.com/office/drawing/2014/main" id="{CB9DC3B0-67DD-444C-AA88-B7C12DCF2564}"/>
              </a:ext>
            </a:extLst>
          </p:cNvPr>
          <p:cNvSpPr txBox="1"/>
          <p:nvPr/>
        </p:nvSpPr>
        <p:spPr>
          <a:xfrm>
            <a:off x="4864267" y="572124"/>
            <a:ext cx="1376350" cy="430887"/>
          </a:xfrm>
          <a:prstGeom prst="rect">
            <a:avLst/>
          </a:prstGeom>
          <a:noFill/>
        </p:spPr>
        <p:txBody>
          <a:bodyPr wrap="square" rtlCol="0">
            <a:spAutoFit/>
          </a:bodyPr>
          <a:lstStyle/>
          <a:p>
            <a:pPr algn="ctr"/>
            <a:r>
              <a:rPr lang="en-US" altLang="ja-JP" sz="1100" b="1" dirty="0">
                <a:latin typeface="Arial" panose="020B0604020202020204" pitchFamily="34" charset="0"/>
                <a:cs typeface="Arial" panose="020B0604020202020204" pitchFamily="34" charset="0"/>
              </a:rPr>
              <a:t>Type I collagen positive area</a:t>
            </a:r>
          </a:p>
        </p:txBody>
      </p:sp>
      <p:grpSp>
        <p:nvGrpSpPr>
          <p:cNvPr id="250" name="グループ化 249">
            <a:extLst>
              <a:ext uri="{FF2B5EF4-FFF2-40B4-BE49-F238E27FC236}">
                <a16:creationId xmlns:a16="http://schemas.microsoft.com/office/drawing/2014/main" id="{75EB128E-3EDC-46BE-AFF7-021CC153AC08}"/>
              </a:ext>
            </a:extLst>
          </p:cNvPr>
          <p:cNvGrpSpPr/>
          <p:nvPr/>
        </p:nvGrpSpPr>
        <p:grpSpPr>
          <a:xfrm>
            <a:off x="5028079" y="1010688"/>
            <a:ext cx="945984" cy="287183"/>
            <a:chOff x="2325396" y="6291838"/>
            <a:chExt cx="1286322" cy="287183"/>
          </a:xfrm>
        </p:grpSpPr>
        <p:sp>
          <p:nvSpPr>
            <p:cNvPr id="251" name="右大かっこ 250">
              <a:extLst>
                <a:ext uri="{FF2B5EF4-FFF2-40B4-BE49-F238E27FC236}">
                  <a16:creationId xmlns:a16="http://schemas.microsoft.com/office/drawing/2014/main" id="{49D676CF-80D1-4D11-B030-917FAA15FDA9}"/>
                </a:ext>
              </a:extLst>
            </p:cNvPr>
            <p:cNvSpPr/>
            <p:nvPr/>
          </p:nvSpPr>
          <p:spPr>
            <a:xfrm rot="16200000">
              <a:off x="2937540" y="6186335"/>
              <a:ext cx="62135" cy="723238"/>
            </a:xfrm>
            <a:prstGeom prst="rightBracket">
              <a:avLst>
                <a:gd name="adj" fmla="val 0"/>
              </a:avLst>
            </a:prstGeom>
            <a:ln w="127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252" name="テキスト ボックス 251">
              <a:extLst>
                <a:ext uri="{FF2B5EF4-FFF2-40B4-BE49-F238E27FC236}">
                  <a16:creationId xmlns:a16="http://schemas.microsoft.com/office/drawing/2014/main" id="{6BB2CE69-5F57-41B9-9EC2-749167232E45}"/>
                </a:ext>
              </a:extLst>
            </p:cNvPr>
            <p:cNvSpPr txBox="1"/>
            <p:nvPr/>
          </p:nvSpPr>
          <p:spPr>
            <a:xfrm>
              <a:off x="2325396" y="6291838"/>
              <a:ext cx="1286322" cy="230832"/>
            </a:xfrm>
            <a:prstGeom prst="rect">
              <a:avLst/>
            </a:prstGeom>
            <a:noFill/>
          </p:spPr>
          <p:txBody>
            <a:bodyPr wrap="square">
              <a:spAutoFit/>
            </a:bodyPr>
            <a:lstStyle/>
            <a:p>
              <a:pPr algn="ctr"/>
              <a:r>
                <a:rPr lang="en-US" altLang="ja-JP" sz="900" b="1" dirty="0">
                  <a:latin typeface="Arial" panose="020B0604020202020204" pitchFamily="34" charset="0"/>
                  <a:ea typeface="游明朝" panose="02020400000000000000" pitchFamily="18" charset="-128"/>
                </a:rPr>
                <a:t>p = </a:t>
              </a:r>
              <a:r>
                <a:rPr lang="en-US" altLang="ja-JP" sz="900" b="1" dirty="0">
                  <a:latin typeface="Arial" panose="020B0604020202020204" pitchFamily="34" charset="0"/>
                  <a:ea typeface="游明朝" panose="02020400000000000000" pitchFamily="18" charset="-128"/>
                  <a:cs typeface="Arial" panose="020B0604020202020204" pitchFamily="34" charset="0"/>
                </a:rPr>
                <a:t>9.3 × 10</a:t>
              </a:r>
              <a:r>
                <a:rPr lang="en-US" altLang="ja-JP" sz="900" b="1" baseline="30000" dirty="0">
                  <a:latin typeface="Arial" panose="020B0604020202020204" pitchFamily="34" charset="0"/>
                  <a:ea typeface="游明朝" panose="02020400000000000000" pitchFamily="18" charset="-128"/>
                  <a:cs typeface="Arial" panose="020B0604020202020204" pitchFamily="34" charset="0"/>
                </a:rPr>
                <a:t>-3</a:t>
              </a:r>
              <a:endParaRPr lang="en-US" altLang="ja-JP" sz="900" b="1" dirty="0">
                <a:latin typeface="Arial" panose="020B0604020202020204" pitchFamily="34" charset="0"/>
                <a:ea typeface="游明朝" panose="02020400000000000000" pitchFamily="18" charset="-128"/>
                <a:cs typeface="Arial" panose="020B0604020202020204" pitchFamily="34" charset="0"/>
              </a:endParaRPr>
            </a:p>
          </p:txBody>
        </p:sp>
      </p:grpSp>
      <p:sp>
        <p:nvSpPr>
          <p:cNvPr id="253" name="テキスト ボックス 2">
            <a:extLst>
              <a:ext uri="{FF2B5EF4-FFF2-40B4-BE49-F238E27FC236}">
                <a16:creationId xmlns:a16="http://schemas.microsoft.com/office/drawing/2014/main" id="{F2275E04-E5D4-435D-A770-D36A1B4F29AD}"/>
              </a:ext>
            </a:extLst>
          </p:cNvPr>
          <p:cNvSpPr txBox="1"/>
          <p:nvPr/>
        </p:nvSpPr>
        <p:spPr>
          <a:xfrm>
            <a:off x="4659902" y="960781"/>
            <a:ext cx="254000" cy="240442"/>
          </a:xfrm>
          <a:prstGeom prst="rect">
            <a:avLst/>
          </a:prstGeom>
          <a:noFill/>
          <a:ln w="9525" cmpd="sng">
            <a:noFill/>
          </a:ln>
        </p:spPr>
        <p:style>
          <a:lnRef idx="0">
            <a:scrgbClr r="0" g="0" b="0"/>
          </a:lnRef>
          <a:fillRef idx="0">
            <a:scrgbClr r="0" g="0" b="0"/>
          </a:fillRef>
          <a:effectRef idx="0">
            <a:scrgbClr r="0" g="0" b="0"/>
          </a:effectRef>
          <a:fontRef idx="minor">
            <a:schemeClr val="dk1"/>
          </a:fontRef>
        </p:style>
        <p:txBody>
          <a:bodyPr wrap="square" rtlCol="0" anchor="t"/>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r>
              <a:rPr kumimoji="1" lang="en-US" altLang="ja-JP" sz="900" b="1" dirty="0">
                <a:latin typeface="Arial" panose="020B0604020202020204" pitchFamily="34" charset="0"/>
                <a:cs typeface="Arial" panose="020B0604020202020204" pitchFamily="34" charset="0"/>
              </a:rPr>
              <a:t>%</a:t>
            </a:r>
            <a:endParaRPr kumimoji="1" lang="ja-JP" altLang="en-US" sz="900" b="1" dirty="0">
              <a:latin typeface="Arial" panose="020B0604020202020204" pitchFamily="34" charset="0"/>
              <a:cs typeface="Arial" panose="020B0604020202020204" pitchFamily="34" charset="0"/>
            </a:endParaRPr>
          </a:p>
        </p:txBody>
      </p:sp>
      <p:sp>
        <p:nvSpPr>
          <p:cNvPr id="254" name="テキスト ボックス 253">
            <a:extLst>
              <a:ext uri="{FF2B5EF4-FFF2-40B4-BE49-F238E27FC236}">
                <a16:creationId xmlns:a16="http://schemas.microsoft.com/office/drawing/2014/main" id="{AB356AFC-E650-41A0-9C4E-1F4BD88C2FC7}"/>
              </a:ext>
            </a:extLst>
          </p:cNvPr>
          <p:cNvSpPr txBox="1"/>
          <p:nvPr/>
        </p:nvSpPr>
        <p:spPr>
          <a:xfrm>
            <a:off x="4854030" y="3243716"/>
            <a:ext cx="1376350" cy="430887"/>
          </a:xfrm>
          <a:prstGeom prst="rect">
            <a:avLst/>
          </a:prstGeom>
          <a:noFill/>
        </p:spPr>
        <p:txBody>
          <a:bodyPr wrap="square" rtlCol="0">
            <a:spAutoFit/>
          </a:bodyPr>
          <a:lstStyle/>
          <a:p>
            <a:pPr algn="ctr"/>
            <a:r>
              <a:rPr lang="en-US" altLang="ja-JP" sz="1100" b="1" dirty="0">
                <a:latin typeface="Arial" panose="020B0604020202020204" pitchFamily="34" charset="0"/>
                <a:cs typeface="Arial" panose="020B0604020202020204" pitchFamily="34" charset="0"/>
              </a:rPr>
              <a:t>Type II collagen positive area</a:t>
            </a:r>
          </a:p>
        </p:txBody>
      </p:sp>
      <p:sp>
        <p:nvSpPr>
          <p:cNvPr id="256" name="テキスト ボックス 255">
            <a:extLst>
              <a:ext uri="{FF2B5EF4-FFF2-40B4-BE49-F238E27FC236}">
                <a16:creationId xmlns:a16="http://schemas.microsoft.com/office/drawing/2014/main" id="{87DC3CE6-2533-41CC-A17B-19CEBB08BAC4}"/>
              </a:ext>
            </a:extLst>
          </p:cNvPr>
          <p:cNvSpPr txBox="1"/>
          <p:nvPr/>
        </p:nvSpPr>
        <p:spPr>
          <a:xfrm>
            <a:off x="721684" y="525431"/>
            <a:ext cx="750255" cy="261610"/>
          </a:xfrm>
          <a:prstGeom prst="rect">
            <a:avLst/>
          </a:prstGeom>
          <a:noFill/>
        </p:spPr>
        <p:txBody>
          <a:bodyPr wrap="square" rtlCol="0">
            <a:spAutoFit/>
          </a:bodyPr>
          <a:lstStyle/>
          <a:p>
            <a:pPr algn="ctr"/>
            <a:r>
              <a:rPr lang="en-US" altLang="ja-JP" sz="1050" b="1" dirty="0">
                <a:latin typeface="Arial" panose="020B0604020202020204" pitchFamily="34" charset="0"/>
                <a:cs typeface="Arial" panose="020B0604020202020204" pitchFamily="34" charset="0"/>
              </a:rPr>
              <a:t>Donor 1</a:t>
            </a:r>
          </a:p>
        </p:txBody>
      </p:sp>
      <p:sp>
        <p:nvSpPr>
          <p:cNvPr id="257" name="テキスト ボックス 256">
            <a:extLst>
              <a:ext uri="{FF2B5EF4-FFF2-40B4-BE49-F238E27FC236}">
                <a16:creationId xmlns:a16="http://schemas.microsoft.com/office/drawing/2014/main" id="{DCF127A0-E077-4B9C-94AD-0100BD990396}"/>
              </a:ext>
            </a:extLst>
          </p:cNvPr>
          <p:cNvSpPr txBox="1"/>
          <p:nvPr/>
        </p:nvSpPr>
        <p:spPr>
          <a:xfrm>
            <a:off x="45363" y="1126856"/>
            <a:ext cx="688435" cy="261610"/>
          </a:xfrm>
          <a:prstGeom prst="rect">
            <a:avLst/>
          </a:prstGeom>
          <a:noFill/>
        </p:spPr>
        <p:txBody>
          <a:bodyPr wrap="square" rtlCol="0">
            <a:spAutoFit/>
          </a:bodyPr>
          <a:lstStyle/>
          <a:p>
            <a:r>
              <a:rPr lang="en-US" altLang="ja-JP" sz="1050" b="1" dirty="0">
                <a:latin typeface="Arial" panose="020B0604020202020204" pitchFamily="34" charset="0"/>
                <a:cs typeface="Arial" panose="020B0604020202020204" pitchFamily="34" charset="0"/>
              </a:rPr>
              <a:t>Control</a:t>
            </a:r>
          </a:p>
        </p:txBody>
      </p:sp>
      <p:sp>
        <p:nvSpPr>
          <p:cNvPr id="258" name="テキスト ボックス 257">
            <a:extLst>
              <a:ext uri="{FF2B5EF4-FFF2-40B4-BE49-F238E27FC236}">
                <a16:creationId xmlns:a16="http://schemas.microsoft.com/office/drawing/2014/main" id="{291C9F08-CBBC-4E7A-A471-8C09A1947363}"/>
              </a:ext>
            </a:extLst>
          </p:cNvPr>
          <p:cNvSpPr txBox="1"/>
          <p:nvPr/>
        </p:nvSpPr>
        <p:spPr>
          <a:xfrm>
            <a:off x="-8447" y="2147497"/>
            <a:ext cx="779457" cy="261610"/>
          </a:xfrm>
          <a:prstGeom prst="rect">
            <a:avLst/>
          </a:prstGeom>
          <a:noFill/>
          <a:ln w="38100">
            <a:noFill/>
          </a:ln>
        </p:spPr>
        <p:txBody>
          <a:bodyPr wrap="square" rtlCol="0">
            <a:spAutoFit/>
          </a:bodyPr>
          <a:lstStyle/>
          <a:p>
            <a:pPr algn="ctr"/>
            <a:r>
              <a:rPr lang="en-US" altLang="ja-JP" sz="1050" b="1" dirty="0">
                <a:latin typeface="Arial" panose="020B0604020202020204" pitchFamily="34" charset="0"/>
                <a:cs typeface="Arial" panose="020B0604020202020204" pitchFamily="34" charset="0"/>
              </a:rPr>
              <a:t>ABT-263</a:t>
            </a:r>
            <a:endParaRPr lang="ja-JP" altLang="en-US" sz="1050" b="1" dirty="0">
              <a:latin typeface="Arial" panose="020B0604020202020204" pitchFamily="34" charset="0"/>
              <a:cs typeface="Arial" panose="020B0604020202020204" pitchFamily="34" charset="0"/>
            </a:endParaRPr>
          </a:p>
        </p:txBody>
      </p:sp>
      <p:sp>
        <p:nvSpPr>
          <p:cNvPr id="259" name="テキスト ボックス 258">
            <a:extLst>
              <a:ext uri="{FF2B5EF4-FFF2-40B4-BE49-F238E27FC236}">
                <a16:creationId xmlns:a16="http://schemas.microsoft.com/office/drawing/2014/main" id="{E0BCFA55-45C5-4C4F-BFFB-3D0A65D9A270}"/>
              </a:ext>
            </a:extLst>
          </p:cNvPr>
          <p:cNvSpPr txBox="1"/>
          <p:nvPr/>
        </p:nvSpPr>
        <p:spPr>
          <a:xfrm>
            <a:off x="1497157" y="525431"/>
            <a:ext cx="749833" cy="261610"/>
          </a:xfrm>
          <a:prstGeom prst="rect">
            <a:avLst/>
          </a:prstGeom>
          <a:noFill/>
        </p:spPr>
        <p:txBody>
          <a:bodyPr wrap="square" rtlCol="0">
            <a:spAutoFit/>
          </a:bodyPr>
          <a:lstStyle/>
          <a:p>
            <a:pPr algn="ctr"/>
            <a:r>
              <a:rPr lang="en-US" altLang="ja-JP" sz="1050" b="1" dirty="0">
                <a:latin typeface="Arial" panose="020B0604020202020204" pitchFamily="34" charset="0"/>
                <a:cs typeface="Arial" panose="020B0604020202020204" pitchFamily="34" charset="0"/>
              </a:rPr>
              <a:t>Donor 2</a:t>
            </a:r>
          </a:p>
        </p:txBody>
      </p:sp>
      <p:sp>
        <p:nvSpPr>
          <p:cNvPr id="260" name="テキスト ボックス 259">
            <a:extLst>
              <a:ext uri="{FF2B5EF4-FFF2-40B4-BE49-F238E27FC236}">
                <a16:creationId xmlns:a16="http://schemas.microsoft.com/office/drawing/2014/main" id="{4722FC1E-B8E7-4B56-916C-54F483E33FAB}"/>
              </a:ext>
            </a:extLst>
          </p:cNvPr>
          <p:cNvSpPr txBox="1"/>
          <p:nvPr/>
        </p:nvSpPr>
        <p:spPr>
          <a:xfrm>
            <a:off x="2260284" y="525431"/>
            <a:ext cx="764878" cy="261610"/>
          </a:xfrm>
          <a:prstGeom prst="rect">
            <a:avLst/>
          </a:prstGeom>
          <a:noFill/>
        </p:spPr>
        <p:txBody>
          <a:bodyPr wrap="square" rtlCol="0">
            <a:spAutoFit/>
          </a:bodyPr>
          <a:lstStyle/>
          <a:p>
            <a:pPr algn="ctr"/>
            <a:r>
              <a:rPr lang="en-US" altLang="ja-JP" sz="1050" b="1" dirty="0">
                <a:latin typeface="Arial" panose="020B0604020202020204" pitchFamily="34" charset="0"/>
                <a:cs typeface="Arial" panose="020B0604020202020204" pitchFamily="34" charset="0"/>
              </a:rPr>
              <a:t>Donor 3</a:t>
            </a:r>
          </a:p>
        </p:txBody>
      </p:sp>
      <p:sp>
        <p:nvSpPr>
          <p:cNvPr id="261" name="テキスト ボックス 260">
            <a:extLst>
              <a:ext uri="{FF2B5EF4-FFF2-40B4-BE49-F238E27FC236}">
                <a16:creationId xmlns:a16="http://schemas.microsoft.com/office/drawing/2014/main" id="{05A22410-A379-4D04-A3D1-A9C2D8BCDFEF}"/>
              </a:ext>
            </a:extLst>
          </p:cNvPr>
          <p:cNvSpPr txBox="1"/>
          <p:nvPr/>
        </p:nvSpPr>
        <p:spPr>
          <a:xfrm>
            <a:off x="3041335" y="525431"/>
            <a:ext cx="754413" cy="261610"/>
          </a:xfrm>
          <a:prstGeom prst="rect">
            <a:avLst/>
          </a:prstGeom>
          <a:noFill/>
        </p:spPr>
        <p:txBody>
          <a:bodyPr wrap="square" rtlCol="0">
            <a:spAutoFit/>
          </a:bodyPr>
          <a:lstStyle/>
          <a:p>
            <a:pPr algn="ctr"/>
            <a:r>
              <a:rPr lang="en-US" altLang="ja-JP" sz="1050" b="1" dirty="0">
                <a:latin typeface="Arial" panose="020B0604020202020204" pitchFamily="34" charset="0"/>
                <a:cs typeface="Arial" panose="020B0604020202020204" pitchFamily="34" charset="0"/>
              </a:rPr>
              <a:t>Donor 4</a:t>
            </a:r>
          </a:p>
        </p:txBody>
      </p:sp>
      <p:sp>
        <p:nvSpPr>
          <p:cNvPr id="262" name="テキスト ボックス 261">
            <a:extLst>
              <a:ext uri="{FF2B5EF4-FFF2-40B4-BE49-F238E27FC236}">
                <a16:creationId xmlns:a16="http://schemas.microsoft.com/office/drawing/2014/main" id="{F49649EA-400B-4151-A7FE-89F7263C1B6B}"/>
              </a:ext>
            </a:extLst>
          </p:cNvPr>
          <p:cNvSpPr txBox="1"/>
          <p:nvPr/>
        </p:nvSpPr>
        <p:spPr>
          <a:xfrm>
            <a:off x="3795749" y="525431"/>
            <a:ext cx="773757" cy="261610"/>
          </a:xfrm>
          <a:prstGeom prst="rect">
            <a:avLst/>
          </a:prstGeom>
          <a:noFill/>
        </p:spPr>
        <p:txBody>
          <a:bodyPr wrap="square" rtlCol="0">
            <a:spAutoFit/>
          </a:bodyPr>
          <a:lstStyle/>
          <a:p>
            <a:pPr algn="ctr"/>
            <a:r>
              <a:rPr lang="en-US" altLang="ja-JP" sz="1050" b="1" dirty="0">
                <a:latin typeface="Arial" panose="020B0604020202020204" pitchFamily="34" charset="0"/>
                <a:cs typeface="Arial" panose="020B0604020202020204" pitchFamily="34" charset="0"/>
              </a:rPr>
              <a:t>Donor 5</a:t>
            </a:r>
          </a:p>
        </p:txBody>
      </p:sp>
      <p:graphicFrame>
        <p:nvGraphicFramePr>
          <p:cNvPr id="266" name="グラフ 265">
            <a:extLst>
              <a:ext uri="{FF2B5EF4-FFF2-40B4-BE49-F238E27FC236}">
                <a16:creationId xmlns:a16="http://schemas.microsoft.com/office/drawing/2014/main" id="{9949953C-59FA-4E83-90A5-80CF58F88FC9}"/>
              </a:ext>
            </a:extLst>
          </p:cNvPr>
          <p:cNvGraphicFramePr>
            <a:graphicFrameLocks/>
          </p:cNvGraphicFramePr>
          <p:nvPr>
            <p:extLst>
              <p:ext uri="{D42A27DB-BD31-4B8C-83A1-F6EECF244321}">
                <p14:modId xmlns:p14="http://schemas.microsoft.com/office/powerpoint/2010/main" val="3385121399"/>
              </p:ext>
            </p:extLst>
          </p:nvPr>
        </p:nvGraphicFramePr>
        <p:xfrm>
          <a:off x="4641135" y="3654562"/>
          <a:ext cx="2187900" cy="1762124"/>
        </p:xfrm>
        <a:graphic>
          <a:graphicData uri="http://schemas.openxmlformats.org/drawingml/2006/chart">
            <c:chart xmlns:c="http://schemas.openxmlformats.org/drawingml/2006/chart" xmlns:r="http://schemas.openxmlformats.org/officeDocument/2006/relationships" r:id="rId58"/>
          </a:graphicData>
        </a:graphic>
      </p:graphicFrame>
      <p:grpSp>
        <p:nvGrpSpPr>
          <p:cNvPr id="263" name="グループ化 262">
            <a:extLst>
              <a:ext uri="{FF2B5EF4-FFF2-40B4-BE49-F238E27FC236}">
                <a16:creationId xmlns:a16="http://schemas.microsoft.com/office/drawing/2014/main" id="{B8B51FBA-2835-45B3-89D6-AF7AA90D88D5}"/>
              </a:ext>
            </a:extLst>
          </p:cNvPr>
          <p:cNvGrpSpPr/>
          <p:nvPr/>
        </p:nvGrpSpPr>
        <p:grpSpPr>
          <a:xfrm>
            <a:off x="5043528" y="3713894"/>
            <a:ext cx="945984" cy="287183"/>
            <a:chOff x="2332381" y="6291838"/>
            <a:chExt cx="1286322" cy="287183"/>
          </a:xfrm>
        </p:grpSpPr>
        <p:sp>
          <p:nvSpPr>
            <p:cNvPr id="264" name="右大かっこ 263">
              <a:extLst>
                <a:ext uri="{FF2B5EF4-FFF2-40B4-BE49-F238E27FC236}">
                  <a16:creationId xmlns:a16="http://schemas.microsoft.com/office/drawing/2014/main" id="{1903A75C-069B-4EA1-9651-A10680A2FBE1}"/>
                </a:ext>
              </a:extLst>
            </p:cNvPr>
            <p:cNvSpPr/>
            <p:nvPr/>
          </p:nvSpPr>
          <p:spPr>
            <a:xfrm rot="16200000">
              <a:off x="2937540" y="6186335"/>
              <a:ext cx="62135" cy="723238"/>
            </a:xfrm>
            <a:prstGeom prst="rightBracket">
              <a:avLst>
                <a:gd name="adj" fmla="val 0"/>
              </a:avLst>
            </a:prstGeom>
            <a:ln w="127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265" name="テキスト ボックス 264">
              <a:extLst>
                <a:ext uri="{FF2B5EF4-FFF2-40B4-BE49-F238E27FC236}">
                  <a16:creationId xmlns:a16="http://schemas.microsoft.com/office/drawing/2014/main" id="{A2D5C559-6BE9-430A-AE56-166620670C54}"/>
                </a:ext>
              </a:extLst>
            </p:cNvPr>
            <p:cNvSpPr txBox="1"/>
            <p:nvPr/>
          </p:nvSpPr>
          <p:spPr>
            <a:xfrm>
              <a:off x="2332381" y="6291838"/>
              <a:ext cx="1286322" cy="230832"/>
            </a:xfrm>
            <a:prstGeom prst="rect">
              <a:avLst/>
            </a:prstGeom>
            <a:noFill/>
          </p:spPr>
          <p:txBody>
            <a:bodyPr wrap="square">
              <a:spAutoFit/>
            </a:bodyPr>
            <a:lstStyle/>
            <a:p>
              <a:pPr algn="ctr"/>
              <a:r>
                <a:rPr lang="en-US" altLang="ja-JP" sz="900" b="1" dirty="0">
                  <a:latin typeface="Arial" panose="020B0604020202020204" pitchFamily="34" charset="0"/>
                  <a:ea typeface="游明朝" panose="02020400000000000000" pitchFamily="18" charset="-128"/>
                </a:rPr>
                <a:t>p = </a:t>
              </a:r>
              <a:r>
                <a:rPr lang="en-US" altLang="ja-JP" sz="900" b="1" dirty="0">
                  <a:latin typeface="Arial" panose="020B0604020202020204" pitchFamily="34" charset="0"/>
                  <a:ea typeface="游明朝" panose="02020400000000000000" pitchFamily="18" charset="-128"/>
                  <a:cs typeface="Arial" panose="020B0604020202020204" pitchFamily="34" charset="0"/>
                </a:rPr>
                <a:t>0.042</a:t>
              </a:r>
            </a:p>
          </p:txBody>
        </p:sp>
      </p:grpSp>
      <p:sp>
        <p:nvSpPr>
          <p:cNvPr id="267" name="テキスト ボックス 2">
            <a:extLst>
              <a:ext uri="{FF2B5EF4-FFF2-40B4-BE49-F238E27FC236}">
                <a16:creationId xmlns:a16="http://schemas.microsoft.com/office/drawing/2014/main" id="{E7DC45BA-D776-4DE1-B37D-3B368CDBC10D}"/>
              </a:ext>
            </a:extLst>
          </p:cNvPr>
          <p:cNvSpPr txBox="1"/>
          <p:nvPr/>
        </p:nvSpPr>
        <p:spPr>
          <a:xfrm>
            <a:off x="4658268" y="3648867"/>
            <a:ext cx="254000" cy="240442"/>
          </a:xfrm>
          <a:prstGeom prst="rect">
            <a:avLst/>
          </a:prstGeom>
          <a:noFill/>
          <a:ln w="9525" cmpd="sng">
            <a:noFill/>
          </a:ln>
        </p:spPr>
        <p:style>
          <a:lnRef idx="0">
            <a:scrgbClr r="0" g="0" b="0"/>
          </a:lnRef>
          <a:fillRef idx="0">
            <a:scrgbClr r="0" g="0" b="0"/>
          </a:fillRef>
          <a:effectRef idx="0">
            <a:scrgbClr r="0" g="0" b="0"/>
          </a:effectRef>
          <a:fontRef idx="minor">
            <a:schemeClr val="dk1"/>
          </a:fontRef>
        </p:style>
        <p:txBody>
          <a:bodyPr wrap="square" rtlCol="0" anchor="t"/>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r>
              <a:rPr kumimoji="1" lang="en-US" altLang="ja-JP" sz="900" b="1" dirty="0">
                <a:latin typeface="Arial" panose="020B0604020202020204" pitchFamily="34" charset="0"/>
                <a:cs typeface="Arial" panose="020B0604020202020204" pitchFamily="34" charset="0"/>
              </a:rPr>
              <a:t>%</a:t>
            </a:r>
            <a:endParaRPr kumimoji="1" lang="ja-JP" altLang="en-US" sz="900" b="1" dirty="0">
              <a:latin typeface="Arial" panose="020B0604020202020204" pitchFamily="34" charset="0"/>
              <a:cs typeface="Arial" panose="020B0604020202020204" pitchFamily="34" charset="0"/>
            </a:endParaRPr>
          </a:p>
        </p:txBody>
      </p:sp>
      <p:sp>
        <p:nvSpPr>
          <p:cNvPr id="134" name="テキスト ボックス 133">
            <a:extLst>
              <a:ext uri="{FF2B5EF4-FFF2-40B4-BE49-F238E27FC236}">
                <a16:creationId xmlns:a16="http://schemas.microsoft.com/office/drawing/2014/main" id="{846666B3-98BD-42DB-83E0-F03A7BBCD082}"/>
              </a:ext>
            </a:extLst>
          </p:cNvPr>
          <p:cNvSpPr txBox="1"/>
          <p:nvPr/>
        </p:nvSpPr>
        <p:spPr>
          <a:xfrm>
            <a:off x="4912268" y="6814568"/>
            <a:ext cx="1376350" cy="600164"/>
          </a:xfrm>
          <a:prstGeom prst="rect">
            <a:avLst/>
          </a:prstGeom>
          <a:noFill/>
        </p:spPr>
        <p:txBody>
          <a:bodyPr wrap="square" rtlCol="0">
            <a:spAutoFit/>
          </a:bodyPr>
          <a:lstStyle/>
          <a:p>
            <a:pPr algn="ctr"/>
            <a:r>
              <a:rPr lang="en-US" altLang="ja-JP" sz="1100" b="1" dirty="0">
                <a:latin typeface="Arial" panose="020B0604020202020204" pitchFamily="34" charset="0"/>
                <a:cs typeface="Arial" panose="020B0604020202020204" pitchFamily="34" charset="0"/>
              </a:rPr>
              <a:t>Type X collagen was not detected in either group.</a:t>
            </a:r>
          </a:p>
        </p:txBody>
      </p:sp>
      <p:grpSp>
        <p:nvGrpSpPr>
          <p:cNvPr id="4" name="グループ化 3">
            <a:extLst>
              <a:ext uri="{FF2B5EF4-FFF2-40B4-BE49-F238E27FC236}">
                <a16:creationId xmlns:a16="http://schemas.microsoft.com/office/drawing/2014/main" id="{5E7B3E15-1DFA-42EF-9D07-7C654DC19D9F}"/>
              </a:ext>
            </a:extLst>
          </p:cNvPr>
          <p:cNvGrpSpPr/>
          <p:nvPr/>
        </p:nvGrpSpPr>
        <p:grpSpPr>
          <a:xfrm>
            <a:off x="1107596" y="1564452"/>
            <a:ext cx="461214" cy="184666"/>
            <a:chOff x="1107596" y="1565376"/>
            <a:chExt cx="461214" cy="184666"/>
          </a:xfrm>
        </p:grpSpPr>
        <p:cxnSp>
          <p:nvCxnSpPr>
            <p:cNvPr id="3" name="直線コネクタ 2">
              <a:extLst>
                <a:ext uri="{FF2B5EF4-FFF2-40B4-BE49-F238E27FC236}">
                  <a16:creationId xmlns:a16="http://schemas.microsoft.com/office/drawing/2014/main" id="{82AA6F8C-C3DA-46EB-9946-72E0EC113D41}"/>
                </a:ext>
              </a:extLst>
            </p:cNvPr>
            <p:cNvCxnSpPr/>
            <p:nvPr/>
          </p:nvCxnSpPr>
          <p:spPr>
            <a:xfrm>
              <a:off x="1238533" y="1722101"/>
              <a:ext cx="208303"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137" name="テキスト ボックス 136">
              <a:extLst>
                <a:ext uri="{FF2B5EF4-FFF2-40B4-BE49-F238E27FC236}">
                  <a16:creationId xmlns:a16="http://schemas.microsoft.com/office/drawing/2014/main" id="{9D7BC5E2-6C1C-447F-B7AB-B9BC491FEB7D}"/>
                </a:ext>
              </a:extLst>
            </p:cNvPr>
            <p:cNvSpPr txBox="1"/>
            <p:nvPr/>
          </p:nvSpPr>
          <p:spPr>
            <a:xfrm>
              <a:off x="1107596" y="1565376"/>
              <a:ext cx="461214" cy="184666"/>
            </a:xfrm>
            <a:prstGeom prst="rect">
              <a:avLst/>
            </a:prstGeom>
            <a:noFill/>
          </p:spPr>
          <p:txBody>
            <a:bodyPr wrap="square" rtlCol="0">
              <a:spAutoFit/>
            </a:bodyPr>
            <a:lstStyle/>
            <a:p>
              <a:pPr algn="ctr"/>
              <a:r>
                <a:rPr lang="en-US" altLang="ja-JP" sz="600" b="1" dirty="0">
                  <a:highlight>
                    <a:srgbClr val="C0C0C0"/>
                  </a:highlight>
                  <a:latin typeface="Arial" panose="020B0604020202020204" pitchFamily="34" charset="0"/>
                  <a:cs typeface="Arial" panose="020B0604020202020204" pitchFamily="34" charset="0"/>
                </a:rPr>
                <a:t>100 µm</a:t>
              </a:r>
            </a:p>
          </p:txBody>
        </p:sp>
      </p:grpSp>
      <p:grpSp>
        <p:nvGrpSpPr>
          <p:cNvPr id="145" name="グループ化 144">
            <a:extLst>
              <a:ext uri="{FF2B5EF4-FFF2-40B4-BE49-F238E27FC236}">
                <a16:creationId xmlns:a16="http://schemas.microsoft.com/office/drawing/2014/main" id="{42FCBD82-2496-46B4-991C-38CC862EF43F}"/>
              </a:ext>
            </a:extLst>
          </p:cNvPr>
          <p:cNvGrpSpPr/>
          <p:nvPr/>
        </p:nvGrpSpPr>
        <p:grpSpPr>
          <a:xfrm>
            <a:off x="1878227" y="1564452"/>
            <a:ext cx="461214" cy="184666"/>
            <a:chOff x="1107596" y="1565376"/>
            <a:chExt cx="461214" cy="184666"/>
          </a:xfrm>
        </p:grpSpPr>
        <p:cxnSp>
          <p:nvCxnSpPr>
            <p:cNvPr id="146" name="直線コネクタ 145">
              <a:extLst>
                <a:ext uri="{FF2B5EF4-FFF2-40B4-BE49-F238E27FC236}">
                  <a16:creationId xmlns:a16="http://schemas.microsoft.com/office/drawing/2014/main" id="{92E0DA9E-3F28-4F65-B563-D19527B51D68}"/>
                </a:ext>
              </a:extLst>
            </p:cNvPr>
            <p:cNvCxnSpPr/>
            <p:nvPr/>
          </p:nvCxnSpPr>
          <p:spPr>
            <a:xfrm>
              <a:off x="1238533" y="1722101"/>
              <a:ext cx="208303"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149" name="テキスト ボックス 148">
              <a:extLst>
                <a:ext uri="{FF2B5EF4-FFF2-40B4-BE49-F238E27FC236}">
                  <a16:creationId xmlns:a16="http://schemas.microsoft.com/office/drawing/2014/main" id="{45401E90-5F48-4700-A42B-3E0FF4A7DFEC}"/>
                </a:ext>
              </a:extLst>
            </p:cNvPr>
            <p:cNvSpPr txBox="1"/>
            <p:nvPr/>
          </p:nvSpPr>
          <p:spPr>
            <a:xfrm>
              <a:off x="1107596" y="1565376"/>
              <a:ext cx="461214" cy="184666"/>
            </a:xfrm>
            <a:prstGeom prst="rect">
              <a:avLst/>
            </a:prstGeom>
            <a:noFill/>
          </p:spPr>
          <p:txBody>
            <a:bodyPr wrap="square" rtlCol="0">
              <a:spAutoFit/>
            </a:bodyPr>
            <a:lstStyle/>
            <a:p>
              <a:pPr algn="ctr"/>
              <a:r>
                <a:rPr lang="en-US" altLang="ja-JP" sz="600" b="1" dirty="0">
                  <a:highlight>
                    <a:srgbClr val="C0C0C0"/>
                  </a:highlight>
                  <a:latin typeface="Arial" panose="020B0604020202020204" pitchFamily="34" charset="0"/>
                  <a:cs typeface="Arial" panose="020B0604020202020204" pitchFamily="34" charset="0"/>
                </a:rPr>
                <a:t>100 µm</a:t>
              </a:r>
            </a:p>
          </p:txBody>
        </p:sp>
      </p:grpSp>
      <p:grpSp>
        <p:nvGrpSpPr>
          <p:cNvPr id="150" name="グループ化 149">
            <a:extLst>
              <a:ext uri="{FF2B5EF4-FFF2-40B4-BE49-F238E27FC236}">
                <a16:creationId xmlns:a16="http://schemas.microsoft.com/office/drawing/2014/main" id="{2BC42CE9-38B7-4DB5-A654-72C8655AE52B}"/>
              </a:ext>
            </a:extLst>
          </p:cNvPr>
          <p:cNvGrpSpPr/>
          <p:nvPr/>
        </p:nvGrpSpPr>
        <p:grpSpPr>
          <a:xfrm>
            <a:off x="2648858" y="1564452"/>
            <a:ext cx="461214" cy="184666"/>
            <a:chOff x="1107596" y="1565376"/>
            <a:chExt cx="461214" cy="184666"/>
          </a:xfrm>
        </p:grpSpPr>
        <p:cxnSp>
          <p:nvCxnSpPr>
            <p:cNvPr id="152" name="直線コネクタ 151">
              <a:extLst>
                <a:ext uri="{FF2B5EF4-FFF2-40B4-BE49-F238E27FC236}">
                  <a16:creationId xmlns:a16="http://schemas.microsoft.com/office/drawing/2014/main" id="{2A109D27-9331-4DB8-B63A-F8ED1CB7E8D9}"/>
                </a:ext>
              </a:extLst>
            </p:cNvPr>
            <p:cNvCxnSpPr/>
            <p:nvPr/>
          </p:nvCxnSpPr>
          <p:spPr>
            <a:xfrm>
              <a:off x="1238533" y="1722101"/>
              <a:ext cx="208303"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153" name="テキスト ボックス 152">
              <a:extLst>
                <a:ext uri="{FF2B5EF4-FFF2-40B4-BE49-F238E27FC236}">
                  <a16:creationId xmlns:a16="http://schemas.microsoft.com/office/drawing/2014/main" id="{15364540-DC69-44F5-9591-5CE4FCA66A9E}"/>
                </a:ext>
              </a:extLst>
            </p:cNvPr>
            <p:cNvSpPr txBox="1"/>
            <p:nvPr/>
          </p:nvSpPr>
          <p:spPr>
            <a:xfrm>
              <a:off x="1107596" y="1565376"/>
              <a:ext cx="461214" cy="184666"/>
            </a:xfrm>
            <a:prstGeom prst="rect">
              <a:avLst/>
            </a:prstGeom>
            <a:noFill/>
          </p:spPr>
          <p:txBody>
            <a:bodyPr wrap="square" rtlCol="0">
              <a:spAutoFit/>
            </a:bodyPr>
            <a:lstStyle/>
            <a:p>
              <a:pPr algn="ctr"/>
              <a:r>
                <a:rPr lang="en-US" altLang="ja-JP" sz="600" b="1" dirty="0">
                  <a:highlight>
                    <a:srgbClr val="C0C0C0"/>
                  </a:highlight>
                  <a:latin typeface="Arial" panose="020B0604020202020204" pitchFamily="34" charset="0"/>
                  <a:cs typeface="Arial" panose="020B0604020202020204" pitchFamily="34" charset="0"/>
                </a:rPr>
                <a:t>100 µm</a:t>
              </a:r>
            </a:p>
          </p:txBody>
        </p:sp>
      </p:grpSp>
      <p:grpSp>
        <p:nvGrpSpPr>
          <p:cNvPr id="155" name="グループ化 154">
            <a:extLst>
              <a:ext uri="{FF2B5EF4-FFF2-40B4-BE49-F238E27FC236}">
                <a16:creationId xmlns:a16="http://schemas.microsoft.com/office/drawing/2014/main" id="{8006CBC9-7F14-455B-9EFF-A7FB45632A4A}"/>
              </a:ext>
            </a:extLst>
          </p:cNvPr>
          <p:cNvGrpSpPr/>
          <p:nvPr/>
        </p:nvGrpSpPr>
        <p:grpSpPr>
          <a:xfrm>
            <a:off x="3419489" y="1564452"/>
            <a:ext cx="461214" cy="184666"/>
            <a:chOff x="1107596" y="1565376"/>
            <a:chExt cx="461214" cy="184666"/>
          </a:xfrm>
        </p:grpSpPr>
        <p:cxnSp>
          <p:nvCxnSpPr>
            <p:cNvPr id="156" name="直線コネクタ 155">
              <a:extLst>
                <a:ext uri="{FF2B5EF4-FFF2-40B4-BE49-F238E27FC236}">
                  <a16:creationId xmlns:a16="http://schemas.microsoft.com/office/drawing/2014/main" id="{5F52CA4F-047E-4ECB-B084-0C3826F8B6F6}"/>
                </a:ext>
              </a:extLst>
            </p:cNvPr>
            <p:cNvCxnSpPr/>
            <p:nvPr/>
          </p:nvCxnSpPr>
          <p:spPr>
            <a:xfrm>
              <a:off x="1238533" y="1722101"/>
              <a:ext cx="208303"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158" name="テキスト ボックス 157">
              <a:extLst>
                <a:ext uri="{FF2B5EF4-FFF2-40B4-BE49-F238E27FC236}">
                  <a16:creationId xmlns:a16="http://schemas.microsoft.com/office/drawing/2014/main" id="{00134667-EB2B-4B8C-9271-65D9566FA605}"/>
                </a:ext>
              </a:extLst>
            </p:cNvPr>
            <p:cNvSpPr txBox="1"/>
            <p:nvPr/>
          </p:nvSpPr>
          <p:spPr>
            <a:xfrm>
              <a:off x="1107596" y="1565376"/>
              <a:ext cx="461214" cy="184666"/>
            </a:xfrm>
            <a:prstGeom prst="rect">
              <a:avLst/>
            </a:prstGeom>
            <a:noFill/>
          </p:spPr>
          <p:txBody>
            <a:bodyPr wrap="square" rtlCol="0">
              <a:spAutoFit/>
            </a:bodyPr>
            <a:lstStyle/>
            <a:p>
              <a:pPr algn="ctr"/>
              <a:r>
                <a:rPr lang="en-US" altLang="ja-JP" sz="600" b="1" dirty="0">
                  <a:highlight>
                    <a:srgbClr val="C0C0C0"/>
                  </a:highlight>
                  <a:latin typeface="Arial" panose="020B0604020202020204" pitchFamily="34" charset="0"/>
                  <a:cs typeface="Arial" panose="020B0604020202020204" pitchFamily="34" charset="0"/>
                </a:rPr>
                <a:t>100 µm</a:t>
              </a:r>
            </a:p>
          </p:txBody>
        </p:sp>
      </p:grpSp>
      <p:grpSp>
        <p:nvGrpSpPr>
          <p:cNvPr id="201" name="グループ化 200">
            <a:extLst>
              <a:ext uri="{FF2B5EF4-FFF2-40B4-BE49-F238E27FC236}">
                <a16:creationId xmlns:a16="http://schemas.microsoft.com/office/drawing/2014/main" id="{9222AFDE-FD85-4A28-9D6C-00DC4D9358BF}"/>
              </a:ext>
            </a:extLst>
          </p:cNvPr>
          <p:cNvGrpSpPr/>
          <p:nvPr/>
        </p:nvGrpSpPr>
        <p:grpSpPr>
          <a:xfrm>
            <a:off x="4190121" y="1564452"/>
            <a:ext cx="461214" cy="184666"/>
            <a:chOff x="1107596" y="1565376"/>
            <a:chExt cx="461214" cy="184666"/>
          </a:xfrm>
        </p:grpSpPr>
        <p:cxnSp>
          <p:nvCxnSpPr>
            <p:cNvPr id="202" name="直線コネクタ 201">
              <a:extLst>
                <a:ext uri="{FF2B5EF4-FFF2-40B4-BE49-F238E27FC236}">
                  <a16:creationId xmlns:a16="http://schemas.microsoft.com/office/drawing/2014/main" id="{F5326AF8-6EBB-46A8-B245-926F3DAD8FA5}"/>
                </a:ext>
              </a:extLst>
            </p:cNvPr>
            <p:cNvCxnSpPr/>
            <p:nvPr/>
          </p:nvCxnSpPr>
          <p:spPr>
            <a:xfrm>
              <a:off x="1238533" y="1722101"/>
              <a:ext cx="208303"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203" name="テキスト ボックス 202">
              <a:extLst>
                <a:ext uri="{FF2B5EF4-FFF2-40B4-BE49-F238E27FC236}">
                  <a16:creationId xmlns:a16="http://schemas.microsoft.com/office/drawing/2014/main" id="{F8B418C9-BF37-4AD2-BE1A-DF7089EDB3CE}"/>
                </a:ext>
              </a:extLst>
            </p:cNvPr>
            <p:cNvSpPr txBox="1"/>
            <p:nvPr/>
          </p:nvSpPr>
          <p:spPr>
            <a:xfrm>
              <a:off x="1107596" y="1565376"/>
              <a:ext cx="461214" cy="184666"/>
            </a:xfrm>
            <a:prstGeom prst="rect">
              <a:avLst/>
            </a:prstGeom>
            <a:noFill/>
          </p:spPr>
          <p:txBody>
            <a:bodyPr wrap="square" rtlCol="0">
              <a:spAutoFit/>
            </a:bodyPr>
            <a:lstStyle/>
            <a:p>
              <a:pPr algn="ctr"/>
              <a:r>
                <a:rPr lang="en-US" altLang="ja-JP" sz="600" b="1" dirty="0">
                  <a:highlight>
                    <a:srgbClr val="C0C0C0"/>
                  </a:highlight>
                  <a:latin typeface="Arial" panose="020B0604020202020204" pitchFamily="34" charset="0"/>
                  <a:cs typeface="Arial" panose="020B0604020202020204" pitchFamily="34" charset="0"/>
                </a:rPr>
                <a:t>100 µm</a:t>
              </a:r>
            </a:p>
          </p:txBody>
        </p:sp>
      </p:grpSp>
      <p:grpSp>
        <p:nvGrpSpPr>
          <p:cNvPr id="217" name="グループ化 216">
            <a:extLst>
              <a:ext uri="{FF2B5EF4-FFF2-40B4-BE49-F238E27FC236}">
                <a16:creationId xmlns:a16="http://schemas.microsoft.com/office/drawing/2014/main" id="{D659C9BA-3AED-4DD0-8AF8-E4153B9025E8}"/>
              </a:ext>
            </a:extLst>
          </p:cNvPr>
          <p:cNvGrpSpPr/>
          <p:nvPr/>
        </p:nvGrpSpPr>
        <p:grpSpPr>
          <a:xfrm>
            <a:off x="1107596" y="2584992"/>
            <a:ext cx="461214" cy="184666"/>
            <a:chOff x="1107596" y="1565376"/>
            <a:chExt cx="461214" cy="184666"/>
          </a:xfrm>
        </p:grpSpPr>
        <p:cxnSp>
          <p:nvCxnSpPr>
            <p:cNvPr id="218" name="直線コネクタ 217">
              <a:extLst>
                <a:ext uri="{FF2B5EF4-FFF2-40B4-BE49-F238E27FC236}">
                  <a16:creationId xmlns:a16="http://schemas.microsoft.com/office/drawing/2014/main" id="{EBFBD7B1-1FF1-4749-ADF2-6FB040150319}"/>
                </a:ext>
              </a:extLst>
            </p:cNvPr>
            <p:cNvCxnSpPr/>
            <p:nvPr/>
          </p:nvCxnSpPr>
          <p:spPr>
            <a:xfrm>
              <a:off x="1238533" y="1722101"/>
              <a:ext cx="208303"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219" name="テキスト ボックス 218">
              <a:extLst>
                <a:ext uri="{FF2B5EF4-FFF2-40B4-BE49-F238E27FC236}">
                  <a16:creationId xmlns:a16="http://schemas.microsoft.com/office/drawing/2014/main" id="{FF9E4768-34D5-4547-BF0D-760864BD6EC4}"/>
                </a:ext>
              </a:extLst>
            </p:cNvPr>
            <p:cNvSpPr txBox="1"/>
            <p:nvPr/>
          </p:nvSpPr>
          <p:spPr>
            <a:xfrm>
              <a:off x="1107596" y="1565376"/>
              <a:ext cx="461214" cy="184666"/>
            </a:xfrm>
            <a:prstGeom prst="rect">
              <a:avLst/>
            </a:prstGeom>
            <a:noFill/>
          </p:spPr>
          <p:txBody>
            <a:bodyPr wrap="square" rtlCol="0">
              <a:spAutoFit/>
            </a:bodyPr>
            <a:lstStyle/>
            <a:p>
              <a:pPr algn="ctr"/>
              <a:r>
                <a:rPr lang="en-US" altLang="ja-JP" sz="600" b="1" dirty="0">
                  <a:highlight>
                    <a:srgbClr val="C0C0C0"/>
                  </a:highlight>
                  <a:latin typeface="Arial" panose="020B0604020202020204" pitchFamily="34" charset="0"/>
                  <a:cs typeface="Arial" panose="020B0604020202020204" pitchFamily="34" charset="0"/>
                </a:rPr>
                <a:t>100 µm</a:t>
              </a:r>
            </a:p>
          </p:txBody>
        </p:sp>
      </p:grpSp>
      <p:grpSp>
        <p:nvGrpSpPr>
          <p:cNvPr id="220" name="グループ化 219">
            <a:extLst>
              <a:ext uri="{FF2B5EF4-FFF2-40B4-BE49-F238E27FC236}">
                <a16:creationId xmlns:a16="http://schemas.microsoft.com/office/drawing/2014/main" id="{4A759127-FB06-4650-B2F8-A36BE41DEC3B}"/>
              </a:ext>
            </a:extLst>
          </p:cNvPr>
          <p:cNvGrpSpPr/>
          <p:nvPr/>
        </p:nvGrpSpPr>
        <p:grpSpPr>
          <a:xfrm>
            <a:off x="1878227" y="2584992"/>
            <a:ext cx="461214" cy="184666"/>
            <a:chOff x="1107596" y="1565376"/>
            <a:chExt cx="461214" cy="184666"/>
          </a:xfrm>
        </p:grpSpPr>
        <p:cxnSp>
          <p:nvCxnSpPr>
            <p:cNvPr id="221" name="直線コネクタ 220">
              <a:extLst>
                <a:ext uri="{FF2B5EF4-FFF2-40B4-BE49-F238E27FC236}">
                  <a16:creationId xmlns:a16="http://schemas.microsoft.com/office/drawing/2014/main" id="{3365E32E-73AD-4826-8FD2-61059F771505}"/>
                </a:ext>
              </a:extLst>
            </p:cNvPr>
            <p:cNvCxnSpPr/>
            <p:nvPr/>
          </p:nvCxnSpPr>
          <p:spPr>
            <a:xfrm>
              <a:off x="1238533" y="1722101"/>
              <a:ext cx="208303"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222" name="テキスト ボックス 221">
              <a:extLst>
                <a:ext uri="{FF2B5EF4-FFF2-40B4-BE49-F238E27FC236}">
                  <a16:creationId xmlns:a16="http://schemas.microsoft.com/office/drawing/2014/main" id="{EFBE6316-7850-496B-9761-91E7E5CE72EB}"/>
                </a:ext>
              </a:extLst>
            </p:cNvPr>
            <p:cNvSpPr txBox="1"/>
            <p:nvPr/>
          </p:nvSpPr>
          <p:spPr>
            <a:xfrm>
              <a:off x="1107596" y="1565376"/>
              <a:ext cx="461214" cy="184666"/>
            </a:xfrm>
            <a:prstGeom prst="rect">
              <a:avLst/>
            </a:prstGeom>
            <a:noFill/>
          </p:spPr>
          <p:txBody>
            <a:bodyPr wrap="square" rtlCol="0">
              <a:spAutoFit/>
            </a:bodyPr>
            <a:lstStyle/>
            <a:p>
              <a:pPr algn="ctr"/>
              <a:r>
                <a:rPr lang="en-US" altLang="ja-JP" sz="600" b="1" dirty="0">
                  <a:highlight>
                    <a:srgbClr val="C0C0C0"/>
                  </a:highlight>
                  <a:latin typeface="Arial" panose="020B0604020202020204" pitchFamily="34" charset="0"/>
                  <a:cs typeface="Arial" panose="020B0604020202020204" pitchFamily="34" charset="0"/>
                </a:rPr>
                <a:t>100 µm</a:t>
              </a:r>
            </a:p>
          </p:txBody>
        </p:sp>
      </p:grpSp>
      <p:grpSp>
        <p:nvGrpSpPr>
          <p:cNvPr id="223" name="グループ化 222">
            <a:extLst>
              <a:ext uri="{FF2B5EF4-FFF2-40B4-BE49-F238E27FC236}">
                <a16:creationId xmlns:a16="http://schemas.microsoft.com/office/drawing/2014/main" id="{A0FCC655-1A9B-4F28-B0D0-087A535F8891}"/>
              </a:ext>
            </a:extLst>
          </p:cNvPr>
          <p:cNvGrpSpPr/>
          <p:nvPr/>
        </p:nvGrpSpPr>
        <p:grpSpPr>
          <a:xfrm>
            <a:off x="2648858" y="2584992"/>
            <a:ext cx="461214" cy="184666"/>
            <a:chOff x="1107596" y="1565376"/>
            <a:chExt cx="461214" cy="184666"/>
          </a:xfrm>
        </p:grpSpPr>
        <p:cxnSp>
          <p:nvCxnSpPr>
            <p:cNvPr id="224" name="直線コネクタ 223">
              <a:extLst>
                <a:ext uri="{FF2B5EF4-FFF2-40B4-BE49-F238E27FC236}">
                  <a16:creationId xmlns:a16="http://schemas.microsoft.com/office/drawing/2014/main" id="{63826C0A-C93B-42E8-81F8-6FA8BAE0DAC6}"/>
                </a:ext>
              </a:extLst>
            </p:cNvPr>
            <p:cNvCxnSpPr/>
            <p:nvPr/>
          </p:nvCxnSpPr>
          <p:spPr>
            <a:xfrm>
              <a:off x="1238533" y="1722101"/>
              <a:ext cx="208303"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225" name="テキスト ボックス 224">
              <a:extLst>
                <a:ext uri="{FF2B5EF4-FFF2-40B4-BE49-F238E27FC236}">
                  <a16:creationId xmlns:a16="http://schemas.microsoft.com/office/drawing/2014/main" id="{A4536E6A-80F5-4F46-A0B8-B3F2FFE71CB5}"/>
                </a:ext>
              </a:extLst>
            </p:cNvPr>
            <p:cNvSpPr txBox="1"/>
            <p:nvPr/>
          </p:nvSpPr>
          <p:spPr>
            <a:xfrm>
              <a:off x="1107596" y="1565376"/>
              <a:ext cx="461214" cy="184666"/>
            </a:xfrm>
            <a:prstGeom prst="rect">
              <a:avLst/>
            </a:prstGeom>
            <a:noFill/>
          </p:spPr>
          <p:txBody>
            <a:bodyPr wrap="square" rtlCol="0">
              <a:spAutoFit/>
            </a:bodyPr>
            <a:lstStyle/>
            <a:p>
              <a:pPr algn="ctr"/>
              <a:r>
                <a:rPr lang="en-US" altLang="ja-JP" sz="600" b="1" dirty="0">
                  <a:highlight>
                    <a:srgbClr val="C0C0C0"/>
                  </a:highlight>
                  <a:latin typeface="Arial" panose="020B0604020202020204" pitchFamily="34" charset="0"/>
                  <a:cs typeface="Arial" panose="020B0604020202020204" pitchFamily="34" charset="0"/>
                </a:rPr>
                <a:t>100 µm</a:t>
              </a:r>
            </a:p>
          </p:txBody>
        </p:sp>
      </p:grpSp>
      <p:grpSp>
        <p:nvGrpSpPr>
          <p:cNvPr id="226" name="グループ化 225">
            <a:extLst>
              <a:ext uri="{FF2B5EF4-FFF2-40B4-BE49-F238E27FC236}">
                <a16:creationId xmlns:a16="http://schemas.microsoft.com/office/drawing/2014/main" id="{74A539D2-E739-482B-B88D-1B7BB8E5A056}"/>
              </a:ext>
            </a:extLst>
          </p:cNvPr>
          <p:cNvGrpSpPr/>
          <p:nvPr/>
        </p:nvGrpSpPr>
        <p:grpSpPr>
          <a:xfrm>
            <a:off x="3419489" y="2584992"/>
            <a:ext cx="461214" cy="184666"/>
            <a:chOff x="1107596" y="1565376"/>
            <a:chExt cx="461214" cy="184666"/>
          </a:xfrm>
        </p:grpSpPr>
        <p:cxnSp>
          <p:nvCxnSpPr>
            <p:cNvPr id="227" name="直線コネクタ 226">
              <a:extLst>
                <a:ext uri="{FF2B5EF4-FFF2-40B4-BE49-F238E27FC236}">
                  <a16:creationId xmlns:a16="http://schemas.microsoft.com/office/drawing/2014/main" id="{769F2A76-7DD6-4723-952D-712087287500}"/>
                </a:ext>
              </a:extLst>
            </p:cNvPr>
            <p:cNvCxnSpPr/>
            <p:nvPr/>
          </p:nvCxnSpPr>
          <p:spPr>
            <a:xfrm>
              <a:off x="1238533" y="1722101"/>
              <a:ext cx="208303"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228" name="テキスト ボックス 227">
              <a:extLst>
                <a:ext uri="{FF2B5EF4-FFF2-40B4-BE49-F238E27FC236}">
                  <a16:creationId xmlns:a16="http://schemas.microsoft.com/office/drawing/2014/main" id="{A0BFBCA0-7365-4681-AEBC-6EB770600824}"/>
                </a:ext>
              </a:extLst>
            </p:cNvPr>
            <p:cNvSpPr txBox="1"/>
            <p:nvPr/>
          </p:nvSpPr>
          <p:spPr>
            <a:xfrm>
              <a:off x="1107596" y="1565376"/>
              <a:ext cx="461214" cy="184666"/>
            </a:xfrm>
            <a:prstGeom prst="rect">
              <a:avLst/>
            </a:prstGeom>
            <a:noFill/>
          </p:spPr>
          <p:txBody>
            <a:bodyPr wrap="square" rtlCol="0">
              <a:spAutoFit/>
            </a:bodyPr>
            <a:lstStyle/>
            <a:p>
              <a:pPr algn="ctr"/>
              <a:r>
                <a:rPr lang="en-US" altLang="ja-JP" sz="600" b="1" dirty="0">
                  <a:highlight>
                    <a:srgbClr val="C0C0C0"/>
                  </a:highlight>
                  <a:latin typeface="Arial" panose="020B0604020202020204" pitchFamily="34" charset="0"/>
                  <a:cs typeface="Arial" panose="020B0604020202020204" pitchFamily="34" charset="0"/>
                </a:rPr>
                <a:t>100 µm</a:t>
              </a:r>
            </a:p>
          </p:txBody>
        </p:sp>
      </p:grpSp>
      <p:grpSp>
        <p:nvGrpSpPr>
          <p:cNvPr id="229" name="グループ化 228">
            <a:extLst>
              <a:ext uri="{FF2B5EF4-FFF2-40B4-BE49-F238E27FC236}">
                <a16:creationId xmlns:a16="http://schemas.microsoft.com/office/drawing/2014/main" id="{59084A12-B548-4F4B-BF23-4F167380D36B}"/>
              </a:ext>
            </a:extLst>
          </p:cNvPr>
          <p:cNvGrpSpPr/>
          <p:nvPr/>
        </p:nvGrpSpPr>
        <p:grpSpPr>
          <a:xfrm>
            <a:off x="4190121" y="2584992"/>
            <a:ext cx="461214" cy="184666"/>
            <a:chOff x="1107596" y="1565376"/>
            <a:chExt cx="461214" cy="184666"/>
          </a:xfrm>
        </p:grpSpPr>
        <p:cxnSp>
          <p:nvCxnSpPr>
            <p:cNvPr id="230" name="直線コネクタ 229">
              <a:extLst>
                <a:ext uri="{FF2B5EF4-FFF2-40B4-BE49-F238E27FC236}">
                  <a16:creationId xmlns:a16="http://schemas.microsoft.com/office/drawing/2014/main" id="{4289126F-2099-4294-AB14-87370E86576C}"/>
                </a:ext>
              </a:extLst>
            </p:cNvPr>
            <p:cNvCxnSpPr/>
            <p:nvPr/>
          </p:nvCxnSpPr>
          <p:spPr>
            <a:xfrm>
              <a:off x="1238533" y="1722101"/>
              <a:ext cx="208303"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231" name="テキスト ボックス 230">
              <a:extLst>
                <a:ext uri="{FF2B5EF4-FFF2-40B4-BE49-F238E27FC236}">
                  <a16:creationId xmlns:a16="http://schemas.microsoft.com/office/drawing/2014/main" id="{9C979EDC-B2CA-4C2B-A52C-444406DFEB41}"/>
                </a:ext>
              </a:extLst>
            </p:cNvPr>
            <p:cNvSpPr txBox="1"/>
            <p:nvPr/>
          </p:nvSpPr>
          <p:spPr>
            <a:xfrm>
              <a:off x="1107596" y="1565376"/>
              <a:ext cx="461214" cy="184666"/>
            </a:xfrm>
            <a:prstGeom prst="rect">
              <a:avLst/>
            </a:prstGeom>
            <a:noFill/>
          </p:spPr>
          <p:txBody>
            <a:bodyPr wrap="square" rtlCol="0">
              <a:spAutoFit/>
            </a:bodyPr>
            <a:lstStyle/>
            <a:p>
              <a:pPr algn="ctr"/>
              <a:r>
                <a:rPr lang="en-US" altLang="ja-JP" sz="600" b="1" dirty="0">
                  <a:highlight>
                    <a:srgbClr val="C0C0C0"/>
                  </a:highlight>
                  <a:latin typeface="Arial" panose="020B0604020202020204" pitchFamily="34" charset="0"/>
                  <a:cs typeface="Arial" panose="020B0604020202020204" pitchFamily="34" charset="0"/>
                </a:rPr>
                <a:t>100 µm</a:t>
              </a:r>
            </a:p>
          </p:txBody>
        </p:sp>
      </p:grpSp>
      <p:grpSp>
        <p:nvGrpSpPr>
          <p:cNvPr id="232" name="グループ化 231">
            <a:extLst>
              <a:ext uri="{FF2B5EF4-FFF2-40B4-BE49-F238E27FC236}">
                <a16:creationId xmlns:a16="http://schemas.microsoft.com/office/drawing/2014/main" id="{3C934696-985A-4B61-99EC-185D04C81857}"/>
              </a:ext>
            </a:extLst>
          </p:cNvPr>
          <p:cNvGrpSpPr/>
          <p:nvPr/>
        </p:nvGrpSpPr>
        <p:grpSpPr>
          <a:xfrm>
            <a:off x="1089258" y="4209607"/>
            <a:ext cx="461214" cy="184666"/>
            <a:chOff x="1107596" y="1565376"/>
            <a:chExt cx="461214" cy="184666"/>
          </a:xfrm>
        </p:grpSpPr>
        <p:cxnSp>
          <p:nvCxnSpPr>
            <p:cNvPr id="233" name="直線コネクタ 232">
              <a:extLst>
                <a:ext uri="{FF2B5EF4-FFF2-40B4-BE49-F238E27FC236}">
                  <a16:creationId xmlns:a16="http://schemas.microsoft.com/office/drawing/2014/main" id="{DF0C3547-D55F-4BB4-90F1-CB1501B2051C}"/>
                </a:ext>
              </a:extLst>
            </p:cNvPr>
            <p:cNvCxnSpPr/>
            <p:nvPr/>
          </p:nvCxnSpPr>
          <p:spPr>
            <a:xfrm>
              <a:off x="1238533" y="1722101"/>
              <a:ext cx="208303"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234" name="テキスト ボックス 233">
              <a:extLst>
                <a:ext uri="{FF2B5EF4-FFF2-40B4-BE49-F238E27FC236}">
                  <a16:creationId xmlns:a16="http://schemas.microsoft.com/office/drawing/2014/main" id="{42EAC837-B4D3-40E4-8436-C6EA051E6B90}"/>
                </a:ext>
              </a:extLst>
            </p:cNvPr>
            <p:cNvSpPr txBox="1"/>
            <p:nvPr/>
          </p:nvSpPr>
          <p:spPr>
            <a:xfrm>
              <a:off x="1107596" y="1565376"/>
              <a:ext cx="461214" cy="184666"/>
            </a:xfrm>
            <a:prstGeom prst="rect">
              <a:avLst/>
            </a:prstGeom>
            <a:noFill/>
          </p:spPr>
          <p:txBody>
            <a:bodyPr wrap="square" rtlCol="0">
              <a:spAutoFit/>
            </a:bodyPr>
            <a:lstStyle/>
            <a:p>
              <a:pPr algn="ctr"/>
              <a:r>
                <a:rPr lang="en-US" altLang="ja-JP" sz="600" b="1" dirty="0">
                  <a:highlight>
                    <a:srgbClr val="C0C0C0"/>
                  </a:highlight>
                  <a:latin typeface="Arial" panose="020B0604020202020204" pitchFamily="34" charset="0"/>
                  <a:cs typeface="Arial" panose="020B0604020202020204" pitchFamily="34" charset="0"/>
                </a:rPr>
                <a:t>100 µm</a:t>
              </a:r>
            </a:p>
          </p:txBody>
        </p:sp>
      </p:grpSp>
      <p:grpSp>
        <p:nvGrpSpPr>
          <p:cNvPr id="235" name="グループ化 234">
            <a:extLst>
              <a:ext uri="{FF2B5EF4-FFF2-40B4-BE49-F238E27FC236}">
                <a16:creationId xmlns:a16="http://schemas.microsoft.com/office/drawing/2014/main" id="{6C2AF3A9-459E-48A2-B8A0-5E5105BA8548}"/>
              </a:ext>
            </a:extLst>
          </p:cNvPr>
          <p:cNvGrpSpPr/>
          <p:nvPr/>
        </p:nvGrpSpPr>
        <p:grpSpPr>
          <a:xfrm>
            <a:off x="1859889" y="4209607"/>
            <a:ext cx="461214" cy="184666"/>
            <a:chOff x="1107596" y="1565376"/>
            <a:chExt cx="461214" cy="184666"/>
          </a:xfrm>
        </p:grpSpPr>
        <p:cxnSp>
          <p:nvCxnSpPr>
            <p:cNvPr id="236" name="直線コネクタ 235">
              <a:extLst>
                <a:ext uri="{FF2B5EF4-FFF2-40B4-BE49-F238E27FC236}">
                  <a16:creationId xmlns:a16="http://schemas.microsoft.com/office/drawing/2014/main" id="{7404E025-3886-47DA-8FED-6813A98C2463}"/>
                </a:ext>
              </a:extLst>
            </p:cNvPr>
            <p:cNvCxnSpPr/>
            <p:nvPr/>
          </p:nvCxnSpPr>
          <p:spPr>
            <a:xfrm>
              <a:off x="1238533" y="1722101"/>
              <a:ext cx="208303"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237" name="テキスト ボックス 236">
              <a:extLst>
                <a:ext uri="{FF2B5EF4-FFF2-40B4-BE49-F238E27FC236}">
                  <a16:creationId xmlns:a16="http://schemas.microsoft.com/office/drawing/2014/main" id="{41770274-39CB-4252-A869-AB33469D60CE}"/>
                </a:ext>
              </a:extLst>
            </p:cNvPr>
            <p:cNvSpPr txBox="1"/>
            <p:nvPr/>
          </p:nvSpPr>
          <p:spPr>
            <a:xfrm>
              <a:off x="1107596" y="1565376"/>
              <a:ext cx="461214" cy="184666"/>
            </a:xfrm>
            <a:prstGeom prst="rect">
              <a:avLst/>
            </a:prstGeom>
            <a:noFill/>
          </p:spPr>
          <p:txBody>
            <a:bodyPr wrap="square" rtlCol="0">
              <a:spAutoFit/>
            </a:bodyPr>
            <a:lstStyle/>
            <a:p>
              <a:pPr algn="ctr"/>
              <a:r>
                <a:rPr lang="en-US" altLang="ja-JP" sz="600" b="1" dirty="0">
                  <a:highlight>
                    <a:srgbClr val="C0C0C0"/>
                  </a:highlight>
                  <a:latin typeface="Arial" panose="020B0604020202020204" pitchFamily="34" charset="0"/>
                  <a:cs typeface="Arial" panose="020B0604020202020204" pitchFamily="34" charset="0"/>
                </a:rPr>
                <a:t>100 µm</a:t>
              </a:r>
            </a:p>
          </p:txBody>
        </p:sp>
      </p:grpSp>
      <p:grpSp>
        <p:nvGrpSpPr>
          <p:cNvPr id="238" name="グループ化 237">
            <a:extLst>
              <a:ext uri="{FF2B5EF4-FFF2-40B4-BE49-F238E27FC236}">
                <a16:creationId xmlns:a16="http://schemas.microsoft.com/office/drawing/2014/main" id="{AF533479-E6FB-4929-BBCB-A1E26228BBC1}"/>
              </a:ext>
            </a:extLst>
          </p:cNvPr>
          <p:cNvGrpSpPr/>
          <p:nvPr/>
        </p:nvGrpSpPr>
        <p:grpSpPr>
          <a:xfrm>
            <a:off x="2630520" y="4209607"/>
            <a:ext cx="461214" cy="184666"/>
            <a:chOff x="1107596" y="1565376"/>
            <a:chExt cx="461214" cy="184666"/>
          </a:xfrm>
        </p:grpSpPr>
        <p:cxnSp>
          <p:nvCxnSpPr>
            <p:cNvPr id="239" name="直線コネクタ 238">
              <a:extLst>
                <a:ext uri="{FF2B5EF4-FFF2-40B4-BE49-F238E27FC236}">
                  <a16:creationId xmlns:a16="http://schemas.microsoft.com/office/drawing/2014/main" id="{51470D88-C89B-4863-845A-022B66AB57DA}"/>
                </a:ext>
              </a:extLst>
            </p:cNvPr>
            <p:cNvCxnSpPr/>
            <p:nvPr/>
          </p:nvCxnSpPr>
          <p:spPr>
            <a:xfrm>
              <a:off x="1238533" y="1722101"/>
              <a:ext cx="208303"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240" name="テキスト ボックス 239">
              <a:extLst>
                <a:ext uri="{FF2B5EF4-FFF2-40B4-BE49-F238E27FC236}">
                  <a16:creationId xmlns:a16="http://schemas.microsoft.com/office/drawing/2014/main" id="{18637D7D-E26C-48F1-98F2-B14CD045724E}"/>
                </a:ext>
              </a:extLst>
            </p:cNvPr>
            <p:cNvSpPr txBox="1"/>
            <p:nvPr/>
          </p:nvSpPr>
          <p:spPr>
            <a:xfrm>
              <a:off x="1107596" y="1565376"/>
              <a:ext cx="461214" cy="184666"/>
            </a:xfrm>
            <a:prstGeom prst="rect">
              <a:avLst/>
            </a:prstGeom>
            <a:noFill/>
          </p:spPr>
          <p:txBody>
            <a:bodyPr wrap="square" rtlCol="0">
              <a:spAutoFit/>
            </a:bodyPr>
            <a:lstStyle/>
            <a:p>
              <a:pPr algn="ctr"/>
              <a:r>
                <a:rPr lang="en-US" altLang="ja-JP" sz="600" b="1" dirty="0">
                  <a:highlight>
                    <a:srgbClr val="C0C0C0"/>
                  </a:highlight>
                  <a:latin typeface="Arial" panose="020B0604020202020204" pitchFamily="34" charset="0"/>
                  <a:cs typeface="Arial" panose="020B0604020202020204" pitchFamily="34" charset="0"/>
                </a:rPr>
                <a:t>100 µm</a:t>
              </a:r>
            </a:p>
          </p:txBody>
        </p:sp>
      </p:grpSp>
      <p:grpSp>
        <p:nvGrpSpPr>
          <p:cNvPr id="241" name="グループ化 240">
            <a:extLst>
              <a:ext uri="{FF2B5EF4-FFF2-40B4-BE49-F238E27FC236}">
                <a16:creationId xmlns:a16="http://schemas.microsoft.com/office/drawing/2014/main" id="{81243EA8-FDDB-47A4-9437-9CF22E5C79A8}"/>
              </a:ext>
            </a:extLst>
          </p:cNvPr>
          <p:cNvGrpSpPr/>
          <p:nvPr/>
        </p:nvGrpSpPr>
        <p:grpSpPr>
          <a:xfrm>
            <a:off x="3401151" y="4209607"/>
            <a:ext cx="461214" cy="184666"/>
            <a:chOff x="1107596" y="1565376"/>
            <a:chExt cx="461214" cy="184666"/>
          </a:xfrm>
        </p:grpSpPr>
        <p:cxnSp>
          <p:nvCxnSpPr>
            <p:cNvPr id="242" name="直線コネクタ 241">
              <a:extLst>
                <a:ext uri="{FF2B5EF4-FFF2-40B4-BE49-F238E27FC236}">
                  <a16:creationId xmlns:a16="http://schemas.microsoft.com/office/drawing/2014/main" id="{DCD3BA5A-A9EF-477F-8DC6-CEF45DBD6875}"/>
                </a:ext>
              </a:extLst>
            </p:cNvPr>
            <p:cNvCxnSpPr/>
            <p:nvPr/>
          </p:nvCxnSpPr>
          <p:spPr>
            <a:xfrm>
              <a:off x="1238533" y="1722101"/>
              <a:ext cx="208303"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243" name="テキスト ボックス 242">
              <a:extLst>
                <a:ext uri="{FF2B5EF4-FFF2-40B4-BE49-F238E27FC236}">
                  <a16:creationId xmlns:a16="http://schemas.microsoft.com/office/drawing/2014/main" id="{B19D5D34-A386-474B-8A97-603032F46A96}"/>
                </a:ext>
              </a:extLst>
            </p:cNvPr>
            <p:cNvSpPr txBox="1"/>
            <p:nvPr/>
          </p:nvSpPr>
          <p:spPr>
            <a:xfrm>
              <a:off x="1107596" y="1565376"/>
              <a:ext cx="461214" cy="184666"/>
            </a:xfrm>
            <a:prstGeom prst="rect">
              <a:avLst/>
            </a:prstGeom>
            <a:noFill/>
          </p:spPr>
          <p:txBody>
            <a:bodyPr wrap="square" rtlCol="0">
              <a:spAutoFit/>
            </a:bodyPr>
            <a:lstStyle/>
            <a:p>
              <a:pPr algn="ctr"/>
              <a:r>
                <a:rPr lang="en-US" altLang="ja-JP" sz="600" b="1" dirty="0">
                  <a:highlight>
                    <a:srgbClr val="C0C0C0"/>
                  </a:highlight>
                  <a:latin typeface="Arial" panose="020B0604020202020204" pitchFamily="34" charset="0"/>
                  <a:cs typeface="Arial" panose="020B0604020202020204" pitchFamily="34" charset="0"/>
                </a:rPr>
                <a:t>100 µm</a:t>
              </a:r>
            </a:p>
          </p:txBody>
        </p:sp>
      </p:grpSp>
      <p:grpSp>
        <p:nvGrpSpPr>
          <p:cNvPr id="244" name="グループ化 243">
            <a:extLst>
              <a:ext uri="{FF2B5EF4-FFF2-40B4-BE49-F238E27FC236}">
                <a16:creationId xmlns:a16="http://schemas.microsoft.com/office/drawing/2014/main" id="{AF607DED-6C79-4523-8B1B-1FB0100FA44D}"/>
              </a:ext>
            </a:extLst>
          </p:cNvPr>
          <p:cNvGrpSpPr/>
          <p:nvPr/>
        </p:nvGrpSpPr>
        <p:grpSpPr>
          <a:xfrm>
            <a:off x="4171783" y="4209607"/>
            <a:ext cx="461214" cy="184666"/>
            <a:chOff x="1107596" y="1565376"/>
            <a:chExt cx="461214" cy="184666"/>
          </a:xfrm>
        </p:grpSpPr>
        <p:cxnSp>
          <p:nvCxnSpPr>
            <p:cNvPr id="245" name="直線コネクタ 244">
              <a:extLst>
                <a:ext uri="{FF2B5EF4-FFF2-40B4-BE49-F238E27FC236}">
                  <a16:creationId xmlns:a16="http://schemas.microsoft.com/office/drawing/2014/main" id="{BCDD08EA-A6F7-47E9-B230-508F453FF6F5}"/>
                </a:ext>
              </a:extLst>
            </p:cNvPr>
            <p:cNvCxnSpPr/>
            <p:nvPr/>
          </p:nvCxnSpPr>
          <p:spPr>
            <a:xfrm>
              <a:off x="1238533" y="1722101"/>
              <a:ext cx="208303"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246" name="テキスト ボックス 245">
              <a:extLst>
                <a:ext uri="{FF2B5EF4-FFF2-40B4-BE49-F238E27FC236}">
                  <a16:creationId xmlns:a16="http://schemas.microsoft.com/office/drawing/2014/main" id="{C444A05D-0BA2-4791-B4B6-F1FC5BC8F986}"/>
                </a:ext>
              </a:extLst>
            </p:cNvPr>
            <p:cNvSpPr txBox="1"/>
            <p:nvPr/>
          </p:nvSpPr>
          <p:spPr>
            <a:xfrm>
              <a:off x="1107596" y="1565376"/>
              <a:ext cx="461214" cy="184666"/>
            </a:xfrm>
            <a:prstGeom prst="rect">
              <a:avLst/>
            </a:prstGeom>
            <a:noFill/>
          </p:spPr>
          <p:txBody>
            <a:bodyPr wrap="square" rtlCol="0">
              <a:spAutoFit/>
            </a:bodyPr>
            <a:lstStyle/>
            <a:p>
              <a:pPr algn="ctr"/>
              <a:r>
                <a:rPr lang="en-US" altLang="ja-JP" sz="600" b="1" dirty="0">
                  <a:highlight>
                    <a:srgbClr val="C0C0C0"/>
                  </a:highlight>
                  <a:latin typeface="Arial" panose="020B0604020202020204" pitchFamily="34" charset="0"/>
                  <a:cs typeface="Arial" panose="020B0604020202020204" pitchFamily="34" charset="0"/>
                </a:rPr>
                <a:t>100 µm</a:t>
              </a:r>
            </a:p>
          </p:txBody>
        </p:sp>
      </p:grpSp>
      <p:grpSp>
        <p:nvGrpSpPr>
          <p:cNvPr id="247" name="グループ化 246">
            <a:extLst>
              <a:ext uri="{FF2B5EF4-FFF2-40B4-BE49-F238E27FC236}">
                <a16:creationId xmlns:a16="http://schemas.microsoft.com/office/drawing/2014/main" id="{61542535-1B5F-4252-8A27-D2CBFE55E921}"/>
              </a:ext>
            </a:extLst>
          </p:cNvPr>
          <p:cNvGrpSpPr/>
          <p:nvPr/>
        </p:nvGrpSpPr>
        <p:grpSpPr>
          <a:xfrm>
            <a:off x="1089258" y="5230147"/>
            <a:ext cx="461214" cy="184666"/>
            <a:chOff x="1107596" y="1565376"/>
            <a:chExt cx="461214" cy="184666"/>
          </a:xfrm>
        </p:grpSpPr>
        <p:cxnSp>
          <p:nvCxnSpPr>
            <p:cNvPr id="248" name="直線コネクタ 247">
              <a:extLst>
                <a:ext uri="{FF2B5EF4-FFF2-40B4-BE49-F238E27FC236}">
                  <a16:creationId xmlns:a16="http://schemas.microsoft.com/office/drawing/2014/main" id="{3ADF5CEF-E313-45C6-8383-73C7EDE5DFF3}"/>
                </a:ext>
              </a:extLst>
            </p:cNvPr>
            <p:cNvCxnSpPr/>
            <p:nvPr/>
          </p:nvCxnSpPr>
          <p:spPr>
            <a:xfrm>
              <a:off x="1238533" y="1722101"/>
              <a:ext cx="208303"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249" name="テキスト ボックス 248">
              <a:extLst>
                <a:ext uri="{FF2B5EF4-FFF2-40B4-BE49-F238E27FC236}">
                  <a16:creationId xmlns:a16="http://schemas.microsoft.com/office/drawing/2014/main" id="{D000C3B9-4CFE-4F42-8EC0-C86F7FDC6C0E}"/>
                </a:ext>
              </a:extLst>
            </p:cNvPr>
            <p:cNvSpPr txBox="1"/>
            <p:nvPr/>
          </p:nvSpPr>
          <p:spPr>
            <a:xfrm>
              <a:off x="1107596" y="1565376"/>
              <a:ext cx="461214" cy="184666"/>
            </a:xfrm>
            <a:prstGeom prst="rect">
              <a:avLst/>
            </a:prstGeom>
            <a:noFill/>
          </p:spPr>
          <p:txBody>
            <a:bodyPr wrap="square" rtlCol="0">
              <a:spAutoFit/>
            </a:bodyPr>
            <a:lstStyle/>
            <a:p>
              <a:pPr algn="ctr"/>
              <a:r>
                <a:rPr lang="en-US" altLang="ja-JP" sz="600" b="1" dirty="0">
                  <a:highlight>
                    <a:srgbClr val="C0C0C0"/>
                  </a:highlight>
                  <a:latin typeface="Arial" panose="020B0604020202020204" pitchFamily="34" charset="0"/>
                  <a:cs typeface="Arial" panose="020B0604020202020204" pitchFamily="34" charset="0"/>
                </a:rPr>
                <a:t>100 µm</a:t>
              </a:r>
            </a:p>
          </p:txBody>
        </p:sp>
      </p:grpSp>
      <p:grpSp>
        <p:nvGrpSpPr>
          <p:cNvPr id="268" name="グループ化 267">
            <a:extLst>
              <a:ext uri="{FF2B5EF4-FFF2-40B4-BE49-F238E27FC236}">
                <a16:creationId xmlns:a16="http://schemas.microsoft.com/office/drawing/2014/main" id="{EEB0B319-C23D-4C0C-A194-CB9F401FD86A}"/>
              </a:ext>
            </a:extLst>
          </p:cNvPr>
          <p:cNvGrpSpPr/>
          <p:nvPr/>
        </p:nvGrpSpPr>
        <p:grpSpPr>
          <a:xfrm>
            <a:off x="1859889" y="5230147"/>
            <a:ext cx="461214" cy="184666"/>
            <a:chOff x="1107596" y="1565376"/>
            <a:chExt cx="461214" cy="184666"/>
          </a:xfrm>
        </p:grpSpPr>
        <p:cxnSp>
          <p:nvCxnSpPr>
            <p:cNvPr id="269" name="直線コネクタ 268">
              <a:extLst>
                <a:ext uri="{FF2B5EF4-FFF2-40B4-BE49-F238E27FC236}">
                  <a16:creationId xmlns:a16="http://schemas.microsoft.com/office/drawing/2014/main" id="{C3A12037-934A-4989-BC8C-629D2BB4EDC7}"/>
                </a:ext>
              </a:extLst>
            </p:cNvPr>
            <p:cNvCxnSpPr/>
            <p:nvPr/>
          </p:nvCxnSpPr>
          <p:spPr>
            <a:xfrm>
              <a:off x="1238533" y="1722101"/>
              <a:ext cx="208303"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270" name="テキスト ボックス 269">
              <a:extLst>
                <a:ext uri="{FF2B5EF4-FFF2-40B4-BE49-F238E27FC236}">
                  <a16:creationId xmlns:a16="http://schemas.microsoft.com/office/drawing/2014/main" id="{E599AE5B-D88B-45ED-B83E-A718AC7B714B}"/>
                </a:ext>
              </a:extLst>
            </p:cNvPr>
            <p:cNvSpPr txBox="1"/>
            <p:nvPr/>
          </p:nvSpPr>
          <p:spPr>
            <a:xfrm>
              <a:off x="1107596" y="1565376"/>
              <a:ext cx="461214" cy="184666"/>
            </a:xfrm>
            <a:prstGeom prst="rect">
              <a:avLst/>
            </a:prstGeom>
            <a:noFill/>
          </p:spPr>
          <p:txBody>
            <a:bodyPr wrap="square" rtlCol="0">
              <a:spAutoFit/>
            </a:bodyPr>
            <a:lstStyle/>
            <a:p>
              <a:pPr algn="ctr"/>
              <a:r>
                <a:rPr lang="en-US" altLang="ja-JP" sz="600" b="1" dirty="0">
                  <a:highlight>
                    <a:srgbClr val="C0C0C0"/>
                  </a:highlight>
                  <a:latin typeface="Arial" panose="020B0604020202020204" pitchFamily="34" charset="0"/>
                  <a:cs typeface="Arial" panose="020B0604020202020204" pitchFamily="34" charset="0"/>
                </a:rPr>
                <a:t>100 µm</a:t>
              </a:r>
            </a:p>
          </p:txBody>
        </p:sp>
      </p:grpSp>
      <p:grpSp>
        <p:nvGrpSpPr>
          <p:cNvPr id="271" name="グループ化 270">
            <a:extLst>
              <a:ext uri="{FF2B5EF4-FFF2-40B4-BE49-F238E27FC236}">
                <a16:creationId xmlns:a16="http://schemas.microsoft.com/office/drawing/2014/main" id="{2EB45DDA-0E99-43F3-B9CF-06FAFCDA19A4}"/>
              </a:ext>
            </a:extLst>
          </p:cNvPr>
          <p:cNvGrpSpPr/>
          <p:nvPr/>
        </p:nvGrpSpPr>
        <p:grpSpPr>
          <a:xfrm>
            <a:off x="2630520" y="5230147"/>
            <a:ext cx="461214" cy="184666"/>
            <a:chOff x="1107596" y="1565376"/>
            <a:chExt cx="461214" cy="184666"/>
          </a:xfrm>
        </p:grpSpPr>
        <p:cxnSp>
          <p:nvCxnSpPr>
            <p:cNvPr id="272" name="直線コネクタ 271">
              <a:extLst>
                <a:ext uri="{FF2B5EF4-FFF2-40B4-BE49-F238E27FC236}">
                  <a16:creationId xmlns:a16="http://schemas.microsoft.com/office/drawing/2014/main" id="{9F57990D-E975-4DF9-B6E6-5147B50204C3}"/>
                </a:ext>
              </a:extLst>
            </p:cNvPr>
            <p:cNvCxnSpPr/>
            <p:nvPr/>
          </p:nvCxnSpPr>
          <p:spPr>
            <a:xfrm>
              <a:off x="1238533" y="1722101"/>
              <a:ext cx="208303"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273" name="テキスト ボックス 272">
              <a:extLst>
                <a:ext uri="{FF2B5EF4-FFF2-40B4-BE49-F238E27FC236}">
                  <a16:creationId xmlns:a16="http://schemas.microsoft.com/office/drawing/2014/main" id="{4669C02B-749C-4ED8-B012-38BD05250A49}"/>
                </a:ext>
              </a:extLst>
            </p:cNvPr>
            <p:cNvSpPr txBox="1"/>
            <p:nvPr/>
          </p:nvSpPr>
          <p:spPr>
            <a:xfrm>
              <a:off x="1107596" y="1565376"/>
              <a:ext cx="461214" cy="184666"/>
            </a:xfrm>
            <a:prstGeom prst="rect">
              <a:avLst/>
            </a:prstGeom>
            <a:noFill/>
          </p:spPr>
          <p:txBody>
            <a:bodyPr wrap="square" rtlCol="0">
              <a:spAutoFit/>
            </a:bodyPr>
            <a:lstStyle/>
            <a:p>
              <a:pPr algn="ctr"/>
              <a:r>
                <a:rPr lang="en-US" altLang="ja-JP" sz="600" b="1" dirty="0">
                  <a:highlight>
                    <a:srgbClr val="C0C0C0"/>
                  </a:highlight>
                  <a:latin typeface="Arial" panose="020B0604020202020204" pitchFamily="34" charset="0"/>
                  <a:cs typeface="Arial" panose="020B0604020202020204" pitchFamily="34" charset="0"/>
                </a:rPr>
                <a:t>100 µm</a:t>
              </a:r>
            </a:p>
          </p:txBody>
        </p:sp>
      </p:grpSp>
      <p:grpSp>
        <p:nvGrpSpPr>
          <p:cNvPr id="274" name="グループ化 273">
            <a:extLst>
              <a:ext uri="{FF2B5EF4-FFF2-40B4-BE49-F238E27FC236}">
                <a16:creationId xmlns:a16="http://schemas.microsoft.com/office/drawing/2014/main" id="{B3B6736D-6104-40EC-93F7-36E639405D3C}"/>
              </a:ext>
            </a:extLst>
          </p:cNvPr>
          <p:cNvGrpSpPr/>
          <p:nvPr/>
        </p:nvGrpSpPr>
        <p:grpSpPr>
          <a:xfrm>
            <a:off x="3401151" y="5230147"/>
            <a:ext cx="461214" cy="184666"/>
            <a:chOff x="1107596" y="1565376"/>
            <a:chExt cx="461214" cy="184666"/>
          </a:xfrm>
        </p:grpSpPr>
        <p:cxnSp>
          <p:nvCxnSpPr>
            <p:cNvPr id="275" name="直線コネクタ 274">
              <a:extLst>
                <a:ext uri="{FF2B5EF4-FFF2-40B4-BE49-F238E27FC236}">
                  <a16:creationId xmlns:a16="http://schemas.microsoft.com/office/drawing/2014/main" id="{99066BAA-0426-48FF-A2F3-716108AA4C39}"/>
                </a:ext>
              </a:extLst>
            </p:cNvPr>
            <p:cNvCxnSpPr/>
            <p:nvPr/>
          </p:nvCxnSpPr>
          <p:spPr>
            <a:xfrm>
              <a:off x="1238533" y="1722101"/>
              <a:ext cx="208303"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276" name="テキスト ボックス 275">
              <a:extLst>
                <a:ext uri="{FF2B5EF4-FFF2-40B4-BE49-F238E27FC236}">
                  <a16:creationId xmlns:a16="http://schemas.microsoft.com/office/drawing/2014/main" id="{BD5B7298-DCED-4367-B568-02E27D5F6B37}"/>
                </a:ext>
              </a:extLst>
            </p:cNvPr>
            <p:cNvSpPr txBox="1"/>
            <p:nvPr/>
          </p:nvSpPr>
          <p:spPr>
            <a:xfrm>
              <a:off x="1107596" y="1565376"/>
              <a:ext cx="461214" cy="184666"/>
            </a:xfrm>
            <a:prstGeom prst="rect">
              <a:avLst/>
            </a:prstGeom>
            <a:noFill/>
          </p:spPr>
          <p:txBody>
            <a:bodyPr wrap="square" rtlCol="0">
              <a:spAutoFit/>
            </a:bodyPr>
            <a:lstStyle/>
            <a:p>
              <a:pPr algn="ctr"/>
              <a:r>
                <a:rPr lang="en-US" altLang="ja-JP" sz="600" b="1" dirty="0">
                  <a:highlight>
                    <a:srgbClr val="C0C0C0"/>
                  </a:highlight>
                  <a:latin typeface="Arial" panose="020B0604020202020204" pitchFamily="34" charset="0"/>
                  <a:cs typeface="Arial" panose="020B0604020202020204" pitchFamily="34" charset="0"/>
                </a:rPr>
                <a:t>100 µm</a:t>
              </a:r>
            </a:p>
          </p:txBody>
        </p:sp>
      </p:grpSp>
      <p:grpSp>
        <p:nvGrpSpPr>
          <p:cNvPr id="277" name="グループ化 276">
            <a:extLst>
              <a:ext uri="{FF2B5EF4-FFF2-40B4-BE49-F238E27FC236}">
                <a16:creationId xmlns:a16="http://schemas.microsoft.com/office/drawing/2014/main" id="{C6B1DDB6-5A48-49BF-AF65-71120D0CB74B}"/>
              </a:ext>
            </a:extLst>
          </p:cNvPr>
          <p:cNvGrpSpPr/>
          <p:nvPr/>
        </p:nvGrpSpPr>
        <p:grpSpPr>
          <a:xfrm>
            <a:off x="4171783" y="5230147"/>
            <a:ext cx="461214" cy="184666"/>
            <a:chOff x="1107596" y="1565376"/>
            <a:chExt cx="461214" cy="184666"/>
          </a:xfrm>
        </p:grpSpPr>
        <p:cxnSp>
          <p:nvCxnSpPr>
            <p:cNvPr id="278" name="直線コネクタ 277">
              <a:extLst>
                <a:ext uri="{FF2B5EF4-FFF2-40B4-BE49-F238E27FC236}">
                  <a16:creationId xmlns:a16="http://schemas.microsoft.com/office/drawing/2014/main" id="{5A4E52A0-302D-4BC2-9797-0D6A87EA7531}"/>
                </a:ext>
              </a:extLst>
            </p:cNvPr>
            <p:cNvCxnSpPr/>
            <p:nvPr/>
          </p:nvCxnSpPr>
          <p:spPr>
            <a:xfrm>
              <a:off x="1238533" y="1722101"/>
              <a:ext cx="208303"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279" name="テキスト ボックス 278">
              <a:extLst>
                <a:ext uri="{FF2B5EF4-FFF2-40B4-BE49-F238E27FC236}">
                  <a16:creationId xmlns:a16="http://schemas.microsoft.com/office/drawing/2014/main" id="{89E576AC-24CA-439C-B0CA-972190DD1EBB}"/>
                </a:ext>
              </a:extLst>
            </p:cNvPr>
            <p:cNvSpPr txBox="1"/>
            <p:nvPr/>
          </p:nvSpPr>
          <p:spPr>
            <a:xfrm>
              <a:off x="1107596" y="1565376"/>
              <a:ext cx="461214" cy="184666"/>
            </a:xfrm>
            <a:prstGeom prst="rect">
              <a:avLst/>
            </a:prstGeom>
            <a:noFill/>
          </p:spPr>
          <p:txBody>
            <a:bodyPr wrap="square" rtlCol="0">
              <a:spAutoFit/>
            </a:bodyPr>
            <a:lstStyle/>
            <a:p>
              <a:pPr algn="ctr"/>
              <a:r>
                <a:rPr lang="en-US" altLang="ja-JP" sz="600" b="1" dirty="0">
                  <a:highlight>
                    <a:srgbClr val="C0C0C0"/>
                  </a:highlight>
                  <a:latin typeface="Arial" panose="020B0604020202020204" pitchFamily="34" charset="0"/>
                  <a:cs typeface="Arial" panose="020B0604020202020204" pitchFamily="34" charset="0"/>
                </a:rPr>
                <a:t>100 µm</a:t>
              </a:r>
            </a:p>
          </p:txBody>
        </p:sp>
      </p:grpSp>
      <p:grpSp>
        <p:nvGrpSpPr>
          <p:cNvPr id="280" name="グループ化 279">
            <a:extLst>
              <a:ext uri="{FF2B5EF4-FFF2-40B4-BE49-F238E27FC236}">
                <a16:creationId xmlns:a16="http://schemas.microsoft.com/office/drawing/2014/main" id="{9506872C-1DAF-4018-B90B-DEA23D2E0F46}"/>
              </a:ext>
            </a:extLst>
          </p:cNvPr>
          <p:cNvGrpSpPr/>
          <p:nvPr/>
        </p:nvGrpSpPr>
        <p:grpSpPr>
          <a:xfrm>
            <a:off x="1104624" y="6901937"/>
            <a:ext cx="461214" cy="184666"/>
            <a:chOff x="1107596" y="1565376"/>
            <a:chExt cx="461214" cy="184666"/>
          </a:xfrm>
        </p:grpSpPr>
        <p:cxnSp>
          <p:nvCxnSpPr>
            <p:cNvPr id="281" name="直線コネクタ 280">
              <a:extLst>
                <a:ext uri="{FF2B5EF4-FFF2-40B4-BE49-F238E27FC236}">
                  <a16:creationId xmlns:a16="http://schemas.microsoft.com/office/drawing/2014/main" id="{23B5CF74-8643-4AFC-88AC-1982CD2B65C8}"/>
                </a:ext>
              </a:extLst>
            </p:cNvPr>
            <p:cNvCxnSpPr/>
            <p:nvPr/>
          </p:nvCxnSpPr>
          <p:spPr>
            <a:xfrm>
              <a:off x="1238533" y="1722101"/>
              <a:ext cx="208303"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282" name="テキスト ボックス 281">
              <a:extLst>
                <a:ext uri="{FF2B5EF4-FFF2-40B4-BE49-F238E27FC236}">
                  <a16:creationId xmlns:a16="http://schemas.microsoft.com/office/drawing/2014/main" id="{1A7FE6B1-7EED-4034-9105-2D65226D0F93}"/>
                </a:ext>
              </a:extLst>
            </p:cNvPr>
            <p:cNvSpPr txBox="1"/>
            <p:nvPr/>
          </p:nvSpPr>
          <p:spPr>
            <a:xfrm>
              <a:off x="1107596" y="1565376"/>
              <a:ext cx="461214" cy="184666"/>
            </a:xfrm>
            <a:prstGeom prst="rect">
              <a:avLst/>
            </a:prstGeom>
            <a:noFill/>
          </p:spPr>
          <p:txBody>
            <a:bodyPr wrap="square" rtlCol="0">
              <a:spAutoFit/>
            </a:bodyPr>
            <a:lstStyle/>
            <a:p>
              <a:pPr algn="ctr"/>
              <a:r>
                <a:rPr lang="en-US" altLang="ja-JP" sz="600" b="1" dirty="0">
                  <a:highlight>
                    <a:srgbClr val="C0C0C0"/>
                  </a:highlight>
                  <a:latin typeface="Arial" panose="020B0604020202020204" pitchFamily="34" charset="0"/>
                  <a:cs typeface="Arial" panose="020B0604020202020204" pitchFamily="34" charset="0"/>
                </a:rPr>
                <a:t>100 µm</a:t>
              </a:r>
            </a:p>
          </p:txBody>
        </p:sp>
      </p:grpSp>
      <p:grpSp>
        <p:nvGrpSpPr>
          <p:cNvPr id="283" name="グループ化 282">
            <a:extLst>
              <a:ext uri="{FF2B5EF4-FFF2-40B4-BE49-F238E27FC236}">
                <a16:creationId xmlns:a16="http://schemas.microsoft.com/office/drawing/2014/main" id="{18D976AC-582B-453E-852E-C77386582230}"/>
              </a:ext>
            </a:extLst>
          </p:cNvPr>
          <p:cNvGrpSpPr/>
          <p:nvPr/>
        </p:nvGrpSpPr>
        <p:grpSpPr>
          <a:xfrm>
            <a:off x="1875255" y="6901937"/>
            <a:ext cx="461214" cy="184666"/>
            <a:chOff x="1107596" y="1565376"/>
            <a:chExt cx="461214" cy="184666"/>
          </a:xfrm>
        </p:grpSpPr>
        <p:cxnSp>
          <p:nvCxnSpPr>
            <p:cNvPr id="284" name="直線コネクタ 283">
              <a:extLst>
                <a:ext uri="{FF2B5EF4-FFF2-40B4-BE49-F238E27FC236}">
                  <a16:creationId xmlns:a16="http://schemas.microsoft.com/office/drawing/2014/main" id="{441FD4A4-88AD-4D95-A915-7E3E9C74B9E0}"/>
                </a:ext>
              </a:extLst>
            </p:cNvPr>
            <p:cNvCxnSpPr/>
            <p:nvPr/>
          </p:nvCxnSpPr>
          <p:spPr>
            <a:xfrm>
              <a:off x="1238533" y="1722101"/>
              <a:ext cx="208303"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285" name="テキスト ボックス 284">
              <a:extLst>
                <a:ext uri="{FF2B5EF4-FFF2-40B4-BE49-F238E27FC236}">
                  <a16:creationId xmlns:a16="http://schemas.microsoft.com/office/drawing/2014/main" id="{5F9C4A52-A871-48BA-B6E6-B8CED3DA1A1F}"/>
                </a:ext>
              </a:extLst>
            </p:cNvPr>
            <p:cNvSpPr txBox="1"/>
            <p:nvPr/>
          </p:nvSpPr>
          <p:spPr>
            <a:xfrm>
              <a:off x="1107596" y="1565376"/>
              <a:ext cx="461214" cy="184666"/>
            </a:xfrm>
            <a:prstGeom prst="rect">
              <a:avLst/>
            </a:prstGeom>
            <a:noFill/>
          </p:spPr>
          <p:txBody>
            <a:bodyPr wrap="square" rtlCol="0">
              <a:spAutoFit/>
            </a:bodyPr>
            <a:lstStyle/>
            <a:p>
              <a:pPr algn="ctr"/>
              <a:r>
                <a:rPr lang="en-US" altLang="ja-JP" sz="600" b="1" dirty="0">
                  <a:highlight>
                    <a:srgbClr val="C0C0C0"/>
                  </a:highlight>
                  <a:latin typeface="Arial" panose="020B0604020202020204" pitchFamily="34" charset="0"/>
                  <a:cs typeface="Arial" panose="020B0604020202020204" pitchFamily="34" charset="0"/>
                </a:rPr>
                <a:t>100 µm</a:t>
              </a:r>
            </a:p>
          </p:txBody>
        </p:sp>
      </p:grpSp>
      <p:grpSp>
        <p:nvGrpSpPr>
          <p:cNvPr id="286" name="グループ化 285">
            <a:extLst>
              <a:ext uri="{FF2B5EF4-FFF2-40B4-BE49-F238E27FC236}">
                <a16:creationId xmlns:a16="http://schemas.microsoft.com/office/drawing/2014/main" id="{C49253C6-28A7-4F5E-8408-8989DE26101C}"/>
              </a:ext>
            </a:extLst>
          </p:cNvPr>
          <p:cNvGrpSpPr/>
          <p:nvPr/>
        </p:nvGrpSpPr>
        <p:grpSpPr>
          <a:xfrm>
            <a:off x="2645886" y="6901937"/>
            <a:ext cx="461214" cy="184666"/>
            <a:chOff x="1107596" y="1565376"/>
            <a:chExt cx="461214" cy="184666"/>
          </a:xfrm>
        </p:grpSpPr>
        <p:cxnSp>
          <p:nvCxnSpPr>
            <p:cNvPr id="287" name="直線コネクタ 286">
              <a:extLst>
                <a:ext uri="{FF2B5EF4-FFF2-40B4-BE49-F238E27FC236}">
                  <a16:creationId xmlns:a16="http://schemas.microsoft.com/office/drawing/2014/main" id="{1719A98D-5DD9-4D2E-A607-DF599642CE3E}"/>
                </a:ext>
              </a:extLst>
            </p:cNvPr>
            <p:cNvCxnSpPr/>
            <p:nvPr/>
          </p:nvCxnSpPr>
          <p:spPr>
            <a:xfrm>
              <a:off x="1238533" y="1722101"/>
              <a:ext cx="208303"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288" name="テキスト ボックス 287">
              <a:extLst>
                <a:ext uri="{FF2B5EF4-FFF2-40B4-BE49-F238E27FC236}">
                  <a16:creationId xmlns:a16="http://schemas.microsoft.com/office/drawing/2014/main" id="{FA56611A-1BC1-44E1-848A-51911A37D36F}"/>
                </a:ext>
              </a:extLst>
            </p:cNvPr>
            <p:cNvSpPr txBox="1"/>
            <p:nvPr/>
          </p:nvSpPr>
          <p:spPr>
            <a:xfrm>
              <a:off x="1107596" y="1565376"/>
              <a:ext cx="461214" cy="184666"/>
            </a:xfrm>
            <a:prstGeom prst="rect">
              <a:avLst/>
            </a:prstGeom>
            <a:noFill/>
          </p:spPr>
          <p:txBody>
            <a:bodyPr wrap="square" rtlCol="0">
              <a:spAutoFit/>
            </a:bodyPr>
            <a:lstStyle/>
            <a:p>
              <a:pPr algn="ctr"/>
              <a:r>
                <a:rPr lang="en-US" altLang="ja-JP" sz="600" b="1" dirty="0">
                  <a:highlight>
                    <a:srgbClr val="C0C0C0"/>
                  </a:highlight>
                  <a:latin typeface="Arial" panose="020B0604020202020204" pitchFamily="34" charset="0"/>
                  <a:cs typeface="Arial" panose="020B0604020202020204" pitchFamily="34" charset="0"/>
                </a:rPr>
                <a:t>100 µm</a:t>
              </a:r>
            </a:p>
          </p:txBody>
        </p:sp>
      </p:grpSp>
      <p:grpSp>
        <p:nvGrpSpPr>
          <p:cNvPr id="289" name="グループ化 288">
            <a:extLst>
              <a:ext uri="{FF2B5EF4-FFF2-40B4-BE49-F238E27FC236}">
                <a16:creationId xmlns:a16="http://schemas.microsoft.com/office/drawing/2014/main" id="{48F09893-9AD7-4147-979F-CD9442B9F7DB}"/>
              </a:ext>
            </a:extLst>
          </p:cNvPr>
          <p:cNvGrpSpPr/>
          <p:nvPr/>
        </p:nvGrpSpPr>
        <p:grpSpPr>
          <a:xfrm>
            <a:off x="3416517" y="6901937"/>
            <a:ext cx="461214" cy="184666"/>
            <a:chOff x="1107596" y="1565376"/>
            <a:chExt cx="461214" cy="184666"/>
          </a:xfrm>
        </p:grpSpPr>
        <p:cxnSp>
          <p:nvCxnSpPr>
            <p:cNvPr id="290" name="直線コネクタ 289">
              <a:extLst>
                <a:ext uri="{FF2B5EF4-FFF2-40B4-BE49-F238E27FC236}">
                  <a16:creationId xmlns:a16="http://schemas.microsoft.com/office/drawing/2014/main" id="{6C229D89-51F6-4894-A90E-0FBD43A6DEA8}"/>
                </a:ext>
              </a:extLst>
            </p:cNvPr>
            <p:cNvCxnSpPr/>
            <p:nvPr/>
          </p:nvCxnSpPr>
          <p:spPr>
            <a:xfrm>
              <a:off x="1238533" y="1722101"/>
              <a:ext cx="208303"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291" name="テキスト ボックス 290">
              <a:extLst>
                <a:ext uri="{FF2B5EF4-FFF2-40B4-BE49-F238E27FC236}">
                  <a16:creationId xmlns:a16="http://schemas.microsoft.com/office/drawing/2014/main" id="{64681ECB-43CC-4FCA-9B4C-E98AA211EC26}"/>
                </a:ext>
              </a:extLst>
            </p:cNvPr>
            <p:cNvSpPr txBox="1"/>
            <p:nvPr/>
          </p:nvSpPr>
          <p:spPr>
            <a:xfrm>
              <a:off x="1107596" y="1565376"/>
              <a:ext cx="461214" cy="184666"/>
            </a:xfrm>
            <a:prstGeom prst="rect">
              <a:avLst/>
            </a:prstGeom>
            <a:noFill/>
          </p:spPr>
          <p:txBody>
            <a:bodyPr wrap="square" rtlCol="0">
              <a:spAutoFit/>
            </a:bodyPr>
            <a:lstStyle/>
            <a:p>
              <a:pPr algn="ctr"/>
              <a:r>
                <a:rPr lang="en-US" altLang="ja-JP" sz="600" b="1" dirty="0">
                  <a:highlight>
                    <a:srgbClr val="C0C0C0"/>
                  </a:highlight>
                  <a:latin typeface="Arial" panose="020B0604020202020204" pitchFamily="34" charset="0"/>
                  <a:cs typeface="Arial" panose="020B0604020202020204" pitchFamily="34" charset="0"/>
                </a:rPr>
                <a:t>100 µm</a:t>
              </a:r>
            </a:p>
          </p:txBody>
        </p:sp>
      </p:grpSp>
      <p:grpSp>
        <p:nvGrpSpPr>
          <p:cNvPr id="292" name="グループ化 291">
            <a:extLst>
              <a:ext uri="{FF2B5EF4-FFF2-40B4-BE49-F238E27FC236}">
                <a16:creationId xmlns:a16="http://schemas.microsoft.com/office/drawing/2014/main" id="{13947251-7BF2-4832-B62C-71FB5B6E4015}"/>
              </a:ext>
            </a:extLst>
          </p:cNvPr>
          <p:cNvGrpSpPr/>
          <p:nvPr/>
        </p:nvGrpSpPr>
        <p:grpSpPr>
          <a:xfrm>
            <a:off x="4187149" y="6901937"/>
            <a:ext cx="461214" cy="184666"/>
            <a:chOff x="1107596" y="1565376"/>
            <a:chExt cx="461214" cy="184666"/>
          </a:xfrm>
        </p:grpSpPr>
        <p:cxnSp>
          <p:nvCxnSpPr>
            <p:cNvPr id="293" name="直線コネクタ 292">
              <a:extLst>
                <a:ext uri="{FF2B5EF4-FFF2-40B4-BE49-F238E27FC236}">
                  <a16:creationId xmlns:a16="http://schemas.microsoft.com/office/drawing/2014/main" id="{4FB3B967-01FE-4A0B-9662-4EC0D790EACA}"/>
                </a:ext>
              </a:extLst>
            </p:cNvPr>
            <p:cNvCxnSpPr/>
            <p:nvPr/>
          </p:nvCxnSpPr>
          <p:spPr>
            <a:xfrm>
              <a:off x="1238533" y="1722101"/>
              <a:ext cx="208303"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294" name="テキスト ボックス 293">
              <a:extLst>
                <a:ext uri="{FF2B5EF4-FFF2-40B4-BE49-F238E27FC236}">
                  <a16:creationId xmlns:a16="http://schemas.microsoft.com/office/drawing/2014/main" id="{8D1A9D00-98F9-46DA-AEEF-E20FF82095CF}"/>
                </a:ext>
              </a:extLst>
            </p:cNvPr>
            <p:cNvSpPr txBox="1"/>
            <p:nvPr/>
          </p:nvSpPr>
          <p:spPr>
            <a:xfrm>
              <a:off x="1107596" y="1565376"/>
              <a:ext cx="461214" cy="184666"/>
            </a:xfrm>
            <a:prstGeom prst="rect">
              <a:avLst/>
            </a:prstGeom>
            <a:noFill/>
          </p:spPr>
          <p:txBody>
            <a:bodyPr wrap="square" rtlCol="0">
              <a:spAutoFit/>
            </a:bodyPr>
            <a:lstStyle/>
            <a:p>
              <a:pPr algn="ctr"/>
              <a:r>
                <a:rPr lang="en-US" altLang="ja-JP" sz="600" b="1" dirty="0">
                  <a:highlight>
                    <a:srgbClr val="C0C0C0"/>
                  </a:highlight>
                  <a:latin typeface="Arial" panose="020B0604020202020204" pitchFamily="34" charset="0"/>
                  <a:cs typeface="Arial" panose="020B0604020202020204" pitchFamily="34" charset="0"/>
                </a:rPr>
                <a:t>100 µm</a:t>
              </a:r>
            </a:p>
          </p:txBody>
        </p:sp>
      </p:grpSp>
      <p:grpSp>
        <p:nvGrpSpPr>
          <p:cNvPr id="295" name="グループ化 294">
            <a:extLst>
              <a:ext uri="{FF2B5EF4-FFF2-40B4-BE49-F238E27FC236}">
                <a16:creationId xmlns:a16="http://schemas.microsoft.com/office/drawing/2014/main" id="{507EF4DE-E7CE-410A-B891-24D651FC076B}"/>
              </a:ext>
            </a:extLst>
          </p:cNvPr>
          <p:cNvGrpSpPr/>
          <p:nvPr/>
        </p:nvGrpSpPr>
        <p:grpSpPr>
          <a:xfrm>
            <a:off x="1104624" y="7922477"/>
            <a:ext cx="461214" cy="184666"/>
            <a:chOff x="1107596" y="1565376"/>
            <a:chExt cx="461214" cy="184666"/>
          </a:xfrm>
        </p:grpSpPr>
        <p:cxnSp>
          <p:nvCxnSpPr>
            <p:cNvPr id="296" name="直線コネクタ 295">
              <a:extLst>
                <a:ext uri="{FF2B5EF4-FFF2-40B4-BE49-F238E27FC236}">
                  <a16:creationId xmlns:a16="http://schemas.microsoft.com/office/drawing/2014/main" id="{1E76E89D-9922-4A50-84DE-B34A28134D64}"/>
                </a:ext>
              </a:extLst>
            </p:cNvPr>
            <p:cNvCxnSpPr/>
            <p:nvPr/>
          </p:nvCxnSpPr>
          <p:spPr>
            <a:xfrm>
              <a:off x="1238533" y="1722101"/>
              <a:ext cx="208303"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297" name="テキスト ボックス 296">
              <a:extLst>
                <a:ext uri="{FF2B5EF4-FFF2-40B4-BE49-F238E27FC236}">
                  <a16:creationId xmlns:a16="http://schemas.microsoft.com/office/drawing/2014/main" id="{C68DAB1C-2A3A-4163-9C65-53ED1A3E304C}"/>
                </a:ext>
              </a:extLst>
            </p:cNvPr>
            <p:cNvSpPr txBox="1"/>
            <p:nvPr/>
          </p:nvSpPr>
          <p:spPr>
            <a:xfrm>
              <a:off x="1107596" y="1565376"/>
              <a:ext cx="461214" cy="184666"/>
            </a:xfrm>
            <a:prstGeom prst="rect">
              <a:avLst/>
            </a:prstGeom>
            <a:noFill/>
          </p:spPr>
          <p:txBody>
            <a:bodyPr wrap="square" rtlCol="0">
              <a:spAutoFit/>
            </a:bodyPr>
            <a:lstStyle/>
            <a:p>
              <a:pPr algn="ctr"/>
              <a:r>
                <a:rPr lang="en-US" altLang="ja-JP" sz="600" b="1" dirty="0">
                  <a:highlight>
                    <a:srgbClr val="C0C0C0"/>
                  </a:highlight>
                  <a:latin typeface="Arial" panose="020B0604020202020204" pitchFamily="34" charset="0"/>
                  <a:cs typeface="Arial" panose="020B0604020202020204" pitchFamily="34" charset="0"/>
                </a:rPr>
                <a:t>100 µm</a:t>
              </a:r>
            </a:p>
          </p:txBody>
        </p:sp>
      </p:grpSp>
      <p:grpSp>
        <p:nvGrpSpPr>
          <p:cNvPr id="298" name="グループ化 297">
            <a:extLst>
              <a:ext uri="{FF2B5EF4-FFF2-40B4-BE49-F238E27FC236}">
                <a16:creationId xmlns:a16="http://schemas.microsoft.com/office/drawing/2014/main" id="{44E7A2B9-3B0D-45A9-B3D5-CB126D3B7294}"/>
              </a:ext>
            </a:extLst>
          </p:cNvPr>
          <p:cNvGrpSpPr/>
          <p:nvPr/>
        </p:nvGrpSpPr>
        <p:grpSpPr>
          <a:xfrm>
            <a:off x="1875255" y="7922477"/>
            <a:ext cx="461214" cy="184666"/>
            <a:chOff x="1107596" y="1565376"/>
            <a:chExt cx="461214" cy="184666"/>
          </a:xfrm>
        </p:grpSpPr>
        <p:cxnSp>
          <p:nvCxnSpPr>
            <p:cNvPr id="299" name="直線コネクタ 298">
              <a:extLst>
                <a:ext uri="{FF2B5EF4-FFF2-40B4-BE49-F238E27FC236}">
                  <a16:creationId xmlns:a16="http://schemas.microsoft.com/office/drawing/2014/main" id="{F0EDDFBC-D8FB-44D7-A97F-27AA27804C7A}"/>
                </a:ext>
              </a:extLst>
            </p:cNvPr>
            <p:cNvCxnSpPr/>
            <p:nvPr/>
          </p:nvCxnSpPr>
          <p:spPr>
            <a:xfrm>
              <a:off x="1238533" y="1722101"/>
              <a:ext cx="208303"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300" name="テキスト ボックス 299">
              <a:extLst>
                <a:ext uri="{FF2B5EF4-FFF2-40B4-BE49-F238E27FC236}">
                  <a16:creationId xmlns:a16="http://schemas.microsoft.com/office/drawing/2014/main" id="{57E58BBF-3B4B-4DEF-A328-DA881B9F2FD2}"/>
                </a:ext>
              </a:extLst>
            </p:cNvPr>
            <p:cNvSpPr txBox="1"/>
            <p:nvPr/>
          </p:nvSpPr>
          <p:spPr>
            <a:xfrm>
              <a:off x="1107596" y="1565376"/>
              <a:ext cx="461214" cy="184666"/>
            </a:xfrm>
            <a:prstGeom prst="rect">
              <a:avLst/>
            </a:prstGeom>
            <a:noFill/>
          </p:spPr>
          <p:txBody>
            <a:bodyPr wrap="square" rtlCol="0">
              <a:spAutoFit/>
            </a:bodyPr>
            <a:lstStyle/>
            <a:p>
              <a:pPr algn="ctr"/>
              <a:r>
                <a:rPr lang="en-US" altLang="ja-JP" sz="600" b="1" dirty="0">
                  <a:highlight>
                    <a:srgbClr val="C0C0C0"/>
                  </a:highlight>
                  <a:latin typeface="Arial" panose="020B0604020202020204" pitchFamily="34" charset="0"/>
                  <a:cs typeface="Arial" panose="020B0604020202020204" pitchFamily="34" charset="0"/>
                </a:rPr>
                <a:t>100 µm</a:t>
              </a:r>
            </a:p>
          </p:txBody>
        </p:sp>
      </p:grpSp>
      <p:grpSp>
        <p:nvGrpSpPr>
          <p:cNvPr id="301" name="グループ化 300">
            <a:extLst>
              <a:ext uri="{FF2B5EF4-FFF2-40B4-BE49-F238E27FC236}">
                <a16:creationId xmlns:a16="http://schemas.microsoft.com/office/drawing/2014/main" id="{E5AFFE28-DE7F-459B-94E7-940F4EB9C38E}"/>
              </a:ext>
            </a:extLst>
          </p:cNvPr>
          <p:cNvGrpSpPr/>
          <p:nvPr/>
        </p:nvGrpSpPr>
        <p:grpSpPr>
          <a:xfrm>
            <a:off x="2645886" y="7922477"/>
            <a:ext cx="461214" cy="184666"/>
            <a:chOff x="1107596" y="1565376"/>
            <a:chExt cx="461214" cy="184666"/>
          </a:xfrm>
        </p:grpSpPr>
        <p:cxnSp>
          <p:nvCxnSpPr>
            <p:cNvPr id="302" name="直線コネクタ 301">
              <a:extLst>
                <a:ext uri="{FF2B5EF4-FFF2-40B4-BE49-F238E27FC236}">
                  <a16:creationId xmlns:a16="http://schemas.microsoft.com/office/drawing/2014/main" id="{2EE5161D-C4FE-4F77-B8CA-FAC61E935565}"/>
                </a:ext>
              </a:extLst>
            </p:cNvPr>
            <p:cNvCxnSpPr/>
            <p:nvPr/>
          </p:nvCxnSpPr>
          <p:spPr>
            <a:xfrm>
              <a:off x="1238533" y="1722101"/>
              <a:ext cx="208303"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303" name="テキスト ボックス 302">
              <a:extLst>
                <a:ext uri="{FF2B5EF4-FFF2-40B4-BE49-F238E27FC236}">
                  <a16:creationId xmlns:a16="http://schemas.microsoft.com/office/drawing/2014/main" id="{71E8A2CE-807E-4275-A382-40517A7766DA}"/>
                </a:ext>
              </a:extLst>
            </p:cNvPr>
            <p:cNvSpPr txBox="1"/>
            <p:nvPr/>
          </p:nvSpPr>
          <p:spPr>
            <a:xfrm>
              <a:off x="1107596" y="1565376"/>
              <a:ext cx="461214" cy="184666"/>
            </a:xfrm>
            <a:prstGeom prst="rect">
              <a:avLst/>
            </a:prstGeom>
            <a:noFill/>
          </p:spPr>
          <p:txBody>
            <a:bodyPr wrap="square" rtlCol="0">
              <a:spAutoFit/>
            </a:bodyPr>
            <a:lstStyle/>
            <a:p>
              <a:pPr algn="ctr"/>
              <a:r>
                <a:rPr lang="en-US" altLang="ja-JP" sz="600" b="1" dirty="0">
                  <a:highlight>
                    <a:srgbClr val="C0C0C0"/>
                  </a:highlight>
                  <a:latin typeface="Arial" panose="020B0604020202020204" pitchFamily="34" charset="0"/>
                  <a:cs typeface="Arial" panose="020B0604020202020204" pitchFamily="34" charset="0"/>
                </a:rPr>
                <a:t>100 µm</a:t>
              </a:r>
            </a:p>
          </p:txBody>
        </p:sp>
      </p:grpSp>
      <p:grpSp>
        <p:nvGrpSpPr>
          <p:cNvPr id="304" name="グループ化 303">
            <a:extLst>
              <a:ext uri="{FF2B5EF4-FFF2-40B4-BE49-F238E27FC236}">
                <a16:creationId xmlns:a16="http://schemas.microsoft.com/office/drawing/2014/main" id="{D21A8D0B-C914-48F7-9BC6-5DC18E213AB0}"/>
              </a:ext>
            </a:extLst>
          </p:cNvPr>
          <p:cNvGrpSpPr/>
          <p:nvPr/>
        </p:nvGrpSpPr>
        <p:grpSpPr>
          <a:xfrm>
            <a:off x="3416517" y="7922477"/>
            <a:ext cx="461214" cy="184666"/>
            <a:chOff x="1107596" y="1565376"/>
            <a:chExt cx="461214" cy="184666"/>
          </a:xfrm>
        </p:grpSpPr>
        <p:cxnSp>
          <p:nvCxnSpPr>
            <p:cNvPr id="305" name="直線コネクタ 304">
              <a:extLst>
                <a:ext uri="{FF2B5EF4-FFF2-40B4-BE49-F238E27FC236}">
                  <a16:creationId xmlns:a16="http://schemas.microsoft.com/office/drawing/2014/main" id="{E7B9AC4B-DFF6-47D6-B429-BB0C3D9C4419}"/>
                </a:ext>
              </a:extLst>
            </p:cNvPr>
            <p:cNvCxnSpPr/>
            <p:nvPr/>
          </p:nvCxnSpPr>
          <p:spPr>
            <a:xfrm>
              <a:off x="1238533" y="1722101"/>
              <a:ext cx="208303"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306" name="テキスト ボックス 305">
              <a:extLst>
                <a:ext uri="{FF2B5EF4-FFF2-40B4-BE49-F238E27FC236}">
                  <a16:creationId xmlns:a16="http://schemas.microsoft.com/office/drawing/2014/main" id="{6D4F8E87-2848-466A-AC68-5D278D5879C6}"/>
                </a:ext>
              </a:extLst>
            </p:cNvPr>
            <p:cNvSpPr txBox="1"/>
            <p:nvPr/>
          </p:nvSpPr>
          <p:spPr>
            <a:xfrm>
              <a:off x="1107596" y="1565376"/>
              <a:ext cx="461214" cy="184666"/>
            </a:xfrm>
            <a:prstGeom prst="rect">
              <a:avLst/>
            </a:prstGeom>
            <a:noFill/>
          </p:spPr>
          <p:txBody>
            <a:bodyPr wrap="square" rtlCol="0">
              <a:spAutoFit/>
            </a:bodyPr>
            <a:lstStyle/>
            <a:p>
              <a:pPr algn="ctr"/>
              <a:r>
                <a:rPr lang="en-US" altLang="ja-JP" sz="600" b="1" dirty="0">
                  <a:highlight>
                    <a:srgbClr val="C0C0C0"/>
                  </a:highlight>
                  <a:latin typeface="Arial" panose="020B0604020202020204" pitchFamily="34" charset="0"/>
                  <a:cs typeface="Arial" panose="020B0604020202020204" pitchFamily="34" charset="0"/>
                </a:rPr>
                <a:t>100 µm</a:t>
              </a:r>
            </a:p>
          </p:txBody>
        </p:sp>
      </p:grpSp>
      <p:grpSp>
        <p:nvGrpSpPr>
          <p:cNvPr id="307" name="グループ化 306">
            <a:extLst>
              <a:ext uri="{FF2B5EF4-FFF2-40B4-BE49-F238E27FC236}">
                <a16:creationId xmlns:a16="http://schemas.microsoft.com/office/drawing/2014/main" id="{6D65BAC1-14A8-420E-9EEB-801F78A6994E}"/>
              </a:ext>
            </a:extLst>
          </p:cNvPr>
          <p:cNvGrpSpPr/>
          <p:nvPr/>
        </p:nvGrpSpPr>
        <p:grpSpPr>
          <a:xfrm>
            <a:off x="4187149" y="7922477"/>
            <a:ext cx="461214" cy="184666"/>
            <a:chOff x="1107596" y="1565376"/>
            <a:chExt cx="461214" cy="184666"/>
          </a:xfrm>
        </p:grpSpPr>
        <p:cxnSp>
          <p:nvCxnSpPr>
            <p:cNvPr id="308" name="直線コネクタ 307">
              <a:extLst>
                <a:ext uri="{FF2B5EF4-FFF2-40B4-BE49-F238E27FC236}">
                  <a16:creationId xmlns:a16="http://schemas.microsoft.com/office/drawing/2014/main" id="{D7329B5A-4B16-40CF-AA20-7F88A2A5AE97}"/>
                </a:ext>
              </a:extLst>
            </p:cNvPr>
            <p:cNvCxnSpPr/>
            <p:nvPr/>
          </p:nvCxnSpPr>
          <p:spPr>
            <a:xfrm>
              <a:off x="1238533" y="1722101"/>
              <a:ext cx="208303"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309" name="テキスト ボックス 308">
              <a:extLst>
                <a:ext uri="{FF2B5EF4-FFF2-40B4-BE49-F238E27FC236}">
                  <a16:creationId xmlns:a16="http://schemas.microsoft.com/office/drawing/2014/main" id="{5A4117F4-F2D4-4380-B118-A7405F7C1979}"/>
                </a:ext>
              </a:extLst>
            </p:cNvPr>
            <p:cNvSpPr txBox="1"/>
            <p:nvPr/>
          </p:nvSpPr>
          <p:spPr>
            <a:xfrm>
              <a:off x="1107596" y="1565376"/>
              <a:ext cx="461214" cy="184666"/>
            </a:xfrm>
            <a:prstGeom prst="rect">
              <a:avLst/>
            </a:prstGeom>
            <a:noFill/>
          </p:spPr>
          <p:txBody>
            <a:bodyPr wrap="square" rtlCol="0">
              <a:spAutoFit/>
            </a:bodyPr>
            <a:lstStyle/>
            <a:p>
              <a:pPr algn="ctr"/>
              <a:r>
                <a:rPr lang="en-US" altLang="ja-JP" sz="600" b="1" dirty="0">
                  <a:highlight>
                    <a:srgbClr val="C0C0C0"/>
                  </a:highlight>
                  <a:latin typeface="Arial" panose="020B0604020202020204" pitchFamily="34" charset="0"/>
                  <a:cs typeface="Arial" panose="020B0604020202020204" pitchFamily="34" charset="0"/>
                </a:rPr>
                <a:t>100 µm</a:t>
              </a:r>
            </a:p>
          </p:txBody>
        </p:sp>
      </p:grpSp>
    </p:spTree>
    <p:extLst>
      <p:ext uri="{BB962C8B-B14F-4D97-AF65-F5344CB8AC3E}">
        <p14:creationId xmlns:p14="http://schemas.microsoft.com/office/powerpoint/2010/main" val="72496083"/>
      </p:ext>
    </p:extLst>
  </p:cSld>
  <p:clrMapOvr>
    <a:masterClrMapping/>
  </p:clrMapOvr>
</p:sld>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2281</TotalTime>
  <Words>618</Words>
  <Application>Microsoft Office PowerPoint</Application>
  <PresentationFormat>A4 210 x 297 mm</PresentationFormat>
  <Paragraphs>170</Paragraphs>
  <Slides>6</Slides>
  <Notes>2</Notes>
  <HiddenSlides>0</HiddenSlides>
  <MMClips>0</MMClips>
  <ScaleCrop>false</ScaleCrop>
  <HeadingPairs>
    <vt:vector size="6" baseType="variant">
      <vt:variant>
        <vt:lpstr>使用されているフォント</vt:lpstr>
      </vt:variant>
      <vt:variant>
        <vt:i4>4</vt:i4>
      </vt:variant>
      <vt:variant>
        <vt:lpstr>テーマ</vt:lpstr>
      </vt:variant>
      <vt:variant>
        <vt:i4>1</vt:i4>
      </vt:variant>
      <vt:variant>
        <vt:lpstr>スライド タイトル</vt:lpstr>
      </vt:variant>
      <vt:variant>
        <vt:i4>6</vt:i4>
      </vt:variant>
    </vt:vector>
  </HeadingPairs>
  <TitlesOfParts>
    <vt:vector size="11" baseType="lpstr">
      <vt:lpstr>游ゴシック</vt:lpstr>
      <vt:lpstr>Arial</vt:lpstr>
      <vt:lpstr>Calibri</vt:lpstr>
      <vt:lpstr>Calibri Light</vt:lpstr>
      <vt:lpstr>Office テーマ</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三浦 雄悟</dc:creator>
  <cp:lastModifiedBy>三浦 雄悟</cp:lastModifiedBy>
  <cp:revision>103</cp:revision>
  <dcterms:created xsi:type="dcterms:W3CDTF">2022-01-13T11:56:04Z</dcterms:created>
  <dcterms:modified xsi:type="dcterms:W3CDTF">2022-04-08T06:19:41Z</dcterms:modified>
</cp:coreProperties>
</file>