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4" r:id="rId2"/>
    <p:sldId id="256" r:id="rId3"/>
    <p:sldId id="257" r:id="rId4"/>
    <p:sldId id="263" r:id="rId5"/>
    <p:sldId id="268" r:id="rId6"/>
    <p:sldId id="258" r:id="rId7"/>
    <p:sldId id="259" r:id="rId8"/>
    <p:sldId id="267" r:id="rId9"/>
    <p:sldId id="260" r:id="rId10"/>
    <p:sldId id="261" r:id="rId11"/>
    <p:sldId id="262" r:id="rId1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40"/>
    <p:restoredTop sz="96405"/>
  </p:normalViewPr>
  <p:slideViewPr>
    <p:cSldViewPr snapToGrid="0" snapToObjects="1">
      <p:cViewPr varScale="1">
        <p:scale>
          <a:sx n="91" d="100"/>
          <a:sy n="91" d="100"/>
        </p:scale>
        <p:origin x="386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CD78FE4E-C693-E14D-A475-31515E119333}" type="datetimeFigureOut">
              <a:rPr lang="de-DE" smtClean="0"/>
              <a:t>25.02.22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72245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D78FE4E-C693-E14D-A475-31515E119333}" type="datetimeFigureOut">
              <a:rPr lang="de-DE" smtClean="0"/>
              <a:t>25.02.22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2252793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D78FE4E-C693-E14D-A475-31515E119333}" type="datetimeFigureOut">
              <a:rPr lang="de-DE" smtClean="0"/>
              <a:t>25.02.22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2956190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D78FE4E-C693-E14D-A475-31515E119333}" type="datetimeFigureOut">
              <a:rPr lang="de-DE" smtClean="0"/>
              <a:t>25.02.22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2891939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CD78FE4E-C693-E14D-A475-31515E119333}" type="datetimeFigureOut">
              <a:rPr lang="de-DE" smtClean="0"/>
              <a:t>25.02.22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204651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CD78FE4E-C693-E14D-A475-31515E119333}" type="datetimeFigureOut">
              <a:rPr lang="de-DE" smtClean="0"/>
              <a:t>25.02.22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3599181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Content Placeholder 3"/>
          <p:cNvSpPr>
            <a:spLocks noGrp="1"/>
          </p:cNvSpPr>
          <p:nvPr>
            <p:ph sz="half" idx="2"/>
          </p:nvPr>
        </p:nvSpPr>
        <p:spPr>
          <a:xfrm>
            <a:off x="472381" y="3618442"/>
            <a:ext cx="2901255"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CD78FE4E-C693-E14D-A475-31515E119333}" type="datetimeFigureOut">
              <a:rPr lang="de-DE" smtClean="0"/>
              <a:t>25.02.22</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766155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CD78FE4E-C693-E14D-A475-31515E119333}" type="datetimeFigureOut">
              <a:rPr lang="de-DE" smtClean="0"/>
              <a:t>25.02.22</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3245516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78FE4E-C693-E14D-A475-31515E119333}" type="datetimeFigureOut">
              <a:rPr lang="de-DE" smtClean="0"/>
              <a:t>25.02.22</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886135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CD78FE4E-C693-E14D-A475-31515E119333}" type="datetimeFigureOut">
              <a:rPr lang="de-DE" smtClean="0"/>
              <a:t>25.02.22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4226571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CD78FE4E-C693-E14D-A475-31515E119333}" type="datetimeFigureOut">
              <a:rPr lang="de-DE" smtClean="0"/>
              <a:t>25.02.22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5D7D2CB-B911-8E45-866F-62A668E1075E}" type="slidenum">
              <a:rPr lang="de-DE" smtClean="0"/>
              <a:t>‹Nr.›</a:t>
            </a:fld>
            <a:endParaRPr lang="de-DE"/>
          </a:p>
        </p:txBody>
      </p:sp>
    </p:spTree>
    <p:extLst>
      <p:ext uri="{BB962C8B-B14F-4D97-AF65-F5344CB8AC3E}">
        <p14:creationId xmlns:p14="http://schemas.microsoft.com/office/powerpoint/2010/main" val="291372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D78FE4E-C693-E14D-A475-31515E119333}" type="datetimeFigureOut">
              <a:rPr lang="de-DE" smtClean="0"/>
              <a:t>25.02.22</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25D7D2CB-B911-8E45-866F-62A668E1075E}" type="slidenum">
              <a:rPr lang="de-DE" smtClean="0"/>
              <a:t>‹Nr.›</a:t>
            </a:fld>
            <a:endParaRPr lang="de-DE"/>
          </a:p>
        </p:txBody>
      </p:sp>
    </p:spTree>
    <p:extLst>
      <p:ext uri="{BB962C8B-B14F-4D97-AF65-F5344CB8AC3E}">
        <p14:creationId xmlns:p14="http://schemas.microsoft.com/office/powerpoint/2010/main" val="31869542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1.xml"/><Relationship Id="rId4" Type="http://schemas.openxmlformats.org/officeDocument/2006/relationships/image" Target="../media/image13.emf"/></Relationships>
</file>

<file path=ppt/slides/_rels/slide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930C5E8F-3D0B-8046-B313-A855D193337C}"/>
              </a:ext>
            </a:extLst>
          </p:cNvPr>
          <p:cNvSpPr txBox="1"/>
          <p:nvPr/>
        </p:nvSpPr>
        <p:spPr>
          <a:xfrm>
            <a:off x="5686100" y="9242133"/>
            <a:ext cx="595035" cy="276999"/>
          </a:xfrm>
          <a:prstGeom prst="rect">
            <a:avLst/>
          </a:prstGeom>
          <a:noFill/>
        </p:spPr>
        <p:txBody>
          <a:bodyPr wrap="none" rtlCol="0">
            <a:spAutoFit/>
          </a:bodyPr>
          <a:lstStyle/>
          <a:p>
            <a:r>
              <a:rPr lang="en-US" sz="1200" b="1" dirty="0"/>
              <a:t>Fig. S1</a:t>
            </a:r>
          </a:p>
        </p:txBody>
      </p:sp>
      <p:sp>
        <p:nvSpPr>
          <p:cNvPr id="7" name="Rechteck 6">
            <a:extLst>
              <a:ext uri="{FF2B5EF4-FFF2-40B4-BE49-F238E27FC236}">
                <a16:creationId xmlns:a16="http://schemas.microsoft.com/office/drawing/2014/main" id="{AF46481D-6963-BB45-AD00-87D642016696}"/>
              </a:ext>
            </a:extLst>
          </p:cNvPr>
          <p:cNvSpPr/>
          <p:nvPr/>
        </p:nvSpPr>
        <p:spPr>
          <a:xfrm>
            <a:off x="188640" y="7245920"/>
            <a:ext cx="6480719" cy="1631216"/>
          </a:xfrm>
          <a:prstGeom prst="rect">
            <a:avLst/>
          </a:prstGeom>
        </p:spPr>
        <p:txBody>
          <a:bodyPr wrap="square">
            <a:spAutoFit/>
          </a:bodyPr>
          <a:lstStyle/>
          <a:p>
            <a:r>
              <a:rPr lang="en-US" sz="1000" b="1" dirty="0">
                <a:latin typeface="Arial" panose="020B0604020202020204" pitchFamily="34" charset="0"/>
                <a:cs typeface="Arial" panose="020B0604020202020204" pitchFamily="34" charset="0"/>
              </a:rPr>
              <a:t>Supplementary </a:t>
            </a:r>
            <a:r>
              <a:rPr lang="en-US" sz="1000" b="1" dirty="0">
                <a:latin typeface="Arial" panose="020B0604020202020204" pitchFamily="34" charset="0"/>
                <a:ea typeface="Times New Roman" panose="02020603050405020304" pitchFamily="18" charset="0"/>
                <a:cs typeface="Arial" panose="020B0604020202020204" pitchFamily="34" charset="0"/>
              </a:rPr>
              <a:t>Fig. S1. AA decreases growth of LNCaP spheroids</a:t>
            </a:r>
          </a:p>
          <a:p>
            <a:r>
              <a:rPr lang="en-US" sz="1000" dirty="0">
                <a:latin typeface="Arial" panose="020B0604020202020204" pitchFamily="34" charset="0"/>
                <a:ea typeface="Times New Roman" panose="02020603050405020304" pitchFamily="18" charset="0"/>
                <a:cs typeface="Arial" panose="020B0604020202020204" pitchFamily="34" charset="0"/>
              </a:rPr>
              <a:t>a) LNCaP spheroids were generated and treated in 5% untreated FBS with 100 µM AA or DMSO as solvent control for 14 days. Medium with AA or solvent control was refreshed every 48 h. Representative spheroid pictures with scale bar 200 µm (upper panel) and quantification of spheroid growth (lower panel) are presented (n = 12, two-tailed unpaired student’s t Test). Error bars indicate SEM.</a:t>
            </a:r>
          </a:p>
          <a:p>
            <a:r>
              <a:rPr lang="en-US" sz="1000" dirty="0">
                <a:latin typeface="Arial" panose="020B0604020202020204" pitchFamily="34" charset="0"/>
                <a:ea typeface="Times New Roman" panose="02020603050405020304" pitchFamily="18" charset="0"/>
                <a:cs typeface="Arial" panose="020B0604020202020204" pitchFamily="34" charset="0"/>
              </a:rPr>
              <a:t>b) Microtome sliced LNCaP spheroids were subject for DAPI staining of nuclei (blue), immunofluorescence for detection of the proliferation marker Ki67 (magenta), merged, and SA </a:t>
            </a:r>
            <a:r>
              <a:rPr lang="el-GR" sz="1000" dirty="0">
                <a:latin typeface="Arial" panose="020B0604020202020204" pitchFamily="34" charset="0"/>
                <a:ea typeface="Times New Roman" panose="02020603050405020304" pitchFamily="18" charset="0"/>
                <a:cs typeface="Arial" panose="020B0604020202020204" pitchFamily="34" charset="0"/>
              </a:rPr>
              <a:t>β-</a:t>
            </a:r>
            <a:r>
              <a:rPr lang="en-US" sz="1000" dirty="0">
                <a:latin typeface="Arial" panose="020B0604020202020204" pitchFamily="34" charset="0"/>
                <a:ea typeface="Times New Roman" panose="02020603050405020304" pitchFamily="18" charset="0"/>
                <a:cs typeface="Arial" panose="020B0604020202020204" pitchFamily="34" charset="0"/>
              </a:rPr>
              <a:t>Gal activity staining.</a:t>
            </a:r>
          </a:p>
          <a:p>
            <a:r>
              <a:rPr lang="en-US" sz="1000" dirty="0">
                <a:latin typeface="Arial" panose="020B0604020202020204" pitchFamily="34" charset="0"/>
                <a:ea typeface="Times New Roman" panose="02020603050405020304" pitchFamily="18" charset="0"/>
                <a:cs typeface="Arial" panose="020B0604020202020204" pitchFamily="34" charset="0"/>
              </a:rPr>
              <a:t>c) </a:t>
            </a:r>
            <a:r>
              <a:rPr lang="en-US" sz="1000" dirty="0" err="1">
                <a:latin typeface="Arial" panose="020B0604020202020204" pitchFamily="34" charset="0"/>
                <a:ea typeface="Times New Roman" panose="02020603050405020304" pitchFamily="18" charset="0"/>
                <a:cs typeface="Arial" panose="020B0604020202020204" pitchFamily="34" charset="0"/>
              </a:rPr>
              <a:t>qRT</a:t>
            </a:r>
            <a:r>
              <a:rPr lang="en-US" sz="1000" dirty="0">
                <a:latin typeface="Arial" panose="020B0604020202020204" pitchFamily="34" charset="0"/>
                <a:ea typeface="Times New Roman" panose="02020603050405020304" pitchFamily="18" charset="0"/>
                <a:cs typeface="Arial" panose="020B0604020202020204" pitchFamily="34" charset="0"/>
              </a:rPr>
              <a:t>-PCR of KLK3 mRNA level encoding the diagnostic marker PSA as a direct AR target gene was </a:t>
            </a:r>
            <a:r>
              <a:rPr lang="en-US" sz="1000" dirty="0" err="1">
                <a:latin typeface="Arial" panose="020B0604020202020204" pitchFamily="34" charset="0"/>
                <a:ea typeface="Times New Roman" panose="02020603050405020304" pitchFamily="18" charset="0"/>
                <a:cs typeface="Arial" panose="020B0604020202020204" pitchFamily="34" charset="0"/>
              </a:rPr>
              <a:t>analysed</a:t>
            </a:r>
            <a:r>
              <a:rPr lang="en-US" sz="1000" dirty="0">
                <a:latin typeface="Arial" panose="020B0604020202020204" pitchFamily="34" charset="0"/>
                <a:ea typeface="Times New Roman" panose="02020603050405020304" pitchFamily="18" charset="0"/>
                <a:cs typeface="Arial" panose="020B0604020202020204" pitchFamily="34" charset="0"/>
              </a:rPr>
              <a:t> using extracted RNA from C4-2 spheroids treated under similar condition as Fig. 3a for 8 days (control n = 4, AA n = 3, two-tailed student’s t-Test). Error bars indicate SEM.</a:t>
            </a:r>
            <a:r>
              <a:rPr lang="de-DE" sz="1000" dirty="0">
                <a:latin typeface="Arial" panose="020B0604020202020204" pitchFamily="34" charset="0"/>
                <a:cs typeface="Arial" panose="020B0604020202020204" pitchFamily="34" charset="0"/>
              </a:rPr>
              <a:t> </a:t>
            </a:r>
          </a:p>
        </p:txBody>
      </p:sp>
      <p:pic>
        <p:nvPicPr>
          <p:cNvPr id="2" name="Grafik 1">
            <a:extLst>
              <a:ext uri="{FF2B5EF4-FFF2-40B4-BE49-F238E27FC236}">
                <a16:creationId xmlns:a16="http://schemas.microsoft.com/office/drawing/2014/main" id="{56EE6E46-0B73-904D-AE08-5DC66585BD34}"/>
              </a:ext>
            </a:extLst>
          </p:cNvPr>
          <p:cNvPicPr>
            <a:picLocks noChangeAspect="1"/>
          </p:cNvPicPr>
          <p:nvPr/>
        </p:nvPicPr>
        <p:blipFill>
          <a:blip r:embed="rId2"/>
          <a:stretch>
            <a:fillRect/>
          </a:stretch>
        </p:blipFill>
        <p:spPr>
          <a:xfrm>
            <a:off x="1097280" y="313495"/>
            <a:ext cx="3953022" cy="2960438"/>
          </a:xfrm>
          <a:prstGeom prst="rect">
            <a:avLst/>
          </a:prstGeom>
        </p:spPr>
      </p:pic>
      <p:pic>
        <p:nvPicPr>
          <p:cNvPr id="3" name="Grafik 2">
            <a:extLst>
              <a:ext uri="{FF2B5EF4-FFF2-40B4-BE49-F238E27FC236}">
                <a16:creationId xmlns:a16="http://schemas.microsoft.com/office/drawing/2014/main" id="{C31049DE-1DC8-454C-B18F-396FDCAF6F78}"/>
              </a:ext>
            </a:extLst>
          </p:cNvPr>
          <p:cNvPicPr>
            <a:picLocks noChangeAspect="1"/>
          </p:cNvPicPr>
          <p:nvPr/>
        </p:nvPicPr>
        <p:blipFill>
          <a:blip r:embed="rId3"/>
          <a:stretch>
            <a:fillRect/>
          </a:stretch>
        </p:blipFill>
        <p:spPr>
          <a:xfrm>
            <a:off x="1277300" y="3557018"/>
            <a:ext cx="3812345" cy="3468175"/>
          </a:xfrm>
          <a:prstGeom prst="rect">
            <a:avLst/>
          </a:prstGeom>
        </p:spPr>
      </p:pic>
      <p:sp>
        <p:nvSpPr>
          <p:cNvPr id="8" name="TextBox 383">
            <a:extLst>
              <a:ext uri="{FF2B5EF4-FFF2-40B4-BE49-F238E27FC236}">
                <a16:creationId xmlns:a16="http://schemas.microsoft.com/office/drawing/2014/main" id="{A3056062-8269-644E-9D29-9C4ACB809844}"/>
              </a:ext>
            </a:extLst>
          </p:cNvPr>
          <p:cNvSpPr txBox="1"/>
          <p:nvPr/>
        </p:nvSpPr>
        <p:spPr>
          <a:xfrm>
            <a:off x="895149" y="0"/>
            <a:ext cx="360040" cy="369332"/>
          </a:xfrm>
          <a:prstGeom prst="rect">
            <a:avLst/>
          </a:prstGeom>
          <a:noFill/>
        </p:spPr>
        <p:txBody>
          <a:bodyPr wrap="square" rtlCol="0">
            <a:spAutoFit/>
          </a:bodyPr>
          <a:lstStyle/>
          <a:p>
            <a:r>
              <a:rPr lang="de-DE" b="1" dirty="0"/>
              <a:t>a</a:t>
            </a:r>
            <a:endParaRPr lang="en-US" b="1" dirty="0"/>
          </a:p>
        </p:txBody>
      </p:sp>
      <p:sp>
        <p:nvSpPr>
          <p:cNvPr id="9" name="TextBox 383">
            <a:extLst>
              <a:ext uri="{FF2B5EF4-FFF2-40B4-BE49-F238E27FC236}">
                <a16:creationId xmlns:a16="http://schemas.microsoft.com/office/drawing/2014/main" id="{537A8AB1-AC9A-3343-83F3-C16AFA1905B9}"/>
              </a:ext>
            </a:extLst>
          </p:cNvPr>
          <p:cNvSpPr txBox="1"/>
          <p:nvPr/>
        </p:nvSpPr>
        <p:spPr>
          <a:xfrm>
            <a:off x="895149" y="3273933"/>
            <a:ext cx="360040" cy="369332"/>
          </a:xfrm>
          <a:prstGeom prst="rect">
            <a:avLst/>
          </a:prstGeom>
          <a:noFill/>
        </p:spPr>
        <p:txBody>
          <a:bodyPr wrap="square" rtlCol="0">
            <a:spAutoFit/>
          </a:bodyPr>
          <a:lstStyle/>
          <a:p>
            <a:r>
              <a:rPr lang="de-DE" b="1" dirty="0"/>
              <a:t>b</a:t>
            </a:r>
            <a:endParaRPr lang="en-US" b="1" dirty="0"/>
          </a:p>
        </p:txBody>
      </p:sp>
      <p:sp>
        <p:nvSpPr>
          <p:cNvPr id="10" name="TextBox 383">
            <a:extLst>
              <a:ext uri="{FF2B5EF4-FFF2-40B4-BE49-F238E27FC236}">
                <a16:creationId xmlns:a16="http://schemas.microsoft.com/office/drawing/2014/main" id="{1568E0E1-6B70-514A-8891-9CD27C8B84DE}"/>
              </a:ext>
            </a:extLst>
          </p:cNvPr>
          <p:cNvSpPr txBox="1"/>
          <p:nvPr/>
        </p:nvSpPr>
        <p:spPr>
          <a:xfrm>
            <a:off x="895149" y="5451080"/>
            <a:ext cx="360040" cy="369332"/>
          </a:xfrm>
          <a:prstGeom prst="rect">
            <a:avLst/>
          </a:prstGeom>
          <a:noFill/>
        </p:spPr>
        <p:txBody>
          <a:bodyPr wrap="square" rtlCol="0">
            <a:spAutoFit/>
          </a:bodyPr>
          <a:lstStyle/>
          <a:p>
            <a:r>
              <a:rPr lang="de-DE" b="1" dirty="0"/>
              <a:t>c</a:t>
            </a:r>
            <a:endParaRPr lang="en-US" b="1" dirty="0"/>
          </a:p>
        </p:txBody>
      </p:sp>
      <p:sp>
        <p:nvSpPr>
          <p:cNvPr id="11" name="TextBox 92">
            <a:extLst>
              <a:ext uri="{FF2B5EF4-FFF2-40B4-BE49-F238E27FC236}">
                <a16:creationId xmlns:a16="http://schemas.microsoft.com/office/drawing/2014/main" id="{6DCAE17B-85EB-264B-9DD5-D1592905E3B0}"/>
              </a:ext>
            </a:extLst>
          </p:cNvPr>
          <p:cNvSpPr txBox="1"/>
          <p:nvPr/>
        </p:nvSpPr>
        <p:spPr>
          <a:xfrm rot="16200000">
            <a:off x="-1385566" y="603547"/>
            <a:ext cx="3140463" cy="369332"/>
          </a:xfrm>
          <a:prstGeom prst="rect">
            <a:avLst/>
          </a:prstGeom>
          <a:noFill/>
        </p:spPr>
        <p:txBody>
          <a:bodyPr wrap="square" rtlCol="0">
            <a:spAutoFit/>
          </a:bodyPr>
          <a:lstStyle/>
          <a:p>
            <a:r>
              <a:rPr lang="de-DE" b="1" dirty="0" err="1"/>
              <a:t>Supplemental</a:t>
            </a:r>
            <a:r>
              <a:rPr lang="de-DE" b="1" dirty="0"/>
              <a:t> </a:t>
            </a:r>
            <a:r>
              <a:rPr lang="de-DE" b="1" dirty="0" err="1"/>
              <a:t>figures</a:t>
            </a:r>
            <a:endParaRPr lang="en-US" b="1" dirty="0"/>
          </a:p>
        </p:txBody>
      </p:sp>
    </p:spTree>
    <p:extLst>
      <p:ext uri="{BB962C8B-B14F-4D97-AF65-F5344CB8AC3E}">
        <p14:creationId xmlns:p14="http://schemas.microsoft.com/office/powerpoint/2010/main" val="835027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EADF09DF-61B6-9840-AE14-067EEA0745E7}"/>
              </a:ext>
            </a:extLst>
          </p:cNvPr>
          <p:cNvPicPr>
            <a:picLocks noChangeAspect="1"/>
          </p:cNvPicPr>
          <p:nvPr/>
        </p:nvPicPr>
        <p:blipFill>
          <a:blip r:embed="rId2"/>
          <a:stretch>
            <a:fillRect/>
          </a:stretch>
        </p:blipFill>
        <p:spPr>
          <a:xfrm>
            <a:off x="607678" y="1344168"/>
            <a:ext cx="5445650" cy="3288538"/>
          </a:xfrm>
          <a:prstGeom prst="rect">
            <a:avLst/>
          </a:prstGeom>
        </p:spPr>
      </p:pic>
      <p:sp>
        <p:nvSpPr>
          <p:cNvPr id="12" name="Textfeld 121">
            <a:extLst>
              <a:ext uri="{FF2B5EF4-FFF2-40B4-BE49-F238E27FC236}">
                <a16:creationId xmlns:a16="http://schemas.microsoft.com/office/drawing/2014/main" id="{65E8F080-792D-8A49-9BC1-79115912D3FC}"/>
              </a:ext>
            </a:extLst>
          </p:cNvPr>
          <p:cNvSpPr txBox="1"/>
          <p:nvPr/>
        </p:nvSpPr>
        <p:spPr>
          <a:xfrm>
            <a:off x="5745253" y="6515869"/>
            <a:ext cx="616149" cy="276999"/>
          </a:xfrm>
          <a:prstGeom prst="rect">
            <a:avLst/>
          </a:prstGeom>
          <a:noFill/>
        </p:spPr>
        <p:txBody>
          <a:bodyPr wrap="square" rtlCol="0">
            <a:spAutoFit/>
          </a:bodyPr>
          <a:lstStyle/>
          <a:p>
            <a:r>
              <a:rPr lang="en-US" sz="1200" b="1" dirty="0"/>
              <a:t>Fig. S7</a:t>
            </a:r>
          </a:p>
        </p:txBody>
      </p:sp>
      <p:sp>
        <p:nvSpPr>
          <p:cNvPr id="13" name="Textfeld 6">
            <a:extLst>
              <a:ext uri="{FF2B5EF4-FFF2-40B4-BE49-F238E27FC236}">
                <a16:creationId xmlns:a16="http://schemas.microsoft.com/office/drawing/2014/main" id="{550E6585-18EC-464C-BCD8-1B7920A0BCC3}"/>
              </a:ext>
            </a:extLst>
          </p:cNvPr>
          <p:cNvSpPr txBox="1"/>
          <p:nvPr/>
        </p:nvSpPr>
        <p:spPr>
          <a:xfrm>
            <a:off x="607679" y="4950207"/>
            <a:ext cx="5445650" cy="769441"/>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Supplementary Fig. S7</a:t>
            </a:r>
            <a:r>
              <a:rPr lang="en-US" sz="1100" dirty="0">
                <a:latin typeface="Arial" panose="020B0604020202020204" pitchFamily="34" charset="0"/>
                <a:cs typeface="Arial" panose="020B0604020202020204" pitchFamily="34" charset="0"/>
              </a:rPr>
              <a:t>: Tube formation assays of non-</a:t>
            </a:r>
            <a:r>
              <a:rPr lang="en-US" sz="1100" dirty="0" err="1">
                <a:latin typeface="Arial" panose="020B0604020202020204" pitchFamily="34" charset="0"/>
                <a:cs typeface="Arial" panose="020B0604020202020204" pitchFamily="34" charset="0"/>
              </a:rPr>
              <a:t>immortalised</a:t>
            </a:r>
            <a:r>
              <a:rPr lang="en-US" sz="1100" dirty="0">
                <a:latin typeface="Arial" panose="020B0604020202020204" pitchFamily="34" charset="0"/>
                <a:cs typeface="Arial" panose="020B0604020202020204" pitchFamily="34" charset="0"/>
              </a:rPr>
              <a:t> primary HUVECs in the presence of CM derived from treated C4-2 cells. C4-2 cells were treated with 10 nM DHT, 100 </a:t>
            </a:r>
            <a:r>
              <a:rPr lang="el-GR" sz="1100" dirty="0">
                <a:latin typeface="Arial" panose="020B0604020202020204" pitchFamily="34" charset="0"/>
                <a:cs typeface="Arial" panose="020B0604020202020204" pitchFamily="34" charset="0"/>
              </a:rPr>
              <a:t>μ</a:t>
            </a:r>
            <a:r>
              <a:rPr lang="en-US" sz="1100" dirty="0">
                <a:latin typeface="Arial" panose="020B0604020202020204" pitchFamily="34" charset="0"/>
                <a:cs typeface="Arial" panose="020B0604020202020204" pitchFamily="34" charset="0"/>
              </a:rPr>
              <a:t>M AA, combination of DHT and AA, or DMSO as control for 72 h followed by 2 days in serum-free medium without AR ligands, n = 3.</a:t>
            </a:r>
          </a:p>
        </p:txBody>
      </p:sp>
    </p:spTree>
    <p:extLst>
      <p:ext uri="{BB962C8B-B14F-4D97-AF65-F5344CB8AC3E}">
        <p14:creationId xmlns:p14="http://schemas.microsoft.com/office/powerpoint/2010/main" val="3513481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28854F34-F121-554C-AF55-24F7EAA07D63}"/>
              </a:ext>
            </a:extLst>
          </p:cNvPr>
          <p:cNvPicPr>
            <a:picLocks noChangeAspect="1"/>
          </p:cNvPicPr>
          <p:nvPr/>
        </p:nvPicPr>
        <p:blipFill>
          <a:blip r:embed="rId2"/>
          <a:stretch>
            <a:fillRect/>
          </a:stretch>
        </p:blipFill>
        <p:spPr>
          <a:xfrm>
            <a:off x="347472" y="871993"/>
            <a:ext cx="5916168" cy="3412514"/>
          </a:xfrm>
          <a:prstGeom prst="rect">
            <a:avLst/>
          </a:prstGeom>
        </p:spPr>
      </p:pic>
      <p:sp>
        <p:nvSpPr>
          <p:cNvPr id="3" name="Rechteck 2">
            <a:extLst>
              <a:ext uri="{FF2B5EF4-FFF2-40B4-BE49-F238E27FC236}">
                <a16:creationId xmlns:a16="http://schemas.microsoft.com/office/drawing/2014/main" id="{60C9703B-252C-C945-97F7-F00180321D9D}"/>
              </a:ext>
            </a:extLst>
          </p:cNvPr>
          <p:cNvSpPr/>
          <p:nvPr/>
        </p:nvSpPr>
        <p:spPr>
          <a:xfrm>
            <a:off x="4927133" y="4537502"/>
            <a:ext cx="806439" cy="276999"/>
          </a:xfrm>
          <a:prstGeom prst="rect">
            <a:avLst/>
          </a:prstGeom>
        </p:spPr>
        <p:txBody>
          <a:bodyPr wrap="none">
            <a:spAutoFit/>
          </a:bodyPr>
          <a:lstStyle/>
          <a:p>
            <a:r>
              <a:rPr lang="en-US" sz="1200" b="1" dirty="0">
                <a:latin typeface="Arial"/>
                <a:cs typeface="Arial"/>
              </a:rPr>
              <a:t>Table S1</a:t>
            </a:r>
          </a:p>
        </p:txBody>
      </p:sp>
      <p:pic>
        <p:nvPicPr>
          <p:cNvPr id="4" name="Grafik 3">
            <a:extLst>
              <a:ext uri="{FF2B5EF4-FFF2-40B4-BE49-F238E27FC236}">
                <a16:creationId xmlns:a16="http://schemas.microsoft.com/office/drawing/2014/main" id="{4047CCF7-B98C-A644-9F96-30065688AD65}"/>
              </a:ext>
            </a:extLst>
          </p:cNvPr>
          <p:cNvPicPr>
            <a:picLocks noChangeAspect="1"/>
          </p:cNvPicPr>
          <p:nvPr/>
        </p:nvPicPr>
        <p:blipFill>
          <a:blip r:embed="rId3"/>
          <a:stretch>
            <a:fillRect/>
          </a:stretch>
        </p:blipFill>
        <p:spPr>
          <a:xfrm>
            <a:off x="347472" y="5621494"/>
            <a:ext cx="3613094" cy="3577844"/>
          </a:xfrm>
          <a:prstGeom prst="rect">
            <a:avLst/>
          </a:prstGeom>
        </p:spPr>
      </p:pic>
      <p:sp>
        <p:nvSpPr>
          <p:cNvPr id="5" name="Rechteck 2">
            <a:extLst>
              <a:ext uri="{FF2B5EF4-FFF2-40B4-BE49-F238E27FC236}">
                <a16:creationId xmlns:a16="http://schemas.microsoft.com/office/drawing/2014/main" id="{50A0C17D-622B-3948-A609-99AE727CBDA0}"/>
              </a:ext>
            </a:extLst>
          </p:cNvPr>
          <p:cNvSpPr/>
          <p:nvPr/>
        </p:nvSpPr>
        <p:spPr>
          <a:xfrm>
            <a:off x="4927133" y="9333345"/>
            <a:ext cx="806155" cy="276999"/>
          </a:xfrm>
          <a:prstGeom prst="rect">
            <a:avLst/>
          </a:prstGeom>
        </p:spPr>
        <p:txBody>
          <a:bodyPr wrap="none">
            <a:spAutoFit/>
          </a:bodyPr>
          <a:lstStyle/>
          <a:p>
            <a:r>
              <a:rPr lang="en-US" sz="1200" b="1" dirty="0">
                <a:latin typeface="Arial"/>
                <a:cs typeface="Arial"/>
              </a:rPr>
              <a:t>Table S2</a:t>
            </a:r>
          </a:p>
        </p:txBody>
      </p:sp>
    </p:spTree>
    <p:extLst>
      <p:ext uri="{BB962C8B-B14F-4D97-AF65-F5344CB8AC3E}">
        <p14:creationId xmlns:p14="http://schemas.microsoft.com/office/powerpoint/2010/main" val="54773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930C5E8F-3D0B-8046-B313-A855D193337C}"/>
              </a:ext>
            </a:extLst>
          </p:cNvPr>
          <p:cNvSpPr txBox="1"/>
          <p:nvPr/>
        </p:nvSpPr>
        <p:spPr>
          <a:xfrm>
            <a:off x="5885684" y="7060406"/>
            <a:ext cx="595035" cy="276999"/>
          </a:xfrm>
          <a:prstGeom prst="rect">
            <a:avLst/>
          </a:prstGeom>
          <a:noFill/>
        </p:spPr>
        <p:txBody>
          <a:bodyPr wrap="none" rtlCol="0">
            <a:spAutoFit/>
          </a:bodyPr>
          <a:lstStyle/>
          <a:p>
            <a:r>
              <a:rPr lang="en-US" sz="1200" b="1" dirty="0"/>
              <a:t>Fig. S2</a:t>
            </a:r>
          </a:p>
        </p:txBody>
      </p:sp>
      <p:pic>
        <p:nvPicPr>
          <p:cNvPr id="6" name="Grafik 5">
            <a:extLst>
              <a:ext uri="{FF2B5EF4-FFF2-40B4-BE49-F238E27FC236}">
                <a16:creationId xmlns:a16="http://schemas.microsoft.com/office/drawing/2014/main" id="{B9DBE97F-6167-5F49-809C-0AA054D4D622}"/>
              </a:ext>
            </a:extLst>
          </p:cNvPr>
          <p:cNvPicPr>
            <a:picLocks noChangeAspect="1"/>
          </p:cNvPicPr>
          <p:nvPr/>
        </p:nvPicPr>
        <p:blipFill>
          <a:blip r:embed="rId2"/>
          <a:stretch>
            <a:fillRect/>
          </a:stretch>
        </p:blipFill>
        <p:spPr>
          <a:xfrm>
            <a:off x="494242" y="1162438"/>
            <a:ext cx="6066091" cy="4107447"/>
          </a:xfrm>
          <a:prstGeom prst="rect">
            <a:avLst/>
          </a:prstGeom>
        </p:spPr>
      </p:pic>
      <p:sp>
        <p:nvSpPr>
          <p:cNvPr id="7" name="Rechteck 6">
            <a:extLst>
              <a:ext uri="{FF2B5EF4-FFF2-40B4-BE49-F238E27FC236}">
                <a16:creationId xmlns:a16="http://schemas.microsoft.com/office/drawing/2014/main" id="{AF46481D-6963-BB45-AD00-87D642016696}"/>
              </a:ext>
            </a:extLst>
          </p:cNvPr>
          <p:cNvSpPr/>
          <p:nvPr/>
        </p:nvSpPr>
        <p:spPr>
          <a:xfrm>
            <a:off x="79614" y="5666174"/>
            <a:ext cx="6480719" cy="861774"/>
          </a:xfrm>
          <a:prstGeom prst="rect">
            <a:avLst/>
          </a:prstGeom>
        </p:spPr>
        <p:txBody>
          <a:bodyPr wrap="square">
            <a:spAutoFit/>
          </a:bodyPr>
          <a:lstStyle/>
          <a:p>
            <a:r>
              <a:rPr lang="en-US" sz="1000" b="1" dirty="0">
                <a:latin typeface="Arial" panose="020B0604020202020204" pitchFamily="34" charset="0"/>
                <a:cs typeface="Arial" panose="020B0604020202020204" pitchFamily="34" charset="0"/>
              </a:rPr>
              <a:t>Supplementary </a:t>
            </a:r>
            <a:r>
              <a:rPr lang="en-US" sz="1000" b="1" dirty="0">
                <a:latin typeface="Arial" panose="020B0604020202020204" pitchFamily="34" charset="0"/>
                <a:ea typeface="Times New Roman" panose="02020603050405020304" pitchFamily="18" charset="0"/>
                <a:cs typeface="Arial" panose="020B0604020202020204" pitchFamily="34" charset="0"/>
              </a:rPr>
              <a:t>Fig. S2. PCA plot of RNA‑seq data show the characteristic of treated samples by AR ligands according to gene expression pattern</a:t>
            </a:r>
            <a:r>
              <a:rPr lang="en-US" sz="1000" dirty="0">
                <a:latin typeface="Arial" panose="020B0604020202020204" pitchFamily="34" charset="0"/>
                <a:ea typeface="Times New Roman" panose="02020603050405020304" pitchFamily="18" charset="0"/>
                <a:cs typeface="Arial" panose="020B0604020202020204" pitchFamily="34" charset="0"/>
              </a:rPr>
              <a:t>. PC1 (explained 85.1% of variance) shows the effect of treatment on gene expression pattern</a:t>
            </a:r>
            <a:r>
              <a:rPr lang="en-US" sz="1000" b="1" dirty="0">
                <a:latin typeface="Arial" panose="020B0604020202020204" pitchFamily="34" charset="0"/>
                <a:ea typeface="Times New Roman" panose="02020603050405020304" pitchFamily="18" charset="0"/>
                <a:cs typeface="Arial" panose="020B0604020202020204" pitchFamily="34" charset="0"/>
              </a:rPr>
              <a:t> </a:t>
            </a:r>
            <a:r>
              <a:rPr lang="en-US" sz="1000" dirty="0">
                <a:latin typeface="Arial" panose="020B0604020202020204" pitchFamily="34" charset="0"/>
                <a:ea typeface="Times New Roman" panose="02020603050405020304" pitchFamily="18" charset="0"/>
                <a:cs typeface="Arial" panose="020B0604020202020204" pitchFamily="34" charset="0"/>
              </a:rPr>
              <a:t>and PC2 (explained 4.8 % of variance) shows variances between replicates. Arrow ‘a’ indicates the induced transcriptional pattern by R1881. Arrows ‘b’ and ‘c’ show the rescue effect of AA in the co‑treatment and alone, respectively.</a:t>
            </a:r>
            <a:r>
              <a:rPr lang="de-DE" sz="1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222293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45">
            <a:extLst>
              <a:ext uri="{FF2B5EF4-FFF2-40B4-BE49-F238E27FC236}">
                <a16:creationId xmlns:a16="http://schemas.microsoft.com/office/drawing/2014/main" id="{AD391ACD-CD25-664D-BF90-C0F3F7FDDC62}"/>
              </a:ext>
            </a:extLst>
          </p:cNvPr>
          <p:cNvSpPr txBox="1"/>
          <p:nvPr/>
        </p:nvSpPr>
        <p:spPr>
          <a:xfrm>
            <a:off x="5648734" y="7908639"/>
            <a:ext cx="595035" cy="276999"/>
          </a:xfrm>
          <a:prstGeom prst="rect">
            <a:avLst/>
          </a:prstGeom>
          <a:noFill/>
        </p:spPr>
        <p:txBody>
          <a:bodyPr wrap="none" rtlCol="0">
            <a:spAutoFit/>
          </a:bodyPr>
          <a:lstStyle/>
          <a:p>
            <a:r>
              <a:rPr lang="en-US" sz="1200" b="1" dirty="0"/>
              <a:t>Fig. S3</a:t>
            </a:r>
          </a:p>
        </p:txBody>
      </p:sp>
      <p:sp>
        <p:nvSpPr>
          <p:cNvPr id="5" name="TextBox 383">
            <a:extLst>
              <a:ext uri="{FF2B5EF4-FFF2-40B4-BE49-F238E27FC236}">
                <a16:creationId xmlns:a16="http://schemas.microsoft.com/office/drawing/2014/main" id="{170F5E16-8E7C-574D-832B-8D7DADA9F37B}"/>
              </a:ext>
            </a:extLst>
          </p:cNvPr>
          <p:cNvSpPr txBox="1"/>
          <p:nvPr/>
        </p:nvSpPr>
        <p:spPr>
          <a:xfrm>
            <a:off x="220511" y="6669960"/>
            <a:ext cx="6210520" cy="769441"/>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Supplementary </a:t>
            </a:r>
            <a:r>
              <a:rPr lang="de-DE" sz="1100" b="1" dirty="0">
                <a:latin typeface="Arial" panose="020B0604020202020204" pitchFamily="34" charset="0"/>
                <a:cs typeface="Arial" panose="020B0604020202020204" pitchFamily="34" charset="0"/>
              </a:rPr>
              <a:t>Fig. S3. DHT-</a:t>
            </a:r>
            <a:r>
              <a:rPr lang="de-DE" sz="1100" b="1" dirty="0" err="1">
                <a:latin typeface="Arial" panose="020B0604020202020204" pitchFamily="34" charset="0"/>
                <a:cs typeface="Arial" panose="020B0604020202020204" pitchFamily="34" charset="0"/>
              </a:rPr>
              <a:t>induction</a:t>
            </a:r>
            <a:r>
              <a:rPr lang="de-DE" sz="1100" b="1" dirty="0">
                <a:latin typeface="Arial" panose="020B0604020202020204" pitchFamily="34" charset="0"/>
                <a:cs typeface="Arial" panose="020B0604020202020204" pitchFamily="34" charset="0"/>
              </a:rPr>
              <a:t> of AR taget genes </a:t>
            </a:r>
            <a:r>
              <a:rPr lang="de-DE" sz="1100" b="1" dirty="0" err="1">
                <a:latin typeface="Arial" panose="020B0604020202020204" pitchFamily="34" charset="0"/>
                <a:cs typeface="Arial" panose="020B0604020202020204" pitchFamily="34" charset="0"/>
              </a:rPr>
              <a:t>are</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repressed</a:t>
            </a:r>
            <a:r>
              <a:rPr lang="de-DE" sz="1100" b="1" dirty="0">
                <a:latin typeface="Arial" panose="020B0604020202020204" pitchFamily="34" charset="0"/>
                <a:cs typeface="Arial" panose="020B0604020202020204" pitchFamily="34" charset="0"/>
              </a:rPr>
              <a:t> by AA. </a:t>
            </a:r>
            <a:r>
              <a:rPr lang="de-DE" sz="1100" dirty="0">
                <a:latin typeface="Arial" panose="020B0604020202020204" pitchFamily="34" charset="0"/>
                <a:cs typeface="Arial" panose="020B0604020202020204" pitchFamily="34" charset="0"/>
              </a:rPr>
              <a:t>C4-2 </a:t>
            </a:r>
            <a:r>
              <a:rPr lang="de-DE" sz="1100" dirty="0" err="1">
                <a:latin typeface="Arial" panose="020B0604020202020204" pitchFamily="34" charset="0"/>
                <a:cs typeface="Arial" panose="020B0604020202020204" pitchFamily="34" charset="0"/>
              </a:rPr>
              <a:t>cells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were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incubated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with</a:t>
            </a:r>
            <a:r>
              <a:rPr lang="de-DE" sz="1100" dirty="0">
                <a:latin typeface="Arial" panose="020B0604020202020204" pitchFamily="34" charset="0"/>
                <a:cs typeface="Arial" panose="020B0604020202020204" pitchFamily="34" charset="0"/>
              </a:rPr>
              <a:t> the </a:t>
            </a:r>
            <a:r>
              <a:rPr lang="de-DE" sz="1100" dirty="0" err="1">
                <a:latin typeface="Arial" panose="020B0604020202020204" pitchFamily="34" charset="0"/>
                <a:cs typeface="Arial" panose="020B0604020202020204" pitchFamily="34" charset="0"/>
              </a:rPr>
              <a:t>indicated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ligands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prior</a:t>
            </a:r>
            <a:r>
              <a:rPr lang="de-DE" sz="1100" dirty="0">
                <a:latin typeface="Arial" panose="020B0604020202020204" pitchFamily="34" charset="0"/>
                <a:cs typeface="Arial" panose="020B0604020202020204" pitchFamily="34" charset="0"/>
              </a:rPr>
              <a:t> RNA </a:t>
            </a:r>
            <a:r>
              <a:rPr lang="de-DE" sz="1100" dirty="0" err="1">
                <a:latin typeface="Arial" panose="020B0604020202020204" pitchFamily="34" charset="0"/>
                <a:cs typeface="Arial" panose="020B0604020202020204" pitchFamily="34" charset="0"/>
              </a:rPr>
              <a:t>extraction</a:t>
            </a:r>
            <a:r>
              <a:rPr lang="de-DE" sz="1100" dirty="0">
                <a:latin typeface="Arial" panose="020B0604020202020204" pitchFamily="34" charset="0"/>
                <a:cs typeface="Arial" panose="020B0604020202020204" pitchFamily="34" charset="0"/>
              </a:rPr>
              <a:t> and </a:t>
            </a:r>
            <a:r>
              <a:rPr lang="de-DE" sz="1100" dirty="0" err="1">
                <a:latin typeface="Arial" panose="020B0604020202020204" pitchFamily="34" charset="0"/>
                <a:cs typeface="Arial" panose="020B0604020202020204" pitchFamily="34" charset="0"/>
              </a:rPr>
              <a:t>qRT</a:t>
            </a:r>
            <a:r>
              <a:rPr lang="de-DE" sz="1100" dirty="0">
                <a:latin typeface="Arial" panose="020B0604020202020204" pitchFamily="34" charset="0"/>
                <a:cs typeface="Arial" panose="020B0604020202020204" pitchFamily="34" charset="0"/>
              </a:rPr>
              <a:t>-PCR </a:t>
            </a:r>
            <a:r>
              <a:rPr lang="de-DE" sz="1100" dirty="0" err="1">
                <a:latin typeface="Arial" panose="020B0604020202020204" pitchFamily="34" charset="0"/>
                <a:cs typeface="Arial" panose="020B0604020202020204" pitchFamily="34" charset="0"/>
              </a:rPr>
              <a:t>analyses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indicate</a:t>
            </a:r>
            <a:r>
              <a:rPr lang="de-DE" sz="1100" dirty="0">
                <a:latin typeface="Arial" panose="020B0604020202020204" pitchFamily="34" charset="0"/>
                <a:cs typeface="Arial" panose="020B0604020202020204" pitchFamily="34" charset="0"/>
              </a:rPr>
              <a:t> androgen-</a:t>
            </a:r>
            <a:r>
              <a:rPr lang="de-DE" sz="1100" dirty="0" err="1">
                <a:latin typeface="Arial" panose="020B0604020202020204" pitchFamily="34" charset="0"/>
                <a:cs typeface="Arial" panose="020B0604020202020204" pitchFamily="34" charset="0"/>
              </a:rPr>
              <a:t>induced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upper</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panel</a:t>
            </a:r>
            <a:r>
              <a:rPr lang="de-DE" sz="1100" dirty="0">
                <a:latin typeface="Arial" panose="020B0604020202020204" pitchFamily="34" charset="0"/>
                <a:cs typeface="Arial" panose="020B0604020202020204" pitchFamily="34" charset="0"/>
              </a:rPr>
              <a:t>) and the androgen-</a:t>
            </a:r>
            <a:r>
              <a:rPr lang="de-DE" sz="1100" dirty="0" err="1">
                <a:latin typeface="Arial" panose="020B0604020202020204" pitchFamily="34" charset="0"/>
                <a:cs typeface="Arial" panose="020B0604020202020204" pitchFamily="34" charset="0"/>
              </a:rPr>
              <a:t>repressed</a:t>
            </a:r>
            <a:r>
              <a:rPr lang="de-DE" sz="1100" dirty="0">
                <a:latin typeface="Arial" panose="020B0604020202020204" pitchFamily="34" charset="0"/>
                <a:cs typeface="Arial" panose="020B0604020202020204" pitchFamily="34" charset="0"/>
              </a:rPr>
              <a:t> AR </a:t>
            </a:r>
            <a:r>
              <a:rPr lang="de-DE" sz="1100" dirty="0" err="1">
                <a:latin typeface="Arial" panose="020B0604020202020204" pitchFamily="34" charset="0"/>
                <a:cs typeface="Arial" panose="020B0604020202020204" pitchFamily="34" charset="0"/>
              </a:rPr>
              <a:t>direct</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target</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gene</a:t>
            </a:r>
            <a:r>
              <a:rPr lang="de-DE" sz="1100" dirty="0">
                <a:latin typeface="Arial" panose="020B0604020202020204" pitchFamily="34" charset="0"/>
                <a:cs typeface="Arial" panose="020B0604020202020204" pitchFamily="34" charset="0"/>
              </a:rPr>
              <a:t> </a:t>
            </a:r>
            <a:r>
              <a:rPr lang="de-DE" sz="1100" i="1" dirty="0">
                <a:latin typeface="Arial" panose="020B0604020202020204" pitchFamily="34" charset="0"/>
                <a:cs typeface="Arial" panose="020B0604020202020204" pitchFamily="34" charset="0"/>
              </a:rPr>
              <a:t>NOV</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lower</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panel</a:t>
            </a:r>
            <a:r>
              <a:rPr lang="de-DE" sz="1100" dirty="0">
                <a:latin typeface="Arial" panose="020B0604020202020204" pitchFamily="34" charset="0"/>
                <a:cs typeface="Arial" panose="020B0604020202020204" pitchFamily="34" charset="0"/>
              </a:rPr>
              <a:t>).</a:t>
            </a:r>
          </a:p>
        </p:txBody>
      </p:sp>
      <p:pic>
        <p:nvPicPr>
          <p:cNvPr id="3" name="Grafik 2">
            <a:extLst>
              <a:ext uri="{FF2B5EF4-FFF2-40B4-BE49-F238E27FC236}">
                <a16:creationId xmlns:a16="http://schemas.microsoft.com/office/drawing/2014/main" id="{4058A6B1-00E2-1E4B-8F14-F6F1E8295AC2}"/>
              </a:ext>
            </a:extLst>
          </p:cNvPr>
          <p:cNvPicPr>
            <a:picLocks noChangeAspect="1"/>
          </p:cNvPicPr>
          <p:nvPr/>
        </p:nvPicPr>
        <p:blipFill>
          <a:blip r:embed="rId2"/>
          <a:stretch>
            <a:fillRect/>
          </a:stretch>
        </p:blipFill>
        <p:spPr>
          <a:xfrm>
            <a:off x="2457636" y="4081850"/>
            <a:ext cx="2371817" cy="2363223"/>
          </a:xfrm>
          <a:prstGeom prst="rect">
            <a:avLst/>
          </a:prstGeom>
        </p:spPr>
      </p:pic>
      <p:pic>
        <p:nvPicPr>
          <p:cNvPr id="7" name="Grafik 6">
            <a:extLst>
              <a:ext uri="{FF2B5EF4-FFF2-40B4-BE49-F238E27FC236}">
                <a16:creationId xmlns:a16="http://schemas.microsoft.com/office/drawing/2014/main" id="{FEF365AC-2EED-6E40-A20D-6DE364E3E1C8}"/>
              </a:ext>
            </a:extLst>
          </p:cNvPr>
          <p:cNvPicPr>
            <a:picLocks noChangeAspect="1"/>
          </p:cNvPicPr>
          <p:nvPr/>
        </p:nvPicPr>
        <p:blipFill>
          <a:blip r:embed="rId3"/>
          <a:stretch>
            <a:fillRect/>
          </a:stretch>
        </p:blipFill>
        <p:spPr>
          <a:xfrm>
            <a:off x="407773" y="1171826"/>
            <a:ext cx="5835996" cy="2589545"/>
          </a:xfrm>
          <a:prstGeom prst="rect">
            <a:avLst/>
          </a:prstGeom>
        </p:spPr>
      </p:pic>
    </p:spTree>
    <p:extLst>
      <p:ext uri="{BB962C8B-B14F-4D97-AF65-F5344CB8AC3E}">
        <p14:creationId xmlns:p14="http://schemas.microsoft.com/office/powerpoint/2010/main" val="1374885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45">
            <a:extLst>
              <a:ext uri="{FF2B5EF4-FFF2-40B4-BE49-F238E27FC236}">
                <a16:creationId xmlns:a16="http://schemas.microsoft.com/office/drawing/2014/main" id="{AD391ACD-CD25-664D-BF90-C0F3F7FDDC62}"/>
              </a:ext>
            </a:extLst>
          </p:cNvPr>
          <p:cNvSpPr txBox="1"/>
          <p:nvPr/>
        </p:nvSpPr>
        <p:spPr>
          <a:xfrm>
            <a:off x="6048386" y="9423242"/>
            <a:ext cx="595035" cy="276999"/>
          </a:xfrm>
          <a:prstGeom prst="rect">
            <a:avLst/>
          </a:prstGeom>
          <a:noFill/>
        </p:spPr>
        <p:txBody>
          <a:bodyPr wrap="none" rtlCol="0">
            <a:spAutoFit/>
          </a:bodyPr>
          <a:lstStyle/>
          <a:p>
            <a:r>
              <a:rPr lang="en-US" sz="1200" b="1" dirty="0"/>
              <a:t>Fig. S4</a:t>
            </a:r>
          </a:p>
        </p:txBody>
      </p:sp>
      <p:pic>
        <p:nvPicPr>
          <p:cNvPr id="2" name="Grafik 1">
            <a:extLst>
              <a:ext uri="{FF2B5EF4-FFF2-40B4-BE49-F238E27FC236}">
                <a16:creationId xmlns:a16="http://schemas.microsoft.com/office/drawing/2014/main" id="{F3D397AE-6C4D-6447-A1CA-149AAEDD2507}"/>
              </a:ext>
            </a:extLst>
          </p:cNvPr>
          <p:cNvPicPr>
            <a:picLocks noChangeAspect="1"/>
          </p:cNvPicPr>
          <p:nvPr/>
        </p:nvPicPr>
        <p:blipFill rotWithShape="1">
          <a:blip r:embed="rId2"/>
          <a:srcRect r="14891"/>
          <a:stretch/>
        </p:blipFill>
        <p:spPr>
          <a:xfrm>
            <a:off x="1247613" y="1196069"/>
            <a:ext cx="4183036" cy="1905000"/>
          </a:xfrm>
          <a:prstGeom prst="rect">
            <a:avLst/>
          </a:prstGeom>
        </p:spPr>
      </p:pic>
      <p:sp>
        <p:nvSpPr>
          <p:cNvPr id="24" name="Textfeld 23">
            <a:extLst>
              <a:ext uri="{FF2B5EF4-FFF2-40B4-BE49-F238E27FC236}">
                <a16:creationId xmlns:a16="http://schemas.microsoft.com/office/drawing/2014/main" id="{EB203E84-B538-1D4D-9261-F9A3840E47A4}"/>
              </a:ext>
            </a:extLst>
          </p:cNvPr>
          <p:cNvSpPr txBox="1"/>
          <p:nvPr/>
        </p:nvSpPr>
        <p:spPr>
          <a:xfrm>
            <a:off x="171669" y="3422096"/>
            <a:ext cx="6302326" cy="938719"/>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a:t>
            </a:r>
            <a:r>
              <a:rPr lang="en-US" sz="1100" b="1" dirty="0">
                <a:latin typeface="Arial" panose="020B0604020202020204" pitchFamily="34" charset="0"/>
                <a:ea typeface="Times New Roman" panose="02020603050405020304" pitchFamily="18" charset="0"/>
                <a:cs typeface="Arial" panose="020B0604020202020204" pitchFamily="34" charset="0"/>
              </a:rPr>
              <a:t>Fig. S4a. </a:t>
            </a:r>
            <a:r>
              <a:rPr lang="en-US" sz="1100" b="1" dirty="0">
                <a:latin typeface="Arial" panose="020B0604020202020204" pitchFamily="34" charset="0"/>
                <a:cs typeface="Arial" panose="020B0604020202020204" pitchFamily="34" charset="0"/>
              </a:rPr>
              <a:t>VEGF protein level of treated C4-2 cells is not induced by androgen. </a:t>
            </a:r>
            <a:r>
              <a:rPr lang="en-US" sz="1100" dirty="0">
                <a:latin typeface="Arial" panose="020B0604020202020204" pitchFamily="34" charset="0"/>
                <a:cs typeface="Arial" panose="020B0604020202020204" pitchFamily="34" charset="0"/>
              </a:rPr>
              <a:t>Cells were incubated with the indicated ligands for 72 </a:t>
            </a:r>
            <a:r>
              <a:rPr lang="en-US" sz="1100" dirty="0" err="1">
                <a:latin typeface="Arial" panose="020B0604020202020204" pitchFamily="34" charset="0"/>
                <a:cs typeface="Arial" panose="020B0604020202020204" pitchFamily="34" charset="0"/>
              </a:rPr>
              <a:t>hrs</a:t>
            </a:r>
            <a:r>
              <a:rPr lang="en-US" sz="1100" dirty="0">
                <a:latin typeface="Arial" panose="020B0604020202020204" pitchFamily="34" charset="0"/>
                <a:cs typeface="Arial" panose="020B0604020202020204" pitchFamily="34" charset="0"/>
              </a:rPr>
              <a:t> prior </a:t>
            </a:r>
            <a:r>
              <a:rPr lang="en-US" sz="1100" dirty="0">
                <a:solidFill>
                  <a:srgbClr val="FF0000"/>
                </a:solidFill>
                <a:latin typeface="Arial" panose="020B0604020202020204" pitchFamily="34" charset="0"/>
                <a:cs typeface="Arial" panose="020B0604020202020204" pitchFamily="34" charset="0"/>
              </a:rPr>
              <a:t>to </a:t>
            </a:r>
            <a:r>
              <a:rPr lang="en-US" sz="1100" dirty="0">
                <a:latin typeface="Arial" panose="020B0604020202020204" pitchFamily="34" charset="0"/>
                <a:cs typeface="Arial" panose="020B0604020202020204" pitchFamily="34" charset="0"/>
              </a:rPr>
              <a:t>protein extract preparation. HSP70 is used as loading control to which the normalized values are indicated in numbers. C, DMSO control; R, R1881; AA, </a:t>
            </a:r>
            <a:r>
              <a:rPr lang="en-US" sz="1100" dirty="0" err="1">
                <a:latin typeface="Arial" panose="020B0604020202020204" pitchFamily="34" charset="0"/>
                <a:cs typeface="Arial" panose="020B0604020202020204" pitchFamily="34" charset="0"/>
              </a:rPr>
              <a:t>atraric</a:t>
            </a:r>
            <a:r>
              <a:rPr lang="en-US" sz="1100" dirty="0">
                <a:latin typeface="Arial" panose="020B0604020202020204" pitchFamily="34" charset="0"/>
                <a:cs typeface="Arial" panose="020B0604020202020204" pitchFamily="34" charset="0"/>
              </a:rPr>
              <a:t> acid; DHT, dihydro-testosterone ranging from 10 nM to 100 </a:t>
            </a:r>
            <a:r>
              <a:rPr lang="en-US" sz="1100" dirty="0" err="1">
                <a:latin typeface="Arial" panose="020B0604020202020204" pitchFamily="34" charset="0"/>
                <a:cs typeface="Arial" panose="020B0604020202020204" pitchFamily="34" charset="0"/>
              </a:rPr>
              <a:t>pM</a:t>
            </a:r>
            <a:r>
              <a:rPr lang="en-US" sz="1100" dirty="0">
                <a:latin typeface="Arial" panose="020B0604020202020204" pitchFamily="34" charset="0"/>
                <a:cs typeface="Arial" panose="020B0604020202020204" pitchFamily="34" charset="0"/>
              </a:rPr>
              <a:t>. This concentration range of DHT is indicated by the symbol. </a:t>
            </a:r>
          </a:p>
        </p:txBody>
      </p:sp>
      <p:sp>
        <p:nvSpPr>
          <p:cNvPr id="38" name="TextBox 383">
            <a:extLst>
              <a:ext uri="{FF2B5EF4-FFF2-40B4-BE49-F238E27FC236}">
                <a16:creationId xmlns:a16="http://schemas.microsoft.com/office/drawing/2014/main" id="{552EC538-E9CB-1F46-A8DB-6B69B66865D6}"/>
              </a:ext>
            </a:extLst>
          </p:cNvPr>
          <p:cNvSpPr txBox="1"/>
          <p:nvPr/>
        </p:nvSpPr>
        <p:spPr>
          <a:xfrm>
            <a:off x="462895" y="1183438"/>
            <a:ext cx="360040" cy="369332"/>
          </a:xfrm>
          <a:prstGeom prst="rect">
            <a:avLst/>
          </a:prstGeom>
          <a:noFill/>
        </p:spPr>
        <p:txBody>
          <a:bodyPr wrap="square" rtlCol="0">
            <a:spAutoFit/>
          </a:bodyPr>
          <a:lstStyle/>
          <a:p>
            <a:r>
              <a:rPr lang="de-DE" b="1" dirty="0"/>
              <a:t>a</a:t>
            </a:r>
            <a:endParaRPr lang="en-US" b="1" dirty="0"/>
          </a:p>
        </p:txBody>
      </p:sp>
      <p:sp>
        <p:nvSpPr>
          <p:cNvPr id="20" name="Textfeld 6">
            <a:extLst>
              <a:ext uri="{FF2B5EF4-FFF2-40B4-BE49-F238E27FC236}">
                <a16:creationId xmlns:a16="http://schemas.microsoft.com/office/drawing/2014/main" id="{4D706414-9C78-094B-9809-DF3DAE2FBA84}"/>
              </a:ext>
            </a:extLst>
          </p:cNvPr>
          <p:cNvSpPr txBox="1"/>
          <p:nvPr/>
        </p:nvSpPr>
        <p:spPr>
          <a:xfrm>
            <a:off x="277837" y="8107020"/>
            <a:ext cx="6302326" cy="430887"/>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Figure S4b</a:t>
            </a:r>
            <a:r>
              <a:rPr lang="en-US" sz="1100" dirty="0"/>
              <a:t>: </a:t>
            </a:r>
            <a:r>
              <a:rPr lang="en-US" sz="1100" b="1" dirty="0"/>
              <a:t>The </a:t>
            </a:r>
            <a:r>
              <a:rPr lang="en-US" sz="1100" b="1" dirty="0">
                <a:latin typeface="Arial" panose="020B0604020202020204" pitchFamily="34" charset="0"/>
                <a:cs typeface="Arial" panose="020B0604020202020204" pitchFamily="34" charset="0"/>
              </a:rPr>
              <a:t>CRPC cells C4-2 and PC3 express VEGFA protein, the levels not being changed by androgen treatment</a:t>
            </a:r>
            <a:r>
              <a:rPr lang="en-US" sz="1100" dirty="0">
                <a:latin typeface="Arial" panose="020B0604020202020204" pitchFamily="34" charset="0"/>
                <a:cs typeface="Arial" panose="020B0604020202020204" pitchFamily="34" charset="0"/>
              </a:rPr>
              <a:t>. </a:t>
            </a:r>
          </a:p>
        </p:txBody>
      </p:sp>
      <p:pic>
        <p:nvPicPr>
          <p:cNvPr id="7" name="Grafik 6">
            <a:extLst>
              <a:ext uri="{FF2B5EF4-FFF2-40B4-BE49-F238E27FC236}">
                <a16:creationId xmlns:a16="http://schemas.microsoft.com/office/drawing/2014/main" id="{25BC6683-80AF-654A-B141-2DDED49C824D}"/>
              </a:ext>
            </a:extLst>
          </p:cNvPr>
          <p:cNvPicPr>
            <a:picLocks noChangeAspect="1"/>
          </p:cNvPicPr>
          <p:nvPr/>
        </p:nvPicPr>
        <p:blipFill rotWithShape="1">
          <a:blip r:embed="rId3"/>
          <a:srcRect t="13441"/>
          <a:stretch/>
        </p:blipFill>
        <p:spPr>
          <a:xfrm>
            <a:off x="2485342" y="5692328"/>
            <a:ext cx="2264834" cy="2065103"/>
          </a:xfrm>
          <a:prstGeom prst="rect">
            <a:avLst/>
          </a:prstGeom>
        </p:spPr>
      </p:pic>
      <p:sp>
        <p:nvSpPr>
          <p:cNvPr id="8" name="Textfeld 7">
            <a:extLst>
              <a:ext uri="{FF2B5EF4-FFF2-40B4-BE49-F238E27FC236}">
                <a16:creationId xmlns:a16="http://schemas.microsoft.com/office/drawing/2014/main" id="{BFEEE849-D758-C14B-8BB9-B9BF670C95F3}"/>
              </a:ext>
            </a:extLst>
          </p:cNvPr>
          <p:cNvSpPr txBox="1"/>
          <p:nvPr/>
        </p:nvSpPr>
        <p:spPr>
          <a:xfrm>
            <a:off x="4745944" y="7328851"/>
            <a:ext cx="715260" cy="276999"/>
          </a:xfrm>
          <a:prstGeom prst="rect">
            <a:avLst/>
          </a:prstGeom>
          <a:noFill/>
        </p:spPr>
        <p:txBody>
          <a:bodyPr wrap="none" rtlCol="0">
            <a:spAutoFit/>
          </a:bodyPr>
          <a:lstStyle/>
          <a:p>
            <a:r>
              <a:rPr lang="de-DE" sz="1200" b="1" dirty="0">
                <a:latin typeface="Symbol" pitchFamily="2" charset="2"/>
                <a:cs typeface="Arial" panose="020B0604020202020204" pitchFamily="34" charset="0"/>
              </a:rPr>
              <a:t>b</a:t>
            </a:r>
            <a:r>
              <a:rPr lang="de-DE" sz="1200" b="1" dirty="0">
                <a:latin typeface="Arial" panose="020B0604020202020204" pitchFamily="34" charset="0"/>
                <a:cs typeface="Arial" panose="020B0604020202020204" pitchFamily="34" charset="0"/>
              </a:rPr>
              <a:t>-</a:t>
            </a:r>
            <a:r>
              <a:rPr lang="de-DE" sz="1200" b="1" dirty="0" err="1">
                <a:latin typeface="Arial" panose="020B0604020202020204" pitchFamily="34" charset="0"/>
                <a:cs typeface="Arial" panose="020B0604020202020204" pitchFamily="34" charset="0"/>
              </a:rPr>
              <a:t>Actin</a:t>
            </a:r>
            <a:endParaRPr lang="de-DE" sz="1200" b="1" dirty="0">
              <a:latin typeface="Arial" panose="020B0604020202020204" pitchFamily="34" charset="0"/>
              <a:cs typeface="Arial" panose="020B0604020202020204" pitchFamily="34" charset="0"/>
            </a:endParaRPr>
          </a:p>
        </p:txBody>
      </p:sp>
      <p:sp>
        <p:nvSpPr>
          <p:cNvPr id="10" name="Textfeld 9">
            <a:extLst>
              <a:ext uri="{FF2B5EF4-FFF2-40B4-BE49-F238E27FC236}">
                <a16:creationId xmlns:a16="http://schemas.microsoft.com/office/drawing/2014/main" id="{C599F4EA-0FA0-E246-9F8C-A2F49C7185B8}"/>
              </a:ext>
            </a:extLst>
          </p:cNvPr>
          <p:cNvSpPr txBox="1"/>
          <p:nvPr/>
        </p:nvSpPr>
        <p:spPr>
          <a:xfrm>
            <a:off x="4750176" y="6644234"/>
            <a:ext cx="706797" cy="276999"/>
          </a:xfrm>
          <a:prstGeom prst="rect">
            <a:avLst/>
          </a:prstGeom>
          <a:noFill/>
        </p:spPr>
        <p:txBody>
          <a:bodyPr wrap="none" rtlCol="0">
            <a:spAutoFit/>
          </a:bodyPr>
          <a:lstStyle/>
          <a:p>
            <a:r>
              <a:rPr lang="de-DE" sz="1200" b="1" dirty="0">
                <a:latin typeface="Arial" panose="020B0604020202020204" pitchFamily="34" charset="0"/>
                <a:cs typeface="Arial" panose="020B0604020202020204" pitchFamily="34" charset="0"/>
              </a:rPr>
              <a:t>VEGFA</a:t>
            </a:r>
          </a:p>
        </p:txBody>
      </p:sp>
      <p:sp>
        <p:nvSpPr>
          <p:cNvPr id="11" name="Textfeld 10">
            <a:extLst>
              <a:ext uri="{FF2B5EF4-FFF2-40B4-BE49-F238E27FC236}">
                <a16:creationId xmlns:a16="http://schemas.microsoft.com/office/drawing/2014/main" id="{F65DC5FC-45EF-3442-B7CB-BECD0744A15F}"/>
              </a:ext>
            </a:extLst>
          </p:cNvPr>
          <p:cNvSpPr txBox="1"/>
          <p:nvPr/>
        </p:nvSpPr>
        <p:spPr>
          <a:xfrm>
            <a:off x="5303866" y="1901675"/>
            <a:ext cx="706797" cy="276999"/>
          </a:xfrm>
          <a:prstGeom prst="rect">
            <a:avLst/>
          </a:prstGeom>
          <a:noFill/>
        </p:spPr>
        <p:txBody>
          <a:bodyPr wrap="none" rtlCol="0">
            <a:spAutoFit/>
          </a:bodyPr>
          <a:lstStyle/>
          <a:p>
            <a:r>
              <a:rPr lang="de-DE" sz="1200" b="1" dirty="0">
                <a:latin typeface="Arial" panose="020B0604020202020204" pitchFamily="34" charset="0"/>
                <a:cs typeface="Arial" panose="020B0604020202020204" pitchFamily="34" charset="0"/>
              </a:rPr>
              <a:t>VEGFA</a:t>
            </a:r>
          </a:p>
        </p:txBody>
      </p:sp>
      <p:sp>
        <p:nvSpPr>
          <p:cNvPr id="12" name="Textfeld 11">
            <a:extLst>
              <a:ext uri="{FF2B5EF4-FFF2-40B4-BE49-F238E27FC236}">
                <a16:creationId xmlns:a16="http://schemas.microsoft.com/office/drawing/2014/main" id="{9D80C4B5-A42E-A342-A8A5-7D2E2A1B0E73}"/>
              </a:ext>
            </a:extLst>
          </p:cNvPr>
          <p:cNvSpPr txBox="1"/>
          <p:nvPr/>
        </p:nvSpPr>
        <p:spPr>
          <a:xfrm>
            <a:off x="5322077" y="2791756"/>
            <a:ext cx="670376" cy="276999"/>
          </a:xfrm>
          <a:prstGeom prst="rect">
            <a:avLst/>
          </a:prstGeom>
          <a:noFill/>
        </p:spPr>
        <p:txBody>
          <a:bodyPr wrap="none" rtlCol="0">
            <a:spAutoFit/>
          </a:bodyPr>
          <a:lstStyle/>
          <a:p>
            <a:r>
              <a:rPr lang="de-DE" sz="1200" b="1" dirty="0">
                <a:latin typeface="Arial" panose="020B0604020202020204" pitchFamily="34" charset="0"/>
                <a:cs typeface="Arial" panose="020B0604020202020204" pitchFamily="34" charset="0"/>
              </a:rPr>
              <a:t>HSP70</a:t>
            </a:r>
          </a:p>
        </p:txBody>
      </p:sp>
      <p:sp>
        <p:nvSpPr>
          <p:cNvPr id="13" name="TextBox 383">
            <a:extLst>
              <a:ext uri="{FF2B5EF4-FFF2-40B4-BE49-F238E27FC236}">
                <a16:creationId xmlns:a16="http://schemas.microsoft.com/office/drawing/2014/main" id="{C4BDC61A-F964-4C4F-9941-16F383BA9A4B}"/>
              </a:ext>
            </a:extLst>
          </p:cNvPr>
          <p:cNvSpPr txBox="1"/>
          <p:nvPr/>
        </p:nvSpPr>
        <p:spPr>
          <a:xfrm>
            <a:off x="2305322" y="5454269"/>
            <a:ext cx="360040" cy="369332"/>
          </a:xfrm>
          <a:prstGeom prst="rect">
            <a:avLst/>
          </a:prstGeom>
          <a:noFill/>
        </p:spPr>
        <p:txBody>
          <a:bodyPr wrap="square" rtlCol="0">
            <a:spAutoFit/>
          </a:bodyPr>
          <a:lstStyle/>
          <a:p>
            <a:r>
              <a:rPr lang="de-DE" b="1" dirty="0"/>
              <a:t>b</a:t>
            </a:r>
            <a:endParaRPr lang="en-US" b="1" dirty="0"/>
          </a:p>
        </p:txBody>
      </p:sp>
    </p:spTree>
    <p:extLst>
      <p:ext uri="{BB962C8B-B14F-4D97-AF65-F5344CB8AC3E}">
        <p14:creationId xmlns:p14="http://schemas.microsoft.com/office/powerpoint/2010/main" val="515875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45">
            <a:extLst>
              <a:ext uri="{FF2B5EF4-FFF2-40B4-BE49-F238E27FC236}">
                <a16:creationId xmlns:a16="http://schemas.microsoft.com/office/drawing/2014/main" id="{AD391ACD-CD25-664D-BF90-C0F3F7FDDC62}"/>
              </a:ext>
            </a:extLst>
          </p:cNvPr>
          <p:cNvSpPr txBox="1"/>
          <p:nvPr/>
        </p:nvSpPr>
        <p:spPr>
          <a:xfrm>
            <a:off x="6048386" y="9423242"/>
            <a:ext cx="595035" cy="276999"/>
          </a:xfrm>
          <a:prstGeom prst="rect">
            <a:avLst/>
          </a:prstGeom>
          <a:noFill/>
        </p:spPr>
        <p:txBody>
          <a:bodyPr wrap="none" rtlCol="0">
            <a:spAutoFit/>
          </a:bodyPr>
          <a:lstStyle/>
          <a:p>
            <a:r>
              <a:rPr lang="en-US" sz="1200" b="1" dirty="0"/>
              <a:t>Fig. S4</a:t>
            </a:r>
          </a:p>
        </p:txBody>
      </p:sp>
      <p:sp>
        <p:nvSpPr>
          <p:cNvPr id="14" name="Textfeld 6">
            <a:extLst>
              <a:ext uri="{FF2B5EF4-FFF2-40B4-BE49-F238E27FC236}">
                <a16:creationId xmlns:a16="http://schemas.microsoft.com/office/drawing/2014/main" id="{15EEC2A2-9EBE-4F49-B981-E502C80E588D}"/>
              </a:ext>
            </a:extLst>
          </p:cNvPr>
          <p:cNvSpPr txBox="1"/>
          <p:nvPr/>
        </p:nvSpPr>
        <p:spPr>
          <a:xfrm>
            <a:off x="535948" y="4405603"/>
            <a:ext cx="5927453" cy="600164"/>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Figure S4c</a:t>
            </a:r>
            <a:r>
              <a:rPr lang="en-US" sz="1100" dirty="0"/>
              <a:t>: </a:t>
            </a:r>
            <a:r>
              <a:rPr lang="en-US" sz="1100" b="1" dirty="0"/>
              <a:t>Lack of regulation of angiogenic factors in AR negative </a:t>
            </a:r>
            <a:r>
              <a:rPr lang="en-US" sz="1100" b="1" dirty="0">
                <a:latin typeface="Arial" panose="020B0604020202020204" pitchFamily="34" charset="0"/>
                <a:cs typeface="Arial" panose="020B0604020202020204" pitchFamily="34" charset="0"/>
              </a:rPr>
              <a:t>PC3 cells by AR ligands. </a:t>
            </a:r>
            <a:r>
              <a:rPr lang="en-US" sz="1100" dirty="0">
                <a:latin typeface="Arial" panose="020B0604020202020204" pitchFamily="34" charset="0"/>
                <a:cs typeface="Arial" panose="020B0604020202020204" pitchFamily="34" charset="0"/>
              </a:rPr>
              <a:t>All values were statistically non significant to control (n=4). </a:t>
            </a:r>
            <a:r>
              <a:rPr lang="en-US" sz="1100" dirty="0"/>
              <a:t>Similar experimental setup as in Figure 6b. </a:t>
            </a:r>
            <a:endParaRPr lang="en-US" sz="1100" dirty="0">
              <a:latin typeface="Arial" panose="020B0604020202020204" pitchFamily="34" charset="0"/>
              <a:cs typeface="Arial" panose="020B0604020202020204" pitchFamily="34" charset="0"/>
            </a:endParaRPr>
          </a:p>
        </p:txBody>
      </p:sp>
      <p:sp>
        <p:nvSpPr>
          <p:cNvPr id="16" name="TextBox 383">
            <a:extLst>
              <a:ext uri="{FF2B5EF4-FFF2-40B4-BE49-F238E27FC236}">
                <a16:creationId xmlns:a16="http://schemas.microsoft.com/office/drawing/2014/main" id="{EEFB7FC7-C636-6448-85B8-83A66738D42B}"/>
              </a:ext>
            </a:extLst>
          </p:cNvPr>
          <p:cNvSpPr txBox="1"/>
          <p:nvPr/>
        </p:nvSpPr>
        <p:spPr>
          <a:xfrm>
            <a:off x="200234" y="688300"/>
            <a:ext cx="360040" cy="369332"/>
          </a:xfrm>
          <a:prstGeom prst="rect">
            <a:avLst/>
          </a:prstGeom>
          <a:noFill/>
        </p:spPr>
        <p:txBody>
          <a:bodyPr wrap="square" rtlCol="0">
            <a:spAutoFit/>
          </a:bodyPr>
          <a:lstStyle/>
          <a:p>
            <a:r>
              <a:rPr lang="de-DE" b="1" dirty="0"/>
              <a:t>c</a:t>
            </a:r>
            <a:endParaRPr lang="en-US" b="1" dirty="0"/>
          </a:p>
        </p:txBody>
      </p:sp>
      <p:sp>
        <p:nvSpPr>
          <p:cNvPr id="17" name="Textfeld 6">
            <a:extLst>
              <a:ext uri="{FF2B5EF4-FFF2-40B4-BE49-F238E27FC236}">
                <a16:creationId xmlns:a16="http://schemas.microsoft.com/office/drawing/2014/main" id="{DD44F835-E754-0B44-AC94-0DFEDC94ACEC}"/>
              </a:ext>
            </a:extLst>
          </p:cNvPr>
          <p:cNvSpPr txBox="1"/>
          <p:nvPr/>
        </p:nvSpPr>
        <p:spPr>
          <a:xfrm>
            <a:off x="535948" y="8717563"/>
            <a:ext cx="4925052"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Figure S4d</a:t>
            </a:r>
            <a:r>
              <a:rPr lang="en-US" sz="1100" dirty="0"/>
              <a:t>: </a:t>
            </a:r>
            <a:r>
              <a:rPr lang="en-US" sz="1100" b="1" dirty="0"/>
              <a:t>The </a:t>
            </a:r>
            <a:r>
              <a:rPr lang="en-US" sz="1100" b="1" dirty="0">
                <a:latin typeface="Arial" panose="020B0604020202020204" pitchFamily="34" charset="0"/>
                <a:cs typeface="Arial" panose="020B0604020202020204" pitchFamily="34" charset="0"/>
              </a:rPr>
              <a:t>CRPC PC3 express ANGPT2 protein.</a:t>
            </a:r>
            <a:endParaRPr lang="en-US" sz="1100" dirty="0">
              <a:latin typeface="Arial" panose="020B0604020202020204" pitchFamily="34" charset="0"/>
              <a:cs typeface="Arial" panose="020B0604020202020204" pitchFamily="34" charset="0"/>
            </a:endParaRPr>
          </a:p>
        </p:txBody>
      </p:sp>
      <p:sp>
        <p:nvSpPr>
          <p:cNvPr id="18" name="TextBox 383">
            <a:extLst>
              <a:ext uri="{FF2B5EF4-FFF2-40B4-BE49-F238E27FC236}">
                <a16:creationId xmlns:a16="http://schemas.microsoft.com/office/drawing/2014/main" id="{1BBB48EC-9BF1-B543-8890-D74BBED00F13}"/>
              </a:ext>
            </a:extLst>
          </p:cNvPr>
          <p:cNvSpPr txBox="1"/>
          <p:nvPr/>
        </p:nvSpPr>
        <p:spPr>
          <a:xfrm>
            <a:off x="2211394" y="5823469"/>
            <a:ext cx="360040" cy="369332"/>
          </a:xfrm>
          <a:prstGeom prst="rect">
            <a:avLst/>
          </a:prstGeom>
          <a:noFill/>
        </p:spPr>
        <p:txBody>
          <a:bodyPr wrap="square" rtlCol="0">
            <a:spAutoFit/>
          </a:bodyPr>
          <a:lstStyle/>
          <a:p>
            <a:r>
              <a:rPr lang="de-DE" b="1" dirty="0"/>
              <a:t>d</a:t>
            </a:r>
            <a:endParaRPr lang="en-US" b="1" dirty="0"/>
          </a:p>
        </p:txBody>
      </p:sp>
      <p:sp>
        <p:nvSpPr>
          <p:cNvPr id="19" name="Textfeld 18">
            <a:extLst>
              <a:ext uri="{FF2B5EF4-FFF2-40B4-BE49-F238E27FC236}">
                <a16:creationId xmlns:a16="http://schemas.microsoft.com/office/drawing/2014/main" id="{4904E1FB-6F45-2144-A284-3F85BB9FDBB8}"/>
              </a:ext>
            </a:extLst>
          </p:cNvPr>
          <p:cNvSpPr txBox="1"/>
          <p:nvPr/>
        </p:nvSpPr>
        <p:spPr>
          <a:xfrm>
            <a:off x="3152301" y="6008135"/>
            <a:ext cx="534121" cy="307777"/>
          </a:xfrm>
          <a:prstGeom prst="rect">
            <a:avLst/>
          </a:prstGeom>
          <a:noFill/>
        </p:spPr>
        <p:txBody>
          <a:bodyPr wrap="none" rtlCol="0">
            <a:spAutoFit/>
          </a:bodyPr>
          <a:lstStyle/>
          <a:p>
            <a:r>
              <a:rPr lang="de-DE" sz="1400" b="1" dirty="0">
                <a:latin typeface="Arial" panose="020B0604020202020204" pitchFamily="34" charset="0"/>
                <a:cs typeface="Arial" panose="020B0604020202020204" pitchFamily="34" charset="0"/>
              </a:rPr>
              <a:t>PC3</a:t>
            </a:r>
            <a:endParaRPr lang="en-US" sz="1400" b="1" dirty="0">
              <a:latin typeface="Arial" panose="020B0604020202020204" pitchFamily="34" charset="0"/>
              <a:cs typeface="Arial" panose="020B0604020202020204" pitchFamily="34" charset="0"/>
            </a:endParaRPr>
          </a:p>
        </p:txBody>
      </p:sp>
      <p:sp>
        <p:nvSpPr>
          <p:cNvPr id="21" name="Textfeld 20">
            <a:extLst>
              <a:ext uri="{FF2B5EF4-FFF2-40B4-BE49-F238E27FC236}">
                <a16:creationId xmlns:a16="http://schemas.microsoft.com/office/drawing/2014/main" id="{0BA1A794-BD5E-F24F-A066-2B5FFE4866E6}"/>
              </a:ext>
            </a:extLst>
          </p:cNvPr>
          <p:cNvSpPr txBox="1"/>
          <p:nvPr/>
        </p:nvSpPr>
        <p:spPr>
          <a:xfrm rot="16200000">
            <a:off x="3443248" y="6669987"/>
            <a:ext cx="524503" cy="307777"/>
          </a:xfrm>
          <a:prstGeom prst="rect">
            <a:avLst/>
          </a:prstGeom>
          <a:noFill/>
        </p:spPr>
        <p:txBody>
          <a:bodyPr wrap="none" rtlCol="0">
            <a:spAutoFit/>
          </a:bodyPr>
          <a:lstStyle/>
          <a:p>
            <a:r>
              <a:rPr lang="de-DE" sz="1400" dirty="0">
                <a:latin typeface="Arial" panose="020B0604020202020204" pitchFamily="34" charset="0"/>
                <a:cs typeface="Arial" panose="020B0604020202020204" pitchFamily="34" charset="0"/>
              </a:rPr>
              <a:t>SAL</a:t>
            </a:r>
            <a:endParaRPr lang="en-US" sz="1400" dirty="0">
              <a:latin typeface="Arial" panose="020B0604020202020204" pitchFamily="34" charset="0"/>
              <a:cs typeface="Arial" panose="020B0604020202020204" pitchFamily="34" charset="0"/>
            </a:endParaRPr>
          </a:p>
        </p:txBody>
      </p:sp>
      <p:sp>
        <p:nvSpPr>
          <p:cNvPr id="22" name="Textfeld 21">
            <a:extLst>
              <a:ext uri="{FF2B5EF4-FFF2-40B4-BE49-F238E27FC236}">
                <a16:creationId xmlns:a16="http://schemas.microsoft.com/office/drawing/2014/main" id="{88613746-814F-5243-8A51-A34E1B9913EC}"/>
              </a:ext>
            </a:extLst>
          </p:cNvPr>
          <p:cNvSpPr txBox="1"/>
          <p:nvPr/>
        </p:nvSpPr>
        <p:spPr>
          <a:xfrm rot="16200000">
            <a:off x="2793366" y="6570601"/>
            <a:ext cx="723275" cy="307777"/>
          </a:xfrm>
          <a:prstGeom prst="rect">
            <a:avLst/>
          </a:prstGeom>
          <a:noFill/>
        </p:spPr>
        <p:txBody>
          <a:bodyPr wrap="none" rtlCol="0">
            <a:spAutoFit/>
          </a:bodyPr>
          <a:lstStyle/>
          <a:p>
            <a:r>
              <a:rPr lang="de-DE" sz="1400" dirty="0">
                <a:latin typeface="Arial" panose="020B0604020202020204" pitchFamily="34" charset="0"/>
                <a:cs typeface="Arial" panose="020B0604020202020204" pitchFamily="34" charset="0"/>
              </a:rPr>
              <a:t>DMSO</a:t>
            </a:r>
            <a:endParaRPr lang="en-US" sz="1400" dirty="0">
              <a:latin typeface="Arial" panose="020B0604020202020204" pitchFamily="34" charset="0"/>
              <a:cs typeface="Arial" panose="020B0604020202020204" pitchFamily="34" charset="0"/>
            </a:endParaRPr>
          </a:p>
        </p:txBody>
      </p:sp>
      <p:sp>
        <p:nvSpPr>
          <p:cNvPr id="30" name="Textfeld 29">
            <a:extLst>
              <a:ext uri="{FF2B5EF4-FFF2-40B4-BE49-F238E27FC236}">
                <a16:creationId xmlns:a16="http://schemas.microsoft.com/office/drawing/2014/main" id="{95E4EF7B-C7AD-E24A-958A-6B94185F0CC1}"/>
              </a:ext>
            </a:extLst>
          </p:cNvPr>
          <p:cNvSpPr txBox="1"/>
          <p:nvPr/>
        </p:nvSpPr>
        <p:spPr>
          <a:xfrm>
            <a:off x="4016262" y="7843743"/>
            <a:ext cx="715260" cy="276999"/>
          </a:xfrm>
          <a:prstGeom prst="rect">
            <a:avLst/>
          </a:prstGeom>
          <a:noFill/>
        </p:spPr>
        <p:txBody>
          <a:bodyPr wrap="none" rtlCol="0">
            <a:spAutoFit/>
          </a:bodyPr>
          <a:lstStyle/>
          <a:p>
            <a:r>
              <a:rPr lang="de-DE" sz="1200" b="1" dirty="0">
                <a:latin typeface="Symbol" pitchFamily="2" charset="2"/>
                <a:cs typeface="Arial" panose="020B0604020202020204" pitchFamily="34" charset="0"/>
              </a:rPr>
              <a:t>b</a:t>
            </a:r>
            <a:r>
              <a:rPr lang="de-DE" sz="1200" b="1" dirty="0">
                <a:latin typeface="Arial" panose="020B0604020202020204" pitchFamily="34" charset="0"/>
                <a:cs typeface="Arial" panose="020B0604020202020204" pitchFamily="34" charset="0"/>
              </a:rPr>
              <a:t>-</a:t>
            </a:r>
            <a:r>
              <a:rPr lang="de-DE" sz="1200" b="1" dirty="0" err="1">
                <a:latin typeface="Arial" panose="020B0604020202020204" pitchFamily="34" charset="0"/>
                <a:cs typeface="Arial" panose="020B0604020202020204" pitchFamily="34" charset="0"/>
              </a:rPr>
              <a:t>Actin</a:t>
            </a:r>
            <a:endParaRPr lang="de-DE" sz="1200" b="1" dirty="0">
              <a:latin typeface="Arial" panose="020B0604020202020204" pitchFamily="34" charset="0"/>
              <a:cs typeface="Arial" panose="020B0604020202020204" pitchFamily="34" charset="0"/>
            </a:endParaRPr>
          </a:p>
        </p:txBody>
      </p:sp>
      <p:sp>
        <p:nvSpPr>
          <p:cNvPr id="31" name="Textfeld 30">
            <a:extLst>
              <a:ext uri="{FF2B5EF4-FFF2-40B4-BE49-F238E27FC236}">
                <a16:creationId xmlns:a16="http://schemas.microsoft.com/office/drawing/2014/main" id="{8372F728-9353-B548-B2A7-D665FA268E0F}"/>
              </a:ext>
            </a:extLst>
          </p:cNvPr>
          <p:cNvSpPr txBox="1"/>
          <p:nvPr/>
        </p:nvSpPr>
        <p:spPr>
          <a:xfrm>
            <a:off x="4020494" y="7086794"/>
            <a:ext cx="808235" cy="276999"/>
          </a:xfrm>
          <a:prstGeom prst="rect">
            <a:avLst/>
          </a:prstGeom>
          <a:noFill/>
        </p:spPr>
        <p:txBody>
          <a:bodyPr wrap="none" rtlCol="0">
            <a:spAutoFit/>
          </a:bodyPr>
          <a:lstStyle/>
          <a:p>
            <a:r>
              <a:rPr lang="de-DE" sz="1200" b="1" dirty="0">
                <a:latin typeface="Arial" panose="020B0604020202020204" pitchFamily="34" charset="0"/>
                <a:cs typeface="Arial" panose="020B0604020202020204" pitchFamily="34" charset="0"/>
              </a:rPr>
              <a:t>ANGPT2</a:t>
            </a:r>
          </a:p>
        </p:txBody>
      </p:sp>
      <p:pic>
        <p:nvPicPr>
          <p:cNvPr id="5" name="Grafik 4">
            <a:extLst>
              <a:ext uri="{FF2B5EF4-FFF2-40B4-BE49-F238E27FC236}">
                <a16:creationId xmlns:a16="http://schemas.microsoft.com/office/drawing/2014/main" id="{C6E69A29-429D-294C-8CB8-56C611E4E0A4}"/>
              </a:ext>
            </a:extLst>
          </p:cNvPr>
          <p:cNvPicPr>
            <a:picLocks noChangeAspect="1"/>
          </p:cNvPicPr>
          <p:nvPr/>
        </p:nvPicPr>
        <p:blipFill>
          <a:blip r:embed="rId2"/>
          <a:stretch>
            <a:fillRect/>
          </a:stretch>
        </p:blipFill>
        <p:spPr>
          <a:xfrm>
            <a:off x="2822462" y="7077570"/>
            <a:ext cx="1193800" cy="482600"/>
          </a:xfrm>
          <a:prstGeom prst="rect">
            <a:avLst/>
          </a:prstGeom>
        </p:spPr>
      </p:pic>
      <p:pic>
        <p:nvPicPr>
          <p:cNvPr id="6" name="Grafik 5">
            <a:extLst>
              <a:ext uri="{FF2B5EF4-FFF2-40B4-BE49-F238E27FC236}">
                <a16:creationId xmlns:a16="http://schemas.microsoft.com/office/drawing/2014/main" id="{13AEA25F-BBBF-6148-A109-387134D0BDD7}"/>
              </a:ext>
            </a:extLst>
          </p:cNvPr>
          <p:cNvPicPr>
            <a:picLocks noChangeAspect="1"/>
          </p:cNvPicPr>
          <p:nvPr/>
        </p:nvPicPr>
        <p:blipFill>
          <a:blip r:embed="rId3"/>
          <a:stretch>
            <a:fillRect/>
          </a:stretch>
        </p:blipFill>
        <p:spPr>
          <a:xfrm>
            <a:off x="2822462" y="7642554"/>
            <a:ext cx="1193800" cy="876300"/>
          </a:xfrm>
          <a:prstGeom prst="rect">
            <a:avLst/>
          </a:prstGeom>
        </p:spPr>
      </p:pic>
      <p:pic>
        <p:nvPicPr>
          <p:cNvPr id="9" name="Grafik 8">
            <a:extLst>
              <a:ext uri="{FF2B5EF4-FFF2-40B4-BE49-F238E27FC236}">
                <a16:creationId xmlns:a16="http://schemas.microsoft.com/office/drawing/2014/main" id="{36A47A72-96D8-0D4E-B1A4-3E9F80A040B0}"/>
              </a:ext>
            </a:extLst>
          </p:cNvPr>
          <p:cNvPicPr>
            <a:picLocks noChangeAspect="1"/>
          </p:cNvPicPr>
          <p:nvPr/>
        </p:nvPicPr>
        <p:blipFill>
          <a:blip r:embed="rId4"/>
          <a:stretch>
            <a:fillRect/>
          </a:stretch>
        </p:blipFill>
        <p:spPr>
          <a:xfrm>
            <a:off x="355778" y="1104572"/>
            <a:ext cx="6127166" cy="3373620"/>
          </a:xfrm>
          <a:prstGeom prst="rect">
            <a:avLst/>
          </a:prstGeom>
        </p:spPr>
      </p:pic>
      <p:sp>
        <p:nvSpPr>
          <p:cNvPr id="34" name="Textfeld 33">
            <a:extLst>
              <a:ext uri="{FF2B5EF4-FFF2-40B4-BE49-F238E27FC236}">
                <a16:creationId xmlns:a16="http://schemas.microsoft.com/office/drawing/2014/main" id="{B742B94B-D019-BF42-AADB-A9DC9182B0DB}"/>
              </a:ext>
            </a:extLst>
          </p:cNvPr>
          <p:cNvSpPr txBox="1"/>
          <p:nvPr/>
        </p:nvSpPr>
        <p:spPr>
          <a:xfrm>
            <a:off x="1365834" y="1254346"/>
            <a:ext cx="534121" cy="307777"/>
          </a:xfrm>
          <a:prstGeom prst="rect">
            <a:avLst/>
          </a:prstGeom>
          <a:noFill/>
        </p:spPr>
        <p:txBody>
          <a:bodyPr wrap="none" rtlCol="0">
            <a:spAutoFit/>
          </a:bodyPr>
          <a:lstStyle/>
          <a:p>
            <a:r>
              <a:rPr lang="de-DE" sz="1400" b="1" dirty="0">
                <a:latin typeface="Arial" panose="020B0604020202020204" pitchFamily="34" charset="0"/>
                <a:cs typeface="Arial" panose="020B0604020202020204" pitchFamily="34" charset="0"/>
              </a:rPr>
              <a:t>PC3</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0600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Rectangle 41">
            <a:extLst>
              <a:ext uri="{FF2B5EF4-FFF2-40B4-BE49-F238E27FC236}">
                <a16:creationId xmlns:a16="http://schemas.microsoft.com/office/drawing/2014/main" id="{9B937AA6-655C-1E4E-B435-ABC85B7B2D7F}"/>
              </a:ext>
            </a:extLst>
          </p:cNvPr>
          <p:cNvSpPr>
            <a:spLocks noChangeArrowheads="1"/>
          </p:cNvSpPr>
          <p:nvPr/>
        </p:nvSpPr>
        <p:spPr bwMode="auto">
          <a:xfrm rot="16200000">
            <a:off x="-431822" y="4421365"/>
            <a:ext cx="203102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a:ln>
                  <a:noFill/>
                </a:ln>
                <a:solidFill>
                  <a:srgbClr val="000000"/>
                </a:solidFill>
                <a:effectLst/>
              </a:rPr>
              <a:t>Relative </a:t>
            </a:r>
            <a:r>
              <a:rPr kumimoji="0" lang="de-DE" altLang="de-DE" sz="1400" b="1" i="0" u="none" strike="noStrike" cap="none" normalizeH="0" baseline="0" dirty="0" err="1">
                <a:ln>
                  <a:noFill/>
                </a:ln>
                <a:solidFill>
                  <a:srgbClr val="000000"/>
                </a:solidFill>
                <a:effectLst/>
              </a:rPr>
              <a:t>mRNA</a:t>
            </a:r>
            <a:r>
              <a:rPr kumimoji="0" lang="de-DE" altLang="de-DE" sz="1400" b="1" i="0" u="none" strike="noStrike" cap="none" normalizeH="0" baseline="0" dirty="0">
                <a:ln>
                  <a:noFill/>
                </a:ln>
                <a:solidFill>
                  <a:srgbClr val="000000"/>
                </a:solidFill>
                <a:effectLst/>
              </a:rPr>
              <a:t> </a:t>
            </a:r>
            <a:r>
              <a:rPr kumimoji="0" lang="de-DE" altLang="de-DE" sz="1400" b="1" i="0" u="none" strike="noStrike" cap="none" normalizeH="0" baseline="0" dirty="0" err="1">
                <a:ln>
                  <a:noFill/>
                </a:ln>
                <a:solidFill>
                  <a:srgbClr val="000000"/>
                </a:solidFill>
                <a:effectLst/>
              </a:rPr>
              <a:t>level</a:t>
            </a:r>
            <a:r>
              <a:rPr kumimoji="0" lang="de-DE" altLang="de-DE" sz="1400" b="1" i="0" u="none" strike="noStrike" cap="none" normalizeH="0" baseline="0" dirty="0">
                <a:ln>
                  <a:noFill/>
                </a:ln>
                <a:solidFill>
                  <a:srgbClr val="000000"/>
                </a:solidFill>
                <a:effectLst/>
              </a:rPr>
              <a:t> (</a:t>
            </a:r>
            <a:r>
              <a:rPr kumimoji="0" lang="de-DE" altLang="de-DE" sz="1400" b="1" i="0" u="none" strike="noStrike" cap="none" normalizeH="0" baseline="0" dirty="0" err="1">
                <a:ln>
                  <a:noFill/>
                </a:ln>
                <a:solidFill>
                  <a:srgbClr val="000000"/>
                </a:solidFill>
                <a:effectLst/>
              </a:rPr>
              <a:t>normalised</a:t>
            </a:r>
            <a:r>
              <a:rPr kumimoji="0" lang="de-DE" altLang="de-DE" sz="1400" b="1" i="0" u="none" strike="noStrike" cap="none" normalizeH="0" baseline="0" dirty="0">
                <a:ln>
                  <a:noFill/>
                </a:ln>
                <a:solidFill>
                  <a:srgbClr val="000000"/>
                </a:solidFill>
                <a:effectLst/>
              </a:rPr>
              <a:t>)</a:t>
            </a:r>
            <a:endParaRPr kumimoji="0" lang="de-DE" altLang="de-DE" sz="1400" b="1" i="0" u="none" strike="noStrike" cap="none" normalizeH="0" baseline="0" dirty="0">
              <a:ln>
                <a:noFill/>
              </a:ln>
              <a:solidFill>
                <a:schemeClr val="tx1"/>
              </a:solidFill>
              <a:effectLst/>
            </a:endParaRPr>
          </a:p>
        </p:txBody>
      </p:sp>
      <p:pic>
        <p:nvPicPr>
          <p:cNvPr id="317" name="Grafik 316">
            <a:extLst>
              <a:ext uri="{FF2B5EF4-FFF2-40B4-BE49-F238E27FC236}">
                <a16:creationId xmlns:a16="http://schemas.microsoft.com/office/drawing/2014/main" id="{18BD266A-3893-2C45-BF1C-1F5880770DEC}"/>
              </a:ext>
            </a:extLst>
          </p:cNvPr>
          <p:cNvPicPr>
            <a:picLocks noChangeAspect="1"/>
          </p:cNvPicPr>
          <p:nvPr/>
        </p:nvPicPr>
        <p:blipFill>
          <a:blip r:embed="rId2"/>
          <a:stretch>
            <a:fillRect/>
          </a:stretch>
        </p:blipFill>
        <p:spPr>
          <a:xfrm>
            <a:off x="4756891" y="2529095"/>
            <a:ext cx="1892300" cy="2184400"/>
          </a:xfrm>
          <a:prstGeom prst="rect">
            <a:avLst/>
          </a:prstGeom>
        </p:spPr>
      </p:pic>
      <p:sp>
        <p:nvSpPr>
          <p:cNvPr id="318" name="Textfeld 121">
            <a:extLst>
              <a:ext uri="{FF2B5EF4-FFF2-40B4-BE49-F238E27FC236}">
                <a16:creationId xmlns:a16="http://schemas.microsoft.com/office/drawing/2014/main" id="{DE706306-E7A9-7C45-B86A-03E705BA8A9B}"/>
              </a:ext>
            </a:extLst>
          </p:cNvPr>
          <p:cNvSpPr txBox="1"/>
          <p:nvPr/>
        </p:nvSpPr>
        <p:spPr>
          <a:xfrm>
            <a:off x="5677616" y="7480906"/>
            <a:ext cx="595035" cy="276999"/>
          </a:xfrm>
          <a:prstGeom prst="rect">
            <a:avLst/>
          </a:prstGeom>
          <a:noFill/>
        </p:spPr>
        <p:txBody>
          <a:bodyPr wrap="none" rtlCol="0">
            <a:spAutoFit/>
          </a:bodyPr>
          <a:lstStyle/>
          <a:p>
            <a:r>
              <a:rPr lang="en-US" sz="1200" b="1" dirty="0"/>
              <a:t>Fig. S5</a:t>
            </a:r>
          </a:p>
        </p:txBody>
      </p:sp>
      <p:sp>
        <p:nvSpPr>
          <p:cNvPr id="319" name="TextBox 383">
            <a:extLst>
              <a:ext uri="{FF2B5EF4-FFF2-40B4-BE49-F238E27FC236}">
                <a16:creationId xmlns:a16="http://schemas.microsoft.com/office/drawing/2014/main" id="{47E093CD-A6C9-9D44-BD2B-EACAB10ED229}"/>
              </a:ext>
            </a:extLst>
          </p:cNvPr>
          <p:cNvSpPr txBox="1"/>
          <p:nvPr/>
        </p:nvSpPr>
        <p:spPr>
          <a:xfrm>
            <a:off x="275311" y="6545933"/>
            <a:ext cx="6307378" cy="430887"/>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a:t>
            </a:r>
            <a:r>
              <a:rPr lang="de-DE" sz="1100" b="1" dirty="0">
                <a:latin typeface="Arial" panose="020B0604020202020204" pitchFamily="34" charset="0"/>
                <a:cs typeface="Arial" panose="020B0604020202020204" pitchFamily="34" charset="0"/>
              </a:rPr>
              <a:t>Fig. S5. Response </a:t>
            </a:r>
            <a:r>
              <a:rPr lang="de-DE" sz="1100" b="1" dirty="0" err="1">
                <a:latin typeface="Arial" panose="020B0604020202020204" pitchFamily="34" charset="0"/>
                <a:cs typeface="Arial" panose="020B0604020202020204" pitchFamily="34" charset="0"/>
              </a:rPr>
              <a:t>of</a:t>
            </a:r>
            <a:r>
              <a:rPr lang="de-DE" sz="1100" b="1" dirty="0">
                <a:latin typeface="Arial" panose="020B0604020202020204" pitchFamily="34" charset="0"/>
                <a:cs typeface="Arial" panose="020B0604020202020204" pitchFamily="34" charset="0"/>
              </a:rPr>
              <a:t> </a:t>
            </a:r>
            <a:r>
              <a:rPr lang="de-DE" sz="1100" b="1" i="1" dirty="0">
                <a:latin typeface="Arial" panose="020B0604020202020204" pitchFamily="34" charset="0"/>
                <a:cs typeface="Arial" panose="020B0604020202020204" pitchFamily="34" charset="0"/>
              </a:rPr>
              <a:t>KLK3</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and</a:t>
            </a:r>
            <a:r>
              <a:rPr lang="de-DE" sz="1100" b="1" dirty="0">
                <a:latin typeface="Arial" panose="020B0604020202020204" pitchFamily="34" charset="0"/>
                <a:cs typeface="Arial" panose="020B0604020202020204" pitchFamily="34" charset="0"/>
              </a:rPr>
              <a:t> </a:t>
            </a:r>
            <a:r>
              <a:rPr lang="de-DE" sz="1100" b="1" i="1" dirty="0">
                <a:latin typeface="Arial" panose="020B0604020202020204" pitchFamily="34" charset="0"/>
                <a:cs typeface="Arial" panose="020B0604020202020204" pitchFamily="34" charset="0"/>
              </a:rPr>
              <a:t>ANGPT2</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expression</a:t>
            </a:r>
            <a:r>
              <a:rPr lang="de-DE" sz="1100" b="1" dirty="0">
                <a:latin typeface="Arial" panose="020B0604020202020204" pitchFamily="34" charset="0"/>
                <a:cs typeface="Arial" panose="020B0604020202020204" pitchFamily="34" charset="0"/>
              </a:rPr>
              <a:t> upon </a:t>
            </a:r>
            <a:r>
              <a:rPr lang="de-DE" sz="1100" b="1" dirty="0" err="1">
                <a:latin typeface="Arial" panose="020B0604020202020204" pitchFamily="34" charset="0"/>
                <a:cs typeface="Arial" panose="020B0604020202020204" pitchFamily="34" charset="0"/>
              </a:rPr>
              <a:t>ligand</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tratment</a:t>
            </a:r>
            <a:r>
              <a:rPr lang="de-DE" sz="1100" b="1" dirty="0">
                <a:latin typeface="Arial" panose="020B0604020202020204" pitchFamily="34" charset="0"/>
                <a:cs typeface="Arial" panose="020B0604020202020204" pitchFamily="34" charset="0"/>
              </a:rPr>
              <a:t>. </a:t>
            </a:r>
            <a:r>
              <a:rPr lang="de-DE" sz="1100" dirty="0">
                <a:latin typeface="Arial" panose="020B0604020202020204" pitchFamily="34" charset="0"/>
                <a:cs typeface="Arial" panose="020B0604020202020204" pitchFamily="34" charset="0"/>
              </a:rPr>
              <a:t>C4-2 </a:t>
            </a:r>
            <a:r>
              <a:rPr lang="de-DE" sz="1100" dirty="0" err="1">
                <a:latin typeface="Arial" panose="020B0604020202020204" pitchFamily="34" charset="0"/>
                <a:cs typeface="Arial" panose="020B0604020202020204" pitchFamily="34" charset="0"/>
              </a:rPr>
              <a:t>cells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were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incubated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with</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the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indicated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ligands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prior</a:t>
            </a:r>
            <a:r>
              <a:rPr lang="de-DE" sz="1100" dirty="0">
                <a:latin typeface="Arial" panose="020B0604020202020204" pitchFamily="34" charset="0"/>
                <a:cs typeface="Arial" panose="020B0604020202020204" pitchFamily="34" charset="0"/>
              </a:rPr>
              <a:t> RNA </a:t>
            </a:r>
            <a:r>
              <a:rPr lang="de-DE" sz="1100" dirty="0" err="1">
                <a:latin typeface="Arial" panose="020B0604020202020204" pitchFamily="34" charset="0"/>
                <a:cs typeface="Arial" panose="020B0604020202020204" pitchFamily="34" charset="0"/>
              </a:rPr>
              <a:t>extraction</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and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qRT</a:t>
            </a:r>
            <a:r>
              <a:rPr lang="de-DE" sz="1100" dirty="0">
                <a:latin typeface="Arial" panose="020B0604020202020204" pitchFamily="34" charset="0"/>
                <a:cs typeface="Arial" panose="020B0604020202020204" pitchFamily="34" charset="0"/>
              </a:rPr>
              <a:t>-PCR </a:t>
            </a:r>
            <a:r>
              <a:rPr lang="de-DE" sz="1100" dirty="0" err="1">
                <a:latin typeface="Arial" panose="020B0604020202020204" pitchFamily="34" charset="0"/>
                <a:cs typeface="Arial" panose="020B0604020202020204" pitchFamily="34" charset="0"/>
              </a:rPr>
              <a:t>analyses</a:t>
            </a:r>
            <a:r>
              <a:rPr lang="de-DE" sz="1100" dirty="0">
                <a:latin typeface="Arial" panose="020B0604020202020204" pitchFamily="34" charset="0"/>
                <a:cs typeface="Arial" panose="020B0604020202020204" pitchFamily="34" charset="0"/>
              </a:rPr>
              <a:t>.</a:t>
            </a:r>
          </a:p>
        </p:txBody>
      </p:sp>
      <p:pic>
        <p:nvPicPr>
          <p:cNvPr id="3" name="Grafik 2">
            <a:extLst>
              <a:ext uri="{FF2B5EF4-FFF2-40B4-BE49-F238E27FC236}">
                <a16:creationId xmlns:a16="http://schemas.microsoft.com/office/drawing/2014/main" id="{C7122FA3-8513-4B4E-BF7B-23B006D61BE0}"/>
              </a:ext>
            </a:extLst>
          </p:cNvPr>
          <p:cNvPicPr>
            <a:picLocks noChangeAspect="1"/>
          </p:cNvPicPr>
          <p:nvPr/>
        </p:nvPicPr>
        <p:blipFill>
          <a:blip r:embed="rId3"/>
          <a:stretch>
            <a:fillRect/>
          </a:stretch>
        </p:blipFill>
        <p:spPr>
          <a:xfrm>
            <a:off x="275311" y="845942"/>
            <a:ext cx="3898900" cy="2095500"/>
          </a:xfrm>
          <a:prstGeom prst="rect">
            <a:avLst/>
          </a:prstGeom>
        </p:spPr>
      </p:pic>
      <p:pic>
        <p:nvPicPr>
          <p:cNvPr id="4" name="Grafik 3">
            <a:extLst>
              <a:ext uri="{FF2B5EF4-FFF2-40B4-BE49-F238E27FC236}">
                <a16:creationId xmlns:a16="http://schemas.microsoft.com/office/drawing/2014/main" id="{C75E3E76-8B16-7845-894E-1515542E92BB}"/>
              </a:ext>
            </a:extLst>
          </p:cNvPr>
          <p:cNvPicPr>
            <a:picLocks noChangeAspect="1"/>
          </p:cNvPicPr>
          <p:nvPr/>
        </p:nvPicPr>
        <p:blipFill>
          <a:blip r:embed="rId4"/>
          <a:stretch>
            <a:fillRect/>
          </a:stretch>
        </p:blipFill>
        <p:spPr>
          <a:xfrm>
            <a:off x="860760" y="3508814"/>
            <a:ext cx="3416300" cy="2120900"/>
          </a:xfrm>
          <a:prstGeom prst="rect">
            <a:avLst/>
          </a:prstGeom>
        </p:spPr>
      </p:pic>
    </p:spTree>
    <p:extLst>
      <p:ext uri="{BB962C8B-B14F-4D97-AF65-F5344CB8AC3E}">
        <p14:creationId xmlns:p14="http://schemas.microsoft.com/office/powerpoint/2010/main" val="647141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7">
            <a:extLst>
              <a:ext uri="{FF2B5EF4-FFF2-40B4-BE49-F238E27FC236}">
                <a16:creationId xmlns:a16="http://schemas.microsoft.com/office/drawing/2014/main" id="{D6B73D55-E63C-6947-85D0-5126BB9925DD}"/>
              </a:ext>
            </a:extLst>
          </p:cNvPr>
          <p:cNvSpPr txBox="1"/>
          <p:nvPr/>
        </p:nvSpPr>
        <p:spPr>
          <a:xfrm>
            <a:off x="2081148" y="592638"/>
            <a:ext cx="646542" cy="276999"/>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DMSO</a:t>
            </a:r>
            <a:endParaRPr lang="en-US" sz="1200" b="1" dirty="0">
              <a:latin typeface="Arial" panose="020B0604020202020204" pitchFamily="34" charset="0"/>
              <a:cs typeface="Arial" panose="020B0604020202020204" pitchFamily="34" charset="0"/>
            </a:endParaRPr>
          </a:p>
        </p:txBody>
      </p:sp>
      <p:sp>
        <p:nvSpPr>
          <p:cNvPr id="6" name="TextBox 10">
            <a:extLst>
              <a:ext uri="{FF2B5EF4-FFF2-40B4-BE49-F238E27FC236}">
                <a16:creationId xmlns:a16="http://schemas.microsoft.com/office/drawing/2014/main" id="{CA506D9A-C6F2-2842-9957-19D26445229E}"/>
              </a:ext>
            </a:extLst>
          </p:cNvPr>
          <p:cNvSpPr txBox="1"/>
          <p:nvPr/>
        </p:nvSpPr>
        <p:spPr>
          <a:xfrm>
            <a:off x="2081148" y="1580271"/>
            <a:ext cx="694192" cy="276999"/>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AA</a:t>
            </a:r>
          </a:p>
        </p:txBody>
      </p:sp>
      <p:sp>
        <p:nvSpPr>
          <p:cNvPr id="8" name="TextBox 12">
            <a:extLst>
              <a:ext uri="{FF2B5EF4-FFF2-40B4-BE49-F238E27FC236}">
                <a16:creationId xmlns:a16="http://schemas.microsoft.com/office/drawing/2014/main" id="{CCAC27FC-94D6-8340-8DB2-9E5B78220ACF}"/>
              </a:ext>
            </a:extLst>
          </p:cNvPr>
          <p:cNvSpPr txBox="1"/>
          <p:nvPr/>
        </p:nvSpPr>
        <p:spPr>
          <a:xfrm>
            <a:off x="2081148" y="2580304"/>
            <a:ext cx="694191" cy="276999"/>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DHT</a:t>
            </a:r>
          </a:p>
        </p:txBody>
      </p:sp>
      <p:sp>
        <p:nvSpPr>
          <p:cNvPr id="10" name="TextBox 15">
            <a:extLst>
              <a:ext uri="{FF2B5EF4-FFF2-40B4-BE49-F238E27FC236}">
                <a16:creationId xmlns:a16="http://schemas.microsoft.com/office/drawing/2014/main" id="{96884485-D910-964F-94F4-D2BF8D083718}"/>
              </a:ext>
            </a:extLst>
          </p:cNvPr>
          <p:cNvSpPr txBox="1"/>
          <p:nvPr/>
        </p:nvSpPr>
        <p:spPr>
          <a:xfrm>
            <a:off x="2081148" y="3580338"/>
            <a:ext cx="986160" cy="461665"/>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DHT +</a:t>
            </a:r>
          </a:p>
          <a:p>
            <a:r>
              <a:rPr lang="de-DE" sz="1200" b="1" dirty="0">
                <a:latin typeface="Arial" panose="020B0604020202020204" pitchFamily="34" charset="0"/>
                <a:cs typeface="Arial" panose="020B0604020202020204" pitchFamily="34" charset="0"/>
              </a:rPr>
              <a:t>AA</a:t>
            </a:r>
          </a:p>
        </p:txBody>
      </p:sp>
      <p:sp>
        <p:nvSpPr>
          <p:cNvPr id="15" name="TextBox 2">
            <a:extLst>
              <a:ext uri="{FF2B5EF4-FFF2-40B4-BE49-F238E27FC236}">
                <a16:creationId xmlns:a16="http://schemas.microsoft.com/office/drawing/2014/main" id="{8F88371F-E5FB-0641-A5A6-1FFB3F1A6EB9}"/>
              </a:ext>
            </a:extLst>
          </p:cNvPr>
          <p:cNvSpPr txBox="1"/>
          <p:nvPr/>
        </p:nvSpPr>
        <p:spPr>
          <a:xfrm>
            <a:off x="1084817" y="1529779"/>
            <a:ext cx="831373" cy="261610"/>
          </a:xfrm>
          <a:prstGeom prst="rect">
            <a:avLst/>
          </a:prstGeom>
          <a:noFill/>
          <a:ln>
            <a:noFill/>
          </a:ln>
        </p:spPr>
        <p:txBody>
          <a:bodyPr wrap="square" rtlCol="0">
            <a:spAutoFit/>
          </a:bodyPr>
          <a:lstStyle/>
          <a:p>
            <a:r>
              <a:rPr lang="de-DE" sz="1100" b="1" dirty="0">
                <a:solidFill>
                  <a:srgbClr val="FF0000"/>
                </a:solidFill>
                <a:latin typeface="Arial" panose="020B0604020202020204" pitchFamily="34" charset="0"/>
                <a:cs typeface="Arial" panose="020B0604020202020204" pitchFamily="34" charset="0"/>
              </a:rPr>
              <a:t>ANGPT2</a:t>
            </a:r>
            <a:endParaRPr lang="en-US" sz="1100" b="1" dirty="0">
              <a:solidFill>
                <a:srgbClr val="FF0000"/>
              </a:solidFill>
              <a:latin typeface="Arial" panose="020B0604020202020204" pitchFamily="34" charset="0"/>
              <a:cs typeface="Arial" panose="020B0604020202020204" pitchFamily="34" charset="0"/>
            </a:endParaRPr>
          </a:p>
        </p:txBody>
      </p:sp>
      <p:sp>
        <p:nvSpPr>
          <p:cNvPr id="16" name="TextBox 23">
            <a:extLst>
              <a:ext uri="{FF2B5EF4-FFF2-40B4-BE49-F238E27FC236}">
                <a16:creationId xmlns:a16="http://schemas.microsoft.com/office/drawing/2014/main" id="{5E5FF979-322A-1F4A-893C-D4F9AD45EF03}"/>
              </a:ext>
            </a:extLst>
          </p:cNvPr>
          <p:cNvSpPr txBox="1"/>
          <p:nvPr/>
        </p:nvSpPr>
        <p:spPr>
          <a:xfrm>
            <a:off x="1095819" y="2726498"/>
            <a:ext cx="673554" cy="261610"/>
          </a:xfrm>
          <a:prstGeom prst="rect">
            <a:avLst/>
          </a:prstGeom>
          <a:noFill/>
          <a:ln>
            <a:noFill/>
          </a:ln>
        </p:spPr>
        <p:txBody>
          <a:bodyPr wrap="square" rtlCol="0">
            <a:spAutoFit/>
          </a:bodyPr>
          <a:lstStyle/>
          <a:p>
            <a:r>
              <a:rPr lang="de-DE" sz="1100" b="1" dirty="0">
                <a:solidFill>
                  <a:srgbClr val="00B050"/>
                </a:solidFill>
                <a:latin typeface="Arial" panose="020B0604020202020204" pitchFamily="34" charset="0"/>
                <a:cs typeface="Arial" panose="020B0604020202020204" pitchFamily="34" charset="0"/>
              </a:rPr>
              <a:t>VEGF</a:t>
            </a:r>
            <a:endParaRPr lang="en-US" sz="1100" b="1" dirty="0">
              <a:solidFill>
                <a:srgbClr val="00B050"/>
              </a:solidFill>
              <a:latin typeface="Arial" panose="020B0604020202020204" pitchFamily="34" charset="0"/>
              <a:cs typeface="Arial" panose="020B0604020202020204" pitchFamily="34" charset="0"/>
            </a:endParaRPr>
          </a:p>
        </p:txBody>
      </p:sp>
      <p:sp>
        <p:nvSpPr>
          <p:cNvPr id="17" name="TextBox 28">
            <a:extLst>
              <a:ext uri="{FF2B5EF4-FFF2-40B4-BE49-F238E27FC236}">
                <a16:creationId xmlns:a16="http://schemas.microsoft.com/office/drawing/2014/main" id="{83444EA2-8C0B-E746-8CB7-3E5772371F80}"/>
              </a:ext>
            </a:extLst>
          </p:cNvPr>
          <p:cNvSpPr txBox="1"/>
          <p:nvPr/>
        </p:nvSpPr>
        <p:spPr>
          <a:xfrm>
            <a:off x="1106138" y="2128139"/>
            <a:ext cx="673554" cy="261610"/>
          </a:xfrm>
          <a:prstGeom prst="rect">
            <a:avLst/>
          </a:prstGeom>
          <a:noFill/>
          <a:ln>
            <a:noFill/>
          </a:ln>
        </p:spPr>
        <p:txBody>
          <a:bodyPr wrap="square" rtlCol="0">
            <a:spAutoFit/>
          </a:bodyPr>
          <a:lstStyle/>
          <a:p>
            <a:r>
              <a:rPr lang="de-DE" sz="1100" b="1" dirty="0">
                <a:solidFill>
                  <a:srgbClr val="00AAFF"/>
                </a:solidFill>
                <a:latin typeface="Arial" panose="020B0604020202020204" pitchFamily="34" charset="0"/>
                <a:cs typeface="Arial" panose="020B0604020202020204" pitchFamily="34" charset="0"/>
              </a:rPr>
              <a:t>EDN1</a:t>
            </a:r>
            <a:endParaRPr lang="en-US" sz="1100" b="1" dirty="0">
              <a:solidFill>
                <a:srgbClr val="00AAFF"/>
              </a:solidFill>
              <a:latin typeface="Arial" panose="020B0604020202020204" pitchFamily="34" charset="0"/>
              <a:cs typeface="Arial" panose="020B0604020202020204" pitchFamily="34" charset="0"/>
            </a:endParaRPr>
          </a:p>
        </p:txBody>
      </p:sp>
      <p:sp>
        <p:nvSpPr>
          <p:cNvPr id="18" name="TextBox 33">
            <a:extLst>
              <a:ext uri="{FF2B5EF4-FFF2-40B4-BE49-F238E27FC236}">
                <a16:creationId xmlns:a16="http://schemas.microsoft.com/office/drawing/2014/main" id="{0884038A-DB64-0C41-B12D-C704C47210DD}"/>
              </a:ext>
            </a:extLst>
          </p:cNvPr>
          <p:cNvSpPr txBox="1"/>
          <p:nvPr/>
        </p:nvSpPr>
        <p:spPr>
          <a:xfrm>
            <a:off x="1106583" y="1219660"/>
            <a:ext cx="527717" cy="261610"/>
          </a:xfrm>
          <a:prstGeom prst="rect">
            <a:avLst/>
          </a:prstGeom>
          <a:noFill/>
          <a:ln>
            <a:noFill/>
          </a:ln>
        </p:spPr>
        <p:txBody>
          <a:bodyPr wrap="square" rtlCol="0">
            <a:spAutoFit/>
          </a:bodyPr>
          <a:lstStyle/>
          <a:p>
            <a:r>
              <a:rPr lang="de-DE" sz="1100" b="1" dirty="0">
                <a:solidFill>
                  <a:srgbClr val="FF00FF"/>
                </a:solidFill>
                <a:latin typeface="Arial" panose="020B0604020202020204" pitchFamily="34" charset="0"/>
                <a:cs typeface="Arial" panose="020B0604020202020204" pitchFamily="34" charset="0"/>
              </a:rPr>
              <a:t>ANG</a:t>
            </a:r>
            <a:endParaRPr lang="en-US" sz="1100" b="1" dirty="0">
              <a:solidFill>
                <a:srgbClr val="FF00FF"/>
              </a:solidFill>
              <a:latin typeface="Arial" panose="020B0604020202020204" pitchFamily="34" charset="0"/>
              <a:cs typeface="Arial" panose="020B0604020202020204" pitchFamily="34" charset="0"/>
            </a:endParaRPr>
          </a:p>
        </p:txBody>
      </p:sp>
      <p:sp>
        <p:nvSpPr>
          <p:cNvPr id="19" name="TextBox 5">
            <a:extLst>
              <a:ext uri="{FF2B5EF4-FFF2-40B4-BE49-F238E27FC236}">
                <a16:creationId xmlns:a16="http://schemas.microsoft.com/office/drawing/2014/main" id="{382F2839-3048-6A4F-BA58-AD85C682A91C}"/>
              </a:ext>
            </a:extLst>
          </p:cNvPr>
          <p:cNvSpPr txBox="1"/>
          <p:nvPr/>
        </p:nvSpPr>
        <p:spPr>
          <a:xfrm>
            <a:off x="1119667" y="1828959"/>
            <a:ext cx="649706" cy="261610"/>
          </a:xfrm>
          <a:prstGeom prst="rect">
            <a:avLst/>
          </a:prstGeom>
          <a:noFill/>
        </p:spPr>
        <p:txBody>
          <a:bodyPr wrap="square" rtlCol="0">
            <a:spAutoFit/>
          </a:bodyPr>
          <a:lstStyle/>
          <a:p>
            <a:r>
              <a:rPr lang="de-DE" sz="1100" b="1" dirty="0">
                <a:solidFill>
                  <a:schemeClr val="accent6"/>
                </a:solidFill>
                <a:latin typeface="Arial" panose="020B0604020202020204" pitchFamily="34" charset="0"/>
                <a:cs typeface="Arial" panose="020B0604020202020204" pitchFamily="34" charset="0"/>
              </a:rPr>
              <a:t>ES</a:t>
            </a:r>
            <a:endParaRPr lang="en-US" sz="1100" b="1" dirty="0">
              <a:solidFill>
                <a:schemeClr val="accent6"/>
              </a:solidFill>
              <a:latin typeface="Arial" panose="020B0604020202020204" pitchFamily="34" charset="0"/>
              <a:cs typeface="Arial" panose="020B0604020202020204" pitchFamily="34" charset="0"/>
            </a:endParaRPr>
          </a:p>
        </p:txBody>
      </p:sp>
      <p:sp>
        <p:nvSpPr>
          <p:cNvPr id="20" name="TextBox 42">
            <a:extLst>
              <a:ext uri="{FF2B5EF4-FFF2-40B4-BE49-F238E27FC236}">
                <a16:creationId xmlns:a16="http://schemas.microsoft.com/office/drawing/2014/main" id="{8EAA1710-76C5-1C43-93FA-6722CFDD56C5}"/>
              </a:ext>
            </a:extLst>
          </p:cNvPr>
          <p:cNvSpPr txBox="1"/>
          <p:nvPr/>
        </p:nvSpPr>
        <p:spPr>
          <a:xfrm>
            <a:off x="1095819" y="2427319"/>
            <a:ext cx="694192" cy="261610"/>
          </a:xfrm>
          <a:prstGeom prst="rect">
            <a:avLst/>
          </a:prstGeom>
          <a:noFill/>
          <a:ln>
            <a:noFill/>
          </a:ln>
        </p:spPr>
        <p:txBody>
          <a:bodyPr wrap="square" rtlCol="0">
            <a:spAutoFit/>
          </a:bodyPr>
          <a:lstStyle/>
          <a:p>
            <a:r>
              <a:rPr lang="de-DE" sz="1100" b="1" dirty="0">
                <a:solidFill>
                  <a:srgbClr val="002060"/>
                </a:solidFill>
                <a:latin typeface="Arial" panose="020B0604020202020204" pitchFamily="34" charset="0"/>
                <a:cs typeface="Arial" panose="020B0604020202020204" pitchFamily="34" charset="0"/>
              </a:rPr>
              <a:t>THBS2</a:t>
            </a:r>
            <a:endParaRPr lang="en-US" sz="1100" b="1" dirty="0">
              <a:solidFill>
                <a:srgbClr val="002060"/>
              </a:solidFill>
              <a:latin typeface="Arial" panose="020B0604020202020204" pitchFamily="34" charset="0"/>
              <a:cs typeface="Arial" panose="020B0604020202020204" pitchFamily="34" charset="0"/>
            </a:endParaRPr>
          </a:p>
        </p:txBody>
      </p:sp>
      <p:sp>
        <p:nvSpPr>
          <p:cNvPr id="21" name="Textfeld 121">
            <a:extLst>
              <a:ext uri="{FF2B5EF4-FFF2-40B4-BE49-F238E27FC236}">
                <a16:creationId xmlns:a16="http://schemas.microsoft.com/office/drawing/2014/main" id="{D9C78D94-9D0F-2947-8CD0-0848BBD13277}"/>
              </a:ext>
            </a:extLst>
          </p:cNvPr>
          <p:cNvSpPr txBox="1"/>
          <p:nvPr/>
        </p:nvSpPr>
        <p:spPr>
          <a:xfrm>
            <a:off x="6087017" y="9478950"/>
            <a:ext cx="595035" cy="276999"/>
          </a:xfrm>
          <a:prstGeom prst="rect">
            <a:avLst/>
          </a:prstGeom>
          <a:noFill/>
        </p:spPr>
        <p:txBody>
          <a:bodyPr wrap="none" rtlCol="0">
            <a:spAutoFit/>
          </a:bodyPr>
          <a:lstStyle/>
          <a:p>
            <a:r>
              <a:rPr lang="en-US" sz="1200" b="1" dirty="0"/>
              <a:t>Fig. S6</a:t>
            </a:r>
          </a:p>
        </p:txBody>
      </p:sp>
      <p:sp>
        <p:nvSpPr>
          <p:cNvPr id="22" name="TextBox 383">
            <a:extLst>
              <a:ext uri="{FF2B5EF4-FFF2-40B4-BE49-F238E27FC236}">
                <a16:creationId xmlns:a16="http://schemas.microsoft.com/office/drawing/2014/main" id="{0F0385CE-E118-4143-BD0B-6A3D1F9BB26E}"/>
              </a:ext>
            </a:extLst>
          </p:cNvPr>
          <p:cNvSpPr txBox="1"/>
          <p:nvPr/>
        </p:nvSpPr>
        <p:spPr>
          <a:xfrm>
            <a:off x="480218" y="4352836"/>
            <a:ext cx="5606799" cy="600164"/>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a:t>
            </a:r>
            <a:r>
              <a:rPr lang="de-DE" sz="1100" b="1" dirty="0">
                <a:latin typeface="Arial" panose="020B0604020202020204" pitchFamily="34" charset="0"/>
                <a:cs typeface="Arial" panose="020B0604020202020204" pitchFamily="34" charset="0"/>
              </a:rPr>
              <a:t>Fig. S6a. </a:t>
            </a:r>
            <a:r>
              <a:rPr lang="de-DE" sz="1100" b="1" dirty="0" err="1">
                <a:latin typeface="Arial" panose="020B0604020202020204" pitchFamily="34" charset="0"/>
                <a:cs typeface="Arial" panose="020B0604020202020204" pitchFamily="34" charset="0"/>
              </a:rPr>
              <a:t>Angiogenesis</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array</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of</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conditioned</a:t>
            </a:r>
            <a:r>
              <a:rPr lang="de-DE" sz="1100" b="1" dirty="0">
                <a:latin typeface="Arial" panose="020B0604020202020204" pitchFamily="34" charset="0"/>
                <a:cs typeface="Arial" panose="020B0604020202020204" pitchFamily="34" charset="0"/>
              </a:rPr>
              <a:t> medium (CM) </a:t>
            </a:r>
            <a:r>
              <a:rPr lang="de-DE" sz="1100" b="1" dirty="0" err="1">
                <a:latin typeface="Arial" panose="020B0604020202020204" pitchFamily="34" charset="0"/>
                <a:cs typeface="Arial" panose="020B0604020202020204" pitchFamily="34" charset="0"/>
              </a:rPr>
              <a:t>from</a:t>
            </a:r>
            <a:r>
              <a:rPr lang="de-DE" sz="1100" b="1" dirty="0">
                <a:latin typeface="Arial" panose="020B0604020202020204" pitchFamily="34" charset="0"/>
                <a:cs typeface="Arial" panose="020B0604020202020204" pitchFamily="34" charset="0"/>
              </a:rPr>
              <a:t> C4-2 </a:t>
            </a:r>
            <a:r>
              <a:rPr lang="de-DE" sz="1100" b="1" dirty="0" err="1">
                <a:latin typeface="Arial" panose="020B0604020202020204" pitchFamily="34" charset="0"/>
                <a:cs typeface="Arial" panose="020B0604020202020204" pitchFamily="34" charset="0"/>
              </a:rPr>
              <a:t>cells</a:t>
            </a:r>
            <a:r>
              <a:rPr lang="de-DE" sz="1100" dirty="0">
                <a:latin typeface="Arial" panose="020B0604020202020204" pitchFamily="34" charset="0"/>
                <a:cs typeface="Arial" panose="020B0604020202020204" pitchFamily="34" charset="0"/>
              </a:rPr>
              <a:t>. Cells were treated with DHT and AA and employed in angiogenesis array detection. The </a:t>
            </a:r>
            <a:r>
              <a:rPr lang="de-DE" sz="1100" dirty="0" err="1">
                <a:latin typeface="Arial" panose="020B0604020202020204" pitchFamily="34" charset="0"/>
                <a:cs typeface="Arial" panose="020B0604020202020204" pitchFamily="34" charset="0"/>
              </a:rPr>
              <a:t>color</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indicates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the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secreted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proteins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left</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panel</a:t>
            </a:r>
            <a:r>
              <a:rPr lang="de-DE" sz="1100" dirty="0">
                <a:latin typeface="Arial" panose="020B0604020202020204" pitchFamily="34" charset="0"/>
                <a:cs typeface="Arial" panose="020B0604020202020204" pitchFamily="34" charset="0"/>
              </a:rPr>
              <a:t>)</a:t>
            </a:r>
          </a:p>
        </p:txBody>
      </p:sp>
      <p:sp>
        <p:nvSpPr>
          <p:cNvPr id="23" name="TextBox 383">
            <a:extLst>
              <a:ext uri="{FF2B5EF4-FFF2-40B4-BE49-F238E27FC236}">
                <a16:creationId xmlns:a16="http://schemas.microsoft.com/office/drawing/2014/main" id="{B447F5CF-0A05-EB46-B60A-2E83DE0F6309}"/>
              </a:ext>
            </a:extLst>
          </p:cNvPr>
          <p:cNvSpPr txBox="1"/>
          <p:nvPr/>
        </p:nvSpPr>
        <p:spPr>
          <a:xfrm>
            <a:off x="372428" y="118599"/>
            <a:ext cx="360040" cy="369332"/>
          </a:xfrm>
          <a:prstGeom prst="rect">
            <a:avLst/>
          </a:prstGeom>
          <a:noFill/>
        </p:spPr>
        <p:txBody>
          <a:bodyPr wrap="square" rtlCol="0">
            <a:spAutoFit/>
          </a:bodyPr>
          <a:lstStyle/>
          <a:p>
            <a:r>
              <a:rPr lang="de-DE" b="1" dirty="0"/>
              <a:t>a</a:t>
            </a:r>
            <a:endParaRPr lang="en-US" b="1" dirty="0"/>
          </a:p>
        </p:txBody>
      </p:sp>
      <p:pic>
        <p:nvPicPr>
          <p:cNvPr id="24" name="Grafik 23">
            <a:extLst>
              <a:ext uri="{FF2B5EF4-FFF2-40B4-BE49-F238E27FC236}">
                <a16:creationId xmlns:a16="http://schemas.microsoft.com/office/drawing/2014/main" id="{DF1CEA6A-7C0C-774A-97CD-8E2C6483CB40}"/>
              </a:ext>
            </a:extLst>
          </p:cNvPr>
          <p:cNvPicPr>
            <a:picLocks noChangeAspect="1"/>
          </p:cNvPicPr>
          <p:nvPr/>
        </p:nvPicPr>
        <p:blipFill>
          <a:blip r:embed="rId2"/>
          <a:stretch>
            <a:fillRect/>
          </a:stretch>
        </p:blipFill>
        <p:spPr>
          <a:xfrm>
            <a:off x="2721045" y="244281"/>
            <a:ext cx="3276320" cy="4081030"/>
          </a:xfrm>
          <a:prstGeom prst="rect">
            <a:avLst/>
          </a:prstGeom>
        </p:spPr>
      </p:pic>
      <p:pic>
        <p:nvPicPr>
          <p:cNvPr id="25" name="Grafik 24">
            <a:extLst>
              <a:ext uri="{FF2B5EF4-FFF2-40B4-BE49-F238E27FC236}">
                <a16:creationId xmlns:a16="http://schemas.microsoft.com/office/drawing/2014/main" id="{7FDF4398-BF47-2248-A91A-AAA43B0BBB66}"/>
              </a:ext>
            </a:extLst>
          </p:cNvPr>
          <p:cNvPicPr>
            <a:picLocks noChangeAspect="1"/>
          </p:cNvPicPr>
          <p:nvPr/>
        </p:nvPicPr>
        <p:blipFill>
          <a:blip r:embed="rId3"/>
          <a:stretch>
            <a:fillRect/>
          </a:stretch>
        </p:blipFill>
        <p:spPr>
          <a:xfrm>
            <a:off x="895172" y="5656294"/>
            <a:ext cx="3929944" cy="2104519"/>
          </a:xfrm>
          <a:prstGeom prst="rect">
            <a:avLst/>
          </a:prstGeom>
        </p:spPr>
      </p:pic>
      <p:sp>
        <p:nvSpPr>
          <p:cNvPr id="26" name="tx4240">
            <a:extLst>
              <a:ext uri="{FF2B5EF4-FFF2-40B4-BE49-F238E27FC236}">
                <a16:creationId xmlns:a16="http://schemas.microsoft.com/office/drawing/2014/main" id="{BACF520C-E5CC-6441-974E-4E39F8D2D2B1}"/>
              </a:ext>
            </a:extLst>
          </p:cNvPr>
          <p:cNvSpPr/>
          <p:nvPr/>
        </p:nvSpPr>
        <p:spPr>
          <a:xfrm>
            <a:off x="1713335" y="7823915"/>
            <a:ext cx="2490192" cy="143098"/>
          </a:xfrm>
          <a:prstGeom prst="rect">
            <a:avLst/>
          </a:prstGeom>
          <a:noFill/>
        </p:spPr>
        <p:txBody>
          <a:bodyPr wrap="none" lIns="0" tIns="0" rIns="0" bIns="0" anchor="ctr" anchorCtr="1"/>
          <a:lstStyle/>
          <a:p>
            <a:pPr>
              <a:lnSpc>
                <a:spcPts val="1200"/>
              </a:lnSpc>
            </a:pPr>
            <a:r>
              <a:rPr sz="1100" dirty="0">
                <a:solidFill>
                  <a:srgbClr val="000000">
                    <a:alpha val="100000"/>
                  </a:srgbClr>
                </a:solidFill>
                <a:latin typeface="Arial"/>
                <a:cs typeface="Arial"/>
              </a:rPr>
              <a:t>log2 fold change</a:t>
            </a:r>
            <a:r>
              <a:rPr lang="de-DE" sz="1100" dirty="0">
                <a:solidFill>
                  <a:srgbClr val="000000">
                    <a:alpha val="100000"/>
                  </a:srgbClr>
                </a:solidFill>
                <a:latin typeface="Arial"/>
                <a:cs typeface="Arial"/>
              </a:rPr>
              <a:t>,</a:t>
            </a:r>
            <a:r>
              <a:rPr sz="1100" dirty="0">
                <a:solidFill>
                  <a:srgbClr val="000000">
                    <a:alpha val="100000"/>
                  </a:srgbClr>
                </a:solidFill>
                <a:latin typeface="Arial"/>
                <a:cs typeface="Arial"/>
              </a:rPr>
              <a:t> DHT </a:t>
            </a:r>
            <a:r>
              <a:rPr lang="de-DE" sz="1100" dirty="0" err="1">
                <a:solidFill>
                  <a:srgbClr val="000000">
                    <a:alpha val="100000"/>
                  </a:srgbClr>
                </a:solidFill>
                <a:latin typeface="Arial"/>
                <a:cs typeface="Arial"/>
              </a:rPr>
              <a:t>v.s</a:t>
            </a:r>
            <a:r>
              <a:rPr lang="de-DE" sz="1100" dirty="0">
                <a:solidFill>
                  <a:srgbClr val="000000">
                    <a:alpha val="100000"/>
                  </a:srgbClr>
                </a:solidFill>
                <a:latin typeface="Arial"/>
                <a:cs typeface="Arial"/>
              </a:rPr>
              <a:t>.</a:t>
            </a:r>
            <a:r>
              <a:rPr sz="1100" dirty="0">
                <a:solidFill>
                  <a:srgbClr val="000000">
                    <a:alpha val="100000"/>
                  </a:srgbClr>
                </a:solidFill>
                <a:latin typeface="Arial"/>
                <a:cs typeface="Arial"/>
              </a:rPr>
              <a:t> DMSO</a:t>
            </a:r>
          </a:p>
        </p:txBody>
      </p:sp>
      <p:sp>
        <p:nvSpPr>
          <p:cNvPr id="27" name="rc4258">
            <a:extLst>
              <a:ext uri="{FF2B5EF4-FFF2-40B4-BE49-F238E27FC236}">
                <a16:creationId xmlns:a16="http://schemas.microsoft.com/office/drawing/2014/main" id="{504A4D39-4E2D-7840-907F-7917A3BA7A03}"/>
              </a:ext>
            </a:extLst>
          </p:cNvPr>
          <p:cNvSpPr/>
          <p:nvPr/>
        </p:nvSpPr>
        <p:spPr>
          <a:xfrm>
            <a:off x="1422389" y="8093217"/>
            <a:ext cx="219455" cy="219455"/>
          </a:xfrm>
          <a:prstGeom prst="rect">
            <a:avLst/>
          </a:prstGeom>
          <a:solidFill>
            <a:srgbClr val="FFFFFF">
              <a:alpha val="100000"/>
            </a:srgbClr>
          </a:solidFill>
        </p:spPr>
        <p:txBody>
          <a:bodyPr/>
          <a:lstStyle/>
          <a:p>
            <a:endParaRPr/>
          </a:p>
        </p:txBody>
      </p:sp>
      <p:sp>
        <p:nvSpPr>
          <p:cNvPr id="28" name="pt4259">
            <a:extLst>
              <a:ext uri="{FF2B5EF4-FFF2-40B4-BE49-F238E27FC236}">
                <a16:creationId xmlns:a16="http://schemas.microsoft.com/office/drawing/2014/main" id="{D0729578-745A-E542-B7E8-8C626AB60115}"/>
              </a:ext>
            </a:extLst>
          </p:cNvPr>
          <p:cNvSpPr/>
          <p:nvPr/>
        </p:nvSpPr>
        <p:spPr>
          <a:xfrm>
            <a:off x="1507291" y="8178119"/>
            <a:ext cx="49651" cy="49651"/>
          </a:xfrm>
          <a:prstGeom prst="ellipse">
            <a:avLst/>
          </a:prstGeom>
          <a:solidFill>
            <a:srgbClr val="0000FF">
              <a:alpha val="100000"/>
            </a:srgbClr>
          </a:solidFill>
          <a:ln w="9000" cap="rnd">
            <a:solidFill>
              <a:srgbClr val="0000FF">
                <a:alpha val="100000"/>
              </a:srgbClr>
            </a:solidFill>
            <a:prstDash val="solid"/>
            <a:round/>
          </a:ln>
        </p:spPr>
        <p:txBody>
          <a:bodyPr/>
          <a:lstStyle/>
          <a:p>
            <a:endParaRPr/>
          </a:p>
        </p:txBody>
      </p:sp>
      <p:sp>
        <p:nvSpPr>
          <p:cNvPr id="29" name="rc4266">
            <a:extLst>
              <a:ext uri="{FF2B5EF4-FFF2-40B4-BE49-F238E27FC236}">
                <a16:creationId xmlns:a16="http://schemas.microsoft.com/office/drawing/2014/main" id="{6159135A-F721-C24E-9CA9-4F59D841B2AC}"/>
              </a:ext>
            </a:extLst>
          </p:cNvPr>
          <p:cNvSpPr/>
          <p:nvPr/>
        </p:nvSpPr>
        <p:spPr>
          <a:xfrm>
            <a:off x="2398702" y="8093217"/>
            <a:ext cx="219455" cy="219455"/>
          </a:xfrm>
          <a:prstGeom prst="rect">
            <a:avLst/>
          </a:prstGeom>
          <a:solidFill>
            <a:srgbClr val="FFFFFF">
              <a:alpha val="100000"/>
            </a:srgbClr>
          </a:solidFill>
        </p:spPr>
        <p:txBody>
          <a:bodyPr/>
          <a:lstStyle/>
          <a:p>
            <a:endParaRPr/>
          </a:p>
        </p:txBody>
      </p:sp>
      <p:sp>
        <p:nvSpPr>
          <p:cNvPr id="30" name="pt4267">
            <a:extLst>
              <a:ext uri="{FF2B5EF4-FFF2-40B4-BE49-F238E27FC236}">
                <a16:creationId xmlns:a16="http://schemas.microsoft.com/office/drawing/2014/main" id="{56D60A68-B48B-054F-9732-31DE85F4E19D}"/>
              </a:ext>
            </a:extLst>
          </p:cNvPr>
          <p:cNvSpPr/>
          <p:nvPr/>
        </p:nvSpPr>
        <p:spPr>
          <a:xfrm>
            <a:off x="2483604" y="8178119"/>
            <a:ext cx="49651" cy="49651"/>
          </a:xfrm>
          <a:prstGeom prst="ellipse">
            <a:avLst/>
          </a:prstGeom>
          <a:solidFill>
            <a:srgbClr val="FF6565">
              <a:alpha val="100000"/>
            </a:srgbClr>
          </a:solidFill>
          <a:ln w="9000" cap="rnd">
            <a:solidFill>
              <a:srgbClr val="FF6565">
                <a:alpha val="100000"/>
              </a:srgbClr>
            </a:solidFill>
            <a:prstDash val="solid"/>
            <a:round/>
          </a:ln>
        </p:spPr>
        <p:txBody>
          <a:bodyPr/>
          <a:lstStyle/>
          <a:p>
            <a:endParaRPr/>
          </a:p>
        </p:txBody>
      </p:sp>
      <p:sp>
        <p:nvSpPr>
          <p:cNvPr id="31" name="rc4270">
            <a:extLst>
              <a:ext uri="{FF2B5EF4-FFF2-40B4-BE49-F238E27FC236}">
                <a16:creationId xmlns:a16="http://schemas.microsoft.com/office/drawing/2014/main" id="{8FA26FF3-9832-2547-BF87-D6969C86D4C3}"/>
              </a:ext>
            </a:extLst>
          </p:cNvPr>
          <p:cNvSpPr/>
          <p:nvPr/>
        </p:nvSpPr>
        <p:spPr>
          <a:xfrm>
            <a:off x="3234273" y="8093217"/>
            <a:ext cx="219455" cy="219455"/>
          </a:xfrm>
          <a:prstGeom prst="rect">
            <a:avLst/>
          </a:prstGeom>
          <a:solidFill>
            <a:srgbClr val="FFFFFF">
              <a:alpha val="100000"/>
            </a:srgbClr>
          </a:solidFill>
        </p:spPr>
        <p:txBody>
          <a:bodyPr/>
          <a:lstStyle/>
          <a:p>
            <a:endParaRPr/>
          </a:p>
        </p:txBody>
      </p:sp>
      <p:sp>
        <p:nvSpPr>
          <p:cNvPr id="32" name="pt4271">
            <a:extLst>
              <a:ext uri="{FF2B5EF4-FFF2-40B4-BE49-F238E27FC236}">
                <a16:creationId xmlns:a16="http://schemas.microsoft.com/office/drawing/2014/main" id="{9BDAC5AA-9BE7-524B-B178-2BFBC24ADFDC}"/>
              </a:ext>
            </a:extLst>
          </p:cNvPr>
          <p:cNvSpPr/>
          <p:nvPr/>
        </p:nvSpPr>
        <p:spPr>
          <a:xfrm>
            <a:off x="3319175" y="8178119"/>
            <a:ext cx="49651" cy="49651"/>
          </a:xfrm>
          <a:prstGeom prst="ellipse">
            <a:avLst/>
          </a:prstGeom>
          <a:solidFill>
            <a:srgbClr val="BDBDBD">
              <a:alpha val="100000"/>
            </a:srgbClr>
          </a:solidFill>
          <a:ln w="9000" cap="rnd">
            <a:solidFill>
              <a:srgbClr val="8B8B8B">
                <a:alpha val="100000"/>
              </a:srgbClr>
            </a:solidFill>
            <a:prstDash val="solid"/>
            <a:round/>
          </a:ln>
        </p:spPr>
        <p:txBody>
          <a:bodyPr/>
          <a:lstStyle/>
          <a:p>
            <a:endParaRPr/>
          </a:p>
        </p:txBody>
      </p:sp>
      <p:sp>
        <p:nvSpPr>
          <p:cNvPr id="33" name="tx4272">
            <a:extLst>
              <a:ext uri="{FF2B5EF4-FFF2-40B4-BE49-F238E27FC236}">
                <a16:creationId xmlns:a16="http://schemas.microsoft.com/office/drawing/2014/main" id="{BD43B15B-4699-4E41-AFC3-D002F95B05B6}"/>
              </a:ext>
            </a:extLst>
          </p:cNvPr>
          <p:cNvSpPr/>
          <p:nvPr/>
        </p:nvSpPr>
        <p:spPr>
          <a:xfrm>
            <a:off x="1595661" y="8157522"/>
            <a:ext cx="518457" cy="89058"/>
          </a:xfrm>
          <a:prstGeom prst="rect">
            <a:avLst/>
          </a:prstGeom>
          <a:noFill/>
        </p:spPr>
        <p:txBody>
          <a:bodyPr wrap="none" lIns="0" tIns="0" rIns="0" bIns="0" anchor="ctr" anchorCtr="1"/>
          <a:lstStyle/>
          <a:p>
            <a:pPr>
              <a:lnSpc>
                <a:spcPts val="960"/>
              </a:lnSpc>
            </a:pPr>
            <a:r>
              <a:rPr lang="de-DE" sz="1100" b="1" dirty="0">
                <a:solidFill>
                  <a:srgbClr val="000000">
                    <a:alpha val="100000"/>
                  </a:srgbClr>
                </a:solidFill>
                <a:latin typeface="Arial"/>
                <a:cs typeface="Arial"/>
              </a:rPr>
              <a:t>d</a:t>
            </a:r>
            <a:r>
              <a:rPr sz="1100" b="1" dirty="0">
                <a:solidFill>
                  <a:srgbClr val="000000">
                    <a:alpha val="100000"/>
                  </a:srgbClr>
                </a:solidFill>
                <a:latin typeface="Arial"/>
                <a:cs typeface="Arial"/>
              </a:rPr>
              <a:t>own </a:t>
            </a:r>
          </a:p>
        </p:txBody>
      </p:sp>
      <p:sp>
        <p:nvSpPr>
          <p:cNvPr id="34" name="tx4276">
            <a:extLst>
              <a:ext uri="{FF2B5EF4-FFF2-40B4-BE49-F238E27FC236}">
                <a16:creationId xmlns:a16="http://schemas.microsoft.com/office/drawing/2014/main" id="{CA84AE14-151A-B44D-B2BE-D55A8374F9A0}"/>
              </a:ext>
            </a:extLst>
          </p:cNvPr>
          <p:cNvSpPr/>
          <p:nvPr/>
        </p:nvSpPr>
        <p:spPr>
          <a:xfrm>
            <a:off x="2502579" y="8150594"/>
            <a:ext cx="464284" cy="111859"/>
          </a:xfrm>
          <a:prstGeom prst="rect">
            <a:avLst/>
          </a:prstGeom>
          <a:noFill/>
        </p:spPr>
        <p:txBody>
          <a:bodyPr wrap="none" lIns="0" tIns="0" rIns="0" bIns="0" anchor="ctr" anchorCtr="1"/>
          <a:lstStyle/>
          <a:p>
            <a:pPr>
              <a:lnSpc>
                <a:spcPts val="960"/>
              </a:lnSpc>
            </a:pPr>
            <a:r>
              <a:rPr lang="de-DE" sz="1100" b="1" dirty="0">
                <a:solidFill>
                  <a:srgbClr val="000000">
                    <a:alpha val="100000"/>
                  </a:srgbClr>
                </a:solidFill>
                <a:latin typeface="Arial"/>
                <a:cs typeface="Arial"/>
              </a:rPr>
              <a:t>u</a:t>
            </a:r>
            <a:r>
              <a:rPr sz="1100" b="1" dirty="0">
                <a:solidFill>
                  <a:srgbClr val="000000">
                    <a:alpha val="100000"/>
                  </a:srgbClr>
                </a:solidFill>
                <a:latin typeface="Arial"/>
                <a:cs typeface="Arial"/>
              </a:rPr>
              <a:t>p </a:t>
            </a:r>
          </a:p>
        </p:txBody>
      </p:sp>
      <p:sp>
        <p:nvSpPr>
          <p:cNvPr id="35" name="tx4278">
            <a:extLst>
              <a:ext uri="{FF2B5EF4-FFF2-40B4-BE49-F238E27FC236}">
                <a16:creationId xmlns:a16="http://schemas.microsoft.com/office/drawing/2014/main" id="{2EC71406-7AED-9240-9D19-0058AB53C0B8}"/>
              </a:ext>
            </a:extLst>
          </p:cNvPr>
          <p:cNvSpPr/>
          <p:nvPr/>
        </p:nvSpPr>
        <p:spPr>
          <a:xfrm>
            <a:off x="3417569" y="8107379"/>
            <a:ext cx="1002684" cy="186747"/>
          </a:xfrm>
          <a:prstGeom prst="rect">
            <a:avLst/>
          </a:prstGeom>
          <a:noFill/>
        </p:spPr>
        <p:txBody>
          <a:bodyPr wrap="none" lIns="0" tIns="0" rIns="0" bIns="0" anchor="ctr" anchorCtr="1"/>
          <a:lstStyle/>
          <a:p>
            <a:pPr>
              <a:lnSpc>
                <a:spcPts val="960"/>
              </a:lnSpc>
            </a:pPr>
            <a:r>
              <a:rPr sz="1100" b="1" dirty="0">
                <a:solidFill>
                  <a:srgbClr val="000000">
                    <a:alpha val="100000"/>
                  </a:srgbClr>
                </a:solidFill>
                <a:latin typeface="Arial"/>
                <a:cs typeface="Arial"/>
              </a:rPr>
              <a:t>not sig</a:t>
            </a:r>
            <a:r>
              <a:rPr lang="de-DE" sz="1100" b="1" dirty="0" err="1">
                <a:solidFill>
                  <a:srgbClr val="000000">
                    <a:alpha val="100000"/>
                  </a:srgbClr>
                </a:solidFill>
                <a:latin typeface="Arial"/>
                <a:cs typeface="Arial"/>
              </a:rPr>
              <a:t>nificant</a:t>
            </a:r>
            <a:endParaRPr sz="1100" b="1" dirty="0">
              <a:solidFill>
                <a:srgbClr val="000000">
                  <a:alpha val="100000"/>
                </a:srgbClr>
              </a:solidFill>
              <a:latin typeface="Arial"/>
              <a:cs typeface="Arial"/>
            </a:endParaRPr>
          </a:p>
        </p:txBody>
      </p:sp>
      <p:sp>
        <p:nvSpPr>
          <p:cNvPr id="36" name="Textfeld 6">
            <a:extLst>
              <a:ext uri="{FF2B5EF4-FFF2-40B4-BE49-F238E27FC236}">
                <a16:creationId xmlns:a16="http://schemas.microsoft.com/office/drawing/2014/main" id="{363B8A2C-7DFD-474A-830D-F7BE22307D44}"/>
              </a:ext>
            </a:extLst>
          </p:cNvPr>
          <p:cNvSpPr txBox="1"/>
          <p:nvPr/>
        </p:nvSpPr>
        <p:spPr>
          <a:xfrm>
            <a:off x="132454" y="8307483"/>
            <a:ext cx="6302326" cy="1107996"/>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Figure S6b</a:t>
            </a:r>
            <a:r>
              <a:rPr lang="en-US" sz="1100" dirty="0"/>
              <a:t>: </a:t>
            </a:r>
            <a:r>
              <a:rPr lang="en-US" sz="1100" dirty="0">
                <a:latin typeface="Arial" panose="020B0604020202020204" pitchFamily="34" charset="0"/>
                <a:cs typeface="Arial" panose="020B0604020202020204" pitchFamily="34" charset="0"/>
              </a:rPr>
              <a:t>Volcano plot of mass </a:t>
            </a:r>
            <a:r>
              <a:rPr lang="en-US" sz="1100" dirty="0">
                <a:latin typeface="Arial"/>
                <a:cs typeface="Arial"/>
              </a:rPr>
              <a:t>spectrometry analysis of C4-2 </a:t>
            </a:r>
            <a:r>
              <a:rPr lang="en-US" sz="1100" dirty="0" err="1">
                <a:latin typeface="Arial"/>
                <a:cs typeface="Arial"/>
              </a:rPr>
              <a:t>secretome</a:t>
            </a:r>
            <a:r>
              <a:rPr lang="en-US" sz="1100" dirty="0">
                <a:latin typeface="Arial"/>
                <a:cs typeface="Arial"/>
              </a:rPr>
              <a:t> shows regulation of ANGPT2 by androgen. </a:t>
            </a:r>
            <a:r>
              <a:rPr lang="en-US" sz="1100" dirty="0">
                <a:latin typeface="Arial" panose="020B0604020202020204" pitchFamily="34" charset="0"/>
                <a:cs typeface="Arial" panose="020B0604020202020204" pitchFamily="34" charset="0"/>
              </a:rPr>
              <a:t>C4-2 cells were treated with DHT or DMSO as control for 72 hrs. Cells were subsequently Cells were washed and incubated with serum free medium to avoid cross contamination with fetal calf serum. MS analyses of this serum-free conditioned C4-2 medium confirms that besides the positive control PSA, the ANGPT2 protein is an androgen-induced secreted factor whereas VEGF levels was were not significantly changed by androgens.</a:t>
            </a:r>
          </a:p>
        </p:txBody>
      </p:sp>
      <p:sp>
        <p:nvSpPr>
          <p:cNvPr id="37" name="Textfeld 36">
            <a:extLst>
              <a:ext uri="{FF2B5EF4-FFF2-40B4-BE49-F238E27FC236}">
                <a16:creationId xmlns:a16="http://schemas.microsoft.com/office/drawing/2014/main" id="{44115E5A-F1E1-F24C-B2AC-E6DDFC391294}"/>
              </a:ext>
            </a:extLst>
          </p:cNvPr>
          <p:cNvSpPr txBox="1"/>
          <p:nvPr/>
        </p:nvSpPr>
        <p:spPr>
          <a:xfrm>
            <a:off x="1819541" y="5311408"/>
            <a:ext cx="2383986" cy="261610"/>
          </a:xfrm>
          <a:prstGeom prst="rect">
            <a:avLst/>
          </a:prstGeom>
          <a:noFill/>
        </p:spPr>
        <p:txBody>
          <a:bodyPr wrap="none" rtlCol="0">
            <a:spAutoFit/>
          </a:bodyPr>
          <a:lstStyle/>
          <a:p>
            <a:r>
              <a:rPr lang="en-US" sz="1100" b="1" dirty="0">
                <a:latin typeface="Arial"/>
                <a:cs typeface="Arial"/>
              </a:rPr>
              <a:t>Mass spectrometry of </a:t>
            </a:r>
            <a:r>
              <a:rPr lang="en-US" sz="1100" b="1" dirty="0" err="1">
                <a:latin typeface="Arial"/>
                <a:cs typeface="Arial"/>
              </a:rPr>
              <a:t>secretome</a:t>
            </a:r>
            <a:endParaRPr lang="en-US" sz="1100" b="1" dirty="0">
              <a:latin typeface="Arial"/>
              <a:cs typeface="Arial"/>
            </a:endParaRPr>
          </a:p>
        </p:txBody>
      </p:sp>
      <p:sp>
        <p:nvSpPr>
          <p:cNvPr id="38" name="TextBox 383">
            <a:extLst>
              <a:ext uri="{FF2B5EF4-FFF2-40B4-BE49-F238E27FC236}">
                <a16:creationId xmlns:a16="http://schemas.microsoft.com/office/drawing/2014/main" id="{B91E7E53-EE90-484E-98A2-47B71BBA06E0}"/>
              </a:ext>
            </a:extLst>
          </p:cNvPr>
          <p:cNvSpPr txBox="1"/>
          <p:nvPr/>
        </p:nvSpPr>
        <p:spPr>
          <a:xfrm>
            <a:off x="329395" y="5282206"/>
            <a:ext cx="360040" cy="369332"/>
          </a:xfrm>
          <a:prstGeom prst="rect">
            <a:avLst/>
          </a:prstGeom>
          <a:noFill/>
        </p:spPr>
        <p:txBody>
          <a:bodyPr wrap="square" rtlCol="0">
            <a:spAutoFit/>
          </a:bodyPr>
          <a:lstStyle/>
          <a:p>
            <a:r>
              <a:rPr lang="de-DE" b="1" dirty="0"/>
              <a:t>b</a:t>
            </a:r>
            <a:endParaRPr lang="en-US" b="1" dirty="0"/>
          </a:p>
        </p:txBody>
      </p:sp>
    </p:spTree>
    <p:extLst>
      <p:ext uri="{BB962C8B-B14F-4D97-AF65-F5344CB8AC3E}">
        <p14:creationId xmlns:p14="http://schemas.microsoft.com/office/powerpoint/2010/main" val="2158548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feld 121">
            <a:extLst>
              <a:ext uri="{FF2B5EF4-FFF2-40B4-BE49-F238E27FC236}">
                <a16:creationId xmlns:a16="http://schemas.microsoft.com/office/drawing/2014/main" id="{D9C78D94-9D0F-2947-8CD0-0848BBD13277}"/>
              </a:ext>
            </a:extLst>
          </p:cNvPr>
          <p:cNvSpPr txBox="1"/>
          <p:nvPr/>
        </p:nvSpPr>
        <p:spPr>
          <a:xfrm>
            <a:off x="6087017" y="9478950"/>
            <a:ext cx="595035" cy="276999"/>
          </a:xfrm>
          <a:prstGeom prst="rect">
            <a:avLst/>
          </a:prstGeom>
          <a:noFill/>
        </p:spPr>
        <p:txBody>
          <a:bodyPr wrap="none" rtlCol="0">
            <a:spAutoFit/>
          </a:bodyPr>
          <a:lstStyle/>
          <a:p>
            <a:r>
              <a:rPr lang="en-US" sz="1200" b="1" dirty="0"/>
              <a:t>Fig. S6</a:t>
            </a:r>
          </a:p>
        </p:txBody>
      </p:sp>
      <p:sp>
        <p:nvSpPr>
          <p:cNvPr id="2" name="Rectangle 1">
            <a:extLst>
              <a:ext uri="{FF2B5EF4-FFF2-40B4-BE49-F238E27FC236}">
                <a16:creationId xmlns:a16="http://schemas.microsoft.com/office/drawing/2014/main" id="{8EFAC04F-1ED9-6840-A1B0-6A0BBB3A217F}"/>
              </a:ext>
            </a:extLst>
          </p:cNvPr>
          <p:cNvSpPr>
            <a:spLocks noChangeArrowheads="1"/>
          </p:cNvSpPr>
          <p:nvPr/>
        </p:nvSpPr>
        <p:spPr bwMode="auto">
          <a:xfrm flipH="1">
            <a:off x="277837" y="628739"/>
            <a:ext cx="6302326"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sz="1000" b="1" dirty="0">
                <a:latin typeface="Arial" panose="020B0604020202020204" pitchFamily="34" charset="0"/>
                <a:cs typeface="Arial" panose="020B0604020202020204" pitchFamily="34" charset="0"/>
              </a:rPr>
              <a:t>Supplementary Figure S6b </a:t>
            </a:r>
            <a:r>
              <a:rPr lang="en-US" sz="1000" b="1">
                <a:latin typeface="Arial" panose="020B0604020202020204" pitchFamily="34" charset="0"/>
                <a:cs typeface="Arial" panose="020B0604020202020204" pitchFamily="34" charset="0"/>
              </a:rPr>
              <a:t>continued:</a:t>
            </a:r>
            <a:r>
              <a:rPr kumimoji="0" lang="en-GB" altLang="zh-CN" sz="1000" b="1" i="0" u="none" strike="noStrike" cap="none" normalizeH="0" baseline="0">
                <a:ln>
                  <a:noFill/>
                </a:ln>
                <a:solidFill>
                  <a:srgbClr val="000000"/>
                </a:solidFill>
                <a:effectLst/>
                <a:latin typeface="Arial" panose="020B0604020202020204" pitchFamily="34" charset="0"/>
                <a:ea typeface="SimSun" panose="02010600030101010101" pitchFamily="2" charset="-122"/>
                <a:cs typeface="Helvetica" pitchFamily="2" charset="0"/>
              </a:rPr>
              <a:t> </a:t>
            </a:r>
            <a:endParaRPr kumimoji="0" lang="en-GB" altLang="zh-CN" sz="1000" b="1" i="0" u="none" strike="noStrike" cap="none" normalizeH="0" baseline="0" dirty="0">
              <a:ln>
                <a:noFill/>
              </a:ln>
              <a:solidFill>
                <a:srgbClr val="000000"/>
              </a:solidFill>
              <a:effectLst/>
              <a:latin typeface="Arial" panose="020B0604020202020204" pitchFamily="34" charset="0"/>
              <a:ea typeface="SimSun" panose="02010600030101010101" pitchFamily="2" charset="-122"/>
              <a:cs typeface="Helvetica" pitchFamily="2" charset="0"/>
            </a:endParaRPr>
          </a:p>
          <a:p>
            <a:pPr lvl="0" defTabSz="914400" eaLnBrk="0" fontAlgn="base" hangingPunct="0">
              <a:spcBef>
                <a:spcPct val="0"/>
              </a:spcBef>
              <a:spcAft>
                <a:spcPct val="0"/>
              </a:spcAft>
            </a:pPr>
            <a:r>
              <a:rPr lang="en-GB" altLang="zh-CN" sz="1000" dirty="0">
                <a:solidFill>
                  <a:srgbClr val="000000"/>
                </a:solidFill>
                <a:latin typeface="Arial" panose="020B0604020202020204" pitchFamily="34" charset="0"/>
                <a:ea typeface="SimSun" panose="02010600030101010101" pitchFamily="2" charset="-122"/>
                <a:cs typeface="Arial" panose="020B0604020202020204" pitchFamily="34" charset="0"/>
              </a:rPr>
              <a:t>Proteomics analysis by mass spectrometry was performed with C4-2 </a:t>
            </a:r>
            <a:r>
              <a:rPr kumimoji="0" lang="en-GB" altLang="zh-CN" sz="1000" b="0" i="0" u="none" strike="noStrike" cap="none" normalizeH="0" baseline="0" dirty="0">
                <a:ln>
                  <a:noFill/>
                </a:ln>
                <a:solidFill>
                  <a:srgbClr val="000000"/>
                </a:solidFill>
                <a:effectLst/>
                <a:latin typeface="Arial" panose="020B0604020202020204" pitchFamily="34" charset="0"/>
                <a:ea typeface="SimSun" panose="02010600030101010101" pitchFamily="2" charset="-122"/>
                <a:cs typeface="Arial" panose="020B0604020202020204" pitchFamily="34" charset="0"/>
              </a:rPr>
              <a:t>cells treated with AR ligands, and serum-free CM were prepared as described for angiogenesis array. CM (~6ml/sample) were concentrated using an Amicon Ultra 15 Centrifugal filter device (3 kDa cut off, Millipore, UFC900324) for 60 min at 3220x </a:t>
            </a:r>
            <a:r>
              <a:rPr kumimoji="0" lang="en-GB" altLang="zh-CN" sz="1000" b="0" i="1" u="none" strike="noStrike" cap="none" normalizeH="0" baseline="0" dirty="0">
                <a:ln>
                  <a:noFill/>
                </a:ln>
                <a:solidFill>
                  <a:srgbClr val="000000"/>
                </a:solidFill>
                <a:effectLst/>
                <a:latin typeface="Arial" panose="020B0604020202020204" pitchFamily="34" charset="0"/>
                <a:ea typeface="SimSun" panose="02010600030101010101" pitchFamily="2" charset="-122"/>
                <a:cs typeface="Arial" panose="020B0604020202020204" pitchFamily="34" charset="0"/>
              </a:rPr>
              <a:t>g</a:t>
            </a:r>
            <a:r>
              <a:rPr kumimoji="0" lang="en-GB" altLang="zh-CN" sz="1000" b="0" i="0" u="none" strike="noStrike" cap="none" normalizeH="0" baseline="0" dirty="0">
                <a:ln>
                  <a:noFill/>
                </a:ln>
                <a:solidFill>
                  <a:srgbClr val="000000"/>
                </a:solidFill>
                <a:effectLst/>
                <a:latin typeface="Arial" panose="020B0604020202020204" pitchFamily="34" charset="0"/>
                <a:ea typeface="SimSun" panose="02010600030101010101" pitchFamily="2" charset="-122"/>
                <a:cs typeface="Arial" panose="020B0604020202020204" pitchFamily="34" charset="0"/>
              </a:rPr>
              <a:t> at 4°C. The concentrated supernatant (~300 </a:t>
            </a:r>
            <a:r>
              <a:rPr kumimoji="0" lang="en-GB" altLang="zh-CN" sz="1000" b="0" i="0" u="none" strike="noStrike" cap="none" normalizeH="0" baseline="0" dirty="0" err="1">
                <a:ln>
                  <a:noFill/>
                </a:ln>
                <a:solidFill>
                  <a:srgbClr val="000000"/>
                </a:solidFill>
                <a:effectLst/>
                <a:latin typeface="Arial" panose="020B0604020202020204" pitchFamily="34" charset="0"/>
                <a:ea typeface="SimSun" panose="02010600030101010101" pitchFamily="2" charset="-122"/>
                <a:cs typeface="Arial" panose="020B0604020202020204" pitchFamily="34" charset="0"/>
              </a:rPr>
              <a:t>μl</a:t>
            </a:r>
            <a:r>
              <a:rPr kumimoji="0" lang="en-GB" altLang="zh-CN" sz="1000" b="0" i="0" u="none" strike="noStrike" cap="none" normalizeH="0" baseline="0" dirty="0">
                <a:ln>
                  <a:noFill/>
                </a:ln>
                <a:solidFill>
                  <a:srgbClr val="000000"/>
                </a:solidFill>
                <a:effectLst/>
                <a:latin typeface="Arial" panose="020B0604020202020204" pitchFamily="34" charset="0"/>
                <a:ea typeface="SimSun" panose="02010600030101010101" pitchFamily="2" charset="-122"/>
                <a:cs typeface="Arial" panose="020B0604020202020204" pitchFamily="34" charset="0"/>
              </a:rPr>
              <a:t>) was collected, proteins reduced, alkylated and precipitated with 8x volumes of cold acetone (Biosolve, #010306), as described elsewhere (15). Precipitated proteins were resuspended in digestion buffer containing 1M Guanidine HCl (Roth, 0035.1) in 100 mM HEPES (Sigma, H3375-100G) pH 8.0 and digested</a:t>
            </a:r>
            <a:r>
              <a:rPr kumimoji="0" lang="en-GB" altLang="zh-CN" sz="1000" b="0" i="0" u="none" strike="noStrike" cap="none" normalizeH="0" baseline="0" dirty="0">
                <a:ln>
                  <a:noFill/>
                </a:ln>
                <a:solidFill>
                  <a:schemeClr val="tx1"/>
                </a:solidFill>
                <a:effectLst/>
                <a:latin typeface="Arial" panose="020B0604020202020204" pitchFamily="34" charset="0"/>
                <a:ea typeface="SimSun" panose="02010600030101010101" pitchFamily="2" charset="-122"/>
                <a:cs typeface="Arial" panose="020B0604020202020204" pitchFamily="34" charset="0"/>
              </a:rPr>
              <a:t> for 4 h at 37°C using 1:100 (w/w) LysC (Wako Chemicals GmbH, #125-05061). Then, samples were diluted to 0.5M Guanidine HCl with milliQ water and digested with 1:100 (w/w) trypsin (Promega, #V5111) for 16h at 37°C. Digested peptide solutions were then acidified with 10% (v/v) trifluoroacetic acid and then desalted with Waters Oasis® HLB µElution Plate 30µm (Waters, 186001828BA) in the presence of a slow vacuum, following manufacturer instructions. Eluates were dried with a speed vacuum centrifuge and dissolved in 5% (v/v) acetonitrile, 0.1% (v/v) formic acid to a peptide concentration of ~1 μg/</a:t>
            </a:r>
            <a:r>
              <a:rPr kumimoji="0" lang="en-GB" altLang="zh-CN" sz="1000" b="0" i="0" u="none" strike="noStrike" cap="none" normalizeH="0" baseline="0" dirty="0" err="1">
                <a:ln>
                  <a:noFill/>
                </a:ln>
                <a:solidFill>
                  <a:schemeClr val="tx1"/>
                </a:solidFill>
                <a:effectLst/>
                <a:latin typeface="Arial" panose="020B0604020202020204" pitchFamily="34" charset="0"/>
                <a:ea typeface="SimSun" panose="02010600030101010101" pitchFamily="2" charset="-122"/>
                <a:cs typeface="Arial" panose="020B0604020202020204" pitchFamily="34" charset="0"/>
              </a:rPr>
              <a:t>μl</a:t>
            </a:r>
            <a:r>
              <a:rPr kumimoji="0" lang="en-GB" altLang="zh-CN" sz="1000" b="0" i="0" u="none" strike="noStrike" cap="none" normalizeH="0" baseline="0" dirty="0">
                <a:ln>
                  <a:noFill/>
                </a:ln>
                <a:solidFill>
                  <a:schemeClr val="tx1"/>
                </a:solidFill>
                <a:effectLst/>
                <a:latin typeface="Arial" panose="020B0604020202020204" pitchFamily="34" charset="0"/>
                <a:ea typeface="SimSun" panose="02010600030101010101" pitchFamily="2" charset="-122"/>
                <a:cs typeface="Arial" panose="020B0604020202020204" pitchFamily="34" charset="0"/>
              </a:rPr>
              <a:t>, transferred to a MS vial and spiked with iRT peptides (Biognosys AG, Ki-3002) prior to analysis by LC-MS.</a:t>
            </a:r>
            <a:endParaRPr kumimoji="0" lang="en-GB" altLang="zh-CN" sz="3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zh-CN" sz="1000" b="0" i="0" u="none" strike="noStrike" cap="none" normalizeH="0" baseline="0" dirty="0">
                <a:ln>
                  <a:noFill/>
                </a:ln>
                <a:solidFill>
                  <a:schemeClr val="tx1"/>
                </a:solidFill>
                <a:effectLst/>
                <a:latin typeface="Arial" panose="020B0604020202020204" pitchFamily="34" charset="0"/>
                <a:ea typeface="SimSun" panose="02010600030101010101" pitchFamily="2" charset="-122"/>
                <a:cs typeface="Arial" panose="020B0604020202020204" pitchFamily="34" charset="0"/>
              </a:rPr>
              <a:t>Approx. 1 μg of digested peptides were analysed by Data Independent Acquisition (DIA) using the M class UPLC system (Waters) with a trapping (nanoAcquity Symmetry C18, 5 µm, 180 µm x 20 mm) and an analytical column (nanoAcquity BEH C18, 1.7 µm, 75 µm x 250 mm).  coupled to a Q exactive HF-X (Thermo Fisher Scientific) using the Proxeon nanospray source, as described elsewhere (16) .The raw files were processed by directDIA analysis using Spectronaut Professional+ v13.10 (Biognosys AG). Raw files were searched by directDIA search with Pulsar (Biognosys AG) against the human UniProt database (Homo sapiens, reviewed entries only, release 2016_01) with a list of common contaminants appended, using default settings. For quantification, default BGS factory settings were used, except: Proteotypicity Filter = Only Protein Group Specific; Major Group Quantity = Median peptide quantity; Major Group Top N = OFF; Minor Group Quantity = Median precursor quantity; Minor Group Top N = OFF; Data Filtering = Qvalue; Normalisation Strategy = Local normalisation; Row Selection = Automatic. The </a:t>
            </a:r>
            <a:r>
              <a:rPr kumimoji="0" lang="en-GB" altLang="zh-CN" sz="1000" b="0" i="1" u="none" strike="noStrike" cap="none" normalizeH="0" baseline="0" dirty="0">
                <a:ln>
                  <a:noFill/>
                </a:ln>
                <a:solidFill>
                  <a:schemeClr val="tx1"/>
                </a:solidFill>
                <a:effectLst/>
                <a:latin typeface="Arial" panose="020B0604020202020204" pitchFamily="34" charset="0"/>
                <a:ea typeface="SimSun" panose="02010600030101010101" pitchFamily="2" charset="-122"/>
                <a:cs typeface="Arial" panose="020B0604020202020204" pitchFamily="34" charset="0"/>
              </a:rPr>
              <a:t>candidates</a:t>
            </a:r>
            <a:r>
              <a:rPr kumimoji="0" lang="en-GB" altLang="zh-CN" sz="1000" b="0" i="0" u="none" strike="noStrike" cap="none" normalizeH="0" baseline="0" dirty="0">
                <a:ln>
                  <a:noFill/>
                </a:ln>
                <a:solidFill>
                  <a:schemeClr val="tx1"/>
                </a:solidFill>
                <a:effectLst/>
                <a:latin typeface="Arial" panose="020B0604020202020204" pitchFamily="34" charset="0"/>
                <a:ea typeface="SimSun" panose="02010600030101010101" pitchFamily="2" charset="-122"/>
                <a:cs typeface="Arial" panose="020B0604020202020204" pitchFamily="34" charset="0"/>
              </a:rPr>
              <a:t> and </a:t>
            </a:r>
            <a:r>
              <a:rPr kumimoji="0" lang="en-GB" altLang="zh-CN" sz="1000" b="0" i="1" u="none" strike="noStrike" cap="none" normalizeH="0" baseline="0" dirty="0">
                <a:ln>
                  <a:noFill/>
                </a:ln>
                <a:solidFill>
                  <a:schemeClr val="tx1"/>
                </a:solidFill>
                <a:effectLst/>
                <a:latin typeface="Arial" panose="020B0604020202020204" pitchFamily="34" charset="0"/>
                <a:ea typeface="SimSun" panose="02010600030101010101" pitchFamily="2" charset="-122"/>
                <a:cs typeface="Arial" panose="020B0604020202020204" pitchFamily="34" charset="0"/>
              </a:rPr>
              <a:t>report </a:t>
            </a:r>
            <a:r>
              <a:rPr kumimoji="0" lang="en-GB" altLang="zh-CN" sz="1000" b="0" i="0" u="none" strike="noStrike" cap="none" normalizeH="0" baseline="0" dirty="0">
                <a:ln>
                  <a:noFill/>
                </a:ln>
                <a:solidFill>
                  <a:schemeClr val="tx1"/>
                </a:solidFill>
                <a:effectLst/>
                <a:latin typeface="Arial" panose="020B0604020202020204" pitchFamily="34" charset="0"/>
                <a:ea typeface="SimSun" panose="02010600030101010101" pitchFamily="2" charset="-122"/>
                <a:cs typeface="Arial" panose="020B0604020202020204" pitchFamily="34" charset="0"/>
              </a:rPr>
              <a:t>tables were exported from Spectronaut and used for further analysis. Protein groups were considered as significantly affected if they displayed a Q value &lt; 0.05 and an absolute average log2 ratio &gt; 0.58.</a:t>
            </a:r>
            <a:endParaRPr kumimoji="0" lang="en-GB" altLang="zh-CN"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26280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9947B670-6E61-DA41-8F59-202CE0547E39}"/>
              </a:ext>
            </a:extLst>
          </p:cNvPr>
          <p:cNvPicPr>
            <a:picLocks noChangeAspect="1"/>
          </p:cNvPicPr>
          <p:nvPr/>
        </p:nvPicPr>
        <p:blipFill>
          <a:blip r:embed="rId2"/>
          <a:stretch>
            <a:fillRect/>
          </a:stretch>
        </p:blipFill>
        <p:spPr>
          <a:xfrm>
            <a:off x="726948" y="756671"/>
            <a:ext cx="5404104" cy="3356541"/>
          </a:xfrm>
          <a:prstGeom prst="rect">
            <a:avLst/>
          </a:prstGeom>
        </p:spPr>
      </p:pic>
      <p:sp>
        <p:nvSpPr>
          <p:cNvPr id="4" name="TextBox 383">
            <a:extLst>
              <a:ext uri="{FF2B5EF4-FFF2-40B4-BE49-F238E27FC236}">
                <a16:creationId xmlns:a16="http://schemas.microsoft.com/office/drawing/2014/main" id="{8C8D9D41-A0E2-5C46-B999-C39677729C9B}"/>
              </a:ext>
            </a:extLst>
          </p:cNvPr>
          <p:cNvSpPr txBox="1"/>
          <p:nvPr/>
        </p:nvSpPr>
        <p:spPr>
          <a:xfrm>
            <a:off x="546928" y="368368"/>
            <a:ext cx="360040" cy="369332"/>
          </a:xfrm>
          <a:prstGeom prst="rect">
            <a:avLst/>
          </a:prstGeom>
          <a:noFill/>
        </p:spPr>
        <p:txBody>
          <a:bodyPr wrap="square" rtlCol="0">
            <a:spAutoFit/>
          </a:bodyPr>
          <a:lstStyle/>
          <a:p>
            <a:r>
              <a:rPr lang="de-DE" b="1" dirty="0"/>
              <a:t>c</a:t>
            </a:r>
            <a:endParaRPr lang="en-US" b="1" dirty="0"/>
          </a:p>
        </p:txBody>
      </p:sp>
      <p:sp>
        <p:nvSpPr>
          <p:cNvPr id="5" name="Textfeld 121">
            <a:extLst>
              <a:ext uri="{FF2B5EF4-FFF2-40B4-BE49-F238E27FC236}">
                <a16:creationId xmlns:a16="http://schemas.microsoft.com/office/drawing/2014/main" id="{359D530C-E218-DB42-991D-49AB0BAF4030}"/>
              </a:ext>
            </a:extLst>
          </p:cNvPr>
          <p:cNvSpPr txBox="1"/>
          <p:nvPr/>
        </p:nvSpPr>
        <p:spPr>
          <a:xfrm>
            <a:off x="6067044" y="9366106"/>
            <a:ext cx="595035" cy="276999"/>
          </a:xfrm>
          <a:prstGeom prst="rect">
            <a:avLst/>
          </a:prstGeom>
          <a:noFill/>
        </p:spPr>
        <p:txBody>
          <a:bodyPr wrap="none" rtlCol="0">
            <a:spAutoFit/>
          </a:bodyPr>
          <a:lstStyle/>
          <a:p>
            <a:r>
              <a:rPr lang="en-US" sz="1200" b="1" dirty="0"/>
              <a:t>Fig. S6</a:t>
            </a:r>
          </a:p>
        </p:txBody>
      </p:sp>
      <p:sp>
        <p:nvSpPr>
          <p:cNvPr id="6" name="TextBox 383">
            <a:extLst>
              <a:ext uri="{FF2B5EF4-FFF2-40B4-BE49-F238E27FC236}">
                <a16:creationId xmlns:a16="http://schemas.microsoft.com/office/drawing/2014/main" id="{720BBB5F-B818-564A-B4EA-13F9F5DBD599}"/>
              </a:ext>
            </a:extLst>
          </p:cNvPr>
          <p:cNvSpPr txBox="1"/>
          <p:nvPr/>
        </p:nvSpPr>
        <p:spPr>
          <a:xfrm>
            <a:off x="595322" y="4258712"/>
            <a:ext cx="5404104" cy="600164"/>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a:t>
            </a:r>
            <a:r>
              <a:rPr lang="de-DE" sz="1100" b="1" dirty="0">
                <a:latin typeface="Arial" panose="020B0604020202020204" pitchFamily="34" charset="0"/>
                <a:cs typeface="Arial" panose="020B0604020202020204" pitchFamily="34" charset="0"/>
              </a:rPr>
              <a:t>Fig. S6c. </a:t>
            </a:r>
            <a:r>
              <a:rPr lang="de-DE" sz="1100" b="1" dirty="0" err="1">
                <a:latin typeface="Arial" panose="020B0604020202020204" pitchFamily="34" charset="0"/>
                <a:cs typeface="Arial" panose="020B0604020202020204" pitchFamily="34" charset="0"/>
              </a:rPr>
              <a:t>Cytokine</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array</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of</a:t>
            </a:r>
            <a:r>
              <a:rPr lang="de-DE" sz="1100" b="1" dirty="0">
                <a:latin typeface="Arial" panose="020B0604020202020204" pitchFamily="34" charset="0"/>
                <a:cs typeface="Arial" panose="020B0604020202020204" pitchFamily="34" charset="0"/>
              </a:rPr>
              <a:t> </a:t>
            </a:r>
            <a:r>
              <a:rPr lang="de-DE" sz="1100" b="1" dirty="0" err="1">
                <a:latin typeface="Arial" panose="020B0604020202020204" pitchFamily="34" charset="0"/>
                <a:cs typeface="Arial" panose="020B0604020202020204" pitchFamily="34" charset="0"/>
              </a:rPr>
              <a:t>conditioned</a:t>
            </a:r>
            <a:r>
              <a:rPr lang="de-DE" sz="1100" b="1" dirty="0">
                <a:latin typeface="Arial" panose="020B0604020202020204" pitchFamily="34" charset="0"/>
                <a:cs typeface="Arial" panose="020B0604020202020204" pitchFamily="34" charset="0"/>
              </a:rPr>
              <a:t> medium (CM) </a:t>
            </a:r>
            <a:r>
              <a:rPr lang="de-DE" sz="1100" b="1" dirty="0" err="1">
                <a:latin typeface="Arial" panose="020B0604020202020204" pitchFamily="34" charset="0"/>
                <a:cs typeface="Arial" panose="020B0604020202020204" pitchFamily="34" charset="0"/>
              </a:rPr>
              <a:t>from</a:t>
            </a:r>
            <a:r>
              <a:rPr lang="de-DE" sz="1100" b="1" dirty="0">
                <a:latin typeface="Arial" panose="020B0604020202020204" pitchFamily="34" charset="0"/>
                <a:cs typeface="Arial" panose="020B0604020202020204" pitchFamily="34" charset="0"/>
              </a:rPr>
              <a:t> C4-2 </a:t>
            </a:r>
            <a:r>
              <a:rPr lang="de-DE" sz="1100" b="1" dirty="0" err="1">
                <a:latin typeface="Arial" panose="020B0604020202020204" pitchFamily="34" charset="0"/>
                <a:cs typeface="Arial" panose="020B0604020202020204" pitchFamily="34" charset="0"/>
              </a:rPr>
              <a:t>cells</a:t>
            </a:r>
            <a:r>
              <a:rPr lang="de-DE" sz="1100" dirty="0">
                <a:latin typeface="Arial" panose="020B0604020202020204" pitchFamily="34" charset="0"/>
                <a:cs typeface="Arial" panose="020B0604020202020204" pitchFamily="34" charset="0"/>
              </a:rPr>
              <a:t>. The C4-2 </a:t>
            </a:r>
            <a:r>
              <a:rPr lang="de-DE" sz="1100" dirty="0" err="1">
                <a:latin typeface="Arial" panose="020B0604020202020204" pitchFamily="34" charset="0"/>
                <a:cs typeface="Arial" panose="020B0604020202020204" pitchFamily="34" charset="0"/>
              </a:rPr>
              <a:t>secretome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of</a:t>
            </a:r>
            <a:r>
              <a:rPr lang="de-DE" sz="1100" dirty="0">
                <a:latin typeface="Arial" panose="020B0604020202020204" pitchFamily="34" charset="0"/>
                <a:cs typeface="Arial" panose="020B0604020202020204" pitchFamily="34" charset="0"/>
              </a:rPr>
              <a:t> serum-</a:t>
            </a:r>
            <a:r>
              <a:rPr lang="de-DE" sz="1100" dirty="0" err="1">
                <a:latin typeface="Arial" panose="020B0604020202020204" pitchFamily="34" charset="0"/>
                <a:cs typeface="Arial" panose="020B0604020202020204" pitchFamily="34" charset="0"/>
              </a:rPr>
              <a:t>free</a:t>
            </a:r>
            <a:r>
              <a:rPr lang="de-DE" sz="1100" dirty="0">
                <a:latin typeface="Arial" panose="020B0604020202020204" pitchFamily="34" charset="0"/>
                <a:cs typeface="Arial" panose="020B0604020202020204" pitchFamily="34" charset="0"/>
              </a:rPr>
              <a:t> CM was </a:t>
            </a:r>
            <a:r>
              <a:rPr lang="de-DE" sz="1100" dirty="0" err="1">
                <a:latin typeface="Arial" panose="020B0604020202020204" pitchFamily="34" charset="0"/>
                <a:cs typeface="Arial" panose="020B0604020202020204" pitchFamily="34" charset="0"/>
              </a:rPr>
              <a:t>used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for</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detection</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of</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secreted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factors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using</a:t>
            </a:r>
            <a:r>
              <a:rPr lang="de-DE" sz="1100" dirty="0">
                <a:latin typeface="Arial" panose="020B0604020202020204" pitchFamily="34" charset="0"/>
                <a:cs typeface="Arial" panose="020B0604020202020204" pitchFamily="34" charset="0"/>
              </a:rPr>
              <a:t> human </a:t>
            </a:r>
            <a:r>
              <a:rPr lang="de-DE" sz="1100" dirty="0" err="1">
                <a:latin typeface="Arial" panose="020B0604020202020204" pitchFamily="34" charset="0"/>
                <a:cs typeface="Arial" panose="020B0604020202020204" pitchFamily="34" charset="0"/>
              </a:rPr>
              <a:t>cytokine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antibody</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arrays</a:t>
            </a:r>
            <a:r>
              <a:rPr lang="de-DE" sz="1100" dirty="0">
                <a:latin typeface="Arial" panose="020B0604020202020204" pitchFamily="34" charset="0"/>
                <a:cs typeface="Arial" panose="020B0604020202020204" pitchFamily="34" charset="0"/>
              </a:rPr>
              <a:t>. </a:t>
            </a:r>
          </a:p>
        </p:txBody>
      </p:sp>
      <p:pic>
        <p:nvPicPr>
          <p:cNvPr id="7" name="Grafik 6">
            <a:extLst>
              <a:ext uri="{FF2B5EF4-FFF2-40B4-BE49-F238E27FC236}">
                <a16:creationId xmlns:a16="http://schemas.microsoft.com/office/drawing/2014/main" id="{B2A5CF3B-1E18-514D-9BD4-D4815E52A6B3}"/>
              </a:ext>
            </a:extLst>
          </p:cNvPr>
          <p:cNvPicPr>
            <a:picLocks noChangeAspect="1"/>
          </p:cNvPicPr>
          <p:nvPr/>
        </p:nvPicPr>
        <p:blipFill>
          <a:blip r:embed="rId3"/>
          <a:stretch>
            <a:fillRect/>
          </a:stretch>
        </p:blipFill>
        <p:spPr>
          <a:xfrm>
            <a:off x="1604264" y="6033770"/>
            <a:ext cx="2437384" cy="2184271"/>
          </a:xfrm>
          <a:prstGeom prst="rect">
            <a:avLst/>
          </a:prstGeom>
        </p:spPr>
      </p:pic>
      <p:sp>
        <p:nvSpPr>
          <p:cNvPr id="8" name="Textfeld 6">
            <a:extLst>
              <a:ext uri="{FF2B5EF4-FFF2-40B4-BE49-F238E27FC236}">
                <a16:creationId xmlns:a16="http://schemas.microsoft.com/office/drawing/2014/main" id="{A4EE039E-5123-6D44-916C-3DE1885917E7}"/>
              </a:ext>
            </a:extLst>
          </p:cNvPr>
          <p:cNvSpPr txBox="1"/>
          <p:nvPr/>
        </p:nvSpPr>
        <p:spPr>
          <a:xfrm>
            <a:off x="595322" y="8379888"/>
            <a:ext cx="5404104" cy="600164"/>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Supplementary Fig. S6d</a:t>
            </a:r>
            <a:r>
              <a:rPr lang="en-US" sz="1100" dirty="0"/>
              <a:t>: </a:t>
            </a:r>
            <a:r>
              <a:rPr lang="en-US" sz="1100" b="1" dirty="0">
                <a:latin typeface="Arial"/>
                <a:cs typeface="Arial"/>
              </a:rPr>
              <a:t>Secretion of ANGPT2 from C4-2 is inhibited by AR antagonists.</a:t>
            </a:r>
            <a:r>
              <a:rPr lang="en-US" sz="1100" b="1" dirty="0">
                <a:solidFill>
                  <a:srgbClr val="FF0000"/>
                </a:solidFill>
                <a:latin typeface="Arial"/>
                <a:cs typeface="Arial"/>
              </a:rPr>
              <a:t> </a:t>
            </a:r>
            <a:r>
              <a:rPr lang="en-US" sz="1100" dirty="0">
                <a:latin typeface="Arial" panose="020B0604020202020204" pitchFamily="34" charset="0"/>
                <a:cs typeface="Arial" panose="020B0604020202020204" pitchFamily="34" charset="0"/>
              </a:rPr>
              <a:t>C4-2 cells were treated under the same conditions described for Fig. 6e (n = 4), two-tailed student’s </a:t>
            </a:r>
            <a:r>
              <a:rPr lang="en-US" sz="1100" i="1" dirty="0">
                <a:latin typeface="Arial" panose="020B0604020202020204" pitchFamily="34" charset="0"/>
                <a:cs typeface="Arial" panose="020B0604020202020204" pitchFamily="34" charset="0"/>
              </a:rPr>
              <a:t>t</a:t>
            </a:r>
            <a:r>
              <a:rPr lang="en-US" sz="1100" dirty="0">
                <a:latin typeface="Arial" panose="020B0604020202020204" pitchFamily="34" charset="0"/>
                <a:cs typeface="Arial" panose="020B0604020202020204" pitchFamily="34" charset="0"/>
              </a:rPr>
              <a:t>-Test was performed. Error bars indicate SEM.</a:t>
            </a:r>
          </a:p>
        </p:txBody>
      </p:sp>
      <p:sp>
        <p:nvSpPr>
          <p:cNvPr id="9" name="TextBox 5">
            <a:extLst>
              <a:ext uri="{FF2B5EF4-FFF2-40B4-BE49-F238E27FC236}">
                <a16:creationId xmlns:a16="http://schemas.microsoft.com/office/drawing/2014/main" id="{9043B8B6-CC91-2A4C-A7F1-3AF77D35C96C}"/>
              </a:ext>
            </a:extLst>
          </p:cNvPr>
          <p:cNvSpPr txBox="1"/>
          <p:nvPr/>
        </p:nvSpPr>
        <p:spPr>
          <a:xfrm>
            <a:off x="1381187" y="5792855"/>
            <a:ext cx="446153" cy="369332"/>
          </a:xfrm>
          <a:prstGeom prst="rect">
            <a:avLst/>
          </a:prstGeom>
          <a:noFill/>
        </p:spPr>
        <p:txBody>
          <a:bodyPr wrap="square" rtlCol="0">
            <a:spAutoFit/>
          </a:bodyPr>
          <a:lstStyle/>
          <a:p>
            <a:r>
              <a:rPr lang="de-DE" b="1" dirty="0">
                <a:latin typeface="Arial" panose="020B0604020202020204" pitchFamily="34" charset="0"/>
                <a:cs typeface="Arial" panose="020B0604020202020204" pitchFamily="34" charset="0"/>
              </a:rPr>
              <a:t>d</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85180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1427</Words>
  <Application>Microsoft Macintosh PowerPoint</Application>
  <PresentationFormat>A4-Papier (210 x 297 mm)</PresentationFormat>
  <Paragraphs>70</Paragraphs>
  <Slides>11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11</vt:i4>
      </vt:variant>
    </vt:vector>
  </HeadingPairs>
  <TitlesOfParts>
    <vt:vector size="16" baseType="lpstr">
      <vt:lpstr>Arial</vt:lpstr>
      <vt:lpstr>Calibri</vt:lpstr>
      <vt:lpstr>Calibri Light</vt:lpstr>
      <vt:lpstr>Symbol</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 User</dc:creator>
  <cp:lastModifiedBy>Microsoft Office User</cp:lastModifiedBy>
  <cp:revision>43</cp:revision>
  <cp:lastPrinted>2021-08-16T13:15:35Z</cp:lastPrinted>
  <dcterms:created xsi:type="dcterms:W3CDTF">2021-08-11T09:30:38Z</dcterms:created>
  <dcterms:modified xsi:type="dcterms:W3CDTF">2022-02-25T14:13:20Z</dcterms:modified>
</cp:coreProperties>
</file>