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2" r:id="rId3"/>
    <p:sldId id="269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3F934-E0F0-411C-BF61-5E54F0157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68410C-3B7B-499B-BDD6-1EFEA501F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34D50-9755-4E10-A461-625FE3F33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3C86F-AC94-421C-86DD-443A53FA6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C0362-DFB4-48AA-8022-44DE3C6A2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0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B7C84-A6AD-4D09-BF75-7828E886F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686AAA-6F75-465B-9788-AAF86AFB82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457E8-9A2A-41F1-8763-5B191AC2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86648-32D0-45E3-911E-DB6E6CF8B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B6453-E948-421A-BC3E-172EA65BF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42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1A42DF-F43A-4C63-BA51-A3106C5333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978756-80AF-4838-9D54-652E7B2B6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143DC-3F14-4DD9-BC21-56A232E65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2A894-3590-47A7-8B6C-B3B65FC22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123E0-B0E8-4CE3-864E-D5EFDC16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3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2AD41-C57E-4F25-A285-CF304E461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0FA25-A889-4E71-830F-1EBA9CF11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DBDE1-B1A8-4589-8E38-E709DAA69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C0414-1AE4-4D8C-B472-240082266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3A342-E9FB-48A1-8ABE-C0B93EC01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1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17AB8-D81A-4D9F-9763-D6793ECC6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A37C-79D8-4375-BA54-8FEA6E12C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D92CC-D5B5-46EF-A35D-62C2026C1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EBC6D8-F350-4018-B1B2-658D1F864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5AC69-BB5E-47DC-8A20-115A88852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62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C28EA-041B-49BA-A806-47A12144D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E7C0B-65D6-4F22-BF2E-DBC5D579AB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FABB9F-673C-4CA5-980C-D557937A49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C4E7A-2937-4626-B9CD-A7EA40792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280799-2BB4-44C2-B323-747D249BF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CC944F-6464-4916-9EF1-5A2BFCC01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02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037BC-ABA2-4F01-84C8-346B6D594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FF3440-6F89-4EED-878E-22FA06BB13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527137-66EB-4F44-9E57-FD2A5F7B7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7DF903-2E53-4F5E-8EB5-FDB565E349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60973A-CED2-44A2-B9B5-54E4DC68AA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D7A58E-E688-405E-9B58-FB0AA5FEB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AE413A-3171-43F1-B033-8DE72078C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0ADA44-1150-4036-BCA4-FEA2D954D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0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09A53-D64B-47F4-8D9A-315AFDBA2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D7EA28-9071-4C0F-8395-773BFA499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7F139C-0575-4F52-A99A-0FC819CCA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CAEA1A-B590-4EFF-811F-83A807807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55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3E66E5-7CE2-4CAD-A697-962C37B9B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E34317-D16B-4372-909D-4752A6F8E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E5460-E041-43B1-A957-2F629A11B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86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71957-BEC9-4D17-9CE9-3BD70BA80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C5C8D4-8D93-43E0-BA06-2017FFA3E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410714-2507-4076-A61C-9DAC30981A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ECB47B-E54F-4F5A-B7EA-C16A53EE0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C6F56E-72C1-493C-AD2B-4806E1095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6E1828-4510-4B3D-8856-653C4216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8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484EA-ED20-4BE7-9949-4CE7EFCE1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5A019A-5E9C-436C-800B-4DF6C76287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6C2EDB-B987-497A-A731-3193337E9F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D1D08-907D-45DC-BAFD-28C49F6E2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240060-069F-40A4-84D8-DC2FF9661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E6E1C-727A-4A45-9218-786C47A24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04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4853B0-63E6-47A9-BA63-DADF3572A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4F3E03-1574-453F-B59B-AAC8BA4AB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5D5720-DCC2-415C-B53C-6552994F05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34F6-4532-457F-997F-CD6C0CC24746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EB7BF-893A-48B2-8FDD-50094AAEFE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AC61E-0395-400C-B36E-55B3652BB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19391-9B89-4C1F-8A35-97AD39AAC3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D23C8C7-9871-4FDA-940C-7F1289155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63467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F31D33DB-301F-4027-807C-265334604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6" y="563467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C0F46A-22E6-4614-96F8-ECC0398CF549}"/>
              </a:ext>
            </a:extLst>
          </p:cNvPr>
          <p:cNvSpPr txBox="1"/>
          <p:nvPr/>
        </p:nvSpPr>
        <p:spPr>
          <a:xfrm>
            <a:off x="569387" y="14348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654FC1-AADE-4F77-A304-60CCB808543C}"/>
              </a:ext>
            </a:extLst>
          </p:cNvPr>
          <p:cNvSpPr txBox="1"/>
          <p:nvPr/>
        </p:nvSpPr>
        <p:spPr>
          <a:xfrm>
            <a:off x="6229821" y="14348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14E457-D4EA-49AE-9A76-A64CF0BA0179}"/>
              </a:ext>
            </a:extLst>
          </p:cNvPr>
          <p:cNvSpPr txBox="1"/>
          <p:nvPr/>
        </p:nvSpPr>
        <p:spPr>
          <a:xfrm>
            <a:off x="6229821" y="4073292"/>
            <a:ext cx="588380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Progression-free Survival (Months)</a:t>
            </a:r>
          </a:p>
          <a:p>
            <a:pPr algn="ctr"/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 	Event 	Censored 	Median PFS (95% CI)   1-Year PFS (90% CI)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45	39 (87%)	6 (13%)	3.35 (2.56, 7.13)               0.19 (0.10, 0.29)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562DFF-C73B-408B-A546-A01634BD3BFF}"/>
              </a:ext>
            </a:extLst>
          </p:cNvPr>
          <p:cNvSpPr txBox="1"/>
          <p:nvPr/>
        </p:nvSpPr>
        <p:spPr>
          <a:xfrm>
            <a:off x="369791" y="4073292"/>
            <a:ext cx="563590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Overall Survival (Months)</a:t>
            </a:r>
          </a:p>
          <a:p>
            <a:pPr algn="ctr"/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 	Event 	Censored 	Median OS (95% CI)   1-Year OS (90% CI)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45	36 (80%)	9 (20%)	11.47 (7.86, 15.22))               0.46 (0.33, 0.58)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93B5DD-07D1-4494-9C3E-CA80E8E4436C}"/>
              </a:ext>
            </a:extLst>
          </p:cNvPr>
          <p:cNvSpPr txBox="1"/>
          <p:nvPr/>
        </p:nvSpPr>
        <p:spPr>
          <a:xfrm rot="16200000">
            <a:off x="4906300" y="2083394"/>
            <a:ext cx="29026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Proportion Progression-Free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5032CF-3F64-48C1-878F-0FE67CF2BF22}"/>
              </a:ext>
            </a:extLst>
          </p:cNvPr>
          <p:cNvSpPr txBox="1"/>
          <p:nvPr/>
        </p:nvSpPr>
        <p:spPr>
          <a:xfrm rot="16200000">
            <a:off x="-399937" y="2083395"/>
            <a:ext cx="163087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Proportion Alive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0EF360-2C4E-49D1-B8A3-7F6C81F56585}"/>
              </a:ext>
            </a:extLst>
          </p:cNvPr>
          <p:cNvSpPr txBox="1"/>
          <p:nvPr/>
        </p:nvSpPr>
        <p:spPr>
          <a:xfrm>
            <a:off x="284694" y="5247668"/>
            <a:ext cx="116226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one-year progression free survival (PFS) and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one-year overall survival (OS) estimate using Kaplan-Meier Method for patients in Cohort A only.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one-year PFS and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D)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one-year OS estimate using Kaplan-Meier Method for patients in Cohort B only.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PFS and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OS comparison between p16-positive and p16-negative patients (N=43) in Cohort B only. 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PFS and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OS comparison between patients with programed cell death ligand 1 (PD-L1) combined positive score (CPS) &lt;1, 1-19, and ≥20 (N=40) in Cohort B only. 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300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CDBB9C8-940A-4CCC-AEE5-C9C437B732D4}"/>
              </a:ext>
            </a:extLst>
          </p:cNvPr>
          <p:cNvGrpSpPr/>
          <p:nvPr/>
        </p:nvGrpSpPr>
        <p:grpSpPr>
          <a:xfrm>
            <a:off x="296833" y="133985"/>
            <a:ext cx="11598335" cy="369332"/>
            <a:chOff x="296833" y="133985"/>
            <a:chExt cx="11598335" cy="36933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FCC342E-FA96-4FDE-964E-423EBE09BB62}"/>
                </a:ext>
              </a:extLst>
            </p:cNvPr>
            <p:cNvSpPr txBox="1"/>
            <p:nvPr/>
          </p:nvSpPr>
          <p:spPr>
            <a:xfrm>
              <a:off x="296833" y="133985"/>
              <a:ext cx="3090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2.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75D34D0-1385-4117-A0B4-D98DBF04CABD}"/>
                </a:ext>
              </a:extLst>
            </p:cNvPr>
            <p:cNvSpPr txBox="1"/>
            <p:nvPr/>
          </p:nvSpPr>
          <p:spPr>
            <a:xfrm>
              <a:off x="10184904" y="133985"/>
              <a:ext cx="171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Chung, et al.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B136C0A-823A-4F2A-8272-870176AEE875}"/>
              </a:ext>
            </a:extLst>
          </p:cNvPr>
          <p:cNvSpPr txBox="1"/>
          <p:nvPr/>
        </p:nvSpPr>
        <p:spPr>
          <a:xfrm>
            <a:off x="569387" y="71825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5BB66D-FA38-4370-B72F-ED8F94ED314C}"/>
              </a:ext>
            </a:extLst>
          </p:cNvPr>
          <p:cNvSpPr txBox="1"/>
          <p:nvPr/>
        </p:nvSpPr>
        <p:spPr>
          <a:xfrm>
            <a:off x="6229821" y="71825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DDCF3F-347A-45D9-88F0-B01DAAF3E3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436"/>
          <a:stretch/>
        </p:blipFill>
        <p:spPr>
          <a:xfrm>
            <a:off x="296833" y="1131897"/>
            <a:ext cx="5549152" cy="47548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C480C2-9E9E-4376-9C21-A1874367AC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905"/>
          <a:stretch/>
        </p:blipFill>
        <p:spPr>
          <a:xfrm>
            <a:off x="6379581" y="1131897"/>
            <a:ext cx="5709520" cy="47548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8491CA-2549-45E5-997F-D58F4E62AFB3}"/>
              </a:ext>
            </a:extLst>
          </p:cNvPr>
          <p:cNvSpPr txBox="1"/>
          <p:nvPr/>
        </p:nvSpPr>
        <p:spPr>
          <a:xfrm>
            <a:off x="6185788" y="4763270"/>
            <a:ext cx="600621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Progression-free Survival (Months)</a:t>
            </a:r>
          </a:p>
          <a:p>
            <a:pPr algn="ctr"/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 	Event 	Censored 	Median PFS (95% CI)   1-Year PFS (90% CI)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43	24 (56%)	19 (44%)	6.15 (3.06, NA)               0.43 (0.30, 0.55)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688639-423E-4392-87D1-CE3E00FBDA07}"/>
              </a:ext>
            </a:extLst>
          </p:cNvPr>
          <p:cNvSpPr txBox="1"/>
          <p:nvPr/>
        </p:nvSpPr>
        <p:spPr>
          <a:xfrm rot="16200000">
            <a:off x="5181549" y="2728690"/>
            <a:ext cx="29026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Proportion Progression-Free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F634A3-DC0E-4539-BA93-B5C0E18CEC04}"/>
              </a:ext>
            </a:extLst>
          </p:cNvPr>
          <p:cNvSpPr txBox="1"/>
          <p:nvPr/>
        </p:nvSpPr>
        <p:spPr>
          <a:xfrm>
            <a:off x="723301" y="4771996"/>
            <a:ext cx="5363355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Overall Survival (Months)</a:t>
            </a:r>
          </a:p>
          <a:p>
            <a:pPr algn="ctr"/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 	Event 	Censored 	Median OS (95% CI)   1-Year OS (90% CI)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43	14 (33%)	29 (67%)	NA (10.16, NA)               0.61 (0.45, 0.74)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FA53B5-3A34-43FF-8836-29E298FC8B17}"/>
              </a:ext>
            </a:extLst>
          </p:cNvPr>
          <p:cNvSpPr txBox="1"/>
          <p:nvPr/>
        </p:nvSpPr>
        <p:spPr>
          <a:xfrm rot="16200000">
            <a:off x="-233732" y="2717064"/>
            <a:ext cx="163087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Proportion Alive</a:t>
            </a:r>
          </a:p>
        </p:txBody>
      </p:sp>
    </p:spTree>
    <p:extLst>
      <p:ext uri="{BB962C8B-B14F-4D97-AF65-F5344CB8AC3E}">
        <p14:creationId xmlns:p14="http://schemas.microsoft.com/office/powerpoint/2010/main" val="127187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ACD5DA0B-5356-40DE-93FD-C032DC142E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353" y="1505233"/>
            <a:ext cx="5716815" cy="4572000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103D94D9-BB1B-4EC0-A6DF-D6700EDD99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37" y="1505233"/>
            <a:ext cx="5716815" cy="45720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3C27090-1CA3-4D55-9873-48E1036E0E57}"/>
              </a:ext>
            </a:extLst>
          </p:cNvPr>
          <p:cNvGrpSpPr/>
          <p:nvPr/>
        </p:nvGrpSpPr>
        <p:grpSpPr>
          <a:xfrm>
            <a:off x="296833" y="133985"/>
            <a:ext cx="11598335" cy="369332"/>
            <a:chOff x="296833" y="133985"/>
            <a:chExt cx="11598335" cy="36933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53D13A-A6B6-4FF9-A8CF-345B02490AAD}"/>
                </a:ext>
              </a:extLst>
            </p:cNvPr>
            <p:cNvSpPr txBox="1"/>
            <p:nvPr/>
          </p:nvSpPr>
          <p:spPr>
            <a:xfrm>
              <a:off x="296833" y="133985"/>
              <a:ext cx="3090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2.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8F41138-0CD7-4D05-8C7E-712033932970}"/>
                </a:ext>
              </a:extLst>
            </p:cNvPr>
            <p:cNvSpPr txBox="1"/>
            <p:nvPr/>
          </p:nvSpPr>
          <p:spPr>
            <a:xfrm>
              <a:off x="10184904" y="133985"/>
              <a:ext cx="171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Chung, et al.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F3AFE7D-F5BD-43CB-8B9D-1B9EFE36F2BB}"/>
              </a:ext>
            </a:extLst>
          </p:cNvPr>
          <p:cNvSpPr txBox="1"/>
          <p:nvPr/>
        </p:nvSpPr>
        <p:spPr>
          <a:xfrm>
            <a:off x="296833" y="97800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1C4A20-8CB6-40D1-A8B0-30AB6D91928F}"/>
              </a:ext>
            </a:extLst>
          </p:cNvPr>
          <p:cNvSpPr txBox="1"/>
          <p:nvPr/>
        </p:nvSpPr>
        <p:spPr>
          <a:xfrm>
            <a:off x="6426573" y="97800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F.</a:t>
            </a:r>
          </a:p>
        </p:txBody>
      </p:sp>
    </p:spTree>
    <p:extLst>
      <p:ext uri="{BB962C8B-B14F-4D97-AF65-F5344CB8AC3E}">
        <p14:creationId xmlns:p14="http://schemas.microsoft.com/office/powerpoint/2010/main" val="1723389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t, box and whisker chart&#10;&#10;Description automatically generated">
            <a:extLst>
              <a:ext uri="{FF2B5EF4-FFF2-40B4-BE49-F238E27FC236}">
                <a16:creationId xmlns:a16="http://schemas.microsoft.com/office/drawing/2014/main" id="{13DB680E-95B7-48C4-858B-0844562284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85" y="1316283"/>
            <a:ext cx="5716815" cy="4572000"/>
          </a:xfrm>
          <a:prstGeom prst="rect">
            <a:avLst/>
          </a:prstGeom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0157C99-7517-4ED9-A073-C033EEDFF4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878" y="1316283"/>
            <a:ext cx="5716815" cy="4572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023674A-D788-4550-8D3B-9616A10A3D44}"/>
              </a:ext>
            </a:extLst>
          </p:cNvPr>
          <p:cNvGrpSpPr/>
          <p:nvPr/>
        </p:nvGrpSpPr>
        <p:grpSpPr>
          <a:xfrm>
            <a:off x="296833" y="133985"/>
            <a:ext cx="11598335" cy="369332"/>
            <a:chOff x="296833" y="133985"/>
            <a:chExt cx="11598335" cy="36933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FD1CA48-12E4-4E1A-9FF2-8A13943C3079}"/>
                </a:ext>
              </a:extLst>
            </p:cNvPr>
            <p:cNvSpPr txBox="1"/>
            <p:nvPr/>
          </p:nvSpPr>
          <p:spPr>
            <a:xfrm>
              <a:off x="296833" y="133985"/>
              <a:ext cx="3090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2.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DAA2301-7B74-4802-8BFB-C6E554CCDFC4}"/>
                </a:ext>
              </a:extLst>
            </p:cNvPr>
            <p:cNvSpPr txBox="1"/>
            <p:nvPr/>
          </p:nvSpPr>
          <p:spPr>
            <a:xfrm>
              <a:off x="10184904" y="133985"/>
              <a:ext cx="171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Chung, et al.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414AF83-3DA8-4A9A-9579-88876F83A123}"/>
              </a:ext>
            </a:extLst>
          </p:cNvPr>
          <p:cNvSpPr txBox="1"/>
          <p:nvPr/>
        </p:nvSpPr>
        <p:spPr>
          <a:xfrm>
            <a:off x="296833" y="97800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B6EDED-AC73-4759-8DED-F8A9284BA1EC}"/>
              </a:ext>
            </a:extLst>
          </p:cNvPr>
          <p:cNvSpPr txBox="1"/>
          <p:nvPr/>
        </p:nvSpPr>
        <p:spPr>
          <a:xfrm>
            <a:off x="6426573" y="97800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H.</a:t>
            </a:r>
          </a:p>
        </p:txBody>
      </p:sp>
    </p:spTree>
    <p:extLst>
      <p:ext uri="{BB962C8B-B14F-4D97-AF65-F5344CB8AC3E}">
        <p14:creationId xmlns:p14="http://schemas.microsoft.com/office/powerpoint/2010/main" val="3659657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Chung, Christine H</dc:creator>
  <cp:lastModifiedBy>Chung, Christine H</cp:lastModifiedBy>
  <cp:revision>1</cp:revision>
  <dcterms:created xsi:type="dcterms:W3CDTF">2022-03-17T19:55:42Z</dcterms:created>
  <dcterms:modified xsi:type="dcterms:W3CDTF">2022-03-17T19:56:32Z</dcterms:modified>
</cp:coreProperties>
</file>