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66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424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ED38F-E798-4D04-A58B-148D8FA6C16E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72EE4-C04D-456C-90FE-0C10B5E030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934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8*6.68</a:t>
            </a:r>
          </a:p>
          <a:p>
            <a:r>
              <a:rPr lang="en-US" altLang="zh-CN" dirty="0"/>
              <a:t>5*7.32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72EE4-C04D-456C-90FE-0C10B5E0300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92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84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10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12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0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81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41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94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5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4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704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37050-75DC-42D4-82BB-6A872CA3FDC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25149-26C3-4576-8CE5-312DAD817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23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F176BDF-C55A-4F11-929E-1A5EDC846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15" y="3408158"/>
            <a:ext cx="1728000" cy="1728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3D51F23A-AE75-43E4-B1EF-0B54F5C7A1B9}"/>
              </a:ext>
            </a:extLst>
          </p:cNvPr>
          <p:cNvSpPr txBox="1"/>
          <p:nvPr/>
        </p:nvSpPr>
        <p:spPr>
          <a:xfrm>
            <a:off x="0" y="316114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9DF6194-2031-444F-BBE0-7499E66AF2A9}"/>
              </a:ext>
            </a:extLst>
          </p:cNvPr>
          <p:cNvSpPr txBox="1"/>
          <p:nvPr/>
        </p:nvSpPr>
        <p:spPr>
          <a:xfrm>
            <a:off x="0" y="0"/>
            <a:ext cx="6858000" cy="326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Figure 1. 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Physicochemical characterization of silver nanoparticles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69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>
            <a:extLst>
              <a:ext uri="{FF2B5EF4-FFF2-40B4-BE49-F238E27FC236}">
                <a16:creationId xmlns:a16="http://schemas.microsoft.com/office/drawing/2014/main" id="{F9386CDC-139A-4130-ABD2-DEB5EC4E74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1"/>
          <a:stretch/>
        </p:blipFill>
        <p:spPr>
          <a:xfrm>
            <a:off x="156507" y="5957592"/>
            <a:ext cx="2160000" cy="1533475"/>
          </a:xfrm>
          <a:prstGeom prst="rect">
            <a:avLst/>
          </a:prstGeom>
        </p:spPr>
      </p:pic>
      <p:pic>
        <p:nvPicPr>
          <p:cNvPr id="3" name="Picture 42">
            <a:extLst>
              <a:ext uri="{FF2B5EF4-FFF2-40B4-BE49-F238E27FC236}">
                <a16:creationId xmlns:a16="http://schemas.microsoft.com/office/drawing/2014/main" id="{B9205485-2728-4E14-A0E4-6F0FDE296F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41"/>
          <a:stretch/>
        </p:blipFill>
        <p:spPr>
          <a:xfrm>
            <a:off x="2349000" y="5955729"/>
            <a:ext cx="2160000" cy="1533475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CFFBE9F6-7DE4-4983-89E3-0A93897033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41"/>
          <a:stretch/>
        </p:blipFill>
        <p:spPr>
          <a:xfrm>
            <a:off x="156507" y="7716854"/>
            <a:ext cx="2160000" cy="1533475"/>
          </a:xfrm>
          <a:prstGeom prst="rect">
            <a:avLst/>
          </a:prstGeom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699BB74D-CD5D-41BD-BF33-899D62BCC54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41"/>
          <a:stretch/>
        </p:blipFill>
        <p:spPr>
          <a:xfrm>
            <a:off x="4539458" y="5955729"/>
            <a:ext cx="2160000" cy="1533475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E14F0D62-2D7C-4942-96BB-49B14A41EA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115000"/>
                    </a14:imgEffect>
                    <a14:imgEffect>
                      <a14:brightnessContrast bright="7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41"/>
          <a:stretch/>
        </p:blipFill>
        <p:spPr>
          <a:xfrm>
            <a:off x="2349000" y="7725169"/>
            <a:ext cx="2160000" cy="1533475"/>
          </a:xfrm>
          <a:prstGeom prst="rect">
            <a:avLst/>
          </a:prstGeom>
        </p:spPr>
      </p:pic>
      <p:sp>
        <p:nvSpPr>
          <p:cNvPr id="264" name="文本框 263">
            <a:extLst>
              <a:ext uri="{FF2B5EF4-FFF2-40B4-BE49-F238E27FC236}">
                <a16:creationId xmlns:a16="http://schemas.microsoft.com/office/drawing/2014/main" id="{E17D5911-7B6F-41F7-AB76-E471AD4251E0}"/>
              </a:ext>
            </a:extLst>
          </p:cNvPr>
          <p:cNvSpPr txBox="1"/>
          <p:nvPr/>
        </p:nvSpPr>
        <p:spPr>
          <a:xfrm>
            <a:off x="893304" y="5706195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文本框 264">
            <a:extLst>
              <a:ext uri="{FF2B5EF4-FFF2-40B4-BE49-F238E27FC236}">
                <a16:creationId xmlns:a16="http://schemas.microsoft.com/office/drawing/2014/main" id="{AABD6E82-5628-4436-89E7-AFC5DFD0A276}"/>
              </a:ext>
            </a:extLst>
          </p:cNvPr>
          <p:cNvSpPr txBox="1"/>
          <p:nvPr/>
        </p:nvSpPr>
        <p:spPr>
          <a:xfrm>
            <a:off x="3096217" y="5706195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NAFLD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文本框 265">
            <a:extLst>
              <a:ext uri="{FF2B5EF4-FFF2-40B4-BE49-F238E27FC236}">
                <a16:creationId xmlns:a16="http://schemas.microsoft.com/office/drawing/2014/main" id="{3FDDDD7E-5BF1-48A4-829F-353A7749CFC6}"/>
              </a:ext>
            </a:extLst>
          </p:cNvPr>
          <p:cNvSpPr txBox="1"/>
          <p:nvPr/>
        </p:nvSpPr>
        <p:spPr>
          <a:xfrm>
            <a:off x="4853864" y="5706195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NAFLD + AgNPs-0.5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文本框 266">
            <a:extLst>
              <a:ext uri="{FF2B5EF4-FFF2-40B4-BE49-F238E27FC236}">
                <a16:creationId xmlns:a16="http://schemas.microsoft.com/office/drawing/2014/main" id="{7D0F8BFE-E0B6-4455-9585-22310C8A9A73}"/>
              </a:ext>
            </a:extLst>
          </p:cNvPr>
          <p:cNvSpPr txBox="1"/>
          <p:nvPr/>
        </p:nvSpPr>
        <p:spPr>
          <a:xfrm>
            <a:off x="470913" y="748334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NAFLD + AgNPs-2.5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文本框 267">
            <a:extLst>
              <a:ext uri="{FF2B5EF4-FFF2-40B4-BE49-F238E27FC236}">
                <a16:creationId xmlns:a16="http://schemas.microsoft.com/office/drawing/2014/main" id="{1CAFB160-6F01-4AB9-8E11-35EEBCD9E66D}"/>
              </a:ext>
            </a:extLst>
          </p:cNvPr>
          <p:cNvSpPr txBox="1"/>
          <p:nvPr/>
        </p:nvSpPr>
        <p:spPr>
          <a:xfrm>
            <a:off x="2624132" y="7483342"/>
            <a:ext cx="1609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NAFLD + AgNPs-12.5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矩形 297">
            <a:extLst>
              <a:ext uri="{FF2B5EF4-FFF2-40B4-BE49-F238E27FC236}">
                <a16:creationId xmlns:a16="http://schemas.microsoft.com/office/drawing/2014/main" id="{154D107D-146A-41E5-A353-1F884765CC9B}"/>
              </a:ext>
            </a:extLst>
          </p:cNvPr>
          <p:cNvSpPr/>
          <p:nvPr/>
        </p:nvSpPr>
        <p:spPr>
          <a:xfrm>
            <a:off x="6426686" y="7418032"/>
            <a:ext cx="237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9" name="矩形 298">
            <a:extLst>
              <a:ext uri="{FF2B5EF4-FFF2-40B4-BE49-F238E27FC236}">
                <a16:creationId xmlns:a16="http://schemas.microsoft.com/office/drawing/2014/main" id="{89CFABDA-6A8E-4A3D-9548-81BAA1C8C17B}"/>
              </a:ext>
            </a:extLst>
          </p:cNvPr>
          <p:cNvSpPr/>
          <p:nvPr/>
        </p:nvSpPr>
        <p:spPr>
          <a:xfrm>
            <a:off x="4236228" y="7418032"/>
            <a:ext cx="237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0" name="矩形 299">
            <a:extLst>
              <a:ext uri="{FF2B5EF4-FFF2-40B4-BE49-F238E27FC236}">
                <a16:creationId xmlns:a16="http://schemas.microsoft.com/office/drawing/2014/main" id="{C974CAC5-CCBC-40ED-B40F-A8FCB237CF60}"/>
              </a:ext>
            </a:extLst>
          </p:cNvPr>
          <p:cNvSpPr/>
          <p:nvPr/>
        </p:nvSpPr>
        <p:spPr>
          <a:xfrm>
            <a:off x="2043735" y="7418032"/>
            <a:ext cx="237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1" name="矩形 300">
            <a:extLst>
              <a:ext uri="{FF2B5EF4-FFF2-40B4-BE49-F238E27FC236}">
                <a16:creationId xmlns:a16="http://schemas.microsoft.com/office/drawing/2014/main" id="{B1C28708-A5D3-479D-866F-FA1C46692243}"/>
              </a:ext>
            </a:extLst>
          </p:cNvPr>
          <p:cNvSpPr/>
          <p:nvPr/>
        </p:nvSpPr>
        <p:spPr>
          <a:xfrm>
            <a:off x="2043735" y="9179157"/>
            <a:ext cx="237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2" name="矩形 301">
            <a:extLst>
              <a:ext uri="{FF2B5EF4-FFF2-40B4-BE49-F238E27FC236}">
                <a16:creationId xmlns:a16="http://schemas.microsoft.com/office/drawing/2014/main" id="{3B93DF52-92C9-4474-B1D7-190AF8419673}"/>
              </a:ext>
            </a:extLst>
          </p:cNvPr>
          <p:cNvSpPr/>
          <p:nvPr/>
        </p:nvSpPr>
        <p:spPr>
          <a:xfrm>
            <a:off x="4236228" y="9179157"/>
            <a:ext cx="237600" cy="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文本框 303">
            <a:extLst>
              <a:ext uri="{FF2B5EF4-FFF2-40B4-BE49-F238E27FC236}">
                <a16:creationId xmlns:a16="http://schemas.microsoft.com/office/drawing/2014/main" id="{32B60C34-A0D5-4156-9B7F-95CCD96DB26E}"/>
              </a:ext>
            </a:extLst>
          </p:cNvPr>
          <p:cNvSpPr txBox="1"/>
          <p:nvPr/>
        </p:nvSpPr>
        <p:spPr>
          <a:xfrm>
            <a:off x="0" y="0"/>
            <a:ext cx="6858000" cy="326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Figure 2. </a:t>
            </a:r>
            <a:r>
              <a:rPr lang="en-US" altLang="zh-CN" sz="14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AgNPs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aggravated HFD-induced hepatic dysfunction in mice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1" name="文本框 290">
            <a:extLst>
              <a:ext uri="{FF2B5EF4-FFF2-40B4-BE49-F238E27FC236}">
                <a16:creationId xmlns:a16="http://schemas.microsoft.com/office/drawing/2014/main" id="{10FCDEA1-C299-48E9-8872-C242B946E4FF}"/>
              </a:ext>
            </a:extLst>
          </p:cNvPr>
          <p:cNvSpPr txBox="1"/>
          <p:nvPr/>
        </p:nvSpPr>
        <p:spPr>
          <a:xfrm>
            <a:off x="-5320" y="5662041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77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id="{E2F5D83F-9FA1-448D-A4E3-95FAB18A3314}"/>
              </a:ext>
            </a:extLst>
          </p:cNvPr>
          <p:cNvGrpSpPr/>
          <p:nvPr/>
        </p:nvGrpSpPr>
        <p:grpSpPr>
          <a:xfrm>
            <a:off x="156507" y="551935"/>
            <a:ext cx="6542951" cy="3506974"/>
            <a:chOff x="156507" y="464800"/>
            <a:chExt cx="6542951" cy="3506974"/>
          </a:xfrm>
        </p:grpSpPr>
        <p:pic>
          <p:nvPicPr>
            <p:cNvPr id="2" name="Picture 8" descr="E:\高能所实验\实验一：脂肪肝 铁过载\实验相关\组织ORO染色\20190808 ORO\20190808_ORO\Control_10_0001.tif">
              <a:extLst>
                <a:ext uri="{FF2B5EF4-FFF2-40B4-BE49-F238E27FC236}">
                  <a16:creationId xmlns:a16="http://schemas.microsoft.com/office/drawing/2014/main" id="{8CF8C980-1154-45E5-9E0D-535CF8F35E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5000"/>
                      </a14:imgEffect>
                    </a14:imgLayer>
                  </a14:imgProps>
                </a:ext>
              </a:extLst>
            </a:blip>
            <a:srcRect b="8165"/>
            <a:stretch/>
          </p:blipFill>
          <p:spPr bwMode="auto">
            <a:xfrm>
              <a:off x="156507" y="716197"/>
              <a:ext cx="2160000" cy="1488000"/>
            </a:xfrm>
            <a:prstGeom prst="rect">
              <a:avLst/>
            </a:prstGeom>
            <a:noFill/>
          </p:spPr>
        </p:pic>
        <p:pic>
          <p:nvPicPr>
            <p:cNvPr id="3" name="Picture 15" descr="E:\高能所实验\实验一：脂肪肝 铁过载\实验相关\组织ORO染色\20190808 ORO\20190808_ORO\HFHS_11.tif">
              <a:extLst>
                <a:ext uri="{FF2B5EF4-FFF2-40B4-BE49-F238E27FC236}">
                  <a16:creationId xmlns:a16="http://schemas.microsoft.com/office/drawing/2014/main" id="{4431EFAE-A6B3-4C75-BC2F-0A8514D7CC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b="8165"/>
            <a:stretch/>
          </p:blipFill>
          <p:spPr bwMode="auto">
            <a:xfrm>
              <a:off x="156507" y="2475459"/>
              <a:ext cx="2160000" cy="1488000"/>
            </a:xfrm>
            <a:prstGeom prst="rect">
              <a:avLst/>
            </a:prstGeom>
            <a:noFill/>
          </p:spPr>
        </p:pic>
        <p:pic>
          <p:nvPicPr>
            <p:cNvPr id="4" name="Picture 24" descr="E:\高能所实验\实验一：脂肪肝 铁过载\实验相关\组织ORO染色\20190808 ORO\20190808_ORO\HFHS_12_0009.tif">
              <a:extLst>
                <a:ext uri="{FF2B5EF4-FFF2-40B4-BE49-F238E27FC236}">
                  <a16:creationId xmlns:a16="http://schemas.microsoft.com/office/drawing/2014/main" id="{BF116C92-A4D4-4062-8A56-CE9138A410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b="8165"/>
            <a:stretch/>
          </p:blipFill>
          <p:spPr bwMode="auto">
            <a:xfrm>
              <a:off x="2349000" y="2483774"/>
              <a:ext cx="2160000" cy="1488000"/>
            </a:xfrm>
            <a:prstGeom prst="rect">
              <a:avLst/>
            </a:prstGeom>
            <a:noFill/>
            <a:ln w="19050">
              <a:noFill/>
            </a:ln>
          </p:spPr>
        </p:pic>
        <p:pic>
          <p:nvPicPr>
            <p:cNvPr id="5" name="Picture 11" descr="E:\高能所实验\实验一：脂肪肝 铁过载\实验相关\组织ORO染色\20190808 ORO\20190808_ORO\HFHS_Fe_6nm_0005.tif">
              <a:extLst>
                <a:ext uri="{FF2B5EF4-FFF2-40B4-BE49-F238E27FC236}">
                  <a16:creationId xmlns:a16="http://schemas.microsoft.com/office/drawing/2014/main" id="{A4220749-D271-46D8-9614-A9AAC13C25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b="8165"/>
            <a:stretch/>
          </p:blipFill>
          <p:spPr bwMode="auto">
            <a:xfrm>
              <a:off x="2349000" y="714334"/>
              <a:ext cx="2160000" cy="1488000"/>
            </a:xfrm>
            <a:prstGeom prst="rect">
              <a:avLst/>
            </a:prstGeom>
            <a:noFill/>
          </p:spPr>
        </p:pic>
        <p:pic>
          <p:nvPicPr>
            <p:cNvPr id="6" name="Picture 15" descr="E:\高能所实验\实验一：脂肪肝 铁过载\实验相关\组织ORO染色\20190808 ORO\20190808_ORO\HFHS_Fe_6nm_0015.tif">
              <a:extLst>
                <a:ext uri="{FF2B5EF4-FFF2-40B4-BE49-F238E27FC236}">
                  <a16:creationId xmlns:a16="http://schemas.microsoft.com/office/drawing/2014/main" id="{E4A528C9-32A5-4CC3-BC0F-3616A186AD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b="8165"/>
            <a:stretch/>
          </p:blipFill>
          <p:spPr bwMode="auto">
            <a:xfrm>
              <a:off x="4539458" y="714334"/>
              <a:ext cx="2160000" cy="1488000"/>
            </a:xfrm>
            <a:prstGeom prst="rect">
              <a:avLst/>
            </a:prstGeom>
            <a:noFill/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88229856-C557-4514-8A75-68F71927E430}"/>
                </a:ext>
              </a:extLst>
            </p:cNvPr>
            <p:cNvSpPr txBox="1"/>
            <p:nvPr/>
          </p:nvSpPr>
          <p:spPr>
            <a:xfrm>
              <a:off x="893304" y="464800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F9AF7091-30EB-4B1B-B972-67BB4ADE9CC1}"/>
                </a:ext>
              </a:extLst>
            </p:cNvPr>
            <p:cNvSpPr txBox="1"/>
            <p:nvPr/>
          </p:nvSpPr>
          <p:spPr>
            <a:xfrm>
              <a:off x="3096217" y="464800"/>
              <a:ext cx="6655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NAFLD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378B54F-B828-499C-9644-4756559CD18F}"/>
                </a:ext>
              </a:extLst>
            </p:cNvPr>
            <p:cNvSpPr txBox="1"/>
            <p:nvPr/>
          </p:nvSpPr>
          <p:spPr>
            <a:xfrm>
              <a:off x="4853864" y="464800"/>
              <a:ext cx="15311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NAFLD + AgNPs-0.5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F974E213-92A7-46B6-B220-88EF83562157}"/>
                </a:ext>
              </a:extLst>
            </p:cNvPr>
            <p:cNvSpPr txBox="1"/>
            <p:nvPr/>
          </p:nvSpPr>
          <p:spPr>
            <a:xfrm>
              <a:off x="470913" y="2241947"/>
              <a:ext cx="15311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NAFLD + AgNPs-2.5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38F32E3D-77DF-43BF-BD72-CF2053EBD05B}"/>
                </a:ext>
              </a:extLst>
            </p:cNvPr>
            <p:cNvSpPr txBox="1"/>
            <p:nvPr/>
          </p:nvSpPr>
          <p:spPr>
            <a:xfrm>
              <a:off x="2624132" y="2241947"/>
              <a:ext cx="16097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NAFLD + AgNPs-12.5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5C3CDA7F-FA85-42C3-9767-51361204E21D}"/>
                </a:ext>
              </a:extLst>
            </p:cNvPr>
            <p:cNvSpPr/>
            <p:nvPr/>
          </p:nvSpPr>
          <p:spPr>
            <a:xfrm>
              <a:off x="4236228" y="2131162"/>
              <a:ext cx="237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E6998381-065B-4859-BB0A-1BF326AFADE5}"/>
                </a:ext>
              </a:extLst>
            </p:cNvPr>
            <p:cNvSpPr/>
            <p:nvPr/>
          </p:nvSpPr>
          <p:spPr>
            <a:xfrm>
              <a:off x="4236228" y="3900602"/>
              <a:ext cx="237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58D2F6FA-D31C-4273-8A4E-D59A5FDCBFCB}"/>
                </a:ext>
              </a:extLst>
            </p:cNvPr>
            <p:cNvSpPr/>
            <p:nvPr/>
          </p:nvSpPr>
          <p:spPr>
            <a:xfrm>
              <a:off x="2043735" y="3900602"/>
              <a:ext cx="237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B53AA896-3040-417D-9EF2-DBC4CCE905DA}"/>
                </a:ext>
              </a:extLst>
            </p:cNvPr>
            <p:cNvSpPr/>
            <p:nvPr/>
          </p:nvSpPr>
          <p:spPr>
            <a:xfrm>
              <a:off x="6426686" y="2131162"/>
              <a:ext cx="237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951DB0FE-F03F-4FF8-8A57-9CFE1B6052C9}"/>
                </a:ext>
              </a:extLst>
            </p:cNvPr>
            <p:cNvSpPr/>
            <p:nvPr/>
          </p:nvSpPr>
          <p:spPr>
            <a:xfrm>
              <a:off x="2043735" y="2131162"/>
              <a:ext cx="237600" cy="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F9DF6CB1-7B15-4308-BF72-D10CE6189442}"/>
              </a:ext>
            </a:extLst>
          </p:cNvPr>
          <p:cNvSpPr txBox="1"/>
          <p:nvPr/>
        </p:nvSpPr>
        <p:spPr>
          <a:xfrm>
            <a:off x="-47248" y="55263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60756DF6-C4E6-4CA4-8A60-4E1011842AA6}"/>
              </a:ext>
            </a:extLst>
          </p:cNvPr>
          <p:cNvSpPr txBox="1"/>
          <p:nvPr/>
        </p:nvSpPr>
        <p:spPr>
          <a:xfrm>
            <a:off x="0" y="0"/>
            <a:ext cx="6858000" cy="583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Figure 3. </a:t>
            </a:r>
            <a:r>
              <a:rPr lang="en-US" altLang="zh-CN" sz="14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AgNPs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exacerbated HFD-induced hepatic steatosis in a manner involving altered expression of genes for </a:t>
            </a:r>
            <a:r>
              <a:rPr lang="en-US" altLang="zh-CN" sz="1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 novo 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lipogenesis in mice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302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1633</TotalTime>
  <Words>68</Words>
  <Application>Microsoft Office PowerPoint</Application>
  <PresentationFormat>A4 纸张(210x297 毫米)</PresentationFormat>
  <Paragraphs>19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 hanqing</dc:creator>
  <cp:lastModifiedBy>chen hanqing</cp:lastModifiedBy>
  <cp:revision>38</cp:revision>
  <dcterms:created xsi:type="dcterms:W3CDTF">2022-03-11T02:46:40Z</dcterms:created>
  <dcterms:modified xsi:type="dcterms:W3CDTF">2022-04-04T03:22:01Z</dcterms:modified>
</cp:coreProperties>
</file>