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69" r:id="rId3"/>
  </p:sldIdLst>
  <p:sldSz cx="6300470" cy="8459470"/>
  <p:notesSz cx="7099300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9" autoAdjust="0"/>
    <p:restoredTop sz="95874" autoAdjust="0"/>
  </p:normalViewPr>
  <p:slideViewPr>
    <p:cSldViewPr>
      <p:cViewPr varScale="1">
        <p:scale>
          <a:sx n="86" d="100"/>
          <a:sy n="86" d="100"/>
        </p:scale>
        <p:origin x="-2106" y="-72"/>
      </p:cViewPr>
      <p:guideLst>
        <p:guide orient="horz" pos="2665"/>
        <p:guide pos="19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69815352028365"/>
          <c:y val="0.176851851851852"/>
          <c:w val="0.153911920756682"/>
          <c:h val="0.71574876057159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FF9900"/>
              </a:solid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Sheet2!$A$2:$A$21</c:f>
              <c:strCache>
                <c:ptCount val="20"/>
                <c:pt idx="0">
                  <c:v>AXIN mutants destabilize the destruction complex, activating WNT signaling</c:v>
                </c:pt>
                <c:pt idx="1">
                  <c:v>mRNA destabilization</c:v>
                </c:pt>
                <c:pt idx="2">
                  <c:v>Regulation of chromosome organization</c:v>
                </c:pt>
                <c:pt idx="3">
                  <c:v>Post-chaperonin tubulin folding pathway</c:v>
                </c:pt>
                <c:pt idx="4">
                  <c:v>Regulation of establishment of protein localization to mitochondrion</c:v>
                </c:pt>
                <c:pt idx="5">
                  <c:v>Deoxyribose phosphate metabolic process</c:v>
                </c:pt>
                <c:pt idx="6">
                  <c:v>Small molecule catabolic process</c:v>
                </c:pt>
                <c:pt idx="7">
                  <c:v>Metabolism of RNA</c:v>
                </c:pt>
                <c:pt idx="8">
                  <c:v>Neddylation</c:v>
                </c:pt>
                <c:pt idx="9">
                  <c:v>Regulation of clathrin-dependent endocytosis</c:v>
                </c:pt>
                <c:pt idx="10">
                  <c:v>Metabolism of ingested SeMet, Sec, MeSec into H2Se</c:v>
                </c:pt>
                <c:pt idx="11">
                  <c:v>Metabolism of nucleotides</c:v>
                </c:pt>
                <c:pt idx="12">
                  <c:v>Ubiquitin mediated proteolysis</c:v>
                </c:pt>
                <c:pt idx="13">
                  <c:v>Pentose phosphate pathway</c:v>
                </c:pt>
                <c:pt idx="14">
                  <c:v>DNA Repair</c:v>
                </c:pt>
                <c:pt idx="15">
                  <c:v>RNA modification</c:v>
                </c:pt>
                <c:pt idx="16">
                  <c:v>Nucleobase-containing small molecule metabolic process</c:v>
                </c:pt>
                <c:pt idx="17">
                  <c:v>DNA replication</c:v>
                </c:pt>
                <c:pt idx="18">
                  <c:v>Ubiquitin-dependent protein catabolic process</c:v>
                </c:pt>
                <c:pt idx="19">
                  <c:v>Dephosphorylation</c:v>
                </c:pt>
              </c:strCache>
            </c:strRef>
          </c:cat>
          <c:val>
            <c:numRef>
              <c:f>Sheet2!$B$2:$B$21</c:f>
              <c:numCache>
                <c:formatCode>General</c:formatCode>
                <c:ptCount val="20"/>
                <c:pt idx="0">
                  <c:v>4.14</c:v>
                </c:pt>
                <c:pt idx="1">
                  <c:v>4.16</c:v>
                </c:pt>
                <c:pt idx="2">
                  <c:v>4.19</c:v>
                </c:pt>
                <c:pt idx="3">
                  <c:v>4.32</c:v>
                </c:pt>
                <c:pt idx="4">
                  <c:v>4.61</c:v>
                </c:pt>
                <c:pt idx="5">
                  <c:v>4.68</c:v>
                </c:pt>
                <c:pt idx="6">
                  <c:v>4.69</c:v>
                </c:pt>
                <c:pt idx="7">
                  <c:v>4.82</c:v>
                </c:pt>
                <c:pt idx="8">
                  <c:v>4.89</c:v>
                </c:pt>
                <c:pt idx="9">
                  <c:v>5</c:v>
                </c:pt>
                <c:pt idx="10">
                  <c:v>5.01</c:v>
                </c:pt>
                <c:pt idx="11">
                  <c:v>5.05</c:v>
                </c:pt>
                <c:pt idx="12">
                  <c:v>5.38</c:v>
                </c:pt>
                <c:pt idx="13">
                  <c:v>5.44</c:v>
                </c:pt>
                <c:pt idx="14">
                  <c:v>6.87</c:v>
                </c:pt>
                <c:pt idx="15">
                  <c:v>7.08</c:v>
                </c:pt>
                <c:pt idx="16">
                  <c:v>7.24</c:v>
                </c:pt>
                <c:pt idx="17">
                  <c:v>8.07</c:v>
                </c:pt>
                <c:pt idx="18">
                  <c:v>9.07</c:v>
                </c:pt>
                <c:pt idx="19">
                  <c:v>11.68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49494528"/>
        <c:axId val="215662592"/>
      </c:barChart>
      <c:catAx>
        <c:axId val="249494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22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+mn-cs"/>
              </a:defRPr>
            </a:pPr>
          </a:p>
        </c:txPr>
        <c:crossAx val="215662592"/>
        <c:crosses val="autoZero"/>
        <c:auto val="1"/>
        <c:lblAlgn val="ctr"/>
        <c:lblOffset val="100"/>
        <c:noMultiLvlLbl val="0"/>
      </c:catAx>
      <c:valAx>
        <c:axId val="215662592"/>
        <c:scaling>
          <c:orientation val="minMax"/>
          <c:max val="14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+mn-cs"/>
              </a:defRPr>
            </a:pPr>
          </a:p>
        </c:txPr>
        <c:crossAx val="24949452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 baseline="0">
          <a:solidFill>
            <a:schemeClr val="tx1"/>
          </a:solidFill>
          <a:latin typeface="Arial" panose="020B0604020202020204" pitchFamily="34" charset="0"/>
          <a:ea typeface="Arial Unicode MS" panose="020B0604020202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708312091166138"/>
          <c:y val="0.167190079500932"/>
          <c:w val="0.221586912972031"/>
          <c:h val="0.71574876057159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Sheet3!$A$1:$A$20</c:f>
              <c:strCache>
                <c:ptCount val="20"/>
                <c:pt idx="0">
                  <c:v>Mitochondrial calcium ion transport</c:v>
                </c:pt>
                <c:pt idx="1">
                  <c:v>ncRNA metabolic process</c:v>
                </c:pt>
                <c:pt idx="2">
                  <c:v>Respiratory chain complex I (intermediate), mitochondrial</c:v>
                </c:pt>
                <c:pt idx="3">
                  <c:v>Respiratory chain complex I (beta subunit) mitochondrial</c:v>
                </c:pt>
                <c:pt idx="4">
                  <c:v>Transport of small molecules</c:v>
                </c:pt>
                <c:pt idx="5">
                  <c:v>Cytochrome complex assembly</c:v>
                </c:pt>
                <c:pt idx="6">
                  <c:v>Small molecule biosynthetic process</c:v>
                </c:pt>
                <c:pt idx="7">
                  <c:v>Regulation of mitochondrial translation</c:v>
                </c:pt>
                <c:pt idx="8">
                  <c:v>Mitochondrial tRNA aminoacylation</c:v>
                </c:pt>
                <c:pt idx="9">
                  <c:v>Respiratory chain complex I (lambda subunit) mitochondrial</c:v>
                </c:pt>
                <c:pt idx="10">
                  <c:v>Mitochondrial RNA metabolic process</c:v>
                </c:pt>
                <c:pt idx="11">
                  <c:v>Propanoate metabolism</c:v>
                </c:pt>
                <c:pt idx="12">
                  <c:v>Inner mitochondrial membrane organization</c:v>
                </c:pt>
                <c:pt idx="13">
                  <c:v>Valine, leucine and isoleucine degradation</c:v>
                </c:pt>
                <c:pt idx="14">
                  <c:v>Organic acid catabolic process</c:v>
                </c:pt>
                <c:pt idx="15">
                  <c:v>Aerobic respiration</c:v>
                </c:pt>
                <c:pt idx="16">
                  <c:v>Cofactor metabolic process</c:v>
                </c:pt>
                <c:pt idx="17">
                  <c:v>Mitochondrial protein import</c:v>
                </c:pt>
                <c:pt idx="18">
                  <c:v>The tricarboxylic acid (TCA) cycle and respiratory electron transport</c:v>
                </c:pt>
                <c:pt idx="19">
                  <c:v>Mitochondrial translation</c:v>
                </c:pt>
              </c:strCache>
            </c:strRef>
          </c:cat>
          <c:val>
            <c:numRef>
              <c:f>Sheet3!$B$1:$B$20</c:f>
              <c:numCache>
                <c:formatCode>General</c:formatCode>
                <c:ptCount val="20"/>
                <c:pt idx="0">
                  <c:v>12.75</c:v>
                </c:pt>
                <c:pt idx="1">
                  <c:v>12.75</c:v>
                </c:pt>
                <c:pt idx="2">
                  <c:v>13.32</c:v>
                </c:pt>
                <c:pt idx="3">
                  <c:v>14.02</c:v>
                </c:pt>
                <c:pt idx="4">
                  <c:v>14.67</c:v>
                </c:pt>
                <c:pt idx="5">
                  <c:v>17.07</c:v>
                </c:pt>
                <c:pt idx="6">
                  <c:v>17.08</c:v>
                </c:pt>
                <c:pt idx="7">
                  <c:v>20.29</c:v>
                </c:pt>
                <c:pt idx="8">
                  <c:v>22.78</c:v>
                </c:pt>
                <c:pt idx="9">
                  <c:v>22.98</c:v>
                </c:pt>
                <c:pt idx="10">
                  <c:v>23.96</c:v>
                </c:pt>
                <c:pt idx="11">
                  <c:v>25.76</c:v>
                </c:pt>
                <c:pt idx="12">
                  <c:v>32.83</c:v>
                </c:pt>
                <c:pt idx="13">
                  <c:v>35.72</c:v>
                </c:pt>
                <c:pt idx="14">
                  <c:v>37.07</c:v>
                </c:pt>
                <c:pt idx="15">
                  <c:v>41.18</c:v>
                </c:pt>
                <c:pt idx="16">
                  <c:v>43.23</c:v>
                </c:pt>
                <c:pt idx="17">
                  <c:v>47.5</c:v>
                </c:pt>
                <c:pt idx="18">
                  <c:v>100</c:v>
                </c:pt>
                <c:pt idx="19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249992192"/>
        <c:axId val="215665472"/>
      </c:barChart>
      <c:dateAx>
        <c:axId val="249992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22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+mn-cs"/>
              </a:defRPr>
            </a:pPr>
          </a:p>
        </c:txPr>
        <c:crossAx val="215665472"/>
        <c:crosses val="autoZero"/>
        <c:auto val="0"/>
        <c:lblAlgn val="ctr"/>
        <c:lblOffset val="100"/>
        <c:baseTimeUnit val="days"/>
      </c:dateAx>
      <c:valAx>
        <c:axId val="215665472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+mn-cs"/>
              </a:defRPr>
            </a:pPr>
          </a:p>
        </c:txPr>
        <c:crossAx val="249992192"/>
        <c:crosses val="autoZero"/>
        <c:crossBetween val="between"/>
        <c:majorUnit val="2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 baseline="0">
          <a:solidFill>
            <a:schemeClr val="tx1"/>
          </a:solidFill>
          <a:latin typeface="Arial" panose="020B0604020202020204" pitchFamily="34" charset="0"/>
          <a:ea typeface="Arial Unicode MS" panose="020B0604020202020204" pitchFamily="3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3B2B3-49E8-4E41-9AF6-B384578498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768350"/>
            <a:ext cx="28575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2C539-79C7-44E1-B97A-EF885FCEBDE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120900" y="768350"/>
            <a:ext cx="2857500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2C539-79C7-44E1-B97A-EF885FCEBD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72559" y="2628024"/>
            <a:ext cx="5355670" cy="18133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45118" y="4793884"/>
            <a:ext cx="4410552" cy="21619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0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1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1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2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2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3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4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426053" y="489571"/>
            <a:ext cx="1063259" cy="1042590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36280" y="489571"/>
            <a:ext cx="3084761" cy="1042590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7719" y="5436201"/>
            <a:ext cx="5355670" cy="1680209"/>
          </a:xfrm>
        </p:spPr>
        <p:txBody>
          <a:bodyPr anchor="t"/>
          <a:lstStyle>
            <a:lvl1pPr algn="l">
              <a:defRPr sz="341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7719" y="3585621"/>
            <a:ext cx="5355670" cy="1850578"/>
          </a:xfrm>
        </p:spPr>
        <p:txBody>
          <a:bodyPr anchor="b"/>
          <a:lstStyle>
            <a:lvl1pPr marL="0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1pPr>
            <a:lvl2pPr marL="390525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81050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3pPr>
            <a:lvl4pPr marL="1171575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4pPr>
            <a:lvl5pPr marL="1562100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5pPr>
            <a:lvl6pPr marL="1952625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6pPr>
            <a:lvl7pPr marL="2343150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7pPr>
            <a:lvl8pPr marL="2733675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8pPr>
            <a:lvl9pPr marL="3124200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36280" y="2851263"/>
            <a:ext cx="2074009" cy="8064215"/>
          </a:xfrm>
        </p:spPr>
        <p:txBody>
          <a:bodyPr/>
          <a:lstStyle>
            <a:lvl1pPr>
              <a:defRPr sz="2390"/>
            </a:lvl1pPr>
            <a:lvl2pPr>
              <a:defRPr sz="2050"/>
            </a:lvl2pPr>
            <a:lvl3pPr>
              <a:defRPr sz="1710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415302" y="2851263"/>
            <a:ext cx="2074009" cy="8064215"/>
          </a:xfrm>
        </p:spPr>
        <p:txBody>
          <a:bodyPr/>
          <a:lstStyle>
            <a:lvl1pPr>
              <a:defRPr sz="2390"/>
            </a:lvl1pPr>
            <a:lvl2pPr>
              <a:defRPr sz="2050"/>
            </a:lvl2pPr>
            <a:lvl3pPr>
              <a:defRPr sz="1710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5041" y="338788"/>
            <a:ext cx="5670709" cy="1409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15040" y="1893661"/>
            <a:ext cx="2783943" cy="789189"/>
          </a:xfrm>
        </p:spPr>
        <p:txBody>
          <a:bodyPr anchor="b"/>
          <a:lstStyle>
            <a:lvl1pPr marL="0" indent="0">
              <a:buNone/>
              <a:defRPr sz="2050" b="1"/>
            </a:lvl1pPr>
            <a:lvl2pPr marL="390525" indent="0">
              <a:buNone/>
              <a:defRPr sz="1710" b="1"/>
            </a:lvl2pPr>
            <a:lvl3pPr marL="781050" indent="0">
              <a:buNone/>
              <a:defRPr sz="1535" b="1"/>
            </a:lvl3pPr>
            <a:lvl4pPr marL="1171575" indent="0">
              <a:buNone/>
              <a:defRPr sz="1365" b="1"/>
            </a:lvl4pPr>
            <a:lvl5pPr marL="1562100" indent="0">
              <a:buNone/>
              <a:defRPr sz="1365" b="1"/>
            </a:lvl5pPr>
            <a:lvl6pPr marL="1952625" indent="0">
              <a:buNone/>
              <a:defRPr sz="1365" b="1"/>
            </a:lvl6pPr>
            <a:lvl7pPr marL="2343150" indent="0">
              <a:buNone/>
              <a:defRPr sz="1365" b="1"/>
            </a:lvl7pPr>
            <a:lvl8pPr marL="2733675" indent="0">
              <a:buNone/>
              <a:defRPr sz="1365" b="1"/>
            </a:lvl8pPr>
            <a:lvl9pPr marL="3124200" indent="0">
              <a:buNone/>
              <a:defRPr sz="136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15040" y="2682850"/>
            <a:ext cx="2783943" cy="4874170"/>
          </a:xfrm>
        </p:spPr>
        <p:txBody>
          <a:bodyPr/>
          <a:lstStyle>
            <a:lvl1pPr>
              <a:defRPr sz="2050"/>
            </a:lvl1pPr>
            <a:lvl2pPr>
              <a:defRPr sz="1710"/>
            </a:lvl2pPr>
            <a:lvl3pPr>
              <a:defRPr sz="1535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200715" y="1893661"/>
            <a:ext cx="2785035" cy="789189"/>
          </a:xfrm>
        </p:spPr>
        <p:txBody>
          <a:bodyPr anchor="b"/>
          <a:lstStyle>
            <a:lvl1pPr marL="0" indent="0">
              <a:buNone/>
              <a:defRPr sz="2050" b="1"/>
            </a:lvl1pPr>
            <a:lvl2pPr marL="390525" indent="0">
              <a:buNone/>
              <a:defRPr sz="1710" b="1"/>
            </a:lvl2pPr>
            <a:lvl3pPr marL="781050" indent="0">
              <a:buNone/>
              <a:defRPr sz="1535" b="1"/>
            </a:lvl3pPr>
            <a:lvl4pPr marL="1171575" indent="0">
              <a:buNone/>
              <a:defRPr sz="1365" b="1"/>
            </a:lvl4pPr>
            <a:lvl5pPr marL="1562100" indent="0">
              <a:buNone/>
              <a:defRPr sz="1365" b="1"/>
            </a:lvl5pPr>
            <a:lvl6pPr marL="1952625" indent="0">
              <a:buNone/>
              <a:defRPr sz="1365" b="1"/>
            </a:lvl6pPr>
            <a:lvl7pPr marL="2343150" indent="0">
              <a:buNone/>
              <a:defRPr sz="1365" b="1"/>
            </a:lvl7pPr>
            <a:lvl8pPr marL="2733675" indent="0">
              <a:buNone/>
              <a:defRPr sz="1365" b="1"/>
            </a:lvl8pPr>
            <a:lvl9pPr marL="3124200" indent="0">
              <a:buNone/>
              <a:defRPr sz="136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200715" y="2682850"/>
            <a:ext cx="2785035" cy="4874170"/>
          </a:xfrm>
        </p:spPr>
        <p:txBody>
          <a:bodyPr/>
          <a:lstStyle>
            <a:lvl1pPr>
              <a:defRPr sz="2050"/>
            </a:lvl1pPr>
            <a:lvl2pPr>
              <a:defRPr sz="1710"/>
            </a:lvl2pPr>
            <a:lvl3pPr>
              <a:defRPr sz="1535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5040" y="336825"/>
            <a:ext cx="2072916" cy="1433465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63434" y="336825"/>
            <a:ext cx="3522316" cy="7220195"/>
          </a:xfrm>
        </p:spPr>
        <p:txBody>
          <a:bodyPr/>
          <a:lstStyle>
            <a:lvl1pPr>
              <a:defRPr sz="2735"/>
            </a:lvl1pPr>
            <a:lvl2pPr>
              <a:defRPr sz="2390"/>
            </a:lvl2pPr>
            <a:lvl3pPr>
              <a:defRPr sz="2050"/>
            </a:lvl3pPr>
            <a:lvl4pPr>
              <a:defRPr sz="1710"/>
            </a:lvl4pPr>
            <a:lvl5pPr>
              <a:defRPr sz="1710"/>
            </a:lvl5pPr>
            <a:lvl6pPr>
              <a:defRPr sz="1710"/>
            </a:lvl6pPr>
            <a:lvl7pPr>
              <a:defRPr sz="1710"/>
            </a:lvl7pPr>
            <a:lvl8pPr>
              <a:defRPr sz="1710"/>
            </a:lvl8pPr>
            <a:lvl9pPr>
              <a:defRPr sz="17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15040" y="1770292"/>
            <a:ext cx="2072916" cy="5786731"/>
          </a:xfrm>
        </p:spPr>
        <p:txBody>
          <a:bodyPr/>
          <a:lstStyle>
            <a:lvl1pPr marL="0" indent="0">
              <a:buNone/>
              <a:defRPr sz="1195"/>
            </a:lvl1pPr>
            <a:lvl2pPr marL="390525" indent="0">
              <a:buNone/>
              <a:defRPr sz="1025"/>
            </a:lvl2pPr>
            <a:lvl3pPr marL="781050" indent="0">
              <a:buNone/>
              <a:defRPr sz="855"/>
            </a:lvl3pPr>
            <a:lvl4pPr marL="1171575" indent="0">
              <a:buNone/>
              <a:defRPr sz="770"/>
            </a:lvl4pPr>
            <a:lvl5pPr marL="1562100" indent="0">
              <a:buNone/>
              <a:defRPr sz="770"/>
            </a:lvl5pPr>
            <a:lvl6pPr marL="1952625" indent="0">
              <a:buNone/>
              <a:defRPr sz="770"/>
            </a:lvl6pPr>
            <a:lvl7pPr marL="2343150" indent="0">
              <a:buNone/>
              <a:defRPr sz="770"/>
            </a:lvl7pPr>
            <a:lvl8pPr marL="2733675" indent="0">
              <a:buNone/>
              <a:defRPr sz="770"/>
            </a:lvl8pPr>
            <a:lvl9pPr marL="3124200" indent="0">
              <a:buNone/>
              <a:defRPr sz="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35000" y="5921855"/>
            <a:ext cx="3780473" cy="699109"/>
          </a:xfrm>
        </p:spPr>
        <p:txBody>
          <a:bodyPr anchor="b"/>
          <a:lstStyle>
            <a:lvl1pPr algn="l">
              <a:defRPr sz="171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35000" y="755901"/>
            <a:ext cx="3780473" cy="5075873"/>
          </a:xfrm>
        </p:spPr>
        <p:txBody>
          <a:bodyPr/>
          <a:lstStyle>
            <a:lvl1pPr marL="0" indent="0">
              <a:buNone/>
              <a:defRPr sz="2735"/>
            </a:lvl1pPr>
            <a:lvl2pPr marL="390525" indent="0">
              <a:buNone/>
              <a:defRPr sz="2390"/>
            </a:lvl2pPr>
            <a:lvl3pPr marL="781050" indent="0">
              <a:buNone/>
              <a:defRPr sz="2050"/>
            </a:lvl3pPr>
            <a:lvl4pPr marL="1171575" indent="0">
              <a:buNone/>
              <a:defRPr sz="1710"/>
            </a:lvl4pPr>
            <a:lvl5pPr marL="1562100" indent="0">
              <a:buNone/>
              <a:defRPr sz="1710"/>
            </a:lvl5pPr>
            <a:lvl6pPr marL="1952625" indent="0">
              <a:buNone/>
              <a:defRPr sz="1710"/>
            </a:lvl6pPr>
            <a:lvl7pPr marL="2343150" indent="0">
              <a:buNone/>
              <a:defRPr sz="1710"/>
            </a:lvl7pPr>
            <a:lvl8pPr marL="2733675" indent="0">
              <a:buNone/>
              <a:defRPr sz="1710"/>
            </a:lvl8pPr>
            <a:lvl9pPr marL="3124200" indent="0">
              <a:buNone/>
              <a:defRPr sz="171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35000" y="6620963"/>
            <a:ext cx="3780473" cy="992849"/>
          </a:xfrm>
        </p:spPr>
        <p:txBody>
          <a:bodyPr/>
          <a:lstStyle>
            <a:lvl1pPr marL="0" indent="0">
              <a:buNone/>
              <a:defRPr sz="1195"/>
            </a:lvl1pPr>
            <a:lvl2pPr marL="390525" indent="0">
              <a:buNone/>
              <a:defRPr sz="1025"/>
            </a:lvl2pPr>
            <a:lvl3pPr marL="781050" indent="0">
              <a:buNone/>
              <a:defRPr sz="855"/>
            </a:lvl3pPr>
            <a:lvl4pPr marL="1171575" indent="0">
              <a:buNone/>
              <a:defRPr sz="770"/>
            </a:lvl4pPr>
            <a:lvl5pPr marL="1562100" indent="0">
              <a:buNone/>
              <a:defRPr sz="770"/>
            </a:lvl5pPr>
            <a:lvl6pPr marL="1952625" indent="0">
              <a:buNone/>
              <a:defRPr sz="770"/>
            </a:lvl6pPr>
            <a:lvl7pPr marL="2343150" indent="0">
              <a:buNone/>
              <a:defRPr sz="770"/>
            </a:lvl7pPr>
            <a:lvl8pPr marL="2733675" indent="0">
              <a:buNone/>
              <a:defRPr sz="770"/>
            </a:lvl8pPr>
            <a:lvl9pPr marL="3124200" indent="0">
              <a:buNone/>
              <a:defRPr sz="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15041" y="338788"/>
            <a:ext cx="5670709" cy="1409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15041" y="1973954"/>
            <a:ext cx="5670709" cy="558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15040" y="7840975"/>
            <a:ext cx="1470184" cy="450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B756-ECB1-4A80-91ED-52F8A9CA9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152770" y="7840975"/>
            <a:ext cx="1995250" cy="450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515566" y="7840975"/>
            <a:ext cx="1470184" cy="450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5B95-D83A-4108-AA67-5050EAA26B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1050" rtl="0" eaLnBrk="1" latinLnBrk="0" hangingPunct="1">
        <a:spcBef>
          <a:spcPct val="0"/>
        </a:spcBef>
        <a:buNone/>
        <a:defRPr sz="3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735" indent="-29273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35" kern="1200">
          <a:solidFill>
            <a:schemeClr val="tx1"/>
          </a:solidFill>
          <a:latin typeface="+mn-lt"/>
          <a:ea typeface="+mn-ea"/>
          <a:cs typeface="+mn-cs"/>
        </a:defRPr>
      </a:lvl1pPr>
      <a:lvl2pPr marL="634365" indent="-243840" algn="l" defTabSz="781050" rtl="0" eaLnBrk="1" latinLnBrk="0" hangingPunct="1">
        <a:spcBef>
          <a:spcPct val="20000"/>
        </a:spcBef>
        <a:buFont typeface="Arial" panose="020B0604020202020204" pitchFamily="34" charset="0"/>
        <a:buChar char="–"/>
        <a:defRPr sz="2390" kern="1200">
          <a:solidFill>
            <a:schemeClr val="tx1"/>
          </a:solidFill>
          <a:latin typeface="+mn-lt"/>
          <a:ea typeface="+mn-ea"/>
          <a:cs typeface="+mn-cs"/>
        </a:defRPr>
      </a:lvl2pPr>
      <a:lvl3pPr marL="975995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50" kern="1200">
          <a:solidFill>
            <a:schemeClr val="tx1"/>
          </a:solidFill>
          <a:latin typeface="+mn-lt"/>
          <a:ea typeface="+mn-ea"/>
          <a:cs typeface="+mn-cs"/>
        </a:defRPr>
      </a:lvl3pPr>
      <a:lvl4pPr marL="1366520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57045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»"/>
        <a:defRPr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147570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538095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2928620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319145" indent="-194945" algn="l" defTabSz="781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1pPr>
      <a:lvl2pPr marL="390525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2pPr>
      <a:lvl3pPr marL="781050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3pPr>
      <a:lvl4pPr marL="1171575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4pPr>
      <a:lvl5pPr marL="1562100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5pPr>
      <a:lvl6pPr marL="1952625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6pPr>
      <a:lvl7pPr marL="2343150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7pPr>
      <a:lvl8pPr marL="2733675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8pPr>
      <a:lvl9pPr marL="3124200" algn="l" defTabSz="781050" rtl="0" eaLnBrk="1" latinLnBrk="0" hangingPunct="1">
        <a:defRPr sz="15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610246" y="-94806"/>
            <a:ext cx="10547176" cy="7399638"/>
            <a:chOff x="-2610246" y="-224196"/>
            <a:chExt cx="10547176" cy="7399638"/>
          </a:xfrm>
        </p:grpSpPr>
        <p:graphicFrame>
          <p:nvGraphicFramePr>
            <p:cNvPr id="22" name="图表 21"/>
            <p:cNvGraphicFramePr/>
            <p:nvPr/>
          </p:nvGraphicFramePr>
          <p:xfrm>
            <a:off x="-2610246" y="3314883"/>
            <a:ext cx="10547176" cy="38433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aphicFrame>
          <p:nvGraphicFramePr>
            <p:cNvPr id="20" name="图表 19"/>
            <p:cNvGraphicFramePr/>
            <p:nvPr/>
          </p:nvGraphicFramePr>
          <p:xfrm>
            <a:off x="-666030" y="-224196"/>
            <a:ext cx="7272176" cy="39066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文本框 10"/>
            <p:cNvSpPr txBox="1"/>
            <p:nvPr/>
          </p:nvSpPr>
          <p:spPr>
            <a:xfrm>
              <a:off x="126058" y="68056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6058" y="359285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2"/>
            <p:cNvSpPr txBox="1"/>
            <p:nvPr/>
          </p:nvSpPr>
          <p:spPr>
            <a:xfrm>
              <a:off x="4806000" y="3445200"/>
              <a:ext cx="1003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 Log</a:t>
              </a:r>
              <a:r>
                <a:rPr lang="en-US" altLang="zh-CN" sz="9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</a:t>
              </a:r>
              <a:r>
                <a:rPr lang="en-US" altLang="zh-CN" sz="9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value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2"/>
            <p:cNvSpPr txBox="1"/>
            <p:nvPr/>
          </p:nvSpPr>
          <p:spPr>
            <a:xfrm>
              <a:off x="4770000" y="6944610"/>
              <a:ext cx="9720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 Log</a:t>
              </a:r>
              <a:r>
                <a:rPr lang="en-US" altLang="zh-CN" sz="9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</a:t>
              </a:r>
              <a:r>
                <a:rPr lang="en-US" altLang="zh-CN" sz="9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value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自定义</PresentationFormat>
  <Paragraphs>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Arial Unicode MS</vt:lpstr>
      <vt:lpstr>微软雅黑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280</cp:revision>
  <dcterms:created xsi:type="dcterms:W3CDTF">2017-07-18T13:30:00Z</dcterms:created>
  <dcterms:modified xsi:type="dcterms:W3CDTF">2019-07-03T08:24:13Z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2052-11.1.0.8799</vt:lpwstr>
  </property>
</Properties>
</file>