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</p:sldIdLst>
  <p:sldSz cx="7772400" cy="10058400"/>
  <p:notesSz cx="6858000" cy="9144000"/>
  <p:defaultTextStyle>
    <a:defPPr>
      <a:defRPr lang="zh-CN"/>
    </a:defPPr>
    <a:lvl1pPr marL="0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694B75"/>
    <a:srgbClr val="80694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72" autoAdjust="0"/>
    <p:restoredTop sz="94660"/>
  </p:normalViewPr>
  <p:slideViewPr>
    <p:cSldViewPr snapToGrid="0">
      <p:cViewPr>
        <p:scale>
          <a:sx n="124" d="100"/>
          <a:sy n="124" d="100"/>
        </p:scale>
        <p:origin x="-270" y="72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9791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63125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9330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346472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6477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72524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2496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82824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40520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61917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761341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5BB9A-2E9F-4E0A-8140-B90331843FFE}" type="datetimeFigureOut">
              <a:rPr lang="zh-CN" altLang="en-US" smtClean="0"/>
              <a:pPr/>
              <a:t>2022/4/29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5E8C2B-791B-4544-9CFA-7C142C1891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98488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516E801-0F50-40F0-A444-510D0793EF8F}"/>
              </a:ext>
            </a:extLst>
          </p:cNvPr>
          <p:cNvGrpSpPr/>
          <p:nvPr/>
        </p:nvGrpSpPr>
        <p:grpSpPr>
          <a:xfrm>
            <a:off x="440982" y="1044804"/>
            <a:ext cx="6472110" cy="2876598"/>
            <a:chOff x="429072" y="1564302"/>
            <a:chExt cx="6472110" cy="2568415"/>
          </a:xfrm>
        </p:grpSpPr>
        <p:sp>
          <p:nvSpPr>
            <p:cNvPr id="5" name="Rectangle 4">
              <a:extLst>
                <a:ext uri="{FF2B5EF4-FFF2-40B4-BE49-F238E27FC236}">
                  <a16:creationId xmlns="" xmlns:a16="http://schemas.microsoft.com/office/drawing/2014/main" id="{72575D90-373C-4C16-823D-4808F8C17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9326" y="1596830"/>
              <a:ext cx="385803" cy="449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109728" tIns="54864" rIns="109728" bIns="54864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zh-CN" alt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0B7558C7-7ABE-4DB5-9CD8-0CD1E9EFB2A5}"/>
                </a:ext>
              </a:extLst>
            </p:cNvPr>
            <p:cNvSpPr txBox="1"/>
            <p:nvPr/>
          </p:nvSpPr>
          <p:spPr>
            <a:xfrm>
              <a:off x="2157264" y="1784372"/>
              <a:ext cx="846995" cy="337365"/>
            </a:xfrm>
            <a:prstGeom prst="rect">
              <a:avLst/>
            </a:prstGeom>
            <a:noFill/>
          </p:spPr>
          <p:txBody>
            <a:bodyPr wrap="square" lIns="75022" tIns="37511" rIns="75022" bIns="37511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        Cell</a:t>
              </a:r>
              <a:r>
                <a:rPr lang="en-US" altLang="zh-CN" sz="17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0h</a:t>
              </a:r>
              <a:endParaRPr lang="zh-CN" altLang="en-US" sz="8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A805DF8F-0427-412F-AA44-2ED0CDBA4173}"/>
                </a:ext>
              </a:extLst>
            </p:cNvPr>
            <p:cNvSpPr txBox="1"/>
            <p:nvPr/>
          </p:nvSpPr>
          <p:spPr>
            <a:xfrm>
              <a:off x="1005136" y="1784372"/>
              <a:ext cx="909389" cy="337365"/>
            </a:xfrm>
            <a:prstGeom prst="rect">
              <a:avLst/>
            </a:prstGeom>
            <a:noFill/>
          </p:spPr>
          <p:txBody>
            <a:bodyPr wrap="square" lIns="75022" tIns="37511" rIns="75022" bIns="37511" rtlCol="0">
              <a:spAutoFit/>
            </a:bodyPr>
            <a:lstStyle/>
            <a:p>
              <a:r>
                <a:rPr lang="en-US" altLang="zh-CN" sz="1700" b="1" dirty="0">
                  <a:latin typeface="Times New Roman" pitchFamily="18" charset="0"/>
                  <a:cs typeface="Times New Roman" pitchFamily="18" charset="0"/>
                </a:rPr>
                <a:t>    </a:t>
              </a:r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Cell</a:t>
              </a:r>
              <a:r>
                <a:rPr lang="en-US" altLang="zh-CN" sz="17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2h</a:t>
              </a:r>
              <a:endParaRPr lang="zh-CN" altLang="en-US" sz="8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="" xmlns:a16="http://schemas.microsoft.com/office/drawing/2014/main" id="{4A2A7677-1D85-414D-A832-226EE22F575D}"/>
                </a:ext>
              </a:extLst>
            </p:cNvPr>
            <p:cNvSpPr txBox="1"/>
            <p:nvPr/>
          </p:nvSpPr>
          <p:spPr>
            <a:xfrm>
              <a:off x="3669432" y="1793337"/>
              <a:ext cx="785818" cy="337365"/>
            </a:xfrm>
            <a:prstGeom prst="rect">
              <a:avLst/>
            </a:prstGeom>
            <a:noFill/>
          </p:spPr>
          <p:txBody>
            <a:bodyPr wrap="square" lIns="75022" tIns="37511" rIns="75022" bIns="37511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Cell</a:t>
              </a:r>
              <a:r>
                <a:rPr lang="en-US" altLang="zh-CN" sz="1700" b="1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1h</a:t>
              </a:r>
              <a:endParaRPr lang="zh-CN" altLang="en-US" sz="8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="" xmlns:a16="http://schemas.microsoft.com/office/drawing/2014/main" id="{20D84ADA-FF87-40B9-A6B4-3BB646380100}"/>
                </a:ext>
              </a:extLst>
            </p:cNvPr>
            <p:cNvSpPr txBox="1"/>
            <p:nvPr/>
          </p:nvSpPr>
          <p:spPr>
            <a:xfrm>
              <a:off x="5762625" y="1802862"/>
              <a:ext cx="895349" cy="337365"/>
            </a:xfrm>
            <a:prstGeom prst="rect">
              <a:avLst/>
            </a:prstGeom>
            <a:noFill/>
          </p:spPr>
          <p:txBody>
            <a:bodyPr wrap="square" lIns="75022" tIns="37511" rIns="75022" bIns="37511" rtlCol="0">
              <a:spAutoFit/>
            </a:bodyPr>
            <a:lstStyle/>
            <a:p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          Cell</a:t>
              </a:r>
              <a:r>
                <a:rPr lang="en-US" altLang="zh-CN" sz="17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24h</a:t>
              </a:r>
              <a:endParaRPr lang="zh-CN" altLang="en-US" sz="8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="" xmlns:a16="http://schemas.microsoft.com/office/drawing/2014/main" id="{25C8E850-9E71-4FC4-A7EE-86AF28B5D066}"/>
                </a:ext>
              </a:extLst>
            </p:cNvPr>
            <p:cNvSpPr txBox="1"/>
            <p:nvPr/>
          </p:nvSpPr>
          <p:spPr>
            <a:xfrm>
              <a:off x="4461520" y="1760882"/>
              <a:ext cx="1224137" cy="383531"/>
            </a:xfrm>
            <a:prstGeom prst="rect">
              <a:avLst/>
            </a:prstGeom>
            <a:noFill/>
          </p:spPr>
          <p:txBody>
            <a:bodyPr wrap="square" lIns="75022" tIns="37511" rIns="75022" bIns="37511" rtlCol="0">
              <a:spAutoFit/>
            </a:bodyPr>
            <a:lstStyle/>
            <a:p>
              <a:r>
                <a:rPr lang="en-US" altLang="zh-CN" sz="2000" dirty="0"/>
                <a:t>     </a:t>
              </a:r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Cell</a:t>
              </a:r>
              <a:r>
                <a:rPr lang="en-US" altLang="zh-CN" sz="2000" dirty="0"/>
                <a:t> </a:t>
              </a:r>
              <a:r>
                <a:rPr lang="en-US" altLang="zh-CN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2h</a:t>
              </a:r>
              <a:endParaRPr lang="zh-CN" altLang="en-US" sz="8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F369728A-ED5F-4828-8887-A3D76CA45C5C}"/>
                </a:ext>
              </a:extLst>
            </p:cNvPr>
            <p:cNvGrpSpPr/>
            <p:nvPr/>
          </p:nvGrpSpPr>
          <p:grpSpPr>
            <a:xfrm>
              <a:off x="429072" y="2035430"/>
              <a:ext cx="6471197" cy="981704"/>
              <a:chOff x="298944" y="4041411"/>
              <a:chExt cx="9082992" cy="1527785"/>
            </a:xfrm>
          </p:grpSpPr>
          <p:sp>
            <p:nvSpPr>
              <p:cNvPr id="38" name="TextBox 37">
                <a:extLst>
                  <a:ext uri="{FF2B5EF4-FFF2-40B4-BE49-F238E27FC236}">
                    <a16:creationId xmlns="" xmlns:a16="http://schemas.microsoft.com/office/drawing/2014/main" id="{4A6DBE57-F92A-4959-A295-B8A454F08163}"/>
                  </a:ext>
                </a:extLst>
              </p:cNvPr>
              <p:cNvSpPr txBox="1"/>
              <p:nvPr/>
            </p:nvSpPr>
            <p:spPr>
              <a:xfrm>
                <a:off x="298944" y="4435676"/>
                <a:ext cx="746999" cy="198865"/>
              </a:xfrm>
              <a:prstGeom prst="rect">
                <a:avLst/>
              </a:prstGeom>
              <a:noFill/>
            </p:spPr>
            <p:txBody>
              <a:bodyPr wrap="square" lIns="75022" tIns="37511" rIns="75022" bIns="37511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Spleen</a:t>
                </a:r>
                <a:endParaRPr lang="zh-CN" altLang="en-US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  <p:grpSp>
            <p:nvGrpSpPr>
              <p:cNvPr id="39" name="组合 66">
                <a:extLst>
                  <a:ext uri="{FF2B5EF4-FFF2-40B4-BE49-F238E27FC236}">
                    <a16:creationId xmlns="" xmlns:a16="http://schemas.microsoft.com/office/drawing/2014/main" id="{B75B39B6-791A-4166-8373-01A102BD4756}"/>
                  </a:ext>
                </a:extLst>
              </p:cNvPr>
              <p:cNvGrpSpPr/>
              <p:nvPr/>
            </p:nvGrpSpPr>
            <p:grpSpPr>
              <a:xfrm>
                <a:off x="2624577" y="4084306"/>
                <a:ext cx="1667810" cy="1484890"/>
                <a:chOff x="2694611" y="625661"/>
                <a:chExt cx="1705932" cy="1257789"/>
              </a:xfrm>
            </p:grpSpPr>
            <p:pic>
              <p:nvPicPr>
                <p:cNvPr id="52" name="Picture 13">
                  <a:extLst>
                    <a:ext uri="{FF2B5EF4-FFF2-40B4-BE49-F238E27FC236}">
                      <a16:creationId xmlns="" xmlns:a16="http://schemas.microsoft.com/office/drawing/2014/main" id="{C227CCAE-E719-44AA-AA61-1EB749558F82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2" cstate="print"/>
                <a:srcRect l="971" t="1224"/>
                <a:stretch>
                  <a:fillRect/>
                </a:stretch>
              </p:blipFill>
              <p:spPr bwMode="auto">
                <a:xfrm>
                  <a:off x="2694611" y="625661"/>
                  <a:ext cx="1668567" cy="12577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53" name="TextBox 52">
                  <a:extLst>
                    <a:ext uri="{FF2B5EF4-FFF2-40B4-BE49-F238E27FC236}">
                      <a16:creationId xmlns="" xmlns:a16="http://schemas.microsoft.com/office/drawing/2014/main" id="{3212EB26-6E7B-4491-9BCD-35162DC1D98B}"/>
                    </a:ext>
                  </a:extLst>
                </p:cNvPr>
                <p:cNvSpPr txBox="1"/>
                <p:nvPr/>
              </p:nvSpPr>
              <p:spPr>
                <a:xfrm>
                  <a:off x="3727387" y="671492"/>
                  <a:ext cx="673156" cy="209003"/>
                </a:xfrm>
                <a:prstGeom prst="rect">
                  <a:avLst/>
                </a:prstGeom>
                <a:noFill/>
              </p:spPr>
              <p:txBody>
                <a:bodyPr wrap="square" lIns="62518" tIns="31259" rIns="62518" bIns="31259" rtlCol="0">
                  <a:spAutoFit/>
                </a:bodyPr>
                <a:lstStyle/>
                <a:p>
                  <a:r>
                    <a:rPr lang="en-US" altLang="zh-CN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0.2%</a:t>
                  </a:r>
                  <a:endParaRPr lang="zh-CN" altLang="en-US" sz="8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0" name="组合 71">
                <a:extLst>
                  <a:ext uri="{FF2B5EF4-FFF2-40B4-BE49-F238E27FC236}">
                    <a16:creationId xmlns="" xmlns:a16="http://schemas.microsoft.com/office/drawing/2014/main" id="{95E2D2DF-271D-4B61-8B88-5B87559BF60E}"/>
                  </a:ext>
                </a:extLst>
              </p:cNvPr>
              <p:cNvGrpSpPr/>
              <p:nvPr/>
            </p:nvGrpSpPr>
            <p:grpSpPr>
              <a:xfrm>
                <a:off x="926674" y="4054075"/>
                <a:ext cx="1696895" cy="1515117"/>
                <a:chOff x="965492" y="671492"/>
                <a:chExt cx="1696895" cy="1212093"/>
              </a:xfrm>
            </p:grpSpPr>
            <p:pic>
              <p:nvPicPr>
                <p:cNvPr id="50" name="Picture 11">
                  <a:extLst>
                    <a:ext uri="{FF2B5EF4-FFF2-40B4-BE49-F238E27FC236}">
                      <a16:creationId xmlns="" xmlns:a16="http://schemas.microsoft.com/office/drawing/2014/main" id="{ABB77EEF-3754-48C3-8D81-E5B9E6DB426B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3" cstate="print"/>
                <a:srcRect l="1543"/>
                <a:stretch>
                  <a:fillRect/>
                </a:stretch>
              </p:blipFill>
              <p:spPr bwMode="auto">
                <a:xfrm>
                  <a:off x="965492" y="680660"/>
                  <a:ext cx="1696895" cy="12029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51" name="TextBox 50">
                  <a:extLst>
                    <a:ext uri="{FF2B5EF4-FFF2-40B4-BE49-F238E27FC236}">
                      <a16:creationId xmlns="" xmlns:a16="http://schemas.microsoft.com/office/drawing/2014/main" id="{8CCD83C2-1693-46E1-BF6C-095D4D91300B}"/>
                    </a:ext>
                  </a:extLst>
                </p:cNvPr>
                <p:cNvSpPr txBox="1"/>
                <p:nvPr/>
              </p:nvSpPr>
              <p:spPr>
                <a:xfrm>
                  <a:off x="1853824" y="671492"/>
                  <a:ext cx="700791" cy="295254"/>
                </a:xfrm>
                <a:prstGeom prst="rect">
                  <a:avLst/>
                </a:prstGeom>
                <a:noFill/>
              </p:spPr>
              <p:txBody>
                <a:bodyPr wrap="square" lIns="62518" tIns="31259" rIns="62518" bIns="31259" rtlCol="0">
                  <a:spAutoFit/>
                </a:bodyPr>
                <a:lstStyle/>
                <a:p>
                  <a:r>
                    <a:rPr lang="en-US" altLang="zh-CN" sz="1400" dirty="0"/>
                    <a:t>  </a:t>
                  </a:r>
                  <a:r>
                    <a:rPr lang="en-US" altLang="zh-CN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0.5%</a:t>
                  </a:r>
                  <a:endParaRPr lang="zh-CN" altLang="en-US" sz="8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1" name="组合 74">
                <a:extLst>
                  <a:ext uri="{FF2B5EF4-FFF2-40B4-BE49-F238E27FC236}">
                    <a16:creationId xmlns="" xmlns:a16="http://schemas.microsoft.com/office/drawing/2014/main" id="{7457573A-BF5D-4201-B24E-BAF52D2CF339}"/>
                  </a:ext>
                </a:extLst>
              </p:cNvPr>
              <p:cNvGrpSpPr/>
              <p:nvPr/>
            </p:nvGrpSpPr>
            <p:grpSpPr>
              <a:xfrm>
                <a:off x="4283635" y="4054070"/>
                <a:ext cx="1730908" cy="1507357"/>
                <a:chOff x="4414669" y="671489"/>
                <a:chExt cx="1839707" cy="1229529"/>
              </a:xfrm>
            </p:grpSpPr>
            <p:pic>
              <p:nvPicPr>
                <p:cNvPr id="48" name="Picture 7">
                  <a:extLst>
                    <a:ext uri="{FF2B5EF4-FFF2-40B4-BE49-F238E27FC236}">
                      <a16:creationId xmlns="" xmlns:a16="http://schemas.microsoft.com/office/drawing/2014/main" id="{7F4BAF45-C5C4-4E4F-BE75-53BEE3922D7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l="3082" t="2064"/>
                <a:stretch>
                  <a:fillRect/>
                </a:stretch>
              </p:blipFill>
              <p:spPr bwMode="auto">
                <a:xfrm>
                  <a:off x="4414669" y="708426"/>
                  <a:ext cx="1839707" cy="11925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9" name="TextBox 48">
                  <a:extLst>
                    <a:ext uri="{FF2B5EF4-FFF2-40B4-BE49-F238E27FC236}">
                      <a16:creationId xmlns="" xmlns:a16="http://schemas.microsoft.com/office/drawing/2014/main" id="{F4DAF3C6-C0BA-4D5A-97F7-6E9FE021F939}"/>
                    </a:ext>
                  </a:extLst>
                </p:cNvPr>
                <p:cNvSpPr txBox="1"/>
                <p:nvPr/>
              </p:nvSpPr>
              <p:spPr>
                <a:xfrm>
                  <a:off x="5013579" y="671489"/>
                  <a:ext cx="1010858" cy="301043"/>
                </a:xfrm>
                <a:prstGeom prst="rect">
                  <a:avLst/>
                </a:prstGeom>
                <a:noFill/>
              </p:spPr>
              <p:txBody>
                <a:bodyPr wrap="square" lIns="62518" tIns="31259" rIns="62518" bIns="31259" rtlCol="0">
                  <a:spAutoFit/>
                </a:bodyPr>
                <a:lstStyle/>
                <a:p>
                  <a:r>
                    <a:rPr lang="en-US" altLang="zh-CN" sz="1400" dirty="0"/>
                    <a:t>     </a:t>
                  </a:r>
                  <a:r>
                    <a:rPr lang="en-US" altLang="zh-CN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0.8%</a:t>
                  </a:r>
                  <a:endParaRPr lang="zh-CN" altLang="en-US" sz="8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2" name="组合 79">
                <a:extLst>
                  <a:ext uri="{FF2B5EF4-FFF2-40B4-BE49-F238E27FC236}">
                    <a16:creationId xmlns="" xmlns:a16="http://schemas.microsoft.com/office/drawing/2014/main" id="{321D132A-EA71-403E-ABA2-C87EB3138796}"/>
                  </a:ext>
                </a:extLst>
              </p:cNvPr>
              <p:cNvGrpSpPr/>
              <p:nvPr/>
            </p:nvGrpSpPr>
            <p:grpSpPr>
              <a:xfrm>
                <a:off x="7718289" y="4041411"/>
                <a:ext cx="1663647" cy="1492113"/>
                <a:chOff x="8146916" y="660765"/>
                <a:chExt cx="1663647" cy="1263906"/>
              </a:xfrm>
            </p:grpSpPr>
            <p:pic>
              <p:nvPicPr>
                <p:cNvPr id="46" name="Picture 9">
                  <a:extLst>
                    <a:ext uri="{FF2B5EF4-FFF2-40B4-BE49-F238E27FC236}">
                      <a16:creationId xmlns="" xmlns:a16="http://schemas.microsoft.com/office/drawing/2014/main" id="{46CA345F-471A-452B-A42C-D739372CEB20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5" cstate="print"/>
                <a:srcRect l="3175" b="1849"/>
                <a:stretch>
                  <a:fillRect/>
                </a:stretch>
              </p:blipFill>
              <p:spPr bwMode="auto">
                <a:xfrm>
                  <a:off x="8146916" y="712352"/>
                  <a:ext cx="1663647" cy="121231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7" name="TextBox 46">
                  <a:extLst>
                    <a:ext uri="{FF2B5EF4-FFF2-40B4-BE49-F238E27FC236}">
                      <a16:creationId xmlns="" xmlns:a16="http://schemas.microsoft.com/office/drawing/2014/main" id="{05505ACB-20DE-48AC-9ED8-46C43FC4B757}"/>
                    </a:ext>
                  </a:extLst>
                </p:cNvPr>
                <p:cNvSpPr txBox="1"/>
                <p:nvPr/>
              </p:nvSpPr>
              <p:spPr>
                <a:xfrm>
                  <a:off x="9103065" y="660765"/>
                  <a:ext cx="707493" cy="312621"/>
                </a:xfrm>
                <a:prstGeom prst="rect">
                  <a:avLst/>
                </a:prstGeom>
                <a:noFill/>
              </p:spPr>
              <p:txBody>
                <a:bodyPr wrap="square" lIns="62518" tIns="31259" rIns="62518" bIns="31259" rtlCol="0">
                  <a:spAutoFit/>
                </a:bodyPr>
                <a:lstStyle/>
                <a:p>
                  <a:r>
                    <a:rPr lang="en-US" altLang="zh-CN" sz="1400" dirty="0"/>
                    <a:t>  </a:t>
                  </a:r>
                  <a:r>
                    <a:rPr lang="en-US" altLang="zh-CN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0.6%</a:t>
                  </a:r>
                  <a:endParaRPr lang="zh-CN" altLang="en-US" sz="8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43" name="组合 90">
                <a:extLst>
                  <a:ext uri="{FF2B5EF4-FFF2-40B4-BE49-F238E27FC236}">
                    <a16:creationId xmlns="" xmlns:a16="http://schemas.microsoft.com/office/drawing/2014/main" id="{469F8716-0EAE-42D5-9A98-F1B4557F2866}"/>
                  </a:ext>
                </a:extLst>
              </p:cNvPr>
              <p:cNvGrpSpPr/>
              <p:nvPr/>
            </p:nvGrpSpPr>
            <p:grpSpPr>
              <a:xfrm>
                <a:off x="5992223" y="4054073"/>
                <a:ext cx="1712957" cy="1479450"/>
                <a:chOff x="6264309" y="671490"/>
                <a:chExt cx="1801052" cy="1234920"/>
              </a:xfrm>
            </p:grpSpPr>
            <p:pic>
              <p:nvPicPr>
                <p:cNvPr id="44" name="Picture 5">
                  <a:extLst>
                    <a:ext uri="{FF2B5EF4-FFF2-40B4-BE49-F238E27FC236}">
                      <a16:creationId xmlns="" xmlns:a16="http://schemas.microsoft.com/office/drawing/2014/main" id="{E238787D-5A2C-461F-8B68-6BFA6427A0CC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6" cstate="print"/>
                <a:srcRect t="1226" b="2873"/>
                <a:stretch>
                  <a:fillRect/>
                </a:stretch>
              </p:blipFill>
              <p:spPr bwMode="auto">
                <a:xfrm>
                  <a:off x="6264309" y="709319"/>
                  <a:ext cx="1801052" cy="11970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45" name="TextBox 44">
                  <a:extLst>
                    <a:ext uri="{FF2B5EF4-FFF2-40B4-BE49-F238E27FC236}">
                      <a16:creationId xmlns="" xmlns:a16="http://schemas.microsoft.com/office/drawing/2014/main" id="{B19687E9-40E5-4690-8827-5C1E00580875}"/>
                    </a:ext>
                  </a:extLst>
                </p:cNvPr>
                <p:cNvSpPr txBox="1"/>
                <p:nvPr/>
              </p:nvSpPr>
              <p:spPr>
                <a:xfrm>
                  <a:off x="6973155" y="671490"/>
                  <a:ext cx="956417" cy="308067"/>
                </a:xfrm>
                <a:prstGeom prst="rect">
                  <a:avLst/>
                </a:prstGeom>
                <a:noFill/>
              </p:spPr>
              <p:txBody>
                <a:bodyPr wrap="square" lIns="62518" tIns="31259" rIns="62518" bIns="31259" rtlCol="0">
                  <a:spAutoFit/>
                </a:bodyPr>
                <a:lstStyle/>
                <a:p>
                  <a:r>
                    <a:rPr lang="en-US" altLang="zh-CN" sz="1400" dirty="0"/>
                    <a:t>       </a:t>
                  </a:r>
                  <a:r>
                    <a:rPr lang="en-US" altLang="zh-CN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1.3%</a:t>
                  </a:r>
                  <a:endParaRPr lang="zh-CN" altLang="en-US" sz="8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12" name="TextBox 11">
              <a:extLst>
                <a:ext uri="{FF2B5EF4-FFF2-40B4-BE49-F238E27FC236}">
                  <a16:creationId xmlns="" xmlns:a16="http://schemas.microsoft.com/office/drawing/2014/main" id="{35A196B9-7A22-4BE2-A3E8-C15E5709FF91}"/>
                </a:ext>
              </a:extLst>
            </p:cNvPr>
            <p:cNvSpPr txBox="1"/>
            <p:nvPr/>
          </p:nvSpPr>
          <p:spPr>
            <a:xfrm>
              <a:off x="483982" y="1768509"/>
              <a:ext cx="440837" cy="232521"/>
            </a:xfrm>
            <a:prstGeom prst="rect">
              <a:avLst/>
            </a:prstGeom>
            <a:noFill/>
          </p:spPr>
          <p:txBody>
            <a:bodyPr wrap="square" lIns="75022" tIns="37511" rIns="75022" bIns="37511" rtlCol="0">
              <a:spAutoFit/>
            </a:bodyPr>
            <a:lstStyle/>
            <a:p>
              <a:pPr defTabSz="914400"/>
              <a:r>
                <a:rPr lang="en-US" altLang="zh-CN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92EFCA01-DA74-4ED5-9034-27F3212B43DE}"/>
                </a:ext>
              </a:extLst>
            </p:cNvPr>
            <p:cNvCxnSpPr/>
            <p:nvPr/>
          </p:nvCxnSpPr>
          <p:spPr>
            <a:xfrm>
              <a:off x="2229272" y="1904638"/>
              <a:ext cx="4536504" cy="0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6DA6DA6C-375D-497E-8AB4-90512EA76058}"/>
                </a:ext>
              </a:extLst>
            </p:cNvPr>
            <p:cNvSpPr txBox="1"/>
            <p:nvPr/>
          </p:nvSpPr>
          <p:spPr>
            <a:xfrm>
              <a:off x="4101480" y="1707738"/>
              <a:ext cx="880095" cy="249299"/>
            </a:xfrm>
            <a:prstGeom prst="rect">
              <a:avLst/>
            </a:prstGeom>
            <a:noFill/>
          </p:spPr>
          <p:txBody>
            <a:bodyPr wrap="square" lIns="109728" tIns="54864" rIns="109728" bIns="54864" rtlCol="0">
              <a:spAutoFit/>
            </a:bodyPr>
            <a:lstStyle/>
            <a:p>
              <a:r>
                <a:rPr lang="en-US" altLang="zh-CN" sz="9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DSS(3.5%)</a:t>
              </a:r>
              <a:endParaRPr lang="zh-CN" altLang="en-US" sz="9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DE130FD7-2FD3-45E0-8ECE-E42B9C8DBE50}"/>
                </a:ext>
              </a:extLst>
            </p:cNvPr>
            <p:cNvSpPr txBox="1"/>
            <p:nvPr/>
          </p:nvSpPr>
          <p:spPr>
            <a:xfrm>
              <a:off x="1077144" y="1564302"/>
              <a:ext cx="792088" cy="387798"/>
            </a:xfrm>
            <a:prstGeom prst="rect">
              <a:avLst/>
            </a:prstGeom>
            <a:noFill/>
          </p:spPr>
          <p:txBody>
            <a:bodyPr wrap="square" lIns="109728" tIns="54864" rIns="109728" bIns="54864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      </a:t>
              </a:r>
              <a:r>
                <a:rPr lang="en-US" altLang="zh-CN" sz="9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Untreated</a:t>
              </a:r>
              <a:endParaRPr lang="zh-CN" altLang="en-US" sz="9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28D4C074-D98F-4DB1-A85B-B67B0578E0E6}"/>
                </a:ext>
              </a:extLst>
            </p:cNvPr>
            <p:cNvCxnSpPr/>
            <p:nvPr/>
          </p:nvCxnSpPr>
          <p:spPr>
            <a:xfrm>
              <a:off x="933128" y="1902093"/>
              <a:ext cx="1071570" cy="1985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9CBAA567-873F-4AA6-A8D7-48E63A25E7E6}"/>
                </a:ext>
              </a:extLst>
            </p:cNvPr>
            <p:cNvGrpSpPr/>
            <p:nvPr/>
          </p:nvGrpSpPr>
          <p:grpSpPr>
            <a:xfrm>
              <a:off x="429073" y="3044959"/>
              <a:ext cx="6472109" cy="1087758"/>
              <a:chOff x="648148" y="4140520"/>
              <a:chExt cx="6472109" cy="1273767"/>
            </a:xfrm>
          </p:grpSpPr>
          <p:grpSp>
            <p:nvGrpSpPr>
              <p:cNvPr id="18" name="组合 115">
                <a:extLst>
                  <a:ext uri="{FF2B5EF4-FFF2-40B4-BE49-F238E27FC236}">
                    <a16:creationId xmlns="" xmlns:a16="http://schemas.microsoft.com/office/drawing/2014/main" id="{2993E811-4BB6-4FFB-93C5-6EB403D0BB28}"/>
                  </a:ext>
                </a:extLst>
              </p:cNvPr>
              <p:cNvGrpSpPr/>
              <p:nvPr/>
            </p:nvGrpSpPr>
            <p:grpSpPr>
              <a:xfrm>
                <a:off x="648148" y="4140520"/>
                <a:ext cx="6472109" cy="1273767"/>
                <a:chOff x="288107" y="5760704"/>
                <a:chExt cx="9290702" cy="1891798"/>
              </a:xfrm>
            </p:grpSpPr>
            <p:sp>
              <p:nvSpPr>
                <p:cNvPr id="20" name="TextBox 19">
                  <a:extLst>
                    <a:ext uri="{FF2B5EF4-FFF2-40B4-BE49-F238E27FC236}">
                      <a16:creationId xmlns="" xmlns:a16="http://schemas.microsoft.com/office/drawing/2014/main" id="{0A230F03-5B84-43E2-B178-E7C3914C8D00}"/>
                    </a:ext>
                  </a:extLst>
                </p:cNvPr>
                <p:cNvSpPr txBox="1"/>
                <p:nvPr/>
              </p:nvSpPr>
              <p:spPr>
                <a:xfrm>
                  <a:off x="288107" y="6480784"/>
                  <a:ext cx="754850" cy="198865"/>
                </a:xfrm>
                <a:prstGeom prst="rect">
                  <a:avLst/>
                </a:prstGeom>
                <a:noFill/>
              </p:spPr>
              <p:txBody>
                <a:bodyPr wrap="square" lIns="75022" tIns="37511" rIns="75022" bIns="37511" rtlCol="0">
                  <a:spAutoFit/>
                </a:bodyPr>
                <a:lstStyle/>
                <a:p>
                  <a:r>
                    <a:rPr lang="en-US" altLang="zh-CN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Colon</a:t>
                  </a:r>
                  <a:endParaRPr lang="zh-CN" altLang="en-US" sz="8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1" name="组合 83">
                  <a:extLst>
                    <a:ext uri="{FF2B5EF4-FFF2-40B4-BE49-F238E27FC236}">
                      <a16:creationId xmlns="" xmlns:a16="http://schemas.microsoft.com/office/drawing/2014/main" id="{901D1370-997A-41A6-AF8C-60AF0336DEE1}"/>
                    </a:ext>
                  </a:extLst>
                </p:cNvPr>
                <p:cNvGrpSpPr/>
                <p:nvPr/>
              </p:nvGrpSpPr>
              <p:grpSpPr>
                <a:xfrm>
                  <a:off x="6125889" y="5867650"/>
                  <a:ext cx="1741482" cy="1604288"/>
                  <a:chOff x="6404098" y="2050912"/>
                  <a:chExt cx="1840994" cy="1283430"/>
                </a:xfrm>
              </p:grpSpPr>
              <p:pic>
                <p:nvPicPr>
                  <p:cNvPr id="36" name="Picture 10">
                    <a:extLst>
                      <a:ext uri="{FF2B5EF4-FFF2-40B4-BE49-F238E27FC236}">
                        <a16:creationId xmlns="" xmlns:a16="http://schemas.microsoft.com/office/drawing/2014/main" id="{F7590B19-5327-4F8D-8FE7-182ED1536204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7" cstate="print"/>
                  <a:srcRect l="886" b="1299"/>
                  <a:stretch>
                    <a:fillRect/>
                  </a:stretch>
                </p:blipFill>
                <p:spPr bwMode="auto">
                  <a:xfrm>
                    <a:off x="6404098" y="2050912"/>
                    <a:ext cx="1840994" cy="128343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37" name="TextBox 36">
                    <a:extLst>
                      <a:ext uri="{FF2B5EF4-FFF2-40B4-BE49-F238E27FC236}">
                        <a16:creationId xmlns="" xmlns:a16="http://schemas.microsoft.com/office/drawing/2014/main" id="{2C03F3E8-EB87-4FFC-A307-5F5F39264A00}"/>
                      </a:ext>
                    </a:extLst>
                  </p:cNvPr>
                  <p:cNvSpPr txBox="1"/>
                  <p:nvPr/>
                </p:nvSpPr>
                <p:spPr>
                  <a:xfrm>
                    <a:off x="7444813" y="2136468"/>
                    <a:ext cx="636880" cy="148991"/>
                  </a:xfrm>
                  <a:prstGeom prst="rect">
                    <a:avLst/>
                  </a:prstGeom>
                  <a:noFill/>
                </p:spPr>
                <p:txBody>
                  <a:bodyPr wrap="square" lIns="62518" tIns="31259" rIns="62518" bIns="31259" rtlCol="0">
                    <a:spAutoFit/>
                  </a:bodyPr>
                  <a:lstStyle/>
                  <a:p>
                    <a:r>
                      <a:rPr lang="en-US" altLang="zh-CN" sz="800" b="1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3.2%</a:t>
                    </a:r>
                    <a:endParaRPr lang="zh-CN" altLang="en-US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2" name="组合 86">
                  <a:extLst>
                    <a:ext uri="{FF2B5EF4-FFF2-40B4-BE49-F238E27FC236}">
                      <a16:creationId xmlns="" xmlns:a16="http://schemas.microsoft.com/office/drawing/2014/main" id="{8AF6D9AB-2353-41BE-A53D-345F9D1E865F}"/>
                    </a:ext>
                  </a:extLst>
                </p:cNvPr>
                <p:cNvGrpSpPr/>
                <p:nvPr/>
              </p:nvGrpSpPr>
              <p:grpSpPr>
                <a:xfrm>
                  <a:off x="4333105" y="5867649"/>
                  <a:ext cx="1771851" cy="1614432"/>
                  <a:chOff x="4472013" y="2050912"/>
                  <a:chExt cx="1822475" cy="1291545"/>
                </a:xfrm>
              </p:grpSpPr>
              <p:pic>
                <p:nvPicPr>
                  <p:cNvPr id="34" name="Picture 7">
                    <a:extLst>
                      <a:ext uri="{FF2B5EF4-FFF2-40B4-BE49-F238E27FC236}">
                        <a16:creationId xmlns="" xmlns:a16="http://schemas.microsoft.com/office/drawing/2014/main" id="{8D9B7D49-4CA9-4858-B692-00C40F9BDB68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4472013" y="2050912"/>
                    <a:ext cx="1817882" cy="1291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35" name="TextBox 34">
                    <a:extLst>
                      <a:ext uri="{FF2B5EF4-FFF2-40B4-BE49-F238E27FC236}">
                        <a16:creationId xmlns="" xmlns:a16="http://schemas.microsoft.com/office/drawing/2014/main" id="{2224135D-5CB0-433D-8FA7-B4D6EA2867F9}"/>
                      </a:ext>
                    </a:extLst>
                  </p:cNvPr>
                  <p:cNvSpPr txBox="1"/>
                  <p:nvPr/>
                </p:nvSpPr>
                <p:spPr>
                  <a:xfrm>
                    <a:off x="5627478" y="2136468"/>
                    <a:ext cx="667010" cy="221281"/>
                  </a:xfrm>
                  <a:prstGeom prst="rect">
                    <a:avLst/>
                  </a:prstGeom>
                  <a:noFill/>
                </p:spPr>
                <p:txBody>
                  <a:bodyPr wrap="square" lIns="62518" tIns="31259" rIns="62518" bIns="31259" rtlCol="0">
                    <a:spAutoFit/>
                  </a:bodyPr>
                  <a:lstStyle/>
                  <a:p>
                    <a:r>
                      <a:rPr lang="en-US" altLang="zh-CN" sz="800" b="1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1.1%</a:t>
                    </a:r>
                    <a:endParaRPr lang="zh-CN" altLang="en-US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</p:grpSp>
            <p:pic>
              <p:nvPicPr>
                <p:cNvPr id="23" name="Picture 8">
                  <a:extLst>
                    <a:ext uri="{FF2B5EF4-FFF2-40B4-BE49-F238E27FC236}">
                      <a16:creationId xmlns="" xmlns:a16="http://schemas.microsoft.com/office/drawing/2014/main" id="{1D294F2C-7BE2-468C-8082-AAB2044468DE}"/>
                    </a:ext>
                  </a:extLst>
                </p:cNvPr>
                <p:cNvPicPr>
                  <a:picLocks noChangeArrowheads="1"/>
                </p:cNvPicPr>
                <p:nvPr/>
              </p:nvPicPr>
              <p:blipFill>
                <a:blip r:embed="rId9" cstate="print"/>
                <a:srcRect l="1643" b="1747"/>
                <a:stretch>
                  <a:fillRect/>
                </a:stretch>
              </p:blipFill>
              <p:spPr bwMode="auto">
                <a:xfrm>
                  <a:off x="7876047" y="5867647"/>
                  <a:ext cx="1702762" cy="15874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24" name="TextBox 23">
                  <a:extLst>
                    <a:ext uri="{FF2B5EF4-FFF2-40B4-BE49-F238E27FC236}">
                      <a16:creationId xmlns="" xmlns:a16="http://schemas.microsoft.com/office/drawing/2014/main" id="{B3DCDA7D-6D84-48E7-8BC0-E0EFD6A97FAC}"/>
                    </a:ext>
                  </a:extLst>
                </p:cNvPr>
                <p:cNvSpPr txBox="1"/>
                <p:nvPr/>
              </p:nvSpPr>
              <p:spPr>
                <a:xfrm>
                  <a:off x="432123" y="5760704"/>
                  <a:ext cx="563302" cy="260421"/>
                </a:xfrm>
                <a:prstGeom prst="rect">
                  <a:avLst/>
                </a:prstGeom>
                <a:noFill/>
              </p:spPr>
              <p:txBody>
                <a:bodyPr wrap="square" lIns="75022" tIns="37511" rIns="75022" bIns="37511" rtlCol="0">
                  <a:spAutoFit/>
                </a:bodyPr>
                <a:lstStyle/>
                <a:p>
                  <a:pPr defTabSz="914400"/>
                  <a:r>
                    <a:rPr lang="en-US" altLang="zh-CN" sz="12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</a:t>
                  </a:r>
                  <a:endParaRPr lang="zh-CN" altLang="en-US" sz="12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25" name="直接箭头连接符 24">
                  <a:extLst>
                    <a:ext uri="{FF2B5EF4-FFF2-40B4-BE49-F238E27FC236}">
                      <a16:creationId xmlns="" xmlns:a16="http://schemas.microsoft.com/office/drawing/2014/main" id="{68C60724-1DEE-4B31-997D-4992657D3915}"/>
                    </a:ext>
                  </a:extLst>
                </p:cNvPr>
                <p:cNvCxnSpPr/>
                <p:nvPr/>
              </p:nvCxnSpPr>
              <p:spPr>
                <a:xfrm>
                  <a:off x="971520" y="7358083"/>
                  <a:ext cx="571504" cy="198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>
                  <a:extLst>
                    <a:ext uri="{FF2B5EF4-FFF2-40B4-BE49-F238E27FC236}">
                      <a16:creationId xmlns="" xmlns:a16="http://schemas.microsoft.com/office/drawing/2014/main" id="{C66CC7DB-8C1D-451D-9A5D-5C96DBB8D3E0}"/>
                    </a:ext>
                  </a:extLst>
                </p:cNvPr>
                <p:cNvSpPr txBox="1"/>
                <p:nvPr/>
              </p:nvSpPr>
              <p:spPr>
                <a:xfrm>
                  <a:off x="1166521" y="7418592"/>
                  <a:ext cx="714380" cy="233910"/>
                </a:xfrm>
                <a:prstGeom prst="rect">
                  <a:avLst/>
                </a:prstGeom>
                <a:noFill/>
              </p:spPr>
              <p:txBody>
                <a:bodyPr wrap="square" lIns="109728" tIns="54864" rIns="109728" bIns="54864" rtlCol="0">
                  <a:spAutoFit/>
                </a:bodyPr>
                <a:lstStyle/>
                <a:p>
                  <a:r>
                    <a:rPr lang="en-US" altLang="zh-CN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CFSE</a:t>
                  </a:r>
                  <a:endParaRPr lang="zh-CN" altLang="en-US" sz="8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7" name="组合 100">
                  <a:extLst>
                    <a:ext uri="{FF2B5EF4-FFF2-40B4-BE49-F238E27FC236}">
                      <a16:creationId xmlns="" xmlns:a16="http://schemas.microsoft.com/office/drawing/2014/main" id="{A4EE14CC-AFB0-4E7A-B9C0-7DF13B2B2A9C}"/>
                    </a:ext>
                  </a:extLst>
                </p:cNvPr>
                <p:cNvGrpSpPr/>
                <p:nvPr/>
              </p:nvGrpSpPr>
              <p:grpSpPr>
                <a:xfrm>
                  <a:off x="930101" y="5853502"/>
                  <a:ext cx="1743764" cy="1614432"/>
                  <a:chOff x="1001539" y="2039593"/>
                  <a:chExt cx="1743764" cy="1291545"/>
                </a:xfrm>
              </p:grpSpPr>
              <p:pic>
                <p:nvPicPr>
                  <p:cNvPr id="32" name="Picture 5">
                    <a:extLst>
                      <a:ext uri="{FF2B5EF4-FFF2-40B4-BE49-F238E27FC236}">
                        <a16:creationId xmlns="" xmlns:a16="http://schemas.microsoft.com/office/drawing/2014/main" id="{F2624199-0A87-402C-BABB-72B04929679D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10" cstate="print"/>
                  <a:srcRect l="463" b="3357"/>
                  <a:stretch>
                    <a:fillRect/>
                  </a:stretch>
                </p:blipFill>
                <p:spPr bwMode="auto">
                  <a:xfrm>
                    <a:off x="1001539" y="2039593"/>
                    <a:ext cx="1743764" cy="129154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33" name="TextBox 32">
                    <a:extLst>
                      <a:ext uri="{FF2B5EF4-FFF2-40B4-BE49-F238E27FC236}">
                        <a16:creationId xmlns="" xmlns:a16="http://schemas.microsoft.com/office/drawing/2014/main" id="{06A9DF81-EE18-40D8-A2A0-87CF28C33595}"/>
                      </a:ext>
                    </a:extLst>
                  </p:cNvPr>
                  <p:cNvSpPr txBox="1"/>
                  <p:nvPr/>
                </p:nvSpPr>
                <p:spPr>
                  <a:xfrm>
                    <a:off x="2043090" y="2051448"/>
                    <a:ext cx="571503" cy="222858"/>
                  </a:xfrm>
                  <a:prstGeom prst="rect">
                    <a:avLst/>
                  </a:prstGeom>
                  <a:noFill/>
                </p:spPr>
                <p:txBody>
                  <a:bodyPr wrap="square" lIns="62518" tIns="31259" rIns="62518" bIns="31259" rtlCol="0">
                    <a:spAutoFit/>
                  </a:bodyPr>
                  <a:lstStyle/>
                  <a:p>
                    <a:r>
                      <a:rPr lang="en-US" altLang="zh-CN" sz="1400" dirty="0"/>
                      <a:t> </a:t>
                    </a:r>
                    <a:r>
                      <a:rPr lang="en-US" altLang="zh-CN" sz="800" b="1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0.3%</a:t>
                    </a:r>
                    <a:endParaRPr lang="zh-CN" altLang="en-US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8" name="组合 103">
                  <a:extLst>
                    <a:ext uri="{FF2B5EF4-FFF2-40B4-BE49-F238E27FC236}">
                      <a16:creationId xmlns="" xmlns:a16="http://schemas.microsoft.com/office/drawing/2014/main" id="{8393AC49-CEFB-44F5-912C-2470BB761343}"/>
                    </a:ext>
                  </a:extLst>
                </p:cNvPr>
                <p:cNvGrpSpPr/>
                <p:nvPr/>
              </p:nvGrpSpPr>
              <p:grpSpPr>
                <a:xfrm>
                  <a:off x="2652913" y="5867650"/>
                  <a:ext cx="1760196" cy="1614431"/>
                  <a:chOff x="2723025" y="2050913"/>
                  <a:chExt cx="1830603" cy="1291543"/>
                </a:xfrm>
              </p:grpSpPr>
              <p:pic>
                <p:nvPicPr>
                  <p:cNvPr id="30" name="Picture 14">
                    <a:extLst>
                      <a:ext uri="{FF2B5EF4-FFF2-40B4-BE49-F238E27FC236}">
                        <a16:creationId xmlns="" xmlns:a16="http://schemas.microsoft.com/office/drawing/2014/main" id="{71F5019C-2E66-4075-9D07-61B3748F1016}"/>
                      </a:ext>
                    </a:extLst>
                  </p:cNvPr>
                  <p:cNvPicPr>
                    <a:picLocks noChangeArrowheads="1"/>
                  </p:cNvPicPr>
                  <p:nvPr/>
                </p:nvPicPr>
                <p:blipFill>
                  <a:blip r:embed="rId11" cstate="print"/>
                  <a:srcRect l="1564"/>
                  <a:stretch>
                    <a:fillRect/>
                  </a:stretch>
                </p:blipFill>
                <p:spPr bwMode="auto">
                  <a:xfrm>
                    <a:off x="2723025" y="2050913"/>
                    <a:ext cx="1800460" cy="129154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31" name="TextBox 30">
                    <a:extLst>
                      <a:ext uri="{FF2B5EF4-FFF2-40B4-BE49-F238E27FC236}">
                        <a16:creationId xmlns="" xmlns:a16="http://schemas.microsoft.com/office/drawing/2014/main" id="{3BF4934C-6538-43C7-9CA6-62145E087146}"/>
                      </a:ext>
                    </a:extLst>
                  </p:cNvPr>
                  <p:cNvSpPr txBox="1"/>
                  <p:nvPr/>
                </p:nvSpPr>
                <p:spPr>
                  <a:xfrm>
                    <a:off x="3703692" y="2136467"/>
                    <a:ext cx="849936" cy="221281"/>
                  </a:xfrm>
                  <a:prstGeom prst="rect">
                    <a:avLst/>
                  </a:prstGeom>
                  <a:noFill/>
                </p:spPr>
                <p:txBody>
                  <a:bodyPr wrap="square" lIns="62518" tIns="31259" rIns="62518" bIns="31259" rtlCol="0">
                    <a:spAutoFit/>
                  </a:bodyPr>
                  <a:lstStyle/>
                  <a:p>
                    <a:r>
                      <a:rPr lang="en-US" altLang="zh-CN" sz="800" b="1" dirty="0"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" panose="020B0604020202020204" pitchFamily="34" charset="0"/>
                      </a:rPr>
                      <a:t>0.2%</a:t>
                    </a:r>
                    <a:endParaRPr lang="zh-CN" altLang="en-US" sz="800" b="1" dirty="0"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endParaRPr>
                  </a:p>
                </p:txBody>
              </p:sp>
            </p:grpSp>
            <p:cxnSp>
              <p:nvCxnSpPr>
                <p:cNvPr id="29" name="直接箭头连接符 28">
                  <a:extLst>
                    <a:ext uri="{FF2B5EF4-FFF2-40B4-BE49-F238E27FC236}">
                      <a16:creationId xmlns="" xmlns:a16="http://schemas.microsoft.com/office/drawing/2014/main" id="{E8995372-B419-4EE6-8FF9-FB9D0E85770B}"/>
                    </a:ext>
                  </a:extLst>
                </p:cNvPr>
                <p:cNvCxnSpPr/>
                <p:nvPr/>
              </p:nvCxnSpPr>
              <p:spPr>
                <a:xfrm>
                  <a:off x="856419" y="7554773"/>
                  <a:ext cx="385750" cy="420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>
                <a:extLst>
                  <a:ext uri="{FF2B5EF4-FFF2-40B4-BE49-F238E27FC236}">
                    <a16:creationId xmlns="" xmlns:a16="http://schemas.microsoft.com/office/drawing/2014/main" id="{13520E2B-DEC1-4EA4-8929-7CA092F377ED}"/>
                  </a:ext>
                </a:extLst>
              </p:cNvPr>
              <p:cNvSpPr txBox="1"/>
              <p:nvPr/>
            </p:nvSpPr>
            <p:spPr>
              <a:xfrm>
                <a:off x="6696819" y="4284538"/>
                <a:ext cx="419683" cy="186239"/>
              </a:xfrm>
              <a:prstGeom prst="rect">
                <a:avLst/>
              </a:prstGeom>
              <a:noFill/>
            </p:spPr>
            <p:txBody>
              <a:bodyPr wrap="square" lIns="62518" tIns="31259" rIns="62518" bIns="31259" rtlCol="0">
                <a:spAutoFit/>
              </a:bodyPr>
              <a:lstStyle/>
              <a:p>
                <a:r>
                  <a:rPr lang="en-US" altLang="zh-CN" sz="800" b="1" dirty="0"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1%</a:t>
                </a:r>
                <a:endParaRPr lang="zh-CN" altLang="en-US" sz="800" b="1" dirty="0"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54" name="矩形 53"/>
          <p:cNvSpPr/>
          <p:nvPr/>
        </p:nvSpPr>
        <p:spPr>
          <a:xfrm>
            <a:off x="624680" y="4082663"/>
            <a:ext cx="6772714" cy="572464"/>
          </a:xfrm>
          <a:prstGeom prst="rect">
            <a:avLst/>
          </a:prstGeom>
        </p:spPr>
        <p:txBody>
          <a:bodyPr wrap="square" lIns="109728" tIns="54864" rIns="109728" bIns="54864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Fig. S2</a:t>
            </a:r>
            <a:r>
              <a:rPr lang="en-US" altLang="zh-CN" sz="12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The homing ability of </a:t>
            </a:r>
            <a:r>
              <a:rPr lang="en-US" altLang="zh-CN" sz="12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HUC-MSCs</a:t>
            </a:r>
            <a:endParaRPr lang="zh-CN" altLang="zh-CN" sz="12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ctr"/>
            <a:r>
              <a:rPr lang="en-US" altLang="zh-CN" sz="12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endParaRPr lang="zh-CN" altLang="en-US" sz="12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509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6377</TotalTime>
  <Words>57</Words>
  <Application>Microsoft Office PowerPoint</Application>
  <PresentationFormat>自定义</PresentationFormat>
  <Paragraphs>24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Chang</dc:creator>
  <cp:lastModifiedBy>acer</cp:lastModifiedBy>
  <cp:revision>898</cp:revision>
  <dcterms:created xsi:type="dcterms:W3CDTF">2018-09-04T13:03:03Z</dcterms:created>
  <dcterms:modified xsi:type="dcterms:W3CDTF">2022-04-29T10:06:52Z</dcterms:modified>
</cp:coreProperties>
</file>