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71" r:id="rId2"/>
    <p:sldId id="733" r:id="rId3"/>
    <p:sldId id="734" r:id="rId4"/>
    <p:sldId id="735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62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NI\Uni\MasterUni\university.Msc\university.Master\Uni.master\thesis\thesis\thesispart\photo\6sample%20(Recovered)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thesis%20Naji\manuscript\Aj.%20Kanokwan%20editted\drafting%20manuscript\final%20file\Editor%20decision\NAI-All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NI\ThesisBook,PhD\Thesiscook,draft\nai\nai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Dot intensities </a:t>
            </a:r>
          </a:p>
        </c:rich>
      </c:tx>
      <c:layout>
        <c:manualLayout>
          <c:xMode val="edge"/>
          <c:yMode val="edge"/>
          <c:x val="0.41114074528719019"/>
          <c:y val="8.7016697613549934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h-T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Sheet1!$B$4</c:f>
              <c:strCache>
                <c:ptCount val="1"/>
                <c:pt idx="0">
                  <c:v>Day 4</c:v>
                </c:pt>
              </c:strCache>
            </c:strRef>
          </c:tx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Sheet1!$D$5:$D$10</c:f>
                <c:numCache>
                  <c:formatCode>General</c:formatCode>
                  <c:ptCount val="6"/>
                  <c:pt idx="0">
                    <c:v>115</c:v>
                  </c:pt>
                  <c:pt idx="1">
                    <c:v>109</c:v>
                  </c:pt>
                  <c:pt idx="2">
                    <c:v>114</c:v>
                  </c:pt>
                  <c:pt idx="3">
                    <c:v>123</c:v>
                  </c:pt>
                  <c:pt idx="4">
                    <c:v>156</c:v>
                  </c:pt>
                  <c:pt idx="5">
                    <c:v>230</c:v>
                  </c:pt>
                </c:numCache>
              </c:numRef>
            </c:plus>
            <c:minus>
              <c:numRef>
                <c:f>Sheet1!$D$5:$D$10</c:f>
                <c:numCache>
                  <c:formatCode>General</c:formatCode>
                  <c:ptCount val="6"/>
                  <c:pt idx="0">
                    <c:v>115</c:v>
                  </c:pt>
                  <c:pt idx="1">
                    <c:v>109</c:v>
                  </c:pt>
                  <c:pt idx="2">
                    <c:v>114</c:v>
                  </c:pt>
                  <c:pt idx="3">
                    <c:v>123</c:v>
                  </c:pt>
                  <c:pt idx="4">
                    <c:v>156</c:v>
                  </c:pt>
                  <c:pt idx="5">
                    <c:v>230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Sheet1!$A$5:$A$10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Sheet1!$B$5:$B$10</c:f>
              <c:numCache>
                <c:formatCode>General</c:formatCode>
                <c:ptCount val="6"/>
                <c:pt idx="0">
                  <c:v>7124.79</c:v>
                </c:pt>
                <c:pt idx="1">
                  <c:v>7718.77</c:v>
                </c:pt>
                <c:pt idx="2">
                  <c:v>5963.88</c:v>
                </c:pt>
                <c:pt idx="3">
                  <c:v>7289.35</c:v>
                </c:pt>
                <c:pt idx="4">
                  <c:v>6858.57</c:v>
                </c:pt>
                <c:pt idx="5">
                  <c:v>6567.75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AA-4153-957B-6581AF74AFD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374209167"/>
        <c:axId val="1374210831"/>
      </c:barChart>
      <c:catAx>
        <c:axId val="1374209167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Stable cell line clones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th-T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374210831"/>
        <c:crosses val="autoZero"/>
        <c:auto val="1"/>
        <c:lblAlgn val="ctr"/>
        <c:lblOffset val="100"/>
        <c:noMultiLvlLbl val="0"/>
      </c:catAx>
      <c:valAx>
        <c:axId val="13742108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Intensity signal of dot blot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th-T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3742091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56419363582418"/>
          <c:y val="2.0069046811936025E-2"/>
          <c:w val="0.76376574615778836"/>
          <c:h val="0.79285813041060427"/>
        </c:manualLayout>
      </c:layout>
      <c:barChart>
        <c:barDir val="col"/>
        <c:grouping val="clustered"/>
        <c:varyColors val="0"/>
        <c:ser>
          <c:idx val="3"/>
          <c:order val="0"/>
          <c:tx>
            <c:strRef>
              <c:f>plot!$B$24</c:f>
              <c:strCache>
                <c:ptCount val="1"/>
                <c:pt idx="0">
                  <c:v>1:160</c:v>
                </c:pt>
              </c:strCache>
            </c:strRef>
          </c:tx>
          <c:spPr>
            <a:solidFill>
              <a:schemeClr val="lt1"/>
            </a:solidFill>
            <a:ln w="12700" cap="flat" cmpd="sng" algn="ctr">
              <a:solidFill>
                <a:schemeClr val="dk1"/>
              </a:solidFill>
              <a:prstDash val="solid"/>
              <a:miter lim="800000"/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plot!$A$25:$A$27</c:f>
              <c:strCache>
                <c:ptCount val="3"/>
                <c:pt idx="0">
                  <c:v>Mouse 1</c:v>
                </c:pt>
                <c:pt idx="1">
                  <c:v>Mouse 2</c:v>
                </c:pt>
                <c:pt idx="2">
                  <c:v>Mouse 3</c:v>
                </c:pt>
              </c:strCache>
            </c:strRef>
          </c:cat>
          <c:val>
            <c:numRef>
              <c:f>plot!$B$25:$B$27</c:f>
              <c:numCache>
                <c:formatCode>General</c:formatCode>
                <c:ptCount val="3"/>
                <c:pt idx="0">
                  <c:v>50.675675675675677</c:v>
                </c:pt>
                <c:pt idx="1">
                  <c:v>52.234927234927241</c:v>
                </c:pt>
                <c:pt idx="2">
                  <c:v>50.207900207900217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98-4991-A00B-7B77CB2D1F10}"/>
            </c:ext>
          </c:extLst>
        </c:ser>
        <c:ser>
          <c:idx val="2"/>
          <c:order val="1"/>
          <c:tx>
            <c:strRef>
              <c:f>plot!$C$24</c:f>
              <c:strCache>
                <c:ptCount val="1"/>
                <c:pt idx="0">
                  <c:v>1:40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plot!$A$25:$A$27</c:f>
              <c:strCache>
                <c:ptCount val="3"/>
                <c:pt idx="0">
                  <c:v>Mouse 1</c:v>
                </c:pt>
                <c:pt idx="1">
                  <c:v>Mouse 2</c:v>
                </c:pt>
                <c:pt idx="2">
                  <c:v>Mouse 3</c:v>
                </c:pt>
              </c:strCache>
            </c:strRef>
          </c:cat>
          <c:val>
            <c:numRef>
              <c:f>plot!$C$25:$C$27</c:f>
              <c:numCache>
                <c:formatCode>General</c:formatCode>
                <c:ptCount val="3"/>
                <c:pt idx="0">
                  <c:v>38.879159369527144</c:v>
                </c:pt>
                <c:pt idx="1">
                  <c:v>42.206654991243425</c:v>
                </c:pt>
                <c:pt idx="2">
                  <c:v>40.105078809106821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398-4991-A00B-7B77CB2D1F10}"/>
            </c:ext>
          </c:extLst>
        </c:ser>
        <c:ser>
          <c:idx val="1"/>
          <c:order val="2"/>
          <c:tx>
            <c:strRef>
              <c:f>plot!$D$24</c:f>
              <c:strCache>
                <c:ptCount val="1"/>
                <c:pt idx="0">
                  <c:v>1:10</c:v>
                </c:pt>
              </c:strCache>
            </c:strRef>
          </c:tx>
          <c:spPr>
            <a:pattFill prst="lgCheck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plot!$A$25:$A$27</c:f>
              <c:strCache>
                <c:ptCount val="3"/>
                <c:pt idx="0">
                  <c:v>Mouse 1</c:v>
                </c:pt>
                <c:pt idx="1">
                  <c:v>Mouse 2</c:v>
                </c:pt>
                <c:pt idx="2">
                  <c:v>Mouse 3</c:v>
                </c:pt>
              </c:strCache>
            </c:strRef>
          </c:cat>
          <c:val>
            <c:numRef>
              <c:f>plot!$D$25:$D$27</c:f>
              <c:numCache>
                <c:formatCode>General</c:formatCode>
                <c:ptCount val="3"/>
                <c:pt idx="0">
                  <c:v>35.325762104004788</c:v>
                </c:pt>
                <c:pt idx="1">
                  <c:v>36.222355050806939</c:v>
                </c:pt>
                <c:pt idx="2">
                  <c:v>36.401673640167367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398-4991-A00B-7B77CB2D1F10}"/>
            </c:ext>
          </c:extLst>
        </c:ser>
        <c:ser>
          <c:idx val="0"/>
          <c:order val="3"/>
          <c:tx>
            <c:strRef>
              <c:f>plot!$E$24</c:f>
              <c:strCache>
                <c:ptCount val="1"/>
                <c:pt idx="0">
                  <c:v>1:1</c:v>
                </c:pt>
              </c:strCache>
            </c:strRef>
          </c:tx>
          <c:spPr>
            <a:pattFill prst="ltHorz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plot!$A$25:$A$27</c:f>
              <c:strCache>
                <c:ptCount val="3"/>
                <c:pt idx="0">
                  <c:v>Mouse 1</c:v>
                </c:pt>
                <c:pt idx="1">
                  <c:v>Mouse 2</c:v>
                </c:pt>
                <c:pt idx="2">
                  <c:v>Mouse 3</c:v>
                </c:pt>
              </c:strCache>
            </c:strRef>
          </c:cat>
          <c:val>
            <c:numRef>
              <c:f>plot!$E$25:$E$27</c:f>
              <c:numCache>
                <c:formatCode>General</c:formatCode>
                <c:ptCount val="3"/>
                <c:pt idx="0">
                  <c:v>30.434782608695656</c:v>
                </c:pt>
                <c:pt idx="1">
                  <c:v>33.081285444234396</c:v>
                </c:pt>
                <c:pt idx="2">
                  <c:v>33.081285444234396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398-4991-A00B-7B77CB2D1F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23029487"/>
        <c:axId val="2023031151"/>
      </c:barChart>
      <c:catAx>
        <c:axId val="20230294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2023031151"/>
        <c:crosses val="autoZero"/>
        <c:auto val="1"/>
        <c:lblAlgn val="ctr"/>
        <c:lblOffset val="100"/>
        <c:noMultiLvlLbl val="0"/>
      </c:catAx>
      <c:valAx>
        <c:axId val="20230311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/>
                  <a:t>Relative NA activity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th-T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2023029487"/>
        <c:crossesAt val="1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</c:dTable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solidFill>
            <a:schemeClr val="tx1">
              <a:lumMod val="50000"/>
              <a:lumOff val="5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h-T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>
          <a:lumMod val="50000"/>
          <a:lumOff val="50000"/>
        </a:schemeClr>
      </a:solidFill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563939616651095"/>
          <c:y val="4.2171344254614697E-2"/>
          <c:w val="0.68751120404152366"/>
          <c:h val="0.78539456792526063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Sheet4!$J$30</c:f>
              <c:strCache>
                <c:ptCount val="1"/>
                <c:pt idx="0">
                  <c:v>NA-VLP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 cap="rnd">
                <a:solidFill>
                  <a:schemeClr val="accent1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Sheet4!$J$36:$J$38</c:f>
                <c:numCache>
                  <c:formatCode>General</c:formatCode>
                  <c:ptCount val="3"/>
                  <c:pt idx="0">
                    <c:v>4</c:v>
                  </c:pt>
                  <c:pt idx="1">
                    <c:v>4</c:v>
                  </c:pt>
                  <c:pt idx="2">
                    <c:v>5</c:v>
                  </c:pt>
                </c:numCache>
              </c:numRef>
            </c:plus>
            <c:minus>
              <c:numRef>
                <c:f>Sheet4!$J$36:$J$38</c:f>
                <c:numCache>
                  <c:formatCode>General</c:formatCode>
                  <c:ptCount val="3"/>
                  <c:pt idx="0">
                    <c:v>4</c:v>
                  </c:pt>
                  <c:pt idx="1">
                    <c:v>4</c:v>
                  </c:pt>
                  <c:pt idx="2">
                    <c:v>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Sheet4!$I$31:$I$33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xVal>
          <c:yVal>
            <c:numRef>
              <c:f>Sheet4!$J$31:$J$33</c:f>
              <c:numCache>
                <c:formatCode>General</c:formatCode>
                <c:ptCount val="3"/>
                <c:pt idx="0">
                  <c:v>79.400000000000006</c:v>
                </c:pt>
                <c:pt idx="1">
                  <c:v>125.9</c:v>
                </c:pt>
                <c:pt idx="2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13F-42F8-8D82-72FDBFB01A8A}"/>
            </c:ext>
          </c:extLst>
        </c:ser>
        <c:ser>
          <c:idx val="1"/>
          <c:order val="1"/>
          <c:tx>
            <c:strRef>
              <c:f>Sheet4!$K$30</c:f>
              <c:strCache>
                <c:ptCount val="1"/>
                <c:pt idx="0">
                  <c:v>PBS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 cap="rnd">
                <a:solidFill>
                  <a:schemeClr val="accent2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Sheet4!$K$36:$K$38</c:f>
                <c:numCache>
                  <c:formatCode>General</c:formatCode>
                  <c:ptCount val="3"/>
                  <c:pt idx="0">
                    <c:v>6</c:v>
                  </c:pt>
                  <c:pt idx="1">
                    <c:v>5</c:v>
                  </c:pt>
                  <c:pt idx="2">
                    <c:v>6</c:v>
                  </c:pt>
                </c:numCache>
              </c:numRef>
            </c:plus>
            <c:minus>
              <c:numRef>
                <c:f>Sheet4!$K$36:$K$38</c:f>
                <c:numCache>
                  <c:formatCode>General</c:formatCode>
                  <c:ptCount val="3"/>
                  <c:pt idx="0">
                    <c:v>6</c:v>
                  </c:pt>
                  <c:pt idx="1">
                    <c:v>5</c:v>
                  </c:pt>
                  <c:pt idx="2">
                    <c:v>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Sheet4!$I$31:$I$33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xVal>
          <c:yVal>
            <c:numRef>
              <c:f>Sheet4!$K$31:$K$33</c:f>
              <c:numCache>
                <c:formatCode>General</c:formatCode>
                <c:ptCount val="3"/>
                <c:pt idx="0">
                  <c:v>8</c:v>
                </c:pt>
                <c:pt idx="1">
                  <c:v>16</c:v>
                </c:pt>
                <c:pt idx="2">
                  <c:v>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13F-42F8-8D82-72FDBFB01A8A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1467018703"/>
        <c:axId val="1467019951"/>
      </c:scatterChart>
      <c:valAx>
        <c:axId val="1467018703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67019951"/>
        <c:crosses val="autoZero"/>
        <c:crossBetween val="midCat"/>
      </c:valAx>
      <c:valAx>
        <c:axId val="14670199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NAI Titers  </a:t>
                </a:r>
              </a:p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th-T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467018703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5401613089898487"/>
          <c:y val="0.24193028509380574"/>
          <c:w val="0.12743673070905928"/>
          <c:h val="0.122937097578532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th-T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0.28726</cdr:x>
      <cdr:y>0.84491</cdr:y>
    </cdr:from>
    <cdr:to>
      <cdr:x>0.39413</cdr:x>
      <cdr:y>0.90872</cdr:y>
    </cdr:to>
    <cdr:sp macro="" textlink="">
      <cdr:nvSpPr>
        <cdr:cNvPr id="2" name="TextBox 2">
          <a:extLst xmlns:a="http://schemas.openxmlformats.org/drawingml/2006/main">
            <a:ext uri="{FF2B5EF4-FFF2-40B4-BE49-F238E27FC236}">
              <a16:creationId xmlns:a16="http://schemas.microsoft.com/office/drawing/2014/main" id="{075972FD-62BD-4DFD-86BA-EC4D427E0143}"/>
            </a:ext>
          </a:extLst>
        </cdr:cNvPr>
        <cdr:cNvSpPr txBox="1"/>
      </cdr:nvSpPr>
      <cdr:spPr>
        <a:xfrm xmlns:a="http://schemas.openxmlformats.org/drawingml/2006/main">
          <a:off x="1573584" y="3056444"/>
          <a:ext cx="585417" cy="230832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defPPr>
            <a:defRPr lang="th-TH"/>
          </a:defPPr>
          <a:lvl1pPr marL="0" algn="l" defTabSz="914400" rtl="0" eaLnBrk="1" latinLnBrk="0" hangingPunct="1">
            <a:defRPr sz="2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2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2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2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2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2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2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2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2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900" dirty="0">
              <a:latin typeface="Times New Roman" panose="02020603050405020304" pitchFamily="18" charset="0"/>
              <a:cs typeface="Times New Roman" panose="02020603050405020304" pitchFamily="18" charset="0"/>
            </a:rPr>
            <a:t>Mouse 1</a:t>
          </a:r>
          <a:endParaRPr lang="th-TH" sz="900" dirty="0">
            <a:latin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0.482</cdr:x>
      <cdr:y>0.84257</cdr:y>
    </cdr:from>
    <cdr:to>
      <cdr:x>0.58887</cdr:x>
      <cdr:y>0.90638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075972FD-62BD-4DFD-86BA-EC4D427E0143}"/>
            </a:ext>
          </a:extLst>
        </cdr:cNvPr>
        <cdr:cNvSpPr txBox="1"/>
      </cdr:nvSpPr>
      <cdr:spPr>
        <a:xfrm xmlns:a="http://schemas.openxmlformats.org/drawingml/2006/main">
          <a:off x="2640384" y="3047977"/>
          <a:ext cx="585417" cy="230832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defPPr>
            <a:defRPr lang="th-TH"/>
          </a:defPPr>
          <a:lvl1pPr marL="0" algn="l" defTabSz="914400" rtl="0" eaLnBrk="1" latinLnBrk="0" hangingPunct="1">
            <a:defRPr sz="2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2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2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2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2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2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2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2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2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900" dirty="0">
              <a:latin typeface="Times New Roman" panose="02020603050405020304" pitchFamily="18" charset="0"/>
              <a:cs typeface="Times New Roman" panose="02020603050405020304" pitchFamily="18" charset="0"/>
            </a:rPr>
            <a:t>Mouse 2</a:t>
          </a:r>
          <a:endParaRPr lang="th-TH" sz="900" dirty="0">
            <a:latin typeface="Times New Roman" panose="02020603050405020304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0E54C-7D7D-248B-F0E4-BC0E9C7692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133AC4-E5A3-AEEC-845C-200EF0F751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A0F6BF-90C8-879E-139A-744AC636F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3AAE-3BF3-4030-A27B-23A8B38E0AF4}" type="datetimeFigureOut">
              <a:rPr lang="th-TH" smtClean="0"/>
              <a:t>12/05/65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ADDC96-6275-9E30-2738-6078C6983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800741-33E6-9757-26F8-64054F1BA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BF4A-A260-492F-8216-E535B6A48B6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6814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49612-E2C5-DDD7-9A61-DC5DE5929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64780C-030D-2053-5176-7CE22A7409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26F4E-4927-E46A-B2F4-992B0EDC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3AAE-3BF3-4030-A27B-23A8B38E0AF4}" type="datetimeFigureOut">
              <a:rPr lang="th-TH" smtClean="0"/>
              <a:t>12/05/65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640CD6-49EF-1096-0FE3-E2E2BF48F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84E27B-3194-9173-FB75-1BBE6F109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BF4A-A260-492F-8216-E535B6A48B6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59032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588BDF-1B8C-59F0-EC56-003F4E10B6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25F28-3277-3F38-7E63-912C504D66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B464B9-8DDF-7B0D-7F01-E5FA7663D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3AAE-3BF3-4030-A27B-23A8B38E0AF4}" type="datetimeFigureOut">
              <a:rPr lang="th-TH" smtClean="0"/>
              <a:t>12/05/65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5C0FC5-DEAF-D483-5783-294BE5DF9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DBAA7D-3CA4-F9E3-082A-75C890C60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BF4A-A260-492F-8216-E535B6A48B6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73229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3BE70-A9DF-5739-B933-7C183A933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EE679-5B47-9805-3557-EFA87B0352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F4EB3-6AF8-E2E7-1BA3-265D0E439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3AAE-3BF3-4030-A27B-23A8B38E0AF4}" type="datetimeFigureOut">
              <a:rPr lang="th-TH" smtClean="0"/>
              <a:t>12/05/65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0E94C4-62A0-2C37-0B51-764D87819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366DF-4C79-E173-DB20-74DBBB3A4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BF4A-A260-492F-8216-E535B6A48B6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31512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3009D-3250-481F-CBF9-F357F6257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DF83E9-5B07-9C19-0BE8-ABDAA248BA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5AB3A3-A7B8-74BC-57AE-7976DE6D9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3AAE-3BF3-4030-A27B-23A8B38E0AF4}" type="datetimeFigureOut">
              <a:rPr lang="th-TH" smtClean="0"/>
              <a:t>12/05/65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7BBDB-12EC-8D69-0BC1-2850443C8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0FC4C5-2DDE-0356-CBFA-DD758F600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BF4A-A260-492F-8216-E535B6A48B6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23877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6FB2E-3601-9BC5-9790-8A18F6155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8B5AB-3534-B9C2-19B8-F5F84C4845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BAC06C-8470-31C7-9B5A-D6F94BB8E4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2FCC90-9836-E603-89DE-734327068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3AAE-3BF3-4030-A27B-23A8B38E0AF4}" type="datetimeFigureOut">
              <a:rPr lang="th-TH" smtClean="0"/>
              <a:t>12/05/65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90F064-C678-4AF1-4331-CEC724069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1B1CB0-E4FA-35EA-F622-6697DCD58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BF4A-A260-492F-8216-E535B6A48B6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13405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2FF94-1D96-67CB-D87E-88FC499BC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9EA66D-66F0-AC5C-AEDE-29E0ADDACF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92C-F122-8609-0C4A-FD6EA09921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AB2EE5-2871-0706-13DD-71924B4C3C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C7396E-7D4C-AA74-65B9-DB7C989EDE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A5FBA6-2EEA-8373-27C6-4A55D9A2C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3AAE-3BF3-4030-A27B-23A8B38E0AF4}" type="datetimeFigureOut">
              <a:rPr lang="th-TH" smtClean="0"/>
              <a:t>12/05/65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62A77A-F193-1A34-00D5-3EDD9610C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56F4ED-E743-8B64-2F1E-628766F11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BF4A-A260-492F-8216-E535B6A48B6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0053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94117-E2BE-18B6-C086-92EB4FBB6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6BD0E3-C90C-8FB3-1D67-521A5F74D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3AAE-3BF3-4030-A27B-23A8B38E0AF4}" type="datetimeFigureOut">
              <a:rPr lang="th-TH" smtClean="0"/>
              <a:t>12/05/65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05ABD5-4BFA-FA8C-7E7C-9602D58BF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7C9811-0D5E-5F8E-0B4E-DE2C223B2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BF4A-A260-492F-8216-E535B6A48B6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84059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89AA6D-524D-C906-7E32-C5D4F9027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3AAE-3BF3-4030-A27B-23A8B38E0AF4}" type="datetimeFigureOut">
              <a:rPr lang="th-TH" smtClean="0"/>
              <a:t>12/05/65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9AB972-EBFA-7F11-72D1-F2A3D6343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51979A-CC8C-2477-B5A2-5C9639F1E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BF4A-A260-492F-8216-E535B6A48B6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959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CFF06-1AE7-6EF8-7803-114EF2905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E80BA-103D-B653-B111-23F75B27B7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8B32C3-FA45-FCDF-40E9-A4D70BFD69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03EA90-4EF2-3FAE-3A6B-F167472B3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3AAE-3BF3-4030-A27B-23A8B38E0AF4}" type="datetimeFigureOut">
              <a:rPr lang="th-TH" smtClean="0"/>
              <a:t>12/05/65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28430C-F5D0-9E2D-8276-6B9E310BB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5AF6F2-969C-418A-703E-EDCF9C1C6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BF4A-A260-492F-8216-E535B6A48B6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13923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2BC7F-293E-24A9-E071-D97B3ED35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8E5E82-7745-DA72-1D36-7F870ED95F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44646D-C29A-C918-7CCC-138EE96E9C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5F8FB3-BDDA-02D7-5088-3E5BA62C8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3AAE-3BF3-4030-A27B-23A8B38E0AF4}" type="datetimeFigureOut">
              <a:rPr lang="th-TH" smtClean="0"/>
              <a:t>12/05/65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511D23-C9E0-B290-3615-F45C626CB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81736A-8DF9-C35B-06A8-B81418EA3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BF4A-A260-492F-8216-E535B6A48B6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95642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DAE830-6358-88D8-5A91-A3F099404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343588-0B13-9D03-3BF0-1C7D25EAF3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55D44-9634-D9CC-9A92-C781BB4B86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F3AAE-3BF3-4030-A27B-23A8B38E0AF4}" type="datetimeFigureOut">
              <a:rPr lang="th-TH" smtClean="0"/>
              <a:t>12/05/65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1457D-522C-4FC2-E67F-1031D96948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CB9E76-51EB-E7C8-5895-E282F0F78D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0BF4A-A260-492F-8216-E535B6A48B6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39009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17434AE-087D-4FDF-E78B-162E8263A0F2}"/>
              </a:ext>
            </a:extLst>
          </p:cNvPr>
          <p:cNvGrpSpPr/>
          <p:nvPr/>
        </p:nvGrpSpPr>
        <p:grpSpPr>
          <a:xfrm>
            <a:off x="3689523" y="1987006"/>
            <a:ext cx="6613450" cy="4782498"/>
            <a:chOff x="5521241" y="1703753"/>
            <a:chExt cx="5887074" cy="3813787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658A1DFB-4705-4A44-BF90-6BE76EBFCE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6385" y="1703753"/>
              <a:ext cx="5626365" cy="80179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aphicFrame>
          <p:nvGraphicFramePr>
            <p:cNvPr id="7" name="Chart 6">
              <a:extLst>
                <a:ext uri="{FF2B5EF4-FFF2-40B4-BE49-F238E27FC236}">
                  <a16:creationId xmlns:a16="http://schemas.microsoft.com/office/drawing/2014/main" id="{042E5E86-385C-4B22-8DAD-6FC314996AB8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521241" y="2598560"/>
            <a:ext cx="5887074" cy="29189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sp>
        <p:nvSpPr>
          <p:cNvPr id="5" name="Title 1">
            <a:extLst>
              <a:ext uri="{FF2B5EF4-FFF2-40B4-BE49-F238E27FC236}">
                <a16:creationId xmlns:a16="http://schemas.microsoft.com/office/drawing/2014/main" id="{D2788AE5-9990-EF23-4D92-4AE66C480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5" y="517525"/>
            <a:ext cx="10515600" cy="1325563"/>
          </a:xfrm>
        </p:spPr>
        <p:txBody>
          <a:bodyPr/>
          <a:lstStyle/>
          <a:p>
            <a:r>
              <a:rPr lang="en-US" dirty="0"/>
              <a:t>Supplement</a:t>
            </a:r>
            <a:endParaRPr lang="th-T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733B33-7FF2-7BCB-A25C-558D5573374F}"/>
              </a:ext>
            </a:extLst>
          </p:cNvPr>
          <p:cNvSpPr txBox="1"/>
          <p:nvPr/>
        </p:nvSpPr>
        <p:spPr>
          <a:xfrm>
            <a:off x="1889027" y="1833054"/>
            <a:ext cx="771365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1" b="1" dirty="0">
                <a:latin typeface="Arial" panose="020B0604020202020204" pitchFamily="34" charset="0"/>
                <a:cs typeface="Arial" panose="020B0604020202020204" pitchFamily="34" charset="0"/>
              </a:rPr>
              <a:t>Fig. S1</a:t>
            </a:r>
            <a:endParaRPr lang="th-TH" sz="1401" b="1" dirty="0"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E674ED-A270-26DA-FABA-C1160C884096}"/>
              </a:ext>
            </a:extLst>
          </p:cNvPr>
          <p:cNvSpPr txBox="1"/>
          <p:nvPr/>
        </p:nvSpPr>
        <p:spPr>
          <a:xfrm>
            <a:off x="2861733" y="248973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th-TH" sz="1200" b="1" dirty="0">
              <a:latin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E31C6A-DCC5-2509-BE33-E612F3333C42}"/>
              </a:ext>
            </a:extLst>
          </p:cNvPr>
          <p:cNvSpPr txBox="1"/>
          <p:nvPr/>
        </p:nvSpPr>
        <p:spPr>
          <a:xfrm>
            <a:off x="2860299" y="445400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th-TH" sz="12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588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4FEE5-DD23-659E-E339-C24918FE9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Supplement</a:t>
            </a:r>
            <a:endParaRPr lang="th-TH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A2ED29-3F85-5DBB-3108-5F3179CD806C}"/>
              </a:ext>
            </a:extLst>
          </p:cNvPr>
          <p:cNvSpPr txBox="1"/>
          <p:nvPr/>
        </p:nvSpPr>
        <p:spPr>
          <a:xfrm>
            <a:off x="1736627" y="1680654"/>
            <a:ext cx="771365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1" b="1" dirty="0">
                <a:latin typeface="Arial" panose="020B0604020202020204" pitchFamily="34" charset="0"/>
                <a:cs typeface="Arial" panose="020B0604020202020204" pitchFamily="34" charset="0"/>
              </a:rPr>
              <a:t>Fig. S2</a:t>
            </a:r>
            <a:endParaRPr lang="th-TH" sz="1401" b="1" dirty="0">
              <a:latin typeface="Arial" panose="020B0604020202020204" pitchFamily="34" charset="0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91F2851-6FB8-B680-F421-AB0D9A9FF7AA}"/>
              </a:ext>
            </a:extLst>
          </p:cNvPr>
          <p:cNvGrpSpPr/>
          <p:nvPr/>
        </p:nvGrpSpPr>
        <p:grpSpPr>
          <a:xfrm>
            <a:off x="4181249" y="1508425"/>
            <a:ext cx="3829502" cy="4041983"/>
            <a:chOff x="4181249" y="1508425"/>
            <a:chExt cx="3829502" cy="4041983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8CF174E-2041-9731-5AC8-35CA2A83D760}"/>
                </a:ext>
              </a:extLst>
            </p:cNvPr>
            <p:cNvGrpSpPr/>
            <p:nvPr/>
          </p:nvGrpSpPr>
          <p:grpSpPr>
            <a:xfrm>
              <a:off x="4181249" y="1508425"/>
              <a:ext cx="3829502" cy="4041983"/>
              <a:chOff x="5004021" y="1718737"/>
              <a:chExt cx="3829502" cy="4041983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D4DF35A0-59D5-04E2-F97E-E3E491E392E0}"/>
                  </a:ext>
                </a:extLst>
              </p:cNvPr>
              <p:cNvGrpSpPr/>
              <p:nvPr/>
            </p:nvGrpSpPr>
            <p:grpSpPr>
              <a:xfrm>
                <a:off x="5004021" y="1790729"/>
                <a:ext cx="3829502" cy="3818014"/>
                <a:chOff x="2455554" y="1087995"/>
                <a:chExt cx="3829502" cy="3818014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AD7A5C94-6E27-6328-B45F-FAF63EB8F82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harpenSoften amount="50000"/>
                          </a14:imgEffect>
                          <a14:imgEffect>
                            <a14:brightnessContrast bright="20000" contras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8579" t="61106" r="44612" b="3131"/>
                <a:stretch/>
              </p:blipFill>
              <p:spPr>
                <a:xfrm>
                  <a:off x="4217651" y="1359519"/>
                  <a:ext cx="471224" cy="3546490"/>
                </a:xfrm>
                <a:prstGeom prst="rect">
                  <a:avLst/>
                </a:prstGeom>
              </p:spPr>
            </p:pic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D13F2184-52C1-2172-464C-951E7A59553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harpenSoften amount="50000"/>
                          </a14:imgEffect>
                          <a14:imgEffect>
                            <a14:brightnessContrast bright="20000" contrast="-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9047" t="23177" r="43332" b="41624"/>
                <a:stretch/>
              </p:blipFill>
              <p:spPr>
                <a:xfrm>
                  <a:off x="3056069" y="1359519"/>
                  <a:ext cx="525517" cy="3546490"/>
                </a:xfrm>
                <a:prstGeom prst="rect">
                  <a:avLst/>
                </a:prstGeom>
              </p:spPr>
            </p:pic>
            <p:sp>
              <p:nvSpPr>
                <p:cNvPr id="7" name="TextBox 9">
                  <a:extLst>
                    <a:ext uri="{FF2B5EF4-FFF2-40B4-BE49-F238E27FC236}">
                      <a16:creationId xmlns:a16="http://schemas.microsoft.com/office/drawing/2014/main" id="{27745138-E3DE-5C3C-54FE-0FA5F0CA79AB}"/>
                    </a:ext>
                  </a:extLst>
                </p:cNvPr>
                <p:cNvSpPr txBox="1"/>
                <p:nvPr/>
              </p:nvSpPr>
              <p:spPr>
                <a:xfrm>
                  <a:off x="4873042" y="1508802"/>
                  <a:ext cx="1010878" cy="2308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hangingPunct="0">
                    <a:lnSpc>
                      <a:spcPct val="150000"/>
                    </a:lnSpc>
                  </a:pPr>
                  <a:r>
                    <a:rPr lang="en-US" sz="1200" dirty="0">
                      <a:solidFill>
                        <a:srgbClr val="000000"/>
                      </a:solidFill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NA trimer</a:t>
                  </a:r>
                  <a:endParaRPr lang="en-US" sz="1200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" name="Flowchart: Extract 7">
                  <a:extLst>
                    <a:ext uri="{FF2B5EF4-FFF2-40B4-BE49-F238E27FC236}">
                      <a16:creationId xmlns:a16="http://schemas.microsoft.com/office/drawing/2014/main" id="{1B865938-A4A6-1BEE-86B7-EF1A29BD6852}"/>
                    </a:ext>
                  </a:extLst>
                </p:cNvPr>
                <p:cNvSpPr/>
                <p:nvPr/>
              </p:nvSpPr>
              <p:spPr>
                <a:xfrm rot="16200000">
                  <a:off x="4755864" y="1649192"/>
                  <a:ext cx="84345" cy="101704"/>
                </a:xfrm>
                <a:prstGeom prst="flowChartExtra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>
                      <a:shade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th-TH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E78131F3-D2C0-8EF1-4737-EA19F56D35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78726" y="1722194"/>
                  <a:ext cx="141761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B1203583-8220-8419-C49B-BFB2D41C26C9}"/>
                    </a:ext>
                  </a:extLst>
                </p:cNvPr>
                <p:cNvSpPr txBox="1"/>
                <p:nvPr/>
              </p:nvSpPr>
              <p:spPr>
                <a:xfrm>
                  <a:off x="2513938" y="1601058"/>
                  <a:ext cx="43954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150</a:t>
                  </a:r>
                  <a:endParaRPr lang="th-TH" sz="1200" dirty="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23749813-24AC-F8E8-0DAA-7197FF5AF0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47757" y="1693259"/>
                  <a:ext cx="141761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9160A620-F875-6851-AAA9-07B0CFACED31}"/>
                    </a:ext>
                  </a:extLst>
                </p:cNvPr>
                <p:cNvSpPr txBox="1"/>
                <p:nvPr/>
              </p:nvSpPr>
              <p:spPr>
                <a:xfrm>
                  <a:off x="3682969" y="1583697"/>
                  <a:ext cx="43954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150</a:t>
                  </a:r>
                  <a:endParaRPr lang="th-TH" sz="1200" dirty="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34F43397-F92E-CC04-ABB4-961C73AB15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71265" y="2525185"/>
                  <a:ext cx="141761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A862C54E-63BC-0104-C647-0778C07966C8}"/>
                    </a:ext>
                  </a:extLst>
                </p:cNvPr>
                <p:cNvSpPr txBox="1"/>
                <p:nvPr/>
              </p:nvSpPr>
              <p:spPr>
                <a:xfrm>
                  <a:off x="3684889" y="2390236"/>
                  <a:ext cx="44114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75</a:t>
                  </a:r>
                  <a:endParaRPr lang="th-TH" sz="1200" dirty="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AFD36FE5-EB63-75C7-6A61-3F8C2E3CCF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98369" y="2503971"/>
                  <a:ext cx="141761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D3B66A34-FE04-95C8-D790-F14743D7DDE2}"/>
                    </a:ext>
                  </a:extLst>
                </p:cNvPr>
                <p:cNvSpPr txBox="1"/>
                <p:nvPr/>
              </p:nvSpPr>
              <p:spPr>
                <a:xfrm>
                  <a:off x="2517780" y="2369022"/>
                  <a:ext cx="44114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75</a:t>
                  </a:r>
                  <a:endParaRPr lang="th-TH" sz="1200" dirty="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1667A64D-496C-6F73-14CC-C79B1F3199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69962" y="3157850"/>
                  <a:ext cx="141761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6365C848-E806-5B45-A2C5-FE577F106C77}"/>
                    </a:ext>
                  </a:extLst>
                </p:cNvPr>
                <p:cNvSpPr txBox="1"/>
                <p:nvPr/>
              </p:nvSpPr>
              <p:spPr>
                <a:xfrm>
                  <a:off x="3678432" y="3023196"/>
                  <a:ext cx="44114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50</a:t>
                  </a:r>
                  <a:endParaRPr lang="th-TH" sz="1200" dirty="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15D41398-6F83-1228-14B1-CB537FBDAD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95140" y="3163637"/>
                  <a:ext cx="141761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B4CE280D-431A-1634-699A-2762C81AB190}"/>
                    </a:ext>
                  </a:extLst>
                </p:cNvPr>
                <p:cNvSpPr txBox="1"/>
                <p:nvPr/>
              </p:nvSpPr>
              <p:spPr>
                <a:xfrm>
                  <a:off x="2497823" y="3028983"/>
                  <a:ext cx="44114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50</a:t>
                  </a:r>
                  <a:endParaRPr lang="th-TH" sz="1200" dirty="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F039297F-9FBE-2A9C-B049-5F4965779B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56139" y="3668698"/>
                  <a:ext cx="141761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0A779144-E7C4-4B4E-9DC4-940A453EE261}"/>
                    </a:ext>
                  </a:extLst>
                </p:cNvPr>
                <p:cNvSpPr txBox="1"/>
                <p:nvPr/>
              </p:nvSpPr>
              <p:spPr>
                <a:xfrm>
                  <a:off x="3649610" y="3545597"/>
                  <a:ext cx="44114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37</a:t>
                  </a:r>
                  <a:endParaRPr lang="th-TH" sz="1200" dirty="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6F7AA4F4-10B0-30B1-D2FC-136939DEA7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87104" y="3657123"/>
                  <a:ext cx="141761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C769B3DC-2F9E-93F6-5B07-97A2419EF2C1}"/>
                    </a:ext>
                  </a:extLst>
                </p:cNvPr>
                <p:cNvSpPr txBox="1"/>
                <p:nvPr/>
              </p:nvSpPr>
              <p:spPr>
                <a:xfrm>
                  <a:off x="2480575" y="3534022"/>
                  <a:ext cx="44114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37</a:t>
                  </a:r>
                  <a:endParaRPr lang="th-TH" sz="1200" dirty="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E29F10D9-C7B4-359D-5987-A4EC38C96E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53903" y="4567413"/>
                  <a:ext cx="141761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E1540F77-4AD5-9668-6F19-E79850E96E85}"/>
                    </a:ext>
                  </a:extLst>
                </p:cNvPr>
                <p:cNvSpPr txBox="1"/>
                <p:nvPr/>
              </p:nvSpPr>
              <p:spPr>
                <a:xfrm>
                  <a:off x="3636168" y="4428913"/>
                  <a:ext cx="44114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25</a:t>
                  </a:r>
                  <a:endParaRPr lang="th-TH" sz="1200" dirty="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782CC7A6-8886-551A-CF1C-BF4802B241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73289" y="4550045"/>
                  <a:ext cx="141761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C511417-DDF7-70CA-DAF0-062C4CFD1BCD}"/>
                    </a:ext>
                  </a:extLst>
                </p:cNvPr>
                <p:cNvSpPr txBox="1"/>
                <p:nvPr/>
              </p:nvSpPr>
              <p:spPr>
                <a:xfrm>
                  <a:off x="2455554" y="4411545"/>
                  <a:ext cx="44114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25</a:t>
                  </a:r>
                  <a:endParaRPr lang="th-TH" sz="12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5DF3C1AB-AC3A-A8B6-283A-42EB6D8E02DD}"/>
                    </a:ext>
                  </a:extLst>
                </p:cNvPr>
                <p:cNvSpPr txBox="1"/>
                <p:nvPr/>
              </p:nvSpPr>
              <p:spPr>
                <a:xfrm>
                  <a:off x="3752888" y="1214526"/>
                  <a:ext cx="4651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th-TH" sz="1200" b="1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5EC29954-45C8-F956-CC19-B9FCC525E7DF}"/>
                    </a:ext>
                  </a:extLst>
                </p:cNvPr>
                <p:cNvSpPr txBox="1"/>
                <p:nvPr/>
              </p:nvSpPr>
              <p:spPr>
                <a:xfrm>
                  <a:off x="2520187" y="1214526"/>
                  <a:ext cx="4651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th-TH" sz="1200" b="1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1" name="TextBox 9">
                  <a:extLst>
                    <a:ext uri="{FF2B5EF4-FFF2-40B4-BE49-F238E27FC236}">
                      <a16:creationId xmlns:a16="http://schemas.microsoft.com/office/drawing/2014/main" id="{372D82A5-9C0C-53C1-6FF2-2F1BCF515E4F}"/>
                    </a:ext>
                  </a:extLst>
                </p:cNvPr>
                <p:cNvSpPr txBox="1"/>
                <p:nvPr/>
              </p:nvSpPr>
              <p:spPr>
                <a:xfrm>
                  <a:off x="4828788" y="2897004"/>
                  <a:ext cx="1456268" cy="3512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hangingPunct="0">
                    <a:lnSpc>
                      <a:spcPct val="150000"/>
                    </a:lnSpc>
                  </a:pPr>
                  <a:r>
                    <a:rPr lang="en-US" sz="1200" dirty="0">
                      <a:solidFill>
                        <a:srgbClr val="000000"/>
                      </a:solidFill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NA monomer</a:t>
                  </a:r>
                  <a:endParaRPr lang="en-US" sz="1200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" name="Flowchart: Extract 31">
                  <a:extLst>
                    <a:ext uri="{FF2B5EF4-FFF2-40B4-BE49-F238E27FC236}">
                      <a16:creationId xmlns:a16="http://schemas.microsoft.com/office/drawing/2014/main" id="{8F81223A-0855-AA99-4F4B-5F192B5878D0}"/>
                    </a:ext>
                  </a:extLst>
                </p:cNvPr>
                <p:cNvSpPr/>
                <p:nvPr/>
              </p:nvSpPr>
              <p:spPr>
                <a:xfrm rot="16200000">
                  <a:off x="4723064" y="3040075"/>
                  <a:ext cx="84345" cy="101704"/>
                </a:xfrm>
                <a:prstGeom prst="flowChartExtra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>
                      <a:shade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th-TH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D53BCA7E-3E45-93D2-799B-F660B041A2DA}"/>
                    </a:ext>
                  </a:extLst>
                </p:cNvPr>
                <p:cNvSpPr txBox="1"/>
                <p:nvPr/>
              </p:nvSpPr>
              <p:spPr>
                <a:xfrm>
                  <a:off x="3234320" y="1087995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endParaRPr lang="th-TH" sz="1200" b="1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F3FFC274-7936-B817-8235-52E0253D8A61}"/>
                    </a:ext>
                  </a:extLst>
                </p:cNvPr>
                <p:cNvSpPr txBox="1"/>
                <p:nvPr/>
              </p:nvSpPr>
              <p:spPr>
                <a:xfrm>
                  <a:off x="4354660" y="1099567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endParaRPr lang="th-TH" sz="1200" b="1" dirty="0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E161C722-C951-7940-19C2-B7ED4E2BAC7A}"/>
                  </a:ext>
                </a:extLst>
              </p:cNvPr>
              <p:cNvSpPr/>
              <p:nvPr/>
            </p:nvSpPr>
            <p:spPr>
              <a:xfrm>
                <a:off x="5062405" y="1718737"/>
                <a:ext cx="2160829" cy="404198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D84E0F6-CE6C-F429-F61C-A741E08A8637}"/>
                </a:ext>
              </a:extLst>
            </p:cNvPr>
            <p:cNvSpPr txBox="1"/>
            <p:nvPr/>
          </p:nvSpPr>
          <p:spPr>
            <a:xfrm>
              <a:off x="6327596" y="3740721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*</a:t>
              </a:r>
              <a:endParaRPr lang="th-TH" sz="2000" dirty="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10B518F-6819-4C3C-6DE8-5208408F7065}"/>
                </a:ext>
              </a:extLst>
            </p:cNvPr>
            <p:cNvSpPr txBox="1"/>
            <p:nvPr/>
          </p:nvSpPr>
          <p:spPr>
            <a:xfrm>
              <a:off x="6324548" y="3893121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*</a:t>
              </a:r>
              <a:endParaRPr lang="th-TH" sz="2000" dirty="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A1BCD30-B727-BB81-E317-A41022750685}"/>
                </a:ext>
              </a:extLst>
            </p:cNvPr>
            <p:cNvSpPr txBox="1"/>
            <p:nvPr/>
          </p:nvSpPr>
          <p:spPr>
            <a:xfrm>
              <a:off x="6324548" y="404856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*</a:t>
              </a:r>
              <a:endParaRPr lang="th-TH" sz="2000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9FC3E12-CB2F-DB58-006E-AAA512EE4DD1}"/>
                </a:ext>
              </a:extLst>
            </p:cNvPr>
            <p:cNvSpPr txBox="1"/>
            <p:nvPr/>
          </p:nvSpPr>
          <p:spPr>
            <a:xfrm>
              <a:off x="6324548" y="4167441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*</a:t>
              </a:r>
              <a:endParaRPr lang="th-TH" sz="2000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03C1A1A-F8A7-22B7-08EB-7376499B2E38}"/>
                </a:ext>
              </a:extLst>
            </p:cNvPr>
            <p:cNvSpPr txBox="1"/>
            <p:nvPr/>
          </p:nvSpPr>
          <p:spPr>
            <a:xfrm>
              <a:off x="6324548" y="4304601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*</a:t>
              </a:r>
              <a:endParaRPr lang="th-TH" sz="2000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306CAA3-92A2-908A-3700-B1FF0C8F0D17}"/>
                </a:ext>
              </a:extLst>
            </p:cNvPr>
            <p:cNvSpPr txBox="1"/>
            <p:nvPr/>
          </p:nvSpPr>
          <p:spPr>
            <a:xfrm>
              <a:off x="6324548" y="4441761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*</a:t>
              </a:r>
              <a:endParaRPr lang="th-TH" sz="2000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9FC4403-514B-A139-3FC5-F5D4ED616091}"/>
                </a:ext>
              </a:extLst>
            </p:cNvPr>
            <p:cNvSpPr txBox="1"/>
            <p:nvPr/>
          </p:nvSpPr>
          <p:spPr>
            <a:xfrm>
              <a:off x="6315404" y="510927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*</a:t>
              </a:r>
              <a:endParaRPr lang="th-TH" sz="2000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FA9431A5-B003-CA5E-2BE1-2517A4CD19B5}"/>
              </a:ext>
            </a:extLst>
          </p:cNvPr>
          <p:cNvSpPr txBox="1"/>
          <p:nvPr/>
        </p:nvSpPr>
        <p:spPr>
          <a:xfrm>
            <a:off x="6339147" y="2781465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*</a:t>
            </a:r>
            <a:endParaRPr lang="th-TH" sz="2000" dirty="0"/>
          </a:p>
        </p:txBody>
      </p:sp>
    </p:spTree>
    <p:extLst>
      <p:ext uri="{BB962C8B-B14F-4D97-AF65-F5344CB8AC3E}">
        <p14:creationId xmlns:p14="http://schemas.microsoft.com/office/powerpoint/2010/main" val="2547381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B42D162-DBEC-EC3A-89E4-5C68BC81E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5" y="517525"/>
            <a:ext cx="10515600" cy="1325563"/>
          </a:xfrm>
        </p:spPr>
        <p:txBody>
          <a:bodyPr/>
          <a:lstStyle/>
          <a:p>
            <a:r>
              <a:rPr lang="en-US" dirty="0"/>
              <a:t>Supplement</a:t>
            </a:r>
            <a:endParaRPr lang="th-T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C39E16-0B0E-037B-6A5D-792F48C2821E}"/>
              </a:ext>
            </a:extLst>
          </p:cNvPr>
          <p:cNvSpPr txBox="1"/>
          <p:nvPr/>
        </p:nvSpPr>
        <p:spPr>
          <a:xfrm>
            <a:off x="1889027" y="1833054"/>
            <a:ext cx="771365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1" b="1" dirty="0">
                <a:latin typeface="Arial" panose="020B0604020202020204" pitchFamily="34" charset="0"/>
                <a:cs typeface="Arial" panose="020B0604020202020204" pitchFamily="34" charset="0"/>
              </a:rPr>
              <a:t>Fig. S3</a:t>
            </a:r>
            <a:endParaRPr lang="th-TH" sz="1401" b="1" dirty="0">
              <a:latin typeface="Arial" panose="020B0604020202020204" pitchFamily="34" charset="0"/>
            </a:endParaRP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26D9A675-4403-0800-B07E-2B09FF933A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9602489"/>
              </p:ext>
            </p:extLst>
          </p:nvPr>
        </p:nvGraphicFramePr>
        <p:xfrm>
          <a:off x="3186805" y="1987006"/>
          <a:ext cx="6760347" cy="41148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3163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91C36AD1-C0FA-BBC9-535A-67994B053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" y="365125"/>
            <a:ext cx="10515600" cy="1325563"/>
          </a:xfrm>
        </p:spPr>
        <p:txBody>
          <a:bodyPr/>
          <a:lstStyle/>
          <a:p>
            <a:r>
              <a:rPr lang="en-US" dirty="0"/>
              <a:t>Supplement</a:t>
            </a:r>
            <a:endParaRPr lang="th-T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4F1EC9-0730-85DE-CDD8-85A75CECE658}"/>
              </a:ext>
            </a:extLst>
          </p:cNvPr>
          <p:cNvSpPr txBox="1"/>
          <p:nvPr/>
        </p:nvSpPr>
        <p:spPr>
          <a:xfrm>
            <a:off x="1736627" y="1680654"/>
            <a:ext cx="771365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1" b="1" dirty="0">
                <a:latin typeface="Arial" panose="020B0604020202020204" pitchFamily="34" charset="0"/>
                <a:cs typeface="Arial" panose="020B0604020202020204" pitchFamily="34" charset="0"/>
              </a:rPr>
              <a:t>Fig. S4</a:t>
            </a:r>
            <a:endParaRPr lang="th-TH" sz="1401" b="1" dirty="0">
              <a:latin typeface="Arial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E71FC9-DBED-B42D-7C0A-816E67982B8A}"/>
              </a:ext>
            </a:extLst>
          </p:cNvPr>
          <p:cNvGrpSpPr/>
          <p:nvPr/>
        </p:nvGrpSpPr>
        <p:grpSpPr>
          <a:xfrm>
            <a:off x="3387911" y="1834606"/>
            <a:ext cx="6697383" cy="4288288"/>
            <a:chOff x="3387911" y="1834606"/>
            <a:chExt cx="6697383" cy="428828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1A3295E-1DFD-292E-5672-3C4ADC36EDFE}"/>
                </a:ext>
              </a:extLst>
            </p:cNvPr>
            <p:cNvGrpSpPr/>
            <p:nvPr/>
          </p:nvGrpSpPr>
          <p:grpSpPr>
            <a:xfrm>
              <a:off x="3387911" y="2420752"/>
              <a:ext cx="6527800" cy="3617476"/>
              <a:chOff x="3767666" y="785191"/>
              <a:chExt cx="5477934" cy="3617476"/>
            </a:xfrm>
          </p:grpSpPr>
          <p:graphicFrame>
            <p:nvGraphicFramePr>
              <p:cNvPr id="4" name="Chart 3">
                <a:extLst>
                  <a:ext uri="{FF2B5EF4-FFF2-40B4-BE49-F238E27FC236}">
                    <a16:creationId xmlns:a16="http://schemas.microsoft.com/office/drawing/2014/main" id="{45833535-4E9D-79FB-0FCB-8FE95058379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093883223"/>
                  </p:ext>
                </p:extLst>
              </p:nvPr>
            </p:nvGraphicFramePr>
            <p:xfrm>
              <a:off x="3767666" y="785191"/>
              <a:ext cx="5477934" cy="361747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5" name="TextBox 2">
                <a:extLst>
                  <a:ext uri="{FF2B5EF4-FFF2-40B4-BE49-F238E27FC236}">
                    <a16:creationId xmlns:a16="http://schemas.microsoft.com/office/drawing/2014/main" id="{C1CF4BDE-AD5E-A33D-668B-0293A7838052}"/>
                  </a:ext>
                </a:extLst>
              </p:cNvPr>
              <p:cNvSpPr txBox="1"/>
              <p:nvPr/>
            </p:nvSpPr>
            <p:spPr>
              <a:xfrm>
                <a:off x="7485225" y="3836873"/>
                <a:ext cx="585417" cy="2308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Mouse 3</a:t>
                </a:r>
                <a:endParaRPr lang="th-TH" sz="900" dirty="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135B337-C032-851B-ECB1-56BCFF41D15D}"/>
                </a:ext>
              </a:extLst>
            </p:cNvPr>
            <p:cNvSpPr/>
            <p:nvPr/>
          </p:nvSpPr>
          <p:spPr>
            <a:xfrm>
              <a:off x="3387911" y="1834606"/>
              <a:ext cx="6697383" cy="42882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877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2124</TotalTime>
  <Words>75</Words>
  <Application>Microsoft Office PowerPoint</Application>
  <PresentationFormat>Widescreen</PresentationFormat>
  <Paragraphs>42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Supplement</vt:lpstr>
      <vt:lpstr>Supplement</vt:lpstr>
      <vt:lpstr>Supplement</vt:lpstr>
      <vt:lpstr>Supplement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</dc:title>
  <dc:creator>kanokwan poomputsa</dc:creator>
  <cp:lastModifiedBy>kanokwan poomputsa</cp:lastModifiedBy>
  <cp:revision>5</cp:revision>
  <dcterms:created xsi:type="dcterms:W3CDTF">2022-05-07T10:21:12Z</dcterms:created>
  <dcterms:modified xsi:type="dcterms:W3CDTF">2022-05-12T05:29:40Z</dcterms:modified>
</cp:coreProperties>
</file>