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64" r:id="rId3"/>
    <p:sldId id="265" r:id="rId4"/>
    <p:sldId id="260" r:id="rId5"/>
    <p:sldId id="261" r:id="rId6"/>
  </p:sldIdLst>
  <p:sldSz cx="6473825" cy="10688638"/>
  <p:notesSz cx="6858000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6" userDrawn="1">
          <p15:clr>
            <a:srgbClr val="A4A3A4"/>
          </p15:clr>
        </p15:guide>
        <p15:guide id="2" pos="20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>
      <p:cViewPr varScale="1">
        <p:scale>
          <a:sx n="75" d="100"/>
          <a:sy n="75" d="100"/>
        </p:scale>
        <p:origin x="3264" y="54"/>
      </p:cViewPr>
      <p:guideLst>
        <p:guide orient="horz" pos="3366"/>
        <p:guide pos="20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5537" y="1749275"/>
            <a:ext cx="5502751" cy="3721230"/>
          </a:xfrm>
        </p:spPr>
        <p:txBody>
          <a:bodyPr anchor="b"/>
          <a:lstStyle>
            <a:lvl1pPr algn="ctr">
              <a:defRPr sz="424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9228" y="5614010"/>
            <a:ext cx="4855369" cy="2580613"/>
          </a:xfrm>
        </p:spPr>
        <p:txBody>
          <a:bodyPr/>
          <a:lstStyle>
            <a:lvl1pPr marL="0" indent="0" algn="ctr">
              <a:buNone/>
              <a:defRPr sz="1699"/>
            </a:lvl1pPr>
            <a:lvl2pPr marL="323698" indent="0" algn="ctr">
              <a:buNone/>
              <a:defRPr sz="1416"/>
            </a:lvl2pPr>
            <a:lvl3pPr marL="647395" indent="0" algn="ctr">
              <a:buNone/>
              <a:defRPr sz="1274"/>
            </a:lvl3pPr>
            <a:lvl4pPr marL="971093" indent="0" algn="ctr">
              <a:buNone/>
              <a:defRPr sz="1133"/>
            </a:lvl4pPr>
            <a:lvl5pPr marL="1294790" indent="0" algn="ctr">
              <a:buNone/>
              <a:defRPr sz="1133"/>
            </a:lvl5pPr>
            <a:lvl6pPr marL="1618488" indent="0" algn="ctr">
              <a:buNone/>
              <a:defRPr sz="1133"/>
            </a:lvl6pPr>
            <a:lvl7pPr marL="1942186" indent="0" algn="ctr">
              <a:buNone/>
              <a:defRPr sz="1133"/>
            </a:lvl7pPr>
            <a:lvl8pPr marL="2265883" indent="0" algn="ctr">
              <a:buNone/>
              <a:defRPr sz="1133"/>
            </a:lvl8pPr>
            <a:lvl9pPr marL="2589581" indent="0" algn="ctr">
              <a:buNone/>
              <a:defRPr sz="11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3E1B1-F48F-4AB9-8E66-B20E72194D05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A01E-5891-4610-8887-090CDA39A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0216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3E1B1-F48F-4AB9-8E66-B20E72194D05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A01E-5891-4610-8887-090CDA39A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12534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32831" y="569071"/>
            <a:ext cx="1395919" cy="905812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45076" y="569071"/>
            <a:ext cx="4106833" cy="9058127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3E1B1-F48F-4AB9-8E66-B20E72194D05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A01E-5891-4610-8887-090CDA39A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788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3E1B1-F48F-4AB9-8E66-B20E72194D05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A01E-5891-4610-8887-090CDA39A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0852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704" y="2664740"/>
            <a:ext cx="5583674" cy="4446176"/>
          </a:xfrm>
        </p:spPr>
        <p:txBody>
          <a:bodyPr anchor="b"/>
          <a:lstStyle>
            <a:lvl1pPr>
              <a:defRPr sz="424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1704" y="7152978"/>
            <a:ext cx="5583674" cy="2338139"/>
          </a:xfrm>
        </p:spPr>
        <p:txBody>
          <a:bodyPr/>
          <a:lstStyle>
            <a:lvl1pPr marL="0" indent="0">
              <a:buNone/>
              <a:defRPr sz="1699">
                <a:solidFill>
                  <a:schemeClr val="tx1"/>
                </a:solidFill>
              </a:defRPr>
            </a:lvl1pPr>
            <a:lvl2pPr marL="323698" indent="0">
              <a:buNone/>
              <a:defRPr sz="1416">
                <a:solidFill>
                  <a:schemeClr val="tx1">
                    <a:tint val="75000"/>
                  </a:schemeClr>
                </a:solidFill>
              </a:defRPr>
            </a:lvl2pPr>
            <a:lvl3pPr marL="647395" indent="0">
              <a:buNone/>
              <a:defRPr sz="1274">
                <a:solidFill>
                  <a:schemeClr val="tx1">
                    <a:tint val="75000"/>
                  </a:schemeClr>
                </a:solidFill>
              </a:defRPr>
            </a:lvl3pPr>
            <a:lvl4pPr marL="971093" indent="0">
              <a:buNone/>
              <a:defRPr sz="1133">
                <a:solidFill>
                  <a:schemeClr val="tx1">
                    <a:tint val="75000"/>
                  </a:schemeClr>
                </a:solidFill>
              </a:defRPr>
            </a:lvl4pPr>
            <a:lvl5pPr marL="1294790" indent="0">
              <a:buNone/>
              <a:defRPr sz="1133">
                <a:solidFill>
                  <a:schemeClr val="tx1">
                    <a:tint val="75000"/>
                  </a:schemeClr>
                </a:solidFill>
              </a:defRPr>
            </a:lvl5pPr>
            <a:lvl6pPr marL="1618488" indent="0">
              <a:buNone/>
              <a:defRPr sz="1133">
                <a:solidFill>
                  <a:schemeClr val="tx1">
                    <a:tint val="75000"/>
                  </a:schemeClr>
                </a:solidFill>
              </a:defRPr>
            </a:lvl6pPr>
            <a:lvl7pPr marL="1942186" indent="0">
              <a:buNone/>
              <a:defRPr sz="1133">
                <a:solidFill>
                  <a:schemeClr val="tx1">
                    <a:tint val="75000"/>
                  </a:schemeClr>
                </a:solidFill>
              </a:defRPr>
            </a:lvl7pPr>
            <a:lvl8pPr marL="2265883" indent="0">
              <a:buNone/>
              <a:defRPr sz="1133">
                <a:solidFill>
                  <a:schemeClr val="tx1">
                    <a:tint val="75000"/>
                  </a:schemeClr>
                </a:solidFill>
              </a:defRPr>
            </a:lvl8pPr>
            <a:lvl9pPr marL="2589581" indent="0">
              <a:buNone/>
              <a:defRPr sz="1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3E1B1-F48F-4AB9-8E66-B20E72194D05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A01E-5891-4610-8887-090CDA39A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4075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5075" y="2845355"/>
            <a:ext cx="2751376" cy="678184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77374" y="2845355"/>
            <a:ext cx="2751376" cy="678184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3E1B1-F48F-4AB9-8E66-B20E72194D05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A01E-5891-4610-8887-090CDA39A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0193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919" y="569073"/>
            <a:ext cx="5583674" cy="206597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919" y="2620202"/>
            <a:ext cx="2738731" cy="1284120"/>
          </a:xfrm>
        </p:spPr>
        <p:txBody>
          <a:bodyPr anchor="b"/>
          <a:lstStyle>
            <a:lvl1pPr marL="0" indent="0">
              <a:buNone/>
              <a:defRPr sz="1699" b="1"/>
            </a:lvl1pPr>
            <a:lvl2pPr marL="323698" indent="0">
              <a:buNone/>
              <a:defRPr sz="1416" b="1"/>
            </a:lvl2pPr>
            <a:lvl3pPr marL="647395" indent="0">
              <a:buNone/>
              <a:defRPr sz="1274" b="1"/>
            </a:lvl3pPr>
            <a:lvl4pPr marL="971093" indent="0">
              <a:buNone/>
              <a:defRPr sz="1133" b="1"/>
            </a:lvl4pPr>
            <a:lvl5pPr marL="1294790" indent="0">
              <a:buNone/>
              <a:defRPr sz="1133" b="1"/>
            </a:lvl5pPr>
            <a:lvl6pPr marL="1618488" indent="0">
              <a:buNone/>
              <a:defRPr sz="1133" b="1"/>
            </a:lvl6pPr>
            <a:lvl7pPr marL="1942186" indent="0">
              <a:buNone/>
              <a:defRPr sz="1133" b="1"/>
            </a:lvl7pPr>
            <a:lvl8pPr marL="2265883" indent="0">
              <a:buNone/>
              <a:defRPr sz="1133" b="1"/>
            </a:lvl8pPr>
            <a:lvl9pPr marL="2589581" indent="0">
              <a:buNone/>
              <a:defRPr sz="11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5919" y="3904322"/>
            <a:ext cx="2738731" cy="574266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77374" y="2620202"/>
            <a:ext cx="2752219" cy="1284120"/>
          </a:xfrm>
        </p:spPr>
        <p:txBody>
          <a:bodyPr anchor="b"/>
          <a:lstStyle>
            <a:lvl1pPr marL="0" indent="0">
              <a:buNone/>
              <a:defRPr sz="1699" b="1"/>
            </a:lvl1pPr>
            <a:lvl2pPr marL="323698" indent="0">
              <a:buNone/>
              <a:defRPr sz="1416" b="1"/>
            </a:lvl2pPr>
            <a:lvl3pPr marL="647395" indent="0">
              <a:buNone/>
              <a:defRPr sz="1274" b="1"/>
            </a:lvl3pPr>
            <a:lvl4pPr marL="971093" indent="0">
              <a:buNone/>
              <a:defRPr sz="1133" b="1"/>
            </a:lvl4pPr>
            <a:lvl5pPr marL="1294790" indent="0">
              <a:buNone/>
              <a:defRPr sz="1133" b="1"/>
            </a:lvl5pPr>
            <a:lvl6pPr marL="1618488" indent="0">
              <a:buNone/>
              <a:defRPr sz="1133" b="1"/>
            </a:lvl6pPr>
            <a:lvl7pPr marL="1942186" indent="0">
              <a:buNone/>
              <a:defRPr sz="1133" b="1"/>
            </a:lvl7pPr>
            <a:lvl8pPr marL="2265883" indent="0">
              <a:buNone/>
              <a:defRPr sz="1133" b="1"/>
            </a:lvl8pPr>
            <a:lvl9pPr marL="2589581" indent="0">
              <a:buNone/>
              <a:defRPr sz="1133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77374" y="3904322"/>
            <a:ext cx="2752219" cy="574266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3E1B1-F48F-4AB9-8E66-B20E72194D05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A01E-5891-4610-8887-090CDA39A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092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3E1B1-F48F-4AB9-8E66-B20E72194D05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A01E-5891-4610-8887-090CDA39A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4892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3E1B1-F48F-4AB9-8E66-B20E72194D05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A01E-5891-4610-8887-090CDA39A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073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919" y="712576"/>
            <a:ext cx="2087977" cy="2494016"/>
          </a:xfrm>
        </p:spPr>
        <p:txBody>
          <a:bodyPr anchor="b"/>
          <a:lstStyle>
            <a:lvl1pPr>
              <a:defRPr sz="226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2219" y="1538968"/>
            <a:ext cx="3277374" cy="7595861"/>
          </a:xfrm>
        </p:spPr>
        <p:txBody>
          <a:bodyPr/>
          <a:lstStyle>
            <a:lvl1pPr>
              <a:defRPr sz="2266"/>
            </a:lvl1pPr>
            <a:lvl2pPr>
              <a:defRPr sz="1982"/>
            </a:lvl2pPr>
            <a:lvl3pPr>
              <a:defRPr sz="1699"/>
            </a:lvl3pPr>
            <a:lvl4pPr>
              <a:defRPr sz="1416"/>
            </a:lvl4pPr>
            <a:lvl5pPr>
              <a:defRPr sz="1416"/>
            </a:lvl5pPr>
            <a:lvl6pPr>
              <a:defRPr sz="1416"/>
            </a:lvl6pPr>
            <a:lvl7pPr>
              <a:defRPr sz="1416"/>
            </a:lvl7pPr>
            <a:lvl8pPr>
              <a:defRPr sz="1416"/>
            </a:lvl8pPr>
            <a:lvl9pPr>
              <a:defRPr sz="1416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5919" y="3206592"/>
            <a:ext cx="2087977" cy="5940607"/>
          </a:xfrm>
        </p:spPr>
        <p:txBody>
          <a:bodyPr/>
          <a:lstStyle>
            <a:lvl1pPr marL="0" indent="0">
              <a:buNone/>
              <a:defRPr sz="1133"/>
            </a:lvl1pPr>
            <a:lvl2pPr marL="323698" indent="0">
              <a:buNone/>
              <a:defRPr sz="991"/>
            </a:lvl2pPr>
            <a:lvl3pPr marL="647395" indent="0">
              <a:buNone/>
              <a:defRPr sz="850"/>
            </a:lvl3pPr>
            <a:lvl4pPr marL="971093" indent="0">
              <a:buNone/>
              <a:defRPr sz="708"/>
            </a:lvl4pPr>
            <a:lvl5pPr marL="1294790" indent="0">
              <a:buNone/>
              <a:defRPr sz="708"/>
            </a:lvl5pPr>
            <a:lvl6pPr marL="1618488" indent="0">
              <a:buNone/>
              <a:defRPr sz="708"/>
            </a:lvl6pPr>
            <a:lvl7pPr marL="1942186" indent="0">
              <a:buNone/>
              <a:defRPr sz="708"/>
            </a:lvl7pPr>
            <a:lvl8pPr marL="2265883" indent="0">
              <a:buNone/>
              <a:defRPr sz="708"/>
            </a:lvl8pPr>
            <a:lvl9pPr marL="2589581" indent="0">
              <a:buNone/>
              <a:defRPr sz="70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3E1B1-F48F-4AB9-8E66-B20E72194D05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A01E-5891-4610-8887-090CDA39A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7415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919" y="712576"/>
            <a:ext cx="2087977" cy="2494016"/>
          </a:xfrm>
        </p:spPr>
        <p:txBody>
          <a:bodyPr anchor="b"/>
          <a:lstStyle>
            <a:lvl1pPr>
              <a:defRPr sz="2266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752219" y="1538968"/>
            <a:ext cx="3277374" cy="7595861"/>
          </a:xfrm>
        </p:spPr>
        <p:txBody>
          <a:bodyPr anchor="t"/>
          <a:lstStyle>
            <a:lvl1pPr marL="0" indent="0">
              <a:buNone/>
              <a:defRPr sz="2266"/>
            </a:lvl1pPr>
            <a:lvl2pPr marL="323698" indent="0">
              <a:buNone/>
              <a:defRPr sz="1982"/>
            </a:lvl2pPr>
            <a:lvl3pPr marL="647395" indent="0">
              <a:buNone/>
              <a:defRPr sz="1699"/>
            </a:lvl3pPr>
            <a:lvl4pPr marL="971093" indent="0">
              <a:buNone/>
              <a:defRPr sz="1416"/>
            </a:lvl4pPr>
            <a:lvl5pPr marL="1294790" indent="0">
              <a:buNone/>
              <a:defRPr sz="1416"/>
            </a:lvl5pPr>
            <a:lvl6pPr marL="1618488" indent="0">
              <a:buNone/>
              <a:defRPr sz="1416"/>
            </a:lvl6pPr>
            <a:lvl7pPr marL="1942186" indent="0">
              <a:buNone/>
              <a:defRPr sz="1416"/>
            </a:lvl7pPr>
            <a:lvl8pPr marL="2265883" indent="0">
              <a:buNone/>
              <a:defRPr sz="1416"/>
            </a:lvl8pPr>
            <a:lvl9pPr marL="2589581" indent="0">
              <a:buNone/>
              <a:defRPr sz="1416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5919" y="3206592"/>
            <a:ext cx="2087977" cy="5940607"/>
          </a:xfrm>
        </p:spPr>
        <p:txBody>
          <a:bodyPr/>
          <a:lstStyle>
            <a:lvl1pPr marL="0" indent="0">
              <a:buNone/>
              <a:defRPr sz="1133"/>
            </a:lvl1pPr>
            <a:lvl2pPr marL="323698" indent="0">
              <a:buNone/>
              <a:defRPr sz="991"/>
            </a:lvl2pPr>
            <a:lvl3pPr marL="647395" indent="0">
              <a:buNone/>
              <a:defRPr sz="850"/>
            </a:lvl3pPr>
            <a:lvl4pPr marL="971093" indent="0">
              <a:buNone/>
              <a:defRPr sz="708"/>
            </a:lvl4pPr>
            <a:lvl5pPr marL="1294790" indent="0">
              <a:buNone/>
              <a:defRPr sz="708"/>
            </a:lvl5pPr>
            <a:lvl6pPr marL="1618488" indent="0">
              <a:buNone/>
              <a:defRPr sz="708"/>
            </a:lvl6pPr>
            <a:lvl7pPr marL="1942186" indent="0">
              <a:buNone/>
              <a:defRPr sz="708"/>
            </a:lvl7pPr>
            <a:lvl8pPr marL="2265883" indent="0">
              <a:buNone/>
              <a:defRPr sz="708"/>
            </a:lvl8pPr>
            <a:lvl9pPr marL="2589581" indent="0">
              <a:buNone/>
              <a:defRPr sz="708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3E1B1-F48F-4AB9-8E66-B20E72194D05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7A01E-5891-4610-8887-090CDA39A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2913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45076" y="569073"/>
            <a:ext cx="5583674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5076" y="2845355"/>
            <a:ext cx="5583674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5075" y="9906786"/>
            <a:ext cx="145661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3E1B1-F48F-4AB9-8E66-B20E72194D05}" type="datetimeFigureOut">
              <a:rPr lang="en-US" smtClean="0"/>
              <a:t>5/24/2022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44455" y="9906786"/>
            <a:ext cx="2184916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139" y="9906786"/>
            <a:ext cx="145661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7A01E-5891-4610-8887-090CDA39AB6B}" type="slidenum">
              <a:rPr lang="en-US" smtClean="0"/>
              <a:t>‹Nr.›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4891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647395" rtl="0" eaLnBrk="1" latinLnBrk="0" hangingPunct="1">
        <a:lnSpc>
          <a:spcPct val="90000"/>
        </a:lnSpc>
        <a:spcBef>
          <a:spcPct val="0"/>
        </a:spcBef>
        <a:buNone/>
        <a:defRPr sz="311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61849" indent="-161849" algn="l" defTabSz="647395" rtl="0" eaLnBrk="1" latinLnBrk="0" hangingPunct="1">
        <a:lnSpc>
          <a:spcPct val="90000"/>
        </a:lnSpc>
        <a:spcBef>
          <a:spcPts val="708"/>
        </a:spcBef>
        <a:buFont typeface="Arial" panose="020B0604020202020204" pitchFamily="34" charset="0"/>
        <a:buChar char="•"/>
        <a:defRPr sz="1982" kern="1200">
          <a:solidFill>
            <a:schemeClr val="tx1"/>
          </a:solidFill>
          <a:latin typeface="+mn-lt"/>
          <a:ea typeface="+mn-ea"/>
          <a:cs typeface="+mn-cs"/>
        </a:defRPr>
      </a:lvl1pPr>
      <a:lvl2pPr marL="485546" indent="-161849" algn="l" defTabSz="64739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699" kern="1200">
          <a:solidFill>
            <a:schemeClr val="tx1"/>
          </a:solidFill>
          <a:latin typeface="+mn-lt"/>
          <a:ea typeface="+mn-ea"/>
          <a:cs typeface="+mn-cs"/>
        </a:defRPr>
      </a:lvl2pPr>
      <a:lvl3pPr marL="809244" indent="-161849" algn="l" defTabSz="64739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416" kern="1200">
          <a:solidFill>
            <a:schemeClr val="tx1"/>
          </a:solidFill>
          <a:latin typeface="+mn-lt"/>
          <a:ea typeface="+mn-ea"/>
          <a:cs typeface="+mn-cs"/>
        </a:defRPr>
      </a:lvl3pPr>
      <a:lvl4pPr marL="1132942" indent="-161849" algn="l" defTabSz="64739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4" kern="1200">
          <a:solidFill>
            <a:schemeClr val="tx1"/>
          </a:solidFill>
          <a:latin typeface="+mn-lt"/>
          <a:ea typeface="+mn-ea"/>
          <a:cs typeface="+mn-cs"/>
        </a:defRPr>
      </a:lvl4pPr>
      <a:lvl5pPr marL="1456639" indent="-161849" algn="l" defTabSz="64739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4" kern="1200">
          <a:solidFill>
            <a:schemeClr val="tx1"/>
          </a:solidFill>
          <a:latin typeface="+mn-lt"/>
          <a:ea typeface="+mn-ea"/>
          <a:cs typeface="+mn-cs"/>
        </a:defRPr>
      </a:lvl5pPr>
      <a:lvl6pPr marL="1780337" indent="-161849" algn="l" defTabSz="64739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4" kern="1200">
          <a:solidFill>
            <a:schemeClr val="tx1"/>
          </a:solidFill>
          <a:latin typeface="+mn-lt"/>
          <a:ea typeface="+mn-ea"/>
          <a:cs typeface="+mn-cs"/>
        </a:defRPr>
      </a:lvl6pPr>
      <a:lvl7pPr marL="2104034" indent="-161849" algn="l" defTabSz="64739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4" kern="1200">
          <a:solidFill>
            <a:schemeClr val="tx1"/>
          </a:solidFill>
          <a:latin typeface="+mn-lt"/>
          <a:ea typeface="+mn-ea"/>
          <a:cs typeface="+mn-cs"/>
        </a:defRPr>
      </a:lvl7pPr>
      <a:lvl8pPr marL="2427732" indent="-161849" algn="l" defTabSz="64739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4" kern="1200">
          <a:solidFill>
            <a:schemeClr val="tx1"/>
          </a:solidFill>
          <a:latin typeface="+mn-lt"/>
          <a:ea typeface="+mn-ea"/>
          <a:cs typeface="+mn-cs"/>
        </a:defRPr>
      </a:lvl8pPr>
      <a:lvl9pPr marL="2751430" indent="-161849" algn="l" defTabSz="647395" rtl="0" eaLnBrk="1" latinLnBrk="0" hangingPunct="1">
        <a:lnSpc>
          <a:spcPct val="90000"/>
        </a:lnSpc>
        <a:spcBef>
          <a:spcPts val="354"/>
        </a:spcBef>
        <a:buFont typeface="Arial" panose="020B0604020202020204" pitchFamily="34" charset="0"/>
        <a:buChar char="•"/>
        <a:defRPr sz="127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47395" rtl="0" eaLnBrk="1" latinLnBrk="0" hangingPunct="1">
        <a:defRPr sz="1274" kern="1200">
          <a:solidFill>
            <a:schemeClr val="tx1"/>
          </a:solidFill>
          <a:latin typeface="+mn-lt"/>
          <a:ea typeface="+mn-ea"/>
          <a:cs typeface="+mn-cs"/>
        </a:defRPr>
      </a:lvl1pPr>
      <a:lvl2pPr marL="323698" algn="l" defTabSz="647395" rtl="0" eaLnBrk="1" latinLnBrk="0" hangingPunct="1">
        <a:defRPr sz="1274" kern="1200">
          <a:solidFill>
            <a:schemeClr val="tx1"/>
          </a:solidFill>
          <a:latin typeface="+mn-lt"/>
          <a:ea typeface="+mn-ea"/>
          <a:cs typeface="+mn-cs"/>
        </a:defRPr>
      </a:lvl2pPr>
      <a:lvl3pPr marL="647395" algn="l" defTabSz="647395" rtl="0" eaLnBrk="1" latinLnBrk="0" hangingPunct="1">
        <a:defRPr sz="1274" kern="1200">
          <a:solidFill>
            <a:schemeClr val="tx1"/>
          </a:solidFill>
          <a:latin typeface="+mn-lt"/>
          <a:ea typeface="+mn-ea"/>
          <a:cs typeface="+mn-cs"/>
        </a:defRPr>
      </a:lvl3pPr>
      <a:lvl4pPr marL="971093" algn="l" defTabSz="647395" rtl="0" eaLnBrk="1" latinLnBrk="0" hangingPunct="1">
        <a:defRPr sz="1274" kern="1200">
          <a:solidFill>
            <a:schemeClr val="tx1"/>
          </a:solidFill>
          <a:latin typeface="+mn-lt"/>
          <a:ea typeface="+mn-ea"/>
          <a:cs typeface="+mn-cs"/>
        </a:defRPr>
      </a:lvl4pPr>
      <a:lvl5pPr marL="1294790" algn="l" defTabSz="647395" rtl="0" eaLnBrk="1" latinLnBrk="0" hangingPunct="1">
        <a:defRPr sz="1274" kern="1200">
          <a:solidFill>
            <a:schemeClr val="tx1"/>
          </a:solidFill>
          <a:latin typeface="+mn-lt"/>
          <a:ea typeface="+mn-ea"/>
          <a:cs typeface="+mn-cs"/>
        </a:defRPr>
      </a:lvl5pPr>
      <a:lvl6pPr marL="1618488" algn="l" defTabSz="647395" rtl="0" eaLnBrk="1" latinLnBrk="0" hangingPunct="1">
        <a:defRPr sz="1274" kern="1200">
          <a:solidFill>
            <a:schemeClr val="tx1"/>
          </a:solidFill>
          <a:latin typeface="+mn-lt"/>
          <a:ea typeface="+mn-ea"/>
          <a:cs typeface="+mn-cs"/>
        </a:defRPr>
      </a:lvl6pPr>
      <a:lvl7pPr marL="1942186" algn="l" defTabSz="647395" rtl="0" eaLnBrk="1" latinLnBrk="0" hangingPunct="1">
        <a:defRPr sz="1274" kern="1200">
          <a:solidFill>
            <a:schemeClr val="tx1"/>
          </a:solidFill>
          <a:latin typeface="+mn-lt"/>
          <a:ea typeface="+mn-ea"/>
          <a:cs typeface="+mn-cs"/>
        </a:defRPr>
      </a:lvl7pPr>
      <a:lvl8pPr marL="2265883" algn="l" defTabSz="647395" rtl="0" eaLnBrk="1" latinLnBrk="0" hangingPunct="1">
        <a:defRPr sz="1274" kern="1200">
          <a:solidFill>
            <a:schemeClr val="tx1"/>
          </a:solidFill>
          <a:latin typeface="+mn-lt"/>
          <a:ea typeface="+mn-ea"/>
          <a:cs typeface="+mn-cs"/>
        </a:defRPr>
      </a:lvl8pPr>
      <a:lvl9pPr marL="2589581" algn="l" defTabSz="647395" rtl="0" eaLnBrk="1" latinLnBrk="0" hangingPunct="1">
        <a:defRPr sz="127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18" Type="http://schemas.openxmlformats.org/officeDocument/2006/relationships/image" Target="../media/image2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12" Type="http://schemas.openxmlformats.org/officeDocument/2006/relationships/image" Target="../media/image17.png"/><Relationship Id="rId17" Type="http://schemas.openxmlformats.org/officeDocument/2006/relationships/image" Target="../media/image22.png"/><Relationship Id="rId2" Type="http://schemas.openxmlformats.org/officeDocument/2006/relationships/image" Target="../media/image7.png"/><Relationship Id="rId16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11" Type="http://schemas.openxmlformats.org/officeDocument/2006/relationships/image" Target="../media/image16.png"/><Relationship Id="rId5" Type="http://schemas.openxmlformats.org/officeDocument/2006/relationships/image" Target="../media/image10.png"/><Relationship Id="rId15" Type="http://schemas.openxmlformats.org/officeDocument/2006/relationships/image" Target="../media/image20.png"/><Relationship Id="rId10" Type="http://schemas.openxmlformats.org/officeDocument/2006/relationships/image" Target="../media/image15.png"/><Relationship Id="rId19" Type="http://schemas.openxmlformats.org/officeDocument/2006/relationships/image" Target="../media/image24.png"/><Relationship Id="rId4" Type="http://schemas.openxmlformats.org/officeDocument/2006/relationships/image" Target="../media/image9.png"/><Relationship Id="rId9" Type="http://schemas.openxmlformats.org/officeDocument/2006/relationships/image" Target="../media/image14.png"/><Relationship Id="rId14" Type="http://schemas.openxmlformats.org/officeDocument/2006/relationships/image" Target="../media/image1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3" Type="http://schemas.openxmlformats.org/officeDocument/2006/relationships/image" Target="../media/image26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25.png"/><Relationship Id="rId16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png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Picture 3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086" y="5436946"/>
            <a:ext cx="1554480" cy="1422088"/>
          </a:xfrm>
          <a:prstGeom prst="rect">
            <a:avLst/>
          </a:prstGeom>
        </p:spPr>
      </p:pic>
      <p:pic>
        <p:nvPicPr>
          <p:cNvPr id="32" name="Picture 31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9884" y="1903608"/>
            <a:ext cx="1554480" cy="1463040"/>
          </a:xfrm>
          <a:prstGeom prst="rect">
            <a:avLst/>
          </a:prstGeom>
        </p:spPr>
      </p:pic>
      <p:pic>
        <p:nvPicPr>
          <p:cNvPr id="14" name="Picture 13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956" y="1903608"/>
            <a:ext cx="1554480" cy="146304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2028" y="1903608"/>
            <a:ext cx="1554480" cy="1463040"/>
          </a:xfrm>
          <a:prstGeom prst="rect">
            <a:avLst/>
          </a:prstGeo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100" y="1903608"/>
            <a:ext cx="1554480" cy="1463040"/>
          </a:xfrm>
          <a:prstGeom prst="rect">
            <a:avLst/>
          </a:prstGeom>
        </p:spPr>
      </p:pic>
      <p:grpSp>
        <p:nvGrpSpPr>
          <p:cNvPr id="108" name="Group 107"/>
          <p:cNvGrpSpPr/>
          <p:nvPr/>
        </p:nvGrpSpPr>
        <p:grpSpPr>
          <a:xfrm>
            <a:off x="878970" y="2526265"/>
            <a:ext cx="4610906" cy="1240456"/>
            <a:chOff x="995457" y="754490"/>
            <a:chExt cx="5970683" cy="1482193"/>
          </a:xfrm>
        </p:grpSpPr>
        <p:grpSp>
          <p:nvGrpSpPr>
            <p:cNvPr id="109" name="Group 108"/>
            <p:cNvGrpSpPr/>
            <p:nvPr/>
          </p:nvGrpSpPr>
          <p:grpSpPr>
            <a:xfrm>
              <a:off x="995457" y="754490"/>
              <a:ext cx="5180802" cy="316118"/>
              <a:chOff x="1460987" y="1017717"/>
              <a:chExt cx="7603630" cy="426405"/>
            </a:xfrm>
          </p:grpSpPr>
          <p:grpSp>
            <p:nvGrpSpPr>
              <p:cNvPr id="116" name="Group 115"/>
              <p:cNvGrpSpPr/>
              <p:nvPr/>
            </p:nvGrpSpPr>
            <p:grpSpPr>
              <a:xfrm>
                <a:off x="1460987" y="1017717"/>
                <a:ext cx="4479914" cy="30081"/>
                <a:chOff x="1460987" y="1017717"/>
                <a:chExt cx="4479914" cy="30081"/>
              </a:xfrm>
            </p:grpSpPr>
            <p:cxnSp>
              <p:nvCxnSpPr>
                <p:cNvPr id="119" name="Straight Arrow Connector 118"/>
                <p:cNvCxnSpPr>
                  <a:cxnSpLocks/>
                </p:cNvCxnSpPr>
                <p:nvPr/>
              </p:nvCxnSpPr>
              <p:spPr>
                <a:xfrm>
                  <a:off x="1460987" y="1017717"/>
                  <a:ext cx="1478831" cy="18044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Straight Arrow Connector 119"/>
                <p:cNvCxnSpPr>
                  <a:cxnSpLocks/>
                </p:cNvCxnSpPr>
                <p:nvPr/>
              </p:nvCxnSpPr>
              <p:spPr>
                <a:xfrm>
                  <a:off x="4198224" y="1042165"/>
                  <a:ext cx="1742677" cy="5633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118" name="Straight Arrow Connector 117"/>
              <p:cNvCxnSpPr>
                <a:cxnSpLocks/>
              </p:cNvCxnSpPr>
              <p:nvPr/>
            </p:nvCxnSpPr>
            <p:spPr>
              <a:xfrm flipV="1">
                <a:off x="7266657" y="1429908"/>
                <a:ext cx="1797960" cy="1421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10" name="Straight Arrow Connector 109"/>
            <p:cNvCxnSpPr>
              <a:cxnSpLocks/>
            </p:cNvCxnSpPr>
            <p:nvPr/>
          </p:nvCxnSpPr>
          <p:spPr>
            <a:xfrm flipH="1">
              <a:off x="6099280" y="1295666"/>
              <a:ext cx="866860" cy="94101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1086" y="3776023"/>
            <a:ext cx="1554480" cy="14577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100" y="7636249"/>
            <a:ext cx="6396263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1.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Sulfatide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-loaded CD1d tetramer staining failed to identify T2NKT cells in PBMC.</a:t>
            </a:r>
          </a:p>
          <a:p>
            <a:pPr algn="just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CD1d tetramers were loaded with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sulfatide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incubated with PBMC for 30 min at 4 °C. Cells were then stained for flow cytometry analysis. Dead cells, monocytes (CD16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),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iNKT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 (TCRva24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and B cells (CD19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 were excluded in the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shown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gating strategy.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Empty CD1d tetramer was used as negative control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One experiment out of three is shown as an example.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921545" y="2890158"/>
            <a:ext cx="564356" cy="10938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17" name="TextBox 23"/>
          <p:cNvSpPr txBox="1"/>
          <p:nvPr/>
        </p:nvSpPr>
        <p:spPr>
          <a:xfrm>
            <a:off x="843442" y="2827162"/>
            <a:ext cx="821286" cy="2079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8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Lymphocytes</a:t>
            </a:r>
            <a:endParaRPr lang="en-US" sz="11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2463682" y="2379808"/>
            <a:ext cx="409693" cy="10938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20" name="TextBox 26"/>
          <p:cNvSpPr txBox="1"/>
          <p:nvPr/>
        </p:nvSpPr>
        <p:spPr>
          <a:xfrm>
            <a:off x="2400100" y="2308835"/>
            <a:ext cx="572657" cy="20790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Singlets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0361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2113" y="757836"/>
            <a:ext cx="1463040" cy="1280160"/>
          </a:xfrm>
          <a:prstGeom prst="rect">
            <a:avLst/>
          </a:prstGeom>
        </p:spPr>
      </p:pic>
      <p:pic>
        <p:nvPicPr>
          <p:cNvPr id="3" name="Picture 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836" y="2176163"/>
            <a:ext cx="1463040" cy="1280160"/>
          </a:xfrm>
          <a:prstGeom prst="rect">
            <a:avLst/>
          </a:prstGeom>
        </p:spPr>
      </p:pic>
      <p:pic>
        <p:nvPicPr>
          <p:cNvPr id="104" name="Picture 103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836" y="4988743"/>
            <a:ext cx="1463040" cy="1280160"/>
          </a:xfrm>
          <a:prstGeom prst="rect">
            <a:avLst/>
          </a:prstGeom>
        </p:spPr>
      </p:pic>
      <p:pic>
        <p:nvPicPr>
          <p:cNvPr id="103" name="Picture 102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520" y="4988743"/>
            <a:ext cx="1463040" cy="1280160"/>
          </a:xfrm>
          <a:prstGeom prst="rect">
            <a:avLst/>
          </a:prstGeom>
        </p:spPr>
      </p:pic>
      <p:pic>
        <p:nvPicPr>
          <p:cNvPr id="102" name="Picture 101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836" y="3622870"/>
            <a:ext cx="1463040" cy="1280160"/>
          </a:xfrm>
          <a:prstGeom prst="rect">
            <a:avLst/>
          </a:prstGeom>
        </p:spPr>
      </p:pic>
      <p:pic>
        <p:nvPicPr>
          <p:cNvPr id="101" name="Picture 100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3520" y="3622870"/>
            <a:ext cx="1463040" cy="1280160"/>
          </a:xfrm>
          <a:prstGeom prst="rect">
            <a:avLst/>
          </a:prstGeom>
        </p:spPr>
      </p:pic>
      <p:pic>
        <p:nvPicPr>
          <p:cNvPr id="100" name="Picture 99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9204" y="3622870"/>
            <a:ext cx="1463040" cy="1280160"/>
          </a:xfrm>
          <a:prstGeom prst="rect">
            <a:avLst/>
          </a:prstGeom>
        </p:spPr>
      </p:pic>
      <p:pic>
        <p:nvPicPr>
          <p:cNvPr id="99" name="Content Placeholder 3"/>
          <p:cNvPicPr>
            <a:picLocks noGrp="1"/>
          </p:cNvPicPr>
          <p:nvPr>
            <p:ph idx="1"/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88" y="3622870"/>
            <a:ext cx="1463040" cy="1280160"/>
          </a:xfrm>
        </p:spPr>
      </p:pic>
      <p:pic>
        <p:nvPicPr>
          <p:cNvPr id="5" name="Picture 4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045" y="756720"/>
            <a:ext cx="1463040" cy="1280160"/>
          </a:xfrm>
          <a:prstGeom prst="rect">
            <a:avLst/>
          </a:prstGeom>
        </p:spPr>
      </p:pic>
      <p:pic>
        <p:nvPicPr>
          <p:cNvPr id="7" name="Picture 6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836" y="756720"/>
            <a:ext cx="1463040" cy="1280160"/>
          </a:xfrm>
          <a:prstGeom prst="rect">
            <a:avLst/>
          </a:prstGeom>
        </p:spPr>
      </p:pic>
      <p:pic>
        <p:nvPicPr>
          <p:cNvPr id="8" name="Picture 7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1202" y="2176163"/>
            <a:ext cx="1463040" cy="128016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8482AC5-02A0-4285-9062-867C54F06521}"/>
              </a:ext>
            </a:extLst>
          </p:cNvPr>
          <p:cNvSpPr/>
          <p:nvPr/>
        </p:nvSpPr>
        <p:spPr>
          <a:xfrm>
            <a:off x="5607935" y="2304169"/>
            <a:ext cx="517332" cy="11651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11" name="TextBox 26">
            <a:extLst>
              <a:ext uri="{FF2B5EF4-FFF2-40B4-BE49-F238E27FC236}">
                <a16:creationId xmlns:a16="http://schemas.microsoft.com/office/drawing/2014/main" id="{72DB30E6-4E6D-467B-A0C4-6677AB19C01F}"/>
              </a:ext>
            </a:extLst>
          </p:cNvPr>
          <p:cNvSpPr txBox="1"/>
          <p:nvPr/>
        </p:nvSpPr>
        <p:spPr>
          <a:xfrm>
            <a:off x="5521637" y="2259524"/>
            <a:ext cx="748930" cy="16164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800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T2NKT: 1.2%</a:t>
            </a:r>
            <a:endParaRPr lang="en-US" sz="11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pic>
        <p:nvPicPr>
          <p:cNvPr id="12" name="Content Placeholder 10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88" y="756720"/>
            <a:ext cx="1463040" cy="1280160"/>
          </a:xfrm>
          <a:prstGeom prst="rect">
            <a:avLst/>
          </a:prstGeom>
        </p:spPr>
      </p:pic>
      <p:cxnSp>
        <p:nvCxnSpPr>
          <p:cNvPr id="14" name="Straight Arrow Connector 13"/>
          <p:cNvCxnSpPr>
            <a:cxnSpLocks/>
          </p:cNvCxnSpPr>
          <p:nvPr/>
        </p:nvCxnSpPr>
        <p:spPr>
          <a:xfrm flipH="1">
            <a:off x="4668390" y="1509520"/>
            <a:ext cx="855058" cy="936893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cxnSpLocks/>
          </p:cNvCxnSpPr>
          <p:nvPr/>
        </p:nvCxnSpPr>
        <p:spPr>
          <a:xfrm>
            <a:off x="842732" y="1197464"/>
            <a:ext cx="788638" cy="476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809507" y="1489245"/>
            <a:ext cx="637671" cy="10938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19" name="TextBox 23"/>
          <p:cNvSpPr txBox="1"/>
          <p:nvPr/>
        </p:nvSpPr>
        <p:spPr>
          <a:xfrm>
            <a:off x="746060" y="1419023"/>
            <a:ext cx="821286" cy="20790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Lymphocytes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2611710" y="1627204"/>
            <a:ext cx="415841" cy="8932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21" name="TextBox 26"/>
          <p:cNvSpPr txBox="1"/>
          <p:nvPr/>
        </p:nvSpPr>
        <p:spPr>
          <a:xfrm>
            <a:off x="2555865" y="1548622"/>
            <a:ext cx="572657" cy="20790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Singlets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3947459" y="1613952"/>
            <a:ext cx="575589" cy="12772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23" name="TextBox 33"/>
          <p:cNvSpPr txBox="1"/>
          <p:nvPr/>
        </p:nvSpPr>
        <p:spPr>
          <a:xfrm>
            <a:off x="3870995" y="1560052"/>
            <a:ext cx="802516" cy="18162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CD3</a:t>
            </a:r>
            <a:r>
              <a:rPr lang="en-GB" sz="900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 </a:t>
            </a:r>
            <a:r>
              <a:rPr lang="en-GB" sz="9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cells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327535" y="885660"/>
            <a:ext cx="947144" cy="11377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25" name="TextBox 42"/>
          <p:cNvSpPr txBox="1"/>
          <p:nvPr/>
        </p:nvSpPr>
        <p:spPr>
          <a:xfrm>
            <a:off x="5267396" y="819986"/>
            <a:ext cx="1343409" cy="1705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-selected cells I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3671805" y="2994803"/>
            <a:ext cx="952583" cy="12292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29" name="TextBox 45"/>
          <p:cNvSpPr txBox="1"/>
          <p:nvPr/>
        </p:nvSpPr>
        <p:spPr>
          <a:xfrm>
            <a:off x="3603704" y="2936943"/>
            <a:ext cx="1276194" cy="20790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-selected cells II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cxnSp>
        <p:nvCxnSpPr>
          <p:cNvPr id="30" name="Straight Arrow Connector 29"/>
          <p:cNvCxnSpPr>
            <a:cxnSpLocks/>
          </p:cNvCxnSpPr>
          <p:nvPr/>
        </p:nvCxnSpPr>
        <p:spPr>
          <a:xfrm flipV="1">
            <a:off x="2865347" y="1522975"/>
            <a:ext cx="376437" cy="442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cxnSpLocks/>
          </p:cNvCxnSpPr>
          <p:nvPr/>
        </p:nvCxnSpPr>
        <p:spPr>
          <a:xfrm>
            <a:off x="4358675" y="1398374"/>
            <a:ext cx="456164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cxnSpLocks/>
          </p:cNvCxnSpPr>
          <p:nvPr/>
        </p:nvCxnSpPr>
        <p:spPr>
          <a:xfrm>
            <a:off x="4421638" y="2838060"/>
            <a:ext cx="403143" cy="3625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2" name="Picture 71"/>
          <p:cNvPicPr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836" y="7913676"/>
            <a:ext cx="1463040" cy="1280160"/>
          </a:xfrm>
          <a:prstGeom prst="rect">
            <a:avLst/>
          </a:prstGeom>
        </p:spPr>
      </p:pic>
      <p:pic>
        <p:nvPicPr>
          <p:cNvPr id="70" name="Picture 69"/>
          <p:cNvPicPr>
            <a:picLocks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850"/>
          <a:stretch/>
        </p:blipFill>
        <p:spPr>
          <a:xfrm>
            <a:off x="3262192" y="6498917"/>
            <a:ext cx="1463040" cy="1280160"/>
          </a:xfrm>
          <a:prstGeom prst="rect">
            <a:avLst/>
          </a:prstGeom>
        </p:spPr>
      </p:pic>
      <p:pic>
        <p:nvPicPr>
          <p:cNvPr id="66" name="Picture 65"/>
          <p:cNvPicPr>
            <a:picLocks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2192" y="7913676"/>
            <a:ext cx="1463040" cy="1280160"/>
          </a:xfrm>
          <a:prstGeom prst="rect">
            <a:avLst/>
          </a:prstGeom>
        </p:spPr>
      </p:pic>
      <p:pic>
        <p:nvPicPr>
          <p:cNvPr id="65" name="Picture 64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7836" y="6498917"/>
            <a:ext cx="1463040" cy="1280160"/>
          </a:xfrm>
          <a:prstGeom prst="rect">
            <a:avLst/>
          </a:prstGeom>
        </p:spPr>
      </p:pic>
      <p:pic>
        <p:nvPicPr>
          <p:cNvPr id="63" name="Picture 62"/>
          <p:cNvPicPr>
            <a:picLocks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3540" y="6498917"/>
            <a:ext cx="1463040" cy="1280160"/>
          </a:xfrm>
          <a:prstGeom prst="rect">
            <a:avLst/>
          </a:prstGeom>
        </p:spPr>
      </p:pic>
      <p:pic>
        <p:nvPicPr>
          <p:cNvPr id="62" name="Picture 61"/>
          <p:cNvPicPr>
            <a:picLocks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88" y="6498917"/>
            <a:ext cx="1463040" cy="1280160"/>
          </a:xfrm>
          <a:prstGeom prst="rect">
            <a:avLst/>
          </a:prstGeom>
        </p:spPr>
      </p:pic>
      <p:sp>
        <p:nvSpPr>
          <p:cNvPr id="44" name="Rectangle 43">
            <a:extLst>
              <a:ext uri="{FF2B5EF4-FFF2-40B4-BE49-F238E27FC236}">
                <a16:creationId xmlns:a16="http://schemas.microsoft.com/office/drawing/2014/main" id="{E8482AC5-02A0-4285-9062-867C54F06521}"/>
              </a:ext>
            </a:extLst>
          </p:cNvPr>
          <p:cNvSpPr/>
          <p:nvPr/>
        </p:nvSpPr>
        <p:spPr>
          <a:xfrm>
            <a:off x="5561113" y="8581141"/>
            <a:ext cx="637218" cy="12654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45" name="TextBox 26">
            <a:extLst>
              <a:ext uri="{FF2B5EF4-FFF2-40B4-BE49-F238E27FC236}">
                <a16:creationId xmlns:a16="http://schemas.microsoft.com/office/drawing/2014/main" id="{72DB30E6-4E6D-467B-A0C4-6677AB19C01F}"/>
              </a:ext>
            </a:extLst>
          </p:cNvPr>
          <p:cNvSpPr txBox="1"/>
          <p:nvPr/>
        </p:nvSpPr>
        <p:spPr>
          <a:xfrm>
            <a:off x="5492136" y="8523053"/>
            <a:ext cx="775281" cy="1755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900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T2NKT: 0.2%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cxnSp>
        <p:nvCxnSpPr>
          <p:cNvPr id="47" name="Straight Arrow Connector 46"/>
          <p:cNvCxnSpPr>
            <a:cxnSpLocks/>
          </p:cNvCxnSpPr>
          <p:nvPr/>
        </p:nvCxnSpPr>
        <p:spPr>
          <a:xfrm flipH="1">
            <a:off x="4665377" y="7381282"/>
            <a:ext cx="761267" cy="691156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cxnSpLocks/>
          </p:cNvCxnSpPr>
          <p:nvPr/>
        </p:nvCxnSpPr>
        <p:spPr>
          <a:xfrm>
            <a:off x="868498" y="7005807"/>
            <a:ext cx="825549" cy="961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772488" y="7321881"/>
            <a:ext cx="674690" cy="11880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50" name="TextBox 23"/>
          <p:cNvSpPr txBox="1"/>
          <p:nvPr/>
        </p:nvSpPr>
        <p:spPr>
          <a:xfrm>
            <a:off x="684605" y="7246711"/>
            <a:ext cx="855311" cy="22579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72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Lymphocytes</a:t>
            </a:r>
            <a:endParaRPr lang="en-US" sz="1296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51" name="Rectangle 50"/>
          <p:cNvSpPr/>
          <p:nvPr/>
        </p:nvSpPr>
        <p:spPr>
          <a:xfrm>
            <a:off x="2511016" y="7092887"/>
            <a:ext cx="417871" cy="11374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52" name="TextBox 26"/>
          <p:cNvSpPr txBox="1"/>
          <p:nvPr/>
        </p:nvSpPr>
        <p:spPr>
          <a:xfrm>
            <a:off x="2432227" y="7017404"/>
            <a:ext cx="575451" cy="22579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72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Singlets</a:t>
            </a:r>
            <a:endParaRPr lang="en-US" sz="1296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53" name="Rectangle 52"/>
          <p:cNvSpPr/>
          <p:nvPr/>
        </p:nvSpPr>
        <p:spPr>
          <a:xfrm>
            <a:off x="3983055" y="7383879"/>
            <a:ext cx="578397" cy="138721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54" name="TextBox 33"/>
          <p:cNvSpPr txBox="1"/>
          <p:nvPr/>
        </p:nvSpPr>
        <p:spPr>
          <a:xfrm>
            <a:off x="3888644" y="7329916"/>
            <a:ext cx="806432" cy="20622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72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CD3</a:t>
            </a:r>
            <a:r>
              <a:rPr lang="en-GB" sz="972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GB" sz="972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 </a:t>
            </a:r>
            <a:r>
              <a:rPr lang="en-GB" sz="972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cells</a:t>
            </a:r>
            <a:endParaRPr lang="en-US" sz="1296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5289487" y="6827500"/>
            <a:ext cx="975676" cy="1171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56" name="TextBox 42"/>
          <p:cNvSpPr txBox="1"/>
          <p:nvPr/>
        </p:nvSpPr>
        <p:spPr>
          <a:xfrm>
            <a:off x="5204739" y="6761748"/>
            <a:ext cx="1349965" cy="25087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72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</a:t>
            </a:r>
            <a:r>
              <a:rPr lang="en-GB" sz="972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-selected cells I</a:t>
            </a:r>
            <a:endParaRPr lang="en-US" sz="1296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3659289" y="8735211"/>
            <a:ext cx="965100" cy="133505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58" name="TextBox 45"/>
          <p:cNvSpPr txBox="1"/>
          <p:nvPr/>
        </p:nvSpPr>
        <p:spPr>
          <a:xfrm>
            <a:off x="3603848" y="8685858"/>
            <a:ext cx="1282422" cy="22579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-selected cells II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cxnSp>
        <p:nvCxnSpPr>
          <p:cNvPr id="59" name="Straight Arrow Connector 58"/>
          <p:cNvCxnSpPr>
            <a:cxnSpLocks/>
          </p:cNvCxnSpPr>
          <p:nvPr/>
        </p:nvCxnSpPr>
        <p:spPr>
          <a:xfrm>
            <a:off x="2884586" y="7277845"/>
            <a:ext cx="347172" cy="427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9"/>
          <p:cNvCxnSpPr>
            <a:cxnSpLocks/>
            <a:endCxn id="65" idx="1"/>
          </p:cNvCxnSpPr>
          <p:nvPr/>
        </p:nvCxnSpPr>
        <p:spPr>
          <a:xfrm flipV="1">
            <a:off x="4439899" y="7138997"/>
            <a:ext cx="487937" cy="654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>
            <a:cxnSpLocks/>
          </p:cNvCxnSpPr>
          <p:nvPr/>
        </p:nvCxnSpPr>
        <p:spPr>
          <a:xfrm>
            <a:off x="4475077" y="8597735"/>
            <a:ext cx="370673" cy="332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Rectangle 81">
            <a:extLst>
              <a:ext uri="{FF2B5EF4-FFF2-40B4-BE49-F238E27FC236}">
                <a16:creationId xmlns:a16="http://schemas.microsoft.com/office/drawing/2014/main" id="{E8482AC5-02A0-4285-9062-867C54F06521}"/>
              </a:ext>
            </a:extLst>
          </p:cNvPr>
          <p:cNvSpPr/>
          <p:nvPr/>
        </p:nvSpPr>
        <p:spPr>
          <a:xfrm>
            <a:off x="5617961" y="5054063"/>
            <a:ext cx="642277" cy="9734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83" name="TextBox 26">
            <a:extLst>
              <a:ext uri="{FF2B5EF4-FFF2-40B4-BE49-F238E27FC236}">
                <a16:creationId xmlns:a16="http://schemas.microsoft.com/office/drawing/2014/main" id="{72DB30E6-4E6D-467B-A0C4-6677AB19C01F}"/>
              </a:ext>
            </a:extLst>
          </p:cNvPr>
          <p:cNvSpPr txBox="1"/>
          <p:nvPr/>
        </p:nvSpPr>
        <p:spPr>
          <a:xfrm>
            <a:off x="5538024" y="4979669"/>
            <a:ext cx="935801" cy="16146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900" kern="1200" dirty="0" smtClean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T2NKT: 0.01%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cxnSp>
        <p:nvCxnSpPr>
          <p:cNvPr id="84" name="Straight Arrow Connector 83"/>
          <p:cNvCxnSpPr>
            <a:cxnSpLocks/>
          </p:cNvCxnSpPr>
          <p:nvPr/>
        </p:nvCxnSpPr>
        <p:spPr>
          <a:xfrm flipH="1">
            <a:off x="4747964" y="4446269"/>
            <a:ext cx="798839" cy="82227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cxnSpLocks/>
          </p:cNvCxnSpPr>
          <p:nvPr/>
        </p:nvCxnSpPr>
        <p:spPr>
          <a:xfrm flipV="1">
            <a:off x="868498" y="4014215"/>
            <a:ext cx="825549" cy="8598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798890" y="4301908"/>
            <a:ext cx="648288" cy="10696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87" name="TextBox 23"/>
          <p:cNvSpPr txBox="1"/>
          <p:nvPr/>
        </p:nvSpPr>
        <p:spPr>
          <a:xfrm>
            <a:off x="728533" y="4225565"/>
            <a:ext cx="830006" cy="20766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Lymphocytes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2589029" y="4140683"/>
            <a:ext cx="400266" cy="10619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89" name="TextBox 26"/>
          <p:cNvSpPr txBox="1"/>
          <p:nvPr/>
        </p:nvSpPr>
        <p:spPr>
          <a:xfrm>
            <a:off x="2516865" y="4072029"/>
            <a:ext cx="602012" cy="15353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Singlets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4095912" y="4500092"/>
            <a:ext cx="569465" cy="12758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91" name="TextBox 33"/>
          <p:cNvSpPr txBox="1"/>
          <p:nvPr/>
        </p:nvSpPr>
        <p:spPr>
          <a:xfrm>
            <a:off x="4013325" y="4448522"/>
            <a:ext cx="853148" cy="1896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CD3</a:t>
            </a:r>
            <a:r>
              <a:rPr lang="en-GB" sz="900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 </a:t>
            </a:r>
            <a:r>
              <a:rPr lang="en-GB" sz="9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cells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5317721" y="3919332"/>
            <a:ext cx="920941" cy="11913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93" name="TextBox 42"/>
          <p:cNvSpPr txBox="1"/>
          <p:nvPr/>
        </p:nvSpPr>
        <p:spPr>
          <a:xfrm>
            <a:off x="5243599" y="3850707"/>
            <a:ext cx="1115019" cy="2307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-selected cells I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3723448" y="5819220"/>
            <a:ext cx="944836" cy="122786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95" name="TextBox 45"/>
          <p:cNvSpPr txBox="1"/>
          <p:nvPr/>
        </p:nvSpPr>
        <p:spPr>
          <a:xfrm>
            <a:off x="3634514" y="5764697"/>
            <a:ext cx="1150009" cy="20766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-selected cells II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cxnSp>
        <p:nvCxnSpPr>
          <p:cNvPr id="96" name="Straight Arrow Connector 95"/>
          <p:cNvCxnSpPr>
            <a:cxnSpLocks/>
          </p:cNvCxnSpPr>
          <p:nvPr/>
        </p:nvCxnSpPr>
        <p:spPr>
          <a:xfrm>
            <a:off x="2865347" y="4367017"/>
            <a:ext cx="389062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cxnSpLocks/>
          </p:cNvCxnSpPr>
          <p:nvPr/>
        </p:nvCxnSpPr>
        <p:spPr>
          <a:xfrm>
            <a:off x="4418650" y="4329203"/>
            <a:ext cx="458358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Arrow Connector 97"/>
          <p:cNvCxnSpPr>
            <a:cxnSpLocks/>
          </p:cNvCxnSpPr>
          <p:nvPr/>
        </p:nvCxnSpPr>
        <p:spPr>
          <a:xfrm>
            <a:off x="4561452" y="5653481"/>
            <a:ext cx="354405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/>
          <p:cNvSpPr txBox="1"/>
          <p:nvPr/>
        </p:nvSpPr>
        <p:spPr>
          <a:xfrm>
            <a:off x="90398" y="498488"/>
            <a:ext cx="4790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90398" y="3282620"/>
            <a:ext cx="4790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90398" y="6157395"/>
            <a:ext cx="4790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91307" y="3289404"/>
            <a:ext cx="342330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Strategy 2: CD56</a:t>
            </a:r>
            <a:r>
              <a:rPr lang="en-US" sz="12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fraction of the CD56 sort</a:t>
            </a:r>
          </a:p>
        </p:txBody>
      </p:sp>
      <p:sp>
        <p:nvSpPr>
          <p:cNvPr id="108" name="TextBox 107"/>
          <p:cNvSpPr txBox="1"/>
          <p:nvPr/>
        </p:nvSpPr>
        <p:spPr>
          <a:xfrm>
            <a:off x="391307" y="506237"/>
            <a:ext cx="34847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Strategy 1: CD3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fraction of CD3 sort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391307" y="6158056"/>
            <a:ext cx="38505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Strategy 2: CD3</a:t>
            </a:r>
            <a:r>
              <a:rPr lang="en-US" sz="12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fraction of the CD56/CD3 sort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0" name="TextBox 74"/>
          <p:cNvSpPr txBox="1"/>
          <p:nvPr/>
        </p:nvSpPr>
        <p:spPr>
          <a:xfrm>
            <a:off x="26127" y="9318509"/>
            <a:ext cx="6433584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2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Sorting CD3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 prior to CD56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(Strategy 1) showed greater loss of T2NKT cells than first sorting CD56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cells (Strategy 2).</a:t>
            </a:r>
          </a:p>
          <a:p>
            <a:pPr algn="just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 PBMC were first sorted for CD3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cells (Strategy 1). Analysis of the CD3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fraction revealed a T2NKT cell loss of 1.2%. (B) In Strategy 2, PBMC were first sorted for CD56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cells. Analysis of the CD56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fraction revealed a smaller T2NKT cell loss of 0.01%. (C) CD56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enriched cells were then sorted for CD3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(Strategy 2). Analysis of the CD3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fraction also revealed a smaller T2NKT cell loss of 0.2%. One example of a minimum of two independent experiments is shown. Loss of T2NKT cells is calculated as % of CD3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 cells.</a:t>
            </a:r>
          </a:p>
        </p:txBody>
      </p:sp>
    </p:spTree>
    <p:extLst>
      <p:ext uri="{BB962C8B-B14F-4D97-AF65-F5344CB8AC3E}">
        <p14:creationId xmlns:p14="http://schemas.microsoft.com/office/powerpoint/2010/main" val="36723128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6" name="Picture 155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702" y="4543381"/>
            <a:ext cx="1463040" cy="1280160"/>
          </a:xfrm>
          <a:prstGeom prst="rect">
            <a:avLst/>
          </a:prstGeom>
        </p:spPr>
      </p:pic>
      <p:pic>
        <p:nvPicPr>
          <p:cNvPr id="154" name="Picture 153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347" y="3279025"/>
            <a:ext cx="1463040" cy="1280160"/>
          </a:xfrm>
          <a:prstGeom prst="rect">
            <a:avLst/>
          </a:prstGeom>
        </p:spPr>
      </p:pic>
      <p:pic>
        <p:nvPicPr>
          <p:cNvPr id="150" name="Picture 149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702" y="3279025"/>
            <a:ext cx="1463040" cy="1280160"/>
          </a:xfrm>
          <a:prstGeom prst="rect">
            <a:avLst/>
          </a:prstGeom>
        </p:spPr>
      </p:pic>
      <p:pic>
        <p:nvPicPr>
          <p:cNvPr id="149" name="Picture 148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058" y="3279025"/>
            <a:ext cx="1463040" cy="1280160"/>
          </a:xfrm>
          <a:prstGeom prst="rect">
            <a:avLst/>
          </a:prstGeom>
        </p:spPr>
      </p:pic>
      <p:pic>
        <p:nvPicPr>
          <p:cNvPr id="148" name="Picture 147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4" y="3279025"/>
            <a:ext cx="1463040" cy="1280160"/>
          </a:xfrm>
          <a:prstGeom prst="rect">
            <a:avLst/>
          </a:prstGeom>
        </p:spPr>
      </p:pic>
      <p:grpSp>
        <p:nvGrpSpPr>
          <p:cNvPr id="38" name="Group 37"/>
          <p:cNvGrpSpPr/>
          <p:nvPr/>
        </p:nvGrpSpPr>
        <p:grpSpPr>
          <a:xfrm>
            <a:off x="750144" y="3697617"/>
            <a:ext cx="5806984" cy="1857257"/>
            <a:chOff x="489359" y="981263"/>
            <a:chExt cx="6308254" cy="2094457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E8482AC5-02A0-4285-9062-867C54F06521}"/>
                </a:ext>
              </a:extLst>
            </p:cNvPr>
            <p:cNvSpPr/>
            <p:nvPr/>
          </p:nvSpPr>
          <p:spPr>
            <a:xfrm>
              <a:off x="4064444" y="2773103"/>
              <a:ext cx="636133" cy="30261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45" name="TextBox 26">
              <a:extLst>
                <a:ext uri="{FF2B5EF4-FFF2-40B4-BE49-F238E27FC236}">
                  <a16:creationId xmlns:a16="http://schemas.microsoft.com/office/drawing/2014/main" id="{72DB30E6-4E6D-467B-A0C4-6677AB19C01F}"/>
                </a:ext>
              </a:extLst>
            </p:cNvPr>
            <p:cNvSpPr txBox="1"/>
            <p:nvPr/>
          </p:nvSpPr>
          <p:spPr>
            <a:xfrm>
              <a:off x="3916142" y="2724085"/>
              <a:ext cx="868286" cy="34266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 algn="r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GB" sz="8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T2NKT: 4</a:t>
              </a:r>
              <a:r>
                <a:rPr lang="en-GB" sz="800" dirty="0" smtClean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1.6</a:t>
              </a:r>
              <a:r>
                <a:rPr lang="en-GB" sz="8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% </a:t>
              </a:r>
              <a:r>
                <a:rPr lang="en-GB" sz="800" dirty="0" smtClean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4834 events</a:t>
              </a:r>
              <a:endParaRPr lang="en-US" sz="1100" dirty="0">
                <a:effectLst/>
                <a:latin typeface="Arial" panose="020B0604020202020204" pitchFamily="34" charset="0"/>
                <a:ea typeface="Calibri" panose="020F0502020204030204" pitchFamily="34" charset="0"/>
              </a:endParaRPr>
            </a:p>
          </p:txBody>
        </p:sp>
        <p:cxnSp>
          <p:nvCxnSpPr>
            <p:cNvPr id="47" name="Straight Arrow Connector 46"/>
            <p:cNvCxnSpPr>
              <a:cxnSpLocks/>
            </p:cNvCxnSpPr>
            <p:nvPr/>
          </p:nvCxnSpPr>
          <p:spPr>
            <a:xfrm flipH="1">
              <a:off x="4830610" y="1399343"/>
              <a:ext cx="878954" cy="7030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/>
            <p:cNvCxnSpPr>
              <a:cxnSpLocks/>
            </p:cNvCxnSpPr>
            <p:nvPr/>
          </p:nvCxnSpPr>
          <p:spPr>
            <a:xfrm>
              <a:off x="721686" y="981263"/>
              <a:ext cx="753272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587924" y="1435595"/>
              <a:ext cx="668870" cy="122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944"/>
            </a:p>
          </p:txBody>
        </p:sp>
        <p:sp>
          <p:nvSpPr>
            <p:cNvPr id="50" name="TextBox 23"/>
            <p:cNvSpPr txBox="1"/>
            <p:nvPr/>
          </p:nvSpPr>
          <p:spPr>
            <a:xfrm>
              <a:off x="489359" y="1352651"/>
              <a:ext cx="903162" cy="23276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64"/>
                </a:spcAft>
              </a:pP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Lymphocytes</a:t>
              </a:r>
              <a:endParaRPr lang="en-US" sz="1200" dirty="0">
                <a:latin typeface="Arial" panose="020B060402020202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2548796" y="1470350"/>
              <a:ext cx="436186" cy="1228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944"/>
            </a:p>
          </p:txBody>
        </p:sp>
        <p:sp>
          <p:nvSpPr>
            <p:cNvPr id="52" name="TextBox 26"/>
            <p:cNvSpPr txBox="1"/>
            <p:nvPr/>
          </p:nvSpPr>
          <p:spPr>
            <a:xfrm>
              <a:off x="2471850" y="1391552"/>
              <a:ext cx="600675" cy="23276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64"/>
                </a:spcAft>
              </a:pP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Singlets</a:t>
              </a:r>
              <a:endParaRPr lang="en-US" sz="1200" dirty="0">
                <a:latin typeface="Arial" panose="020B060402020202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080636" y="1460584"/>
              <a:ext cx="603749" cy="143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944"/>
            </a:p>
          </p:txBody>
        </p:sp>
        <p:sp>
          <p:nvSpPr>
            <p:cNvPr id="54" name="TextBox 33"/>
            <p:cNvSpPr txBox="1"/>
            <p:nvPr/>
          </p:nvSpPr>
          <p:spPr>
            <a:xfrm>
              <a:off x="3981266" y="1410950"/>
              <a:ext cx="841780" cy="212590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64"/>
                </a:spcAft>
              </a:pP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CD3</a:t>
              </a:r>
              <a:r>
                <a:rPr lang="en-GB" sz="900" baseline="300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T </a:t>
              </a:r>
              <a:r>
                <a:rPr lang="en-GB" sz="900" dirty="0" smtClean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cells</a:t>
              </a:r>
              <a:endParaRPr lang="en-US" sz="1200" dirty="0">
                <a:latin typeface="Arial" panose="020B060402020202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5431868" y="1118897"/>
              <a:ext cx="993484" cy="1273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944"/>
            </a:p>
          </p:txBody>
        </p:sp>
        <p:sp>
          <p:nvSpPr>
            <p:cNvPr id="56" name="TextBox 42"/>
            <p:cNvSpPr txBox="1"/>
            <p:nvPr/>
          </p:nvSpPr>
          <p:spPr>
            <a:xfrm>
              <a:off x="5388475" y="1051989"/>
              <a:ext cx="1409138" cy="258611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64"/>
                </a:spcAft>
              </a:pPr>
              <a:r>
                <a:rPr lang="en-GB" sz="900" dirty="0" err="1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Neg</a:t>
              </a: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-selected </a:t>
              </a:r>
              <a:r>
                <a:rPr lang="en-GB" sz="900" dirty="0" smtClean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cells</a:t>
              </a:r>
              <a:endParaRPr lang="en-US" sz="1200" dirty="0">
                <a:latin typeface="Arial" panose="020B0604020202020204" pitchFamily="34" charset="0"/>
                <a:ea typeface="Calibri" panose="020F0502020204030204" pitchFamily="34" charset="0"/>
              </a:endParaRPr>
            </a:p>
          </p:txBody>
        </p:sp>
        <p:cxnSp>
          <p:nvCxnSpPr>
            <p:cNvPr id="59" name="Straight Arrow Connector 58"/>
            <p:cNvCxnSpPr>
              <a:cxnSpLocks/>
            </p:cNvCxnSpPr>
            <p:nvPr/>
          </p:nvCxnSpPr>
          <p:spPr>
            <a:xfrm>
              <a:off x="2772468" y="1405263"/>
              <a:ext cx="425029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>
              <a:cxnSpLocks/>
            </p:cNvCxnSpPr>
            <p:nvPr/>
          </p:nvCxnSpPr>
          <p:spPr>
            <a:xfrm flipV="1">
              <a:off x="4467744" y="1274099"/>
              <a:ext cx="501564" cy="2001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6" name="Picture 145"/>
          <p:cNvPicPr>
            <a:picLocks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702" y="7429973"/>
            <a:ext cx="1463040" cy="1280160"/>
          </a:xfrm>
          <a:prstGeom prst="rect">
            <a:avLst/>
          </a:prstGeom>
        </p:spPr>
      </p:pic>
      <p:pic>
        <p:nvPicPr>
          <p:cNvPr id="142" name="Picture 141"/>
          <p:cNvPicPr>
            <a:picLocks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347" y="6122112"/>
            <a:ext cx="1463040" cy="1280160"/>
          </a:xfrm>
          <a:prstGeom prst="rect">
            <a:avLst/>
          </a:prstGeom>
        </p:spPr>
      </p:pic>
      <p:pic>
        <p:nvPicPr>
          <p:cNvPr id="141" name="Picture 140"/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702" y="6122112"/>
            <a:ext cx="1463040" cy="1280160"/>
          </a:xfrm>
          <a:prstGeom prst="rect">
            <a:avLst/>
          </a:prstGeom>
        </p:spPr>
      </p:pic>
      <p:pic>
        <p:nvPicPr>
          <p:cNvPr id="138" name="Picture 137"/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058" y="6122112"/>
            <a:ext cx="1463040" cy="1280160"/>
          </a:xfrm>
          <a:prstGeom prst="rect">
            <a:avLst/>
          </a:prstGeom>
        </p:spPr>
      </p:pic>
      <p:pic>
        <p:nvPicPr>
          <p:cNvPr id="135" name="Picture 134"/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4" y="6122112"/>
            <a:ext cx="1463040" cy="1280160"/>
          </a:xfrm>
          <a:prstGeom prst="rect">
            <a:avLst/>
          </a:prstGeom>
        </p:spPr>
      </p:pic>
      <p:sp>
        <p:nvSpPr>
          <p:cNvPr id="82" name="Rectangle 81">
            <a:extLst>
              <a:ext uri="{FF2B5EF4-FFF2-40B4-BE49-F238E27FC236}">
                <a16:creationId xmlns:a16="http://schemas.microsoft.com/office/drawing/2014/main" id="{E8482AC5-02A0-4285-9062-867C54F06521}"/>
              </a:ext>
            </a:extLst>
          </p:cNvPr>
          <p:cNvSpPr/>
          <p:nvPr/>
        </p:nvSpPr>
        <p:spPr>
          <a:xfrm>
            <a:off x="3628566" y="7606022"/>
            <a:ext cx="583232" cy="3596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sp>
        <p:nvSpPr>
          <p:cNvPr id="83" name="TextBox 26">
            <a:extLst>
              <a:ext uri="{FF2B5EF4-FFF2-40B4-BE49-F238E27FC236}">
                <a16:creationId xmlns:a16="http://schemas.microsoft.com/office/drawing/2014/main" id="{72DB30E6-4E6D-467B-A0C4-6677AB19C01F}"/>
              </a:ext>
            </a:extLst>
          </p:cNvPr>
          <p:cNvSpPr txBox="1"/>
          <p:nvPr/>
        </p:nvSpPr>
        <p:spPr>
          <a:xfrm>
            <a:off x="3409287" y="7606022"/>
            <a:ext cx="873933" cy="38730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algn="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GB" sz="800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T2NKT: </a:t>
            </a:r>
            <a:r>
              <a:rPr lang="en-GB" sz="8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50.5</a:t>
            </a:r>
            <a:r>
              <a:rPr lang="en-GB" sz="800" kern="1200" dirty="0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 2107 events</a:t>
            </a:r>
          </a:p>
        </p:txBody>
      </p:sp>
      <p:cxnSp>
        <p:nvCxnSpPr>
          <p:cNvPr id="84" name="Straight Arrow Connector 83"/>
          <p:cNvCxnSpPr>
            <a:cxnSpLocks/>
          </p:cNvCxnSpPr>
          <p:nvPr/>
        </p:nvCxnSpPr>
        <p:spPr>
          <a:xfrm flipH="1">
            <a:off x="4739465" y="6940923"/>
            <a:ext cx="816074" cy="712957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Arrow Connector 84"/>
          <p:cNvCxnSpPr>
            <a:cxnSpLocks/>
          </p:cNvCxnSpPr>
          <p:nvPr/>
        </p:nvCxnSpPr>
        <p:spPr>
          <a:xfrm>
            <a:off x="962855" y="6563499"/>
            <a:ext cx="701089" cy="2994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Rectangle 85"/>
          <p:cNvSpPr/>
          <p:nvPr/>
        </p:nvSpPr>
        <p:spPr>
          <a:xfrm>
            <a:off x="820050" y="6928384"/>
            <a:ext cx="627787" cy="128183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87" name="TextBox 23"/>
          <p:cNvSpPr txBox="1"/>
          <p:nvPr/>
        </p:nvSpPr>
        <p:spPr>
          <a:xfrm>
            <a:off x="727456" y="6865284"/>
            <a:ext cx="808557" cy="208453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Lymphocytes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2593093" y="6969510"/>
            <a:ext cx="443805" cy="103579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89" name="TextBox 26"/>
          <p:cNvSpPr txBox="1"/>
          <p:nvPr/>
        </p:nvSpPr>
        <p:spPr>
          <a:xfrm>
            <a:off x="2545720" y="6901001"/>
            <a:ext cx="563781" cy="208452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Singlets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90" name="Rectangle 89"/>
          <p:cNvSpPr/>
          <p:nvPr/>
        </p:nvSpPr>
        <p:spPr>
          <a:xfrm>
            <a:off x="3980973" y="7005227"/>
            <a:ext cx="604494" cy="128064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91" name="TextBox 33"/>
          <p:cNvSpPr txBox="1"/>
          <p:nvPr/>
        </p:nvSpPr>
        <p:spPr>
          <a:xfrm>
            <a:off x="3921995" y="6948674"/>
            <a:ext cx="790077" cy="190386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CD3</a:t>
            </a:r>
            <a:r>
              <a:rPr lang="en-GB" sz="900" baseline="300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 </a:t>
            </a:r>
            <a:r>
              <a:rPr lang="en-GB" sz="9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cells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92" name="Rectangle 91"/>
          <p:cNvSpPr/>
          <p:nvPr/>
        </p:nvSpPr>
        <p:spPr>
          <a:xfrm>
            <a:off x="5299909" y="6604236"/>
            <a:ext cx="907073" cy="114072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93" name="TextBox 42"/>
          <p:cNvSpPr txBox="1"/>
          <p:nvPr/>
        </p:nvSpPr>
        <p:spPr>
          <a:xfrm>
            <a:off x="5243586" y="6535946"/>
            <a:ext cx="1048296" cy="2316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00" dirty="0" err="1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</a:t>
            </a:r>
            <a:r>
              <a:rPr lang="en-GB" sz="900" dirty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-selected </a:t>
            </a:r>
            <a:r>
              <a:rPr lang="en-GB" sz="9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cells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cxnSp>
        <p:nvCxnSpPr>
          <p:cNvPr id="96" name="Straight Arrow Connector 95"/>
          <p:cNvCxnSpPr>
            <a:cxnSpLocks/>
          </p:cNvCxnSpPr>
          <p:nvPr/>
        </p:nvCxnSpPr>
        <p:spPr>
          <a:xfrm flipV="1">
            <a:off x="2907027" y="6910525"/>
            <a:ext cx="309992" cy="562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/>
          <p:cNvCxnSpPr>
            <a:cxnSpLocks/>
          </p:cNvCxnSpPr>
          <p:nvPr/>
        </p:nvCxnSpPr>
        <p:spPr>
          <a:xfrm flipV="1">
            <a:off x="4436337" y="6740924"/>
            <a:ext cx="383088" cy="4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0" name="Picture 109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347" y="1662371"/>
            <a:ext cx="1463040" cy="1280160"/>
          </a:xfrm>
          <a:prstGeom prst="rect">
            <a:avLst/>
          </a:prstGeom>
        </p:spPr>
      </p:pic>
      <p:pic>
        <p:nvPicPr>
          <p:cNvPr id="109" name="Picture 108"/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702" y="1662371"/>
            <a:ext cx="1463040" cy="1280160"/>
          </a:xfrm>
          <a:prstGeom prst="rect">
            <a:avLst/>
          </a:prstGeom>
        </p:spPr>
      </p:pic>
      <p:pic>
        <p:nvPicPr>
          <p:cNvPr id="105" name="Picture 104"/>
          <p:cNvPicPr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84347" y="409983"/>
            <a:ext cx="1463040" cy="1280160"/>
          </a:xfrm>
          <a:prstGeom prst="rect">
            <a:avLst/>
          </a:prstGeom>
        </p:spPr>
      </p:pic>
      <p:pic>
        <p:nvPicPr>
          <p:cNvPr id="80" name="Picture 79"/>
          <p:cNvPicPr>
            <a:picLocks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702" y="409983"/>
            <a:ext cx="1463040" cy="1280160"/>
          </a:xfrm>
          <a:prstGeom prst="rect">
            <a:avLst/>
          </a:prstGeom>
        </p:spPr>
      </p:pic>
      <p:pic>
        <p:nvPicPr>
          <p:cNvPr id="77" name="Picture 76"/>
          <p:cNvPicPr>
            <a:picLocks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9058" y="409983"/>
            <a:ext cx="1463040" cy="1280160"/>
          </a:xfrm>
          <a:prstGeom prst="rect">
            <a:avLst/>
          </a:prstGeom>
        </p:spPr>
      </p:pic>
      <p:pic>
        <p:nvPicPr>
          <p:cNvPr id="75" name="Picture 74"/>
          <p:cNvPicPr>
            <a:picLocks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14" y="409983"/>
            <a:ext cx="1463040" cy="1280160"/>
          </a:xfrm>
          <a:prstGeom prst="rect">
            <a:avLst/>
          </a:prstGeom>
        </p:spPr>
      </p:pic>
      <p:grpSp>
        <p:nvGrpSpPr>
          <p:cNvPr id="37" name="Group 36"/>
          <p:cNvGrpSpPr/>
          <p:nvPr/>
        </p:nvGrpSpPr>
        <p:grpSpPr>
          <a:xfrm>
            <a:off x="753911" y="897843"/>
            <a:ext cx="5735924" cy="1781025"/>
            <a:chOff x="692731" y="1072238"/>
            <a:chExt cx="6366482" cy="2146438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E8482AC5-02A0-4285-9062-867C54F06521}"/>
                </a:ext>
              </a:extLst>
            </p:cNvPr>
            <p:cNvSpPr/>
            <p:nvPr/>
          </p:nvSpPr>
          <p:spPr>
            <a:xfrm>
              <a:off x="6131000" y="2973465"/>
              <a:ext cx="646140" cy="12125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11" name="TextBox 26">
              <a:extLst>
                <a:ext uri="{FF2B5EF4-FFF2-40B4-BE49-F238E27FC236}">
                  <a16:creationId xmlns:a16="http://schemas.microsoft.com/office/drawing/2014/main" id="{72DB30E6-4E6D-467B-A0C4-6677AB19C01F}"/>
                </a:ext>
              </a:extLst>
            </p:cNvPr>
            <p:cNvSpPr txBox="1"/>
            <p:nvPr/>
          </p:nvSpPr>
          <p:spPr>
            <a:xfrm>
              <a:off x="6071120" y="2907337"/>
              <a:ext cx="792869" cy="311339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lnSpc>
                  <a:spcPct val="107000"/>
                </a:lnSpc>
                <a:spcBef>
                  <a:spcPts val="0"/>
                </a:spcBef>
                <a:spcAft>
                  <a:spcPts val="800"/>
                </a:spcAft>
              </a:pPr>
              <a:r>
                <a:rPr lang="en-GB" sz="8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T2NKT: </a:t>
              </a:r>
              <a:r>
                <a:rPr lang="en-GB" sz="800" dirty="0" smtClean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0.</a:t>
              </a:r>
              <a:r>
                <a:rPr lang="en-GB" sz="800" kern="1200" dirty="0" smtClean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2%</a:t>
              </a:r>
              <a:endParaRPr lang="en-US" sz="1100" dirty="0">
                <a:effectLst/>
                <a:latin typeface="Arial" panose="020B0604020202020204" pitchFamily="34" charset="0"/>
                <a:ea typeface="Calibri" panose="020F0502020204030204" pitchFamily="34" charset="0"/>
              </a:endParaRPr>
            </a:p>
          </p:txBody>
        </p:sp>
        <p:cxnSp>
          <p:nvCxnSpPr>
            <p:cNvPr id="14" name="Straight Arrow Connector 13"/>
            <p:cNvCxnSpPr>
              <a:cxnSpLocks/>
            </p:cNvCxnSpPr>
            <p:nvPr/>
          </p:nvCxnSpPr>
          <p:spPr>
            <a:xfrm flipH="1">
              <a:off x="4853350" y="1382064"/>
              <a:ext cx="914034" cy="636243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>
              <a:cxnSpLocks/>
            </p:cNvCxnSpPr>
            <p:nvPr/>
          </p:nvCxnSpPr>
          <p:spPr>
            <a:xfrm flipV="1">
              <a:off x="812989" y="1072238"/>
              <a:ext cx="820212" cy="692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Rectangle 19"/>
            <p:cNvSpPr/>
            <p:nvPr/>
          </p:nvSpPr>
          <p:spPr>
            <a:xfrm>
              <a:off x="796526" y="1468853"/>
              <a:ext cx="668870" cy="12246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944"/>
            </a:p>
          </p:txBody>
        </p:sp>
        <p:sp>
          <p:nvSpPr>
            <p:cNvPr id="19" name="TextBox 23"/>
            <p:cNvSpPr txBox="1"/>
            <p:nvPr/>
          </p:nvSpPr>
          <p:spPr>
            <a:xfrm>
              <a:off x="692731" y="1376279"/>
              <a:ext cx="914428" cy="232764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64"/>
                </a:spcAft>
              </a:pP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Lymphocytes</a:t>
              </a:r>
              <a:endParaRPr lang="en-US" sz="1200" dirty="0">
                <a:latin typeface="Arial" panose="020B060402020202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734097" y="1453457"/>
              <a:ext cx="436187" cy="123945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944"/>
            </a:p>
          </p:txBody>
        </p:sp>
        <p:sp>
          <p:nvSpPr>
            <p:cNvPr id="21" name="TextBox 26"/>
            <p:cNvSpPr txBox="1"/>
            <p:nvPr/>
          </p:nvSpPr>
          <p:spPr>
            <a:xfrm>
              <a:off x="2662040" y="1368601"/>
              <a:ext cx="628417" cy="232763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64"/>
                </a:spcAft>
              </a:pP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Singlets</a:t>
              </a:r>
              <a:endParaRPr lang="en-US" sz="1200" dirty="0">
                <a:latin typeface="Arial" panose="020B060402020202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61121" y="1237261"/>
              <a:ext cx="615455" cy="1328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944"/>
            </a:p>
          </p:txBody>
        </p:sp>
        <p:sp>
          <p:nvSpPr>
            <p:cNvPr id="23" name="TextBox 33"/>
            <p:cNvSpPr txBox="1"/>
            <p:nvPr/>
          </p:nvSpPr>
          <p:spPr>
            <a:xfrm>
              <a:off x="4275296" y="1167757"/>
              <a:ext cx="841780" cy="255965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64"/>
                </a:spcAft>
              </a:pP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CD3</a:t>
              </a:r>
              <a:r>
                <a:rPr lang="en-GB" sz="900" baseline="300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+</a:t>
              </a: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T </a:t>
              </a:r>
              <a:r>
                <a:rPr lang="en-GB" sz="900" dirty="0" smtClean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cells</a:t>
              </a:r>
              <a:endParaRPr lang="en-US" sz="1200" dirty="0">
                <a:latin typeface="Arial" panose="020B060402020202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714890" y="1542786"/>
              <a:ext cx="1062250" cy="14268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944"/>
            </a:p>
          </p:txBody>
        </p:sp>
        <p:sp>
          <p:nvSpPr>
            <p:cNvPr id="25" name="TextBox 42"/>
            <p:cNvSpPr txBox="1"/>
            <p:nvPr/>
          </p:nvSpPr>
          <p:spPr>
            <a:xfrm>
              <a:off x="5650075" y="1459265"/>
              <a:ext cx="1409138" cy="22620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64"/>
                </a:spcAft>
              </a:pPr>
              <a:r>
                <a:rPr lang="en-GB" sz="900" dirty="0" err="1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Neg</a:t>
              </a: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-selected cells I</a:t>
              </a:r>
              <a:endParaRPr lang="en-US" sz="1200" dirty="0">
                <a:latin typeface="Arial" panose="020B0604020202020204" pitchFamily="34" charset="0"/>
                <a:ea typeface="Calibri" panose="020F050202020403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945443" y="2603674"/>
              <a:ext cx="1029306" cy="1376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944"/>
            </a:p>
          </p:txBody>
        </p:sp>
        <p:sp>
          <p:nvSpPr>
            <p:cNvPr id="29" name="TextBox 45"/>
            <p:cNvSpPr txBox="1"/>
            <p:nvPr/>
          </p:nvSpPr>
          <p:spPr>
            <a:xfrm>
              <a:off x="3850854" y="2525682"/>
              <a:ext cx="1338634" cy="23276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>
                <a:lnSpc>
                  <a:spcPct val="107000"/>
                </a:lnSpc>
                <a:spcAft>
                  <a:spcPts val="864"/>
                </a:spcAft>
              </a:pPr>
              <a:r>
                <a:rPr lang="en-GB" sz="900" dirty="0" err="1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Neg</a:t>
              </a:r>
              <a:r>
                <a:rPr lang="en-GB" sz="900" dirty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-selected cells II</a:t>
              </a:r>
              <a:endParaRPr lang="en-US" sz="1200" dirty="0">
                <a:latin typeface="Arial" panose="020B0604020202020204" pitchFamily="34" charset="0"/>
                <a:ea typeface="Calibri" panose="020F0502020204030204" pitchFamily="34" charset="0"/>
              </a:endParaRPr>
            </a:p>
          </p:txBody>
        </p:sp>
        <p:cxnSp>
          <p:nvCxnSpPr>
            <p:cNvPr id="30" name="Straight Arrow Connector 29"/>
            <p:cNvCxnSpPr>
              <a:cxnSpLocks/>
            </p:cNvCxnSpPr>
            <p:nvPr/>
          </p:nvCxnSpPr>
          <p:spPr>
            <a:xfrm>
              <a:off x="3044927" y="1283415"/>
              <a:ext cx="430360" cy="118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>
              <a:cxnSpLocks/>
            </p:cNvCxnSpPr>
            <p:nvPr/>
          </p:nvCxnSpPr>
          <p:spPr>
            <a:xfrm>
              <a:off x="4763662" y="1529088"/>
              <a:ext cx="425826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cxnSpLocks/>
            </p:cNvCxnSpPr>
            <p:nvPr/>
          </p:nvCxnSpPr>
          <p:spPr>
            <a:xfrm>
              <a:off x="4853350" y="2893702"/>
              <a:ext cx="447232" cy="194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7" name="Rectangle 106"/>
          <p:cNvSpPr/>
          <p:nvPr/>
        </p:nvSpPr>
        <p:spPr>
          <a:xfrm>
            <a:off x="5612755" y="657459"/>
            <a:ext cx="543953" cy="110218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sz="1944"/>
          </a:p>
        </p:txBody>
      </p:sp>
      <p:sp>
        <p:nvSpPr>
          <p:cNvPr id="106" name="TextBox 33"/>
          <p:cNvSpPr txBox="1"/>
          <p:nvPr/>
        </p:nvSpPr>
        <p:spPr>
          <a:xfrm>
            <a:off x="5555538" y="587831"/>
            <a:ext cx="758409" cy="212389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ct val="107000"/>
              </a:lnSpc>
              <a:spcAft>
                <a:spcPts val="864"/>
              </a:spcAft>
            </a:pPr>
            <a:r>
              <a:rPr lang="en-GB" sz="900" dirty="0" err="1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iNKT</a:t>
            </a:r>
            <a:r>
              <a:rPr lang="en-GB" sz="900" dirty="0" smtClean="0">
                <a:solidFill>
                  <a:srgbClr val="00000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1.6%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104834" y="142339"/>
            <a:ext cx="4790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04834" y="2928512"/>
            <a:ext cx="4790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(B)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04834" y="5841553"/>
            <a:ext cx="4790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(C)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02782" y="142339"/>
            <a:ext cx="814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Strategy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402782" y="2936131"/>
            <a:ext cx="814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Strategy 4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02782" y="5844589"/>
            <a:ext cx="8146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Strategy 5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4" name="TextBox 72"/>
          <p:cNvSpPr txBox="1"/>
          <p:nvPr/>
        </p:nvSpPr>
        <p:spPr>
          <a:xfrm>
            <a:off x="39754" y="8815605"/>
            <a:ext cx="6434071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3.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Sorting Strategies 3-5 failed in enriching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T2NKT cells.</a:t>
            </a:r>
          </a:p>
          <a:p>
            <a:pPr algn="just"/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(A)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Miltenyi´s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CD3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CD56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NKT Cell Isolation Kit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(Strategy 3) resulted in enrichment of </a:t>
            </a:r>
            <a:r>
              <a:rPr lang="en-US" sz="11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iNKT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cells (1.6%) but not T2NKT cells (0.2%). (B) CD56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sort of PBMC followed by a CD3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sort and then depletion of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γꝽ T cells,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iNKT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 and MAIT cells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(Strategy 4) resulted in increased frequency of T2NKT cells (41.6%) but yielded unacceptable low absolute number of T2NKT cells (4834 events). (C) In Strategy 5, PBMC were first sorted for CD56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CD3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then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depleted of γꝽ T cells,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iNKT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 and MAIT cells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then further enriched for CD161</a:t>
            </a:r>
            <a:r>
              <a:rPr lang="en-US" sz="11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cells. Again, sorting resulted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increased frequency of T2NKT cells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(50.5%)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but yielded unacceptable low absolute number of T2NKT cells (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2107 events). Antibodies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against TCRVa7.2, TCRVa24 and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TCRgd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were labeled with Biotin (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Neg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selected-Biotin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 One experiment of a minimum of two is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shown.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Enrichment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T2NKT cells is calculated as % of CD3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cells.</a:t>
            </a:r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90079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74" y="5114591"/>
            <a:ext cx="2103120" cy="1828800"/>
          </a:xfrm>
          <a:prstGeom prst="rect">
            <a:avLst/>
          </a:prstGeom>
        </p:spPr>
      </p:pic>
      <p:pic>
        <p:nvPicPr>
          <p:cNvPr id="23" name="Picture 22"/>
          <p:cNvPicPr>
            <a:picLocks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174" y="1773064"/>
            <a:ext cx="2103120" cy="18288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296664" y="1905738"/>
            <a:ext cx="551310" cy="16234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9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/>
          </a:p>
        </p:txBody>
      </p:sp>
      <p:grpSp>
        <p:nvGrpSpPr>
          <p:cNvPr id="14" name="Group 13"/>
          <p:cNvGrpSpPr/>
          <p:nvPr/>
        </p:nvGrpSpPr>
        <p:grpSpPr>
          <a:xfrm>
            <a:off x="2116465" y="2157050"/>
            <a:ext cx="1102846" cy="3389440"/>
            <a:chOff x="2096235" y="960103"/>
            <a:chExt cx="1589157" cy="5236490"/>
          </a:xfrm>
        </p:grpSpPr>
        <p:cxnSp>
          <p:nvCxnSpPr>
            <p:cNvPr id="21" name="Straight Arrow Connector 20"/>
            <p:cNvCxnSpPr>
              <a:cxnSpLocks/>
            </p:cNvCxnSpPr>
            <p:nvPr/>
          </p:nvCxnSpPr>
          <p:spPr>
            <a:xfrm flipV="1">
              <a:off x="2096235" y="960103"/>
              <a:ext cx="1589157" cy="1417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cxnSpLocks/>
            </p:cNvCxnSpPr>
            <p:nvPr/>
          </p:nvCxnSpPr>
          <p:spPr>
            <a:xfrm>
              <a:off x="2621894" y="6195729"/>
              <a:ext cx="1063498" cy="8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Group 14"/>
          <p:cNvGrpSpPr/>
          <p:nvPr/>
        </p:nvGrpSpPr>
        <p:grpSpPr>
          <a:xfrm>
            <a:off x="2217893" y="1845260"/>
            <a:ext cx="708852" cy="1090760"/>
            <a:chOff x="2242390" y="478407"/>
            <a:chExt cx="1021428" cy="1685160"/>
          </a:xfrm>
        </p:grpSpPr>
        <p:sp>
          <p:nvSpPr>
            <p:cNvPr id="19" name="Rectangle 18"/>
            <p:cNvSpPr/>
            <p:nvPr/>
          </p:nvSpPr>
          <p:spPr>
            <a:xfrm>
              <a:off x="2327801" y="1951578"/>
              <a:ext cx="487550" cy="21198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20" name="TextBox 13"/>
            <p:cNvSpPr txBox="1"/>
            <p:nvPr/>
          </p:nvSpPr>
          <p:spPr>
            <a:xfrm>
              <a:off x="2242390" y="478407"/>
              <a:ext cx="1021428" cy="636168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600"/>
                </a:spcBef>
                <a:spcAft>
                  <a:spcPts val="1200"/>
                </a:spcAft>
              </a:pPr>
              <a:r>
                <a:rPr lang="en-US" sz="1100" kern="1200" dirty="0" err="1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gd</a:t>
              </a:r>
              <a:r>
                <a:rPr lang="en-US" sz="1100" kern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 T cells</a:t>
              </a:r>
              <a:endParaRPr lang="en-US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2498362" y="5310111"/>
            <a:ext cx="498901" cy="547769"/>
            <a:chOff x="-1748108" y="5831401"/>
            <a:chExt cx="1352918" cy="846272"/>
          </a:xfrm>
        </p:grpSpPr>
        <p:sp>
          <p:nvSpPr>
            <p:cNvPr id="17" name="Rectangle 16"/>
            <p:cNvSpPr/>
            <p:nvPr/>
          </p:nvSpPr>
          <p:spPr>
            <a:xfrm>
              <a:off x="-1534036" y="5908776"/>
              <a:ext cx="886058" cy="22441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>
                  <a:lumMod val="9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/>
            </a:p>
          </p:txBody>
        </p:sp>
        <p:sp>
          <p:nvSpPr>
            <p:cNvPr id="18" name="TextBox 35"/>
            <p:cNvSpPr txBox="1"/>
            <p:nvPr/>
          </p:nvSpPr>
          <p:spPr>
            <a:xfrm>
              <a:off x="-1748108" y="5831401"/>
              <a:ext cx="1352918" cy="846272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pPr marL="0" marR="0">
                <a:spcBef>
                  <a:spcPts val="600"/>
                </a:spcBef>
                <a:spcAft>
                  <a:spcPts val="1200"/>
                </a:spcAft>
              </a:pPr>
              <a:r>
                <a:rPr lang="en-US" sz="1100" dirty="0" smtClean="0">
                  <a:solidFill>
                    <a:srgbClr val="000000"/>
                  </a:solidFill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MAIT</a:t>
              </a:r>
              <a:endParaRPr lang="en-US" sz="105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10" name="TextBox 41"/>
          <p:cNvSpPr txBox="1"/>
          <p:nvPr/>
        </p:nvSpPr>
        <p:spPr>
          <a:xfrm>
            <a:off x="2233959" y="2734007"/>
            <a:ext cx="452091" cy="2498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>
              <a:spcBef>
                <a:spcPts val="600"/>
              </a:spcBef>
              <a:spcAft>
                <a:spcPts val="1200"/>
              </a:spcAft>
            </a:pPr>
            <a:r>
              <a:rPr lang="en-US" sz="1100" kern="1200" dirty="0" err="1" smtClean="0">
                <a:solidFill>
                  <a:srgbClr val="000000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iNKT</a:t>
            </a:r>
            <a:endParaRPr lang="en-US" sz="11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3" name="Straight Arrow Connector 12"/>
          <p:cNvCxnSpPr>
            <a:cxnSpLocks/>
          </p:cNvCxnSpPr>
          <p:nvPr/>
        </p:nvCxnSpPr>
        <p:spPr>
          <a:xfrm>
            <a:off x="2612001" y="2645035"/>
            <a:ext cx="607310" cy="707479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980" y="1353141"/>
            <a:ext cx="2103120" cy="1828800"/>
          </a:xfrm>
          <a:prstGeom prst="rect">
            <a:avLst/>
          </a:prstGeom>
        </p:spPr>
      </p:pic>
      <p:pic>
        <p:nvPicPr>
          <p:cNvPr id="34" name="Picture 33"/>
          <p:cNvPicPr>
            <a:picLocks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980" y="3249198"/>
            <a:ext cx="2103120" cy="1828800"/>
          </a:xfrm>
          <a:prstGeom prst="rect">
            <a:avLst/>
          </a:prstGeom>
        </p:spPr>
      </p:pic>
      <p:pic>
        <p:nvPicPr>
          <p:cNvPr id="36" name="Picture 35"/>
          <p:cNvPicPr>
            <a:picLocks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91980" y="5114591"/>
            <a:ext cx="2103120" cy="1828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339" y="7721325"/>
            <a:ext cx="6473825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4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 cytometry gating of γꝽ T cells, </a:t>
            </a:r>
            <a:r>
              <a:rPr lang="en-US" sz="11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iNKT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MAIT cells from 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double-step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MACS enriched CD3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cells. Only MAIT cells presented a CD4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Foxp3</a:t>
            </a:r>
            <a:r>
              <a:rPr lang="en-US" sz="11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subset.  </a:t>
            </a:r>
          </a:p>
        </p:txBody>
      </p:sp>
    </p:spTree>
    <p:extLst>
      <p:ext uri="{BB962C8B-B14F-4D97-AF65-F5344CB8AC3E}">
        <p14:creationId xmlns:p14="http://schemas.microsoft.com/office/powerpoint/2010/main" val="27286157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6106711"/>
              </p:ext>
            </p:extLst>
          </p:nvPr>
        </p:nvGraphicFramePr>
        <p:xfrm>
          <a:off x="35561" y="1081740"/>
          <a:ext cx="6423024" cy="6540708"/>
        </p:xfrm>
        <a:graphic>
          <a:graphicData uri="http://schemas.openxmlformats.org/drawingml/2006/table">
            <a:tbl>
              <a:tblPr/>
              <a:tblGrid>
                <a:gridCol w="127425">
                  <a:extLst>
                    <a:ext uri="{9D8B030D-6E8A-4147-A177-3AD203B41FA5}">
                      <a16:colId xmlns:a16="http://schemas.microsoft.com/office/drawing/2014/main" val="1480559885"/>
                    </a:ext>
                  </a:extLst>
                </a:gridCol>
                <a:gridCol w="471635">
                  <a:extLst>
                    <a:ext uri="{9D8B030D-6E8A-4147-A177-3AD203B41FA5}">
                      <a16:colId xmlns:a16="http://schemas.microsoft.com/office/drawing/2014/main" val="2082654553"/>
                    </a:ext>
                  </a:extLst>
                </a:gridCol>
                <a:gridCol w="340700">
                  <a:extLst>
                    <a:ext uri="{9D8B030D-6E8A-4147-A177-3AD203B41FA5}">
                      <a16:colId xmlns:a16="http://schemas.microsoft.com/office/drawing/2014/main" val="794663296"/>
                    </a:ext>
                  </a:extLst>
                </a:gridCol>
                <a:gridCol w="376303">
                  <a:extLst>
                    <a:ext uri="{9D8B030D-6E8A-4147-A177-3AD203B41FA5}">
                      <a16:colId xmlns:a16="http://schemas.microsoft.com/office/drawing/2014/main" val="3842284172"/>
                    </a:ext>
                  </a:extLst>
                </a:gridCol>
                <a:gridCol w="376303">
                  <a:extLst>
                    <a:ext uri="{9D8B030D-6E8A-4147-A177-3AD203B41FA5}">
                      <a16:colId xmlns:a16="http://schemas.microsoft.com/office/drawing/2014/main" val="1590975663"/>
                    </a:ext>
                  </a:extLst>
                </a:gridCol>
                <a:gridCol w="430060">
                  <a:extLst>
                    <a:ext uri="{9D8B030D-6E8A-4147-A177-3AD203B41FA5}">
                      <a16:colId xmlns:a16="http://schemas.microsoft.com/office/drawing/2014/main" val="3988273235"/>
                    </a:ext>
                  </a:extLst>
                </a:gridCol>
                <a:gridCol w="316571">
                  <a:extLst>
                    <a:ext uri="{9D8B030D-6E8A-4147-A177-3AD203B41FA5}">
                      <a16:colId xmlns:a16="http://schemas.microsoft.com/office/drawing/2014/main" val="1418065243"/>
                    </a:ext>
                  </a:extLst>
                </a:gridCol>
                <a:gridCol w="307612">
                  <a:extLst>
                    <a:ext uri="{9D8B030D-6E8A-4147-A177-3AD203B41FA5}">
                      <a16:colId xmlns:a16="http://schemas.microsoft.com/office/drawing/2014/main" val="2739137529"/>
                    </a:ext>
                  </a:extLst>
                </a:gridCol>
                <a:gridCol w="376303">
                  <a:extLst>
                    <a:ext uri="{9D8B030D-6E8A-4147-A177-3AD203B41FA5}">
                      <a16:colId xmlns:a16="http://schemas.microsoft.com/office/drawing/2014/main" val="2361551708"/>
                    </a:ext>
                  </a:extLst>
                </a:gridCol>
                <a:gridCol w="361369">
                  <a:extLst>
                    <a:ext uri="{9D8B030D-6E8A-4147-A177-3AD203B41FA5}">
                      <a16:colId xmlns:a16="http://schemas.microsoft.com/office/drawing/2014/main" val="3397780570"/>
                    </a:ext>
                  </a:extLst>
                </a:gridCol>
                <a:gridCol w="355397">
                  <a:extLst>
                    <a:ext uri="{9D8B030D-6E8A-4147-A177-3AD203B41FA5}">
                      <a16:colId xmlns:a16="http://schemas.microsoft.com/office/drawing/2014/main" val="3705217729"/>
                    </a:ext>
                  </a:extLst>
                </a:gridCol>
                <a:gridCol w="355397">
                  <a:extLst>
                    <a:ext uri="{9D8B030D-6E8A-4147-A177-3AD203B41FA5}">
                      <a16:colId xmlns:a16="http://schemas.microsoft.com/office/drawing/2014/main" val="2340751867"/>
                    </a:ext>
                  </a:extLst>
                </a:gridCol>
                <a:gridCol w="355397">
                  <a:extLst>
                    <a:ext uri="{9D8B030D-6E8A-4147-A177-3AD203B41FA5}">
                      <a16:colId xmlns:a16="http://schemas.microsoft.com/office/drawing/2014/main" val="3412426268"/>
                    </a:ext>
                  </a:extLst>
                </a:gridCol>
                <a:gridCol w="391235">
                  <a:extLst>
                    <a:ext uri="{9D8B030D-6E8A-4147-A177-3AD203B41FA5}">
                      <a16:colId xmlns:a16="http://schemas.microsoft.com/office/drawing/2014/main" val="3330393094"/>
                    </a:ext>
                  </a:extLst>
                </a:gridCol>
                <a:gridCol w="391235">
                  <a:extLst>
                    <a:ext uri="{9D8B030D-6E8A-4147-A177-3AD203B41FA5}">
                      <a16:colId xmlns:a16="http://schemas.microsoft.com/office/drawing/2014/main" val="2210607023"/>
                    </a:ext>
                  </a:extLst>
                </a:gridCol>
                <a:gridCol w="391235">
                  <a:extLst>
                    <a:ext uri="{9D8B030D-6E8A-4147-A177-3AD203B41FA5}">
                      <a16:colId xmlns:a16="http://schemas.microsoft.com/office/drawing/2014/main" val="3470725245"/>
                    </a:ext>
                  </a:extLst>
                </a:gridCol>
                <a:gridCol w="320340">
                  <a:extLst>
                    <a:ext uri="{9D8B030D-6E8A-4147-A177-3AD203B41FA5}">
                      <a16:colId xmlns:a16="http://schemas.microsoft.com/office/drawing/2014/main" val="3126756878"/>
                    </a:ext>
                  </a:extLst>
                </a:gridCol>
                <a:gridCol w="378507">
                  <a:extLst>
                    <a:ext uri="{9D8B030D-6E8A-4147-A177-3AD203B41FA5}">
                      <a16:colId xmlns:a16="http://schemas.microsoft.com/office/drawing/2014/main" val="1448163620"/>
                    </a:ext>
                  </a:extLst>
                </a:gridCol>
              </a:tblGrid>
              <a:tr h="97133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488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561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638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405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808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0542770"/>
                  </a:ext>
                </a:extLst>
              </a:tr>
              <a:tr h="99215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525/40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610/20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690/50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585/42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610/20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710/50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763/43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660/10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712/25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763/43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450/45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525/40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763/43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885/40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0844898"/>
                  </a:ext>
                </a:extLst>
              </a:tr>
              <a:tr h="99215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FITC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PerCP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AF594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PC5.5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AF700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AFire750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BV421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BV510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BV785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Viability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54722796"/>
                  </a:ext>
                </a:extLst>
              </a:tr>
              <a:tr h="9921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3563788"/>
                  </a:ext>
                </a:extLst>
              </a:tr>
              <a:tr h="9921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FIGURE 1A</a:t>
                      </a:r>
                    </a:p>
                  </a:txBody>
                  <a:tcPr marL="2597" marR="2597" marT="2597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Antigen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TCR V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α7.2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CD19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CD16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CD161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CD8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TCR 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γδ</a:t>
                      </a:r>
                      <a:endParaRPr lang="el-GR" sz="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TCR-V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α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NKG2A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NKG2D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TCRab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CD56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Live/Dead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6164016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Clone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3C10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HD237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3G8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HP-3G10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RPA-T8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IMMU510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6B11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S19004C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1D11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IP26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5.1H11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6543551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Isotype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mIgG2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5341801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Fluorochrome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FITC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PerCP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AF594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PC5.5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AF700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APC-H7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BV421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BV510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BV785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ViaKr-808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0496227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Vol. (µl) in 100µl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94676414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Supplier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BC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BC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8798812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Cat.#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351703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6604551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302029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339904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301056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A99021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342911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375108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344621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560176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320822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306734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362549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C36628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4990729"/>
                  </a:ext>
                </a:extLst>
              </a:tr>
              <a:tr h="992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ASR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79875816"/>
                  </a:ext>
                </a:extLst>
              </a:tr>
              <a:tr h="83342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97181322"/>
                  </a:ext>
                </a:extLst>
              </a:tr>
              <a:tr h="97133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488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561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638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405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808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0052416"/>
                  </a:ext>
                </a:extLst>
              </a:tr>
              <a:tr h="99215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525/40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610/20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690/50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585/42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610/20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710/50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763/43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660/10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712/25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763/43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450/45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763/43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885/40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6546986"/>
                  </a:ext>
                </a:extLst>
              </a:tr>
              <a:tr h="99215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FITC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PerCP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AF594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PC5.5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AF700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AFire750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BV421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BV785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Viability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3751805"/>
                  </a:ext>
                </a:extLst>
              </a:tr>
              <a:tr h="9921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0654254"/>
                  </a:ext>
                </a:extLst>
              </a:tr>
              <a:tr h="9921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FIGURE 1B</a:t>
                      </a:r>
                    </a:p>
                  </a:txBody>
                  <a:tcPr marL="2597" marR="2597" marT="2597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Antigen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TCR V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α7.2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CD19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CD16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Tetramer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CD8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TCR 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γδ</a:t>
                      </a:r>
                      <a:endParaRPr lang="el-GR" sz="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TCR-V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α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CD161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NKG2D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CD56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Live/Dead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6737597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Clone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3C10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HD237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3G8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RPA-T8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IMMU510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6B11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HP-3G10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1D11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5.1H11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532150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Isotype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mIgG2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0294928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Fluorochrome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FITC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PerCP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AF594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PC5.5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AF700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APC-H7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BV421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BV785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ViaKr-808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6094576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Vol. (µl) in 100µl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3415536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Supplier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BC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NHI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BC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1328533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Cat.#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351703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6604551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302029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301056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A99021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342911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339912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344621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560176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320822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362549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C36628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452964"/>
                  </a:ext>
                </a:extLst>
              </a:tr>
              <a:tr h="992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ASR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572113"/>
                  </a:ext>
                </a:extLst>
              </a:tr>
              <a:tr h="83342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70895235"/>
                  </a:ext>
                </a:extLst>
              </a:tr>
              <a:tr h="9921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355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488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561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638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405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808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56995653"/>
                  </a:ext>
                </a:extLst>
              </a:tr>
              <a:tr h="10318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405/10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525/40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610/20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690/50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585/42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610/20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710/50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763/43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660/10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712/25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763/43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450/45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525/40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610/20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763/43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885/40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5256535"/>
                  </a:ext>
                </a:extLst>
              </a:tr>
              <a:tr h="9921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BUV395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FITC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ECD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PerCP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AF594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PC5.5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AF700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AFire750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BV421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BV510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BV605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BV785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Viability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1456185"/>
                  </a:ext>
                </a:extLst>
              </a:tr>
              <a:tr h="9921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71260444"/>
                  </a:ext>
                </a:extLst>
              </a:tr>
              <a:tr h="9921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FIGURE 2C</a:t>
                      </a:r>
                    </a:p>
                  </a:txBody>
                  <a:tcPr marL="2597" marR="2597" marT="2597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Antigen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CD3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TCR V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α7.2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TCR-va24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CD16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aGalCer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CD8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TCR 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γδ</a:t>
                      </a:r>
                      <a:endParaRPr lang="el-GR" sz="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PLZF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FoxP3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CD161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NKG2D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CD127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CD56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CD25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Live/Dead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582778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Clone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HIT3a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3C10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6B11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3G8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RPA-T8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IMMU510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9E12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259D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HP-3G10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1D11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A019D5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HCD56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M-A251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4015968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Isotype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HamsterIgG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mIgG2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0214743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Fluorochrome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BUV395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FITC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PE-Dazzle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PerCP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AF594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PC5.5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PE/Cyanine7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AF647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AF700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APC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BV421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BV510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BV605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BV785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ViaKr-808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9743971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Vol. (µl) in 100µl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0230604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Supplier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NHI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BC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eBioscience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8283004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Cat.#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740283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351703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342920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302029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NA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301056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A99021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16340804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320213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344621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339911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320822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351332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318334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356140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C36628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94050960"/>
                  </a:ext>
                </a:extLst>
              </a:tr>
              <a:tr h="992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ASR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61964325"/>
                  </a:ext>
                </a:extLst>
              </a:tr>
              <a:tr h="83342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860063"/>
                  </a:ext>
                </a:extLst>
              </a:tr>
              <a:tr h="10318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488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561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638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405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60518293"/>
                  </a:ext>
                </a:extLst>
              </a:tr>
              <a:tr h="10318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525/40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585/42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710/50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660/10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763/43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450/45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01489664"/>
                  </a:ext>
                </a:extLst>
              </a:tr>
              <a:tr h="10318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Biotin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FITC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PC5.5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AFire750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BV421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987443"/>
                  </a:ext>
                </a:extLst>
              </a:tr>
              <a:tr h="10318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0345577"/>
                  </a:ext>
                </a:extLst>
              </a:tr>
              <a:tr h="9921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FIGURE 3A</a:t>
                      </a:r>
                    </a:p>
                  </a:txBody>
                  <a:tcPr marL="2597" marR="2597" marT="2597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Antigen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TCR 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γδ</a:t>
                      </a:r>
                      <a:endParaRPr lang="el-GR" sz="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TCR-V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α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TCR V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α7.2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Biotin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CD161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CD25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CD56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CD4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07522327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Clone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11F2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REA948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REA179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REA746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HP-3G10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M-A251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HCD56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SK3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0591098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Isotype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rhuman 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rhuman 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rhuman 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955965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Fluorochrome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N/A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N/A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N/A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Vio</a:t>
                      </a: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Bright B515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PC5.5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APC-H7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BV421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5639136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Vol. (µl) in 100µl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7708802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Supplier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Miltenyi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Miltenyi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Miltenyi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Miltenyi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3504831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Cat.#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130-113-502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130-117-958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130-100-187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130-110-957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339904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356112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318310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560176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344632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7624938"/>
                  </a:ext>
                </a:extLst>
              </a:tr>
              <a:tr h="992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8048153"/>
                  </a:ext>
                </a:extLst>
              </a:tr>
              <a:tr h="83342"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205117"/>
                  </a:ext>
                </a:extLst>
              </a:tr>
              <a:tr h="99215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488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561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638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405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66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808 nm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710976"/>
                  </a:ext>
                </a:extLst>
              </a:tr>
              <a:tr h="10318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525/40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585/42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710/50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763/43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660/10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763/43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525/40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610/20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885/40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9396855"/>
                  </a:ext>
                </a:extLst>
              </a:tr>
              <a:tr h="10318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Biotin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FITC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PC5.5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AFire750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BV510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BV605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Viability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09461450"/>
                  </a:ext>
                </a:extLst>
              </a:tr>
              <a:tr h="103183"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5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0145127"/>
                  </a:ext>
                </a:extLst>
              </a:tr>
              <a:tr h="99215">
                <a:tc rowSpan="8">
                  <a:txBody>
                    <a:bodyPr/>
                    <a:lstStyle/>
                    <a:p>
                      <a:pPr algn="ctr" fontAlgn="ctr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FIGURE 3D</a:t>
                      </a:r>
                    </a:p>
                  </a:txBody>
                  <a:tcPr marL="2597" marR="2597" marT="2597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Antigen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TCR 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γδ</a:t>
                      </a:r>
                      <a:endParaRPr lang="el-GR" sz="5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TCR-V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α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TCR V</a:t>
                      </a:r>
                      <a:r>
                        <a:rPr lang="el-GR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α7.2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Biotin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CD161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CD25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PLZF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FoxP3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DB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CD3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CD127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CD56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Live/Dead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0003922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Clone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11F2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REA948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REA179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REA746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HP-3G10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M-A251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9E12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259D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SK7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A019D5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HCD56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3552398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Isotype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rhuman 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rhuman 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rhuman 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HamsterIgG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mIgG1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mIgG2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8070787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Fluorochrome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N/A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N/A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N/A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Vio</a:t>
                      </a:r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Bright B515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PC5.5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PE/Cyanine7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AF647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APC-H7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BV510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BV605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ViaKr-808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2320187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Vol. (µl) in 100µl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9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2.5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571072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Supplier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Miltenyi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Miltenyi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Miltenyi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Miltenyi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eBioscience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BioLegend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BC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045498"/>
                  </a:ext>
                </a:extLst>
              </a:tr>
              <a:tr h="9713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Cat.#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130-113-502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130-117-958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130-100-187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130-110-957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339904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356112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16340804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320213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560176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351332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318334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C36628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6522016"/>
                  </a:ext>
                </a:extLst>
              </a:tr>
              <a:tr h="9921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Status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RUO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2597" marR="2597" marT="2597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8415680"/>
                  </a:ext>
                </a:extLst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0" y="8331200"/>
            <a:ext cx="642302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1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 Figure 5</a:t>
            </a:r>
            <a:r>
              <a:rPr lang="en-US" sz="11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Flow cytometry panels to characterize T2NKT cells in PBMC (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1A) and liver (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1B), MACS-enriched sample (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2C), FACS sorting (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3A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), and expanded cells (</a:t>
            </a:r>
            <a:r>
              <a:rPr lang="en-US" sz="1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1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3D).</a:t>
            </a:r>
          </a:p>
          <a:p>
            <a:pPr algn="just"/>
            <a:endParaRPr lang="en-US" sz="1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5943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1819</Words>
  <Application>Microsoft Office PowerPoint</Application>
  <PresentationFormat>Benutzerdefiniert</PresentationFormat>
  <Paragraphs>1115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 Regensburg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user</dc:creator>
  <cp:lastModifiedBy>user</cp:lastModifiedBy>
  <cp:revision>85</cp:revision>
  <cp:lastPrinted>2022-05-02T08:10:49Z</cp:lastPrinted>
  <dcterms:created xsi:type="dcterms:W3CDTF">2022-03-14T11:53:16Z</dcterms:created>
  <dcterms:modified xsi:type="dcterms:W3CDTF">2022-05-24T06:22:09Z</dcterms:modified>
</cp:coreProperties>
</file>