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317" r:id="rId2"/>
    <p:sldId id="313" r:id="rId3"/>
    <p:sldId id="320" r:id="rId4"/>
    <p:sldId id="321" r:id="rId5"/>
    <p:sldId id="318" r:id="rId6"/>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9" userDrawn="1">
          <p15:clr>
            <a:srgbClr val="A4A3A4"/>
          </p15:clr>
        </p15:guide>
        <p15:guide id="2" pos="68" userDrawn="1">
          <p15:clr>
            <a:srgbClr val="A4A3A4"/>
          </p15:clr>
        </p15:guide>
        <p15:guide id="3" orient="horz" pos="5759">
          <p15:clr>
            <a:srgbClr val="A4A3A4"/>
          </p15:clr>
        </p15:guide>
        <p15:guide id="4" pos="5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useppina" initials="" lastIdx="5" clrIdx="0"/>
  <p:cmAuthor id="1" name="Zein Mersini Besharat" initials="ZMB"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460"/>
    <a:srgbClr val="2B82E0"/>
    <a:srgbClr val="FFFD78"/>
    <a:srgbClr val="F5954D"/>
    <a:srgbClr val="1BD3D7"/>
    <a:srgbClr val="E06463"/>
    <a:srgbClr val="E7706F"/>
    <a:srgbClr val="8066A0"/>
    <a:srgbClr val="F4E9E9"/>
    <a:srgbClr val="E8D0D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84"/>
    <p:restoredTop sz="64043" autoAdjust="0"/>
  </p:normalViewPr>
  <p:slideViewPr>
    <p:cSldViewPr snapToGrid="0" snapToObjects="1">
      <p:cViewPr varScale="1">
        <p:scale>
          <a:sx n="36" d="100"/>
          <a:sy n="36" d="100"/>
        </p:scale>
        <p:origin x="1768" y="200"/>
      </p:cViewPr>
      <p:guideLst>
        <p:guide orient="horz" pos="1429"/>
        <p:guide pos="68"/>
        <p:guide orient="horz" pos="5759"/>
        <p:guide pos="5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FF08C8-1BE3-46D6-8F22-4991F0FDDE67}" type="datetimeFigureOut">
              <a:rPr lang="it-IT" smtClean="0"/>
              <a:pPr/>
              <a:t>13/05/22</a:t>
            </a:fld>
            <a:endParaRPr lang="it-IT"/>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28F89D-1EE7-4423-8590-53AAE3637CDB}" type="slidenum">
              <a:rPr lang="it-IT" smtClean="0"/>
              <a:pPr/>
              <a:t>‹#›</a:t>
            </a:fld>
            <a:endParaRPr lang="it-IT"/>
          </a:p>
        </p:txBody>
      </p:sp>
    </p:spTree>
    <p:extLst>
      <p:ext uri="{BB962C8B-B14F-4D97-AF65-F5344CB8AC3E}">
        <p14:creationId xmlns:p14="http://schemas.microsoft.com/office/powerpoint/2010/main" val="3988828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Supplementary Figure S1.</a:t>
            </a:r>
            <a:r>
              <a:rPr lang="en-US" b="1" baseline="0" dirty="0"/>
              <a:t> </a:t>
            </a:r>
            <a:r>
              <a:rPr lang="en-US" b="0" baseline="0" dirty="0"/>
              <a:t>Overview of the methodological workflow of the study for the identification of miR-1248 as a progression risk stratification biomarker in </a:t>
            </a:r>
            <a:r>
              <a:rPr lang="en-US" b="0" baseline="0" dirty="0" err="1"/>
              <a:t>pLGGs</a:t>
            </a:r>
            <a:r>
              <a:rPr lang="en-US" b="0" baseline="0" dirty="0"/>
              <a:t>.</a:t>
            </a:r>
            <a:endParaRPr lang="x-none" dirty="0"/>
          </a:p>
        </p:txBody>
      </p:sp>
      <p:sp>
        <p:nvSpPr>
          <p:cNvPr id="4" name="Slide Number Placeholder 3"/>
          <p:cNvSpPr>
            <a:spLocks noGrp="1"/>
          </p:cNvSpPr>
          <p:nvPr>
            <p:ph type="sldNum" sz="quarter" idx="5"/>
          </p:nvPr>
        </p:nvSpPr>
        <p:spPr/>
        <p:txBody>
          <a:bodyPr/>
          <a:lstStyle/>
          <a:p>
            <a:fld id="{B428F89D-1EE7-4423-8590-53AAE3637CDB}" type="slidenum">
              <a:rPr lang="it-IT" smtClean="0"/>
              <a:pPr/>
              <a:t>1</a:t>
            </a:fld>
            <a:endParaRPr lang="it-IT"/>
          </a:p>
        </p:txBody>
      </p:sp>
    </p:spTree>
    <p:extLst>
      <p:ext uri="{BB962C8B-B14F-4D97-AF65-F5344CB8AC3E}">
        <p14:creationId xmlns:p14="http://schemas.microsoft.com/office/powerpoint/2010/main" val="1448603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Supplementary Figure S2.</a:t>
            </a:r>
            <a:r>
              <a:rPr lang="en-GB" sz="1200" kern="1200" dirty="0">
                <a:solidFill>
                  <a:schemeClr val="tx1"/>
                </a:solidFill>
                <a:effectLst/>
                <a:latin typeface="+mn-lt"/>
                <a:ea typeface="+mn-ea"/>
                <a:cs typeface="+mn-cs"/>
              </a:rPr>
              <a:t> Progression free survival (PFS) data for </a:t>
            </a:r>
            <a:r>
              <a:rPr lang="en-GB" sz="1200" kern="1200" dirty="0" err="1">
                <a:solidFill>
                  <a:schemeClr val="tx1"/>
                </a:solidFill>
                <a:effectLst/>
                <a:latin typeface="+mn-lt"/>
                <a:ea typeface="+mn-ea"/>
                <a:cs typeface="+mn-cs"/>
              </a:rPr>
              <a:t>pLGG</a:t>
            </a:r>
            <a:r>
              <a:rPr lang="en-GB" sz="1200" kern="1200" dirty="0">
                <a:solidFill>
                  <a:schemeClr val="tx1"/>
                </a:solidFill>
                <a:effectLst/>
                <a:latin typeface="+mn-lt"/>
                <a:ea typeface="+mn-ea"/>
                <a:cs typeface="+mn-cs"/>
              </a:rPr>
              <a:t> patients of cohorts I and II (p-value&lt;0.001).</a:t>
            </a:r>
            <a:endParaRPr lang="x-none" sz="1200" kern="1200" dirty="0">
              <a:solidFill>
                <a:schemeClr val="tx1"/>
              </a:solidFill>
              <a:effectLst/>
              <a:latin typeface="+mn-lt"/>
              <a:ea typeface="+mn-ea"/>
              <a:cs typeface="+mn-cs"/>
            </a:endParaRPr>
          </a:p>
          <a:p>
            <a:endParaRPr lang="en-US" b="0" baseline="0" dirty="0"/>
          </a:p>
        </p:txBody>
      </p:sp>
      <p:sp>
        <p:nvSpPr>
          <p:cNvPr id="4" name="Slide Number Placeholder 3"/>
          <p:cNvSpPr>
            <a:spLocks noGrp="1"/>
          </p:cNvSpPr>
          <p:nvPr>
            <p:ph type="sldNum" sz="quarter" idx="10"/>
          </p:nvPr>
        </p:nvSpPr>
        <p:spPr/>
        <p:txBody>
          <a:bodyPr/>
          <a:lstStyle/>
          <a:p>
            <a:fld id="{B428F89D-1EE7-4423-8590-53AAE3637CDB}" type="slidenum">
              <a:rPr lang="it-IT" smtClean="0"/>
              <a:pPr/>
              <a:t>2</a:t>
            </a:fld>
            <a:endParaRPr lang="it-IT"/>
          </a:p>
        </p:txBody>
      </p:sp>
    </p:spTree>
    <p:extLst>
      <p:ext uri="{BB962C8B-B14F-4D97-AF65-F5344CB8AC3E}">
        <p14:creationId xmlns:p14="http://schemas.microsoft.com/office/powerpoint/2010/main" val="1187584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Supplementary Figure S3.</a:t>
            </a:r>
            <a:r>
              <a:rPr lang="en-US" b="1" baseline="0" dirty="0"/>
              <a:t> </a:t>
            </a:r>
            <a:r>
              <a:rPr lang="en-US" sz="1200" b="1" kern="1200" baseline="0" dirty="0">
                <a:solidFill>
                  <a:schemeClr val="tx1"/>
                </a:solidFill>
                <a:effectLst/>
                <a:latin typeface="+mn-lt"/>
                <a:ea typeface="+mn-ea"/>
                <a:cs typeface="+mn-cs"/>
              </a:rPr>
              <a:t>(a) </a:t>
            </a:r>
            <a:r>
              <a:rPr lang="en-US" sz="1200" kern="1200" dirty="0">
                <a:solidFill>
                  <a:schemeClr val="tx1"/>
                </a:solidFill>
                <a:effectLst/>
                <a:latin typeface="+mn-lt"/>
                <a:ea typeface="+mn-ea"/>
                <a:cs typeface="+mn-cs"/>
              </a:rPr>
              <a:t>Normalized relative Ct expression levels of miR-376a-3p  in </a:t>
            </a:r>
            <a:r>
              <a:rPr lang="en-US" sz="1200" kern="1200" dirty="0" err="1">
                <a:solidFill>
                  <a:schemeClr val="tx1"/>
                </a:solidFill>
                <a:effectLst/>
                <a:latin typeface="+mn-lt"/>
                <a:ea typeface="+mn-ea"/>
                <a:cs typeface="+mn-cs"/>
              </a:rPr>
              <a:t>pLGG</a:t>
            </a:r>
            <a:r>
              <a:rPr lang="en-US" sz="1200" kern="1200" dirty="0">
                <a:solidFill>
                  <a:schemeClr val="tx1"/>
                </a:solidFill>
                <a:effectLst/>
                <a:latin typeface="+mn-lt"/>
                <a:ea typeface="+mn-ea"/>
                <a:cs typeface="+mn-cs"/>
              </a:rPr>
              <a:t> without and with progression samples from cohort I (*p-value=0.025). </a:t>
            </a:r>
            <a:r>
              <a:rPr lang="en-US" sz="1200" b="1" kern="1200" dirty="0">
                <a:solidFill>
                  <a:schemeClr val="tx1"/>
                </a:solidFill>
                <a:effectLst/>
                <a:latin typeface="+mn-lt"/>
                <a:ea typeface="+mn-ea"/>
                <a:cs typeface="+mn-cs"/>
              </a:rPr>
              <a:t>(b) </a:t>
            </a:r>
            <a:r>
              <a:rPr lang="en-US" sz="1200" kern="1200" dirty="0">
                <a:solidFill>
                  <a:schemeClr val="tx1"/>
                </a:solidFill>
                <a:effectLst/>
                <a:latin typeface="+mn-lt"/>
                <a:ea typeface="+mn-ea"/>
                <a:cs typeface="+mn-cs"/>
              </a:rPr>
              <a:t>Log2 expression levels  of miR-376a-3p in PA without and with progression samples from cohort II (*p-value=0.028). </a:t>
            </a:r>
            <a:r>
              <a:rPr lang="en-US" sz="1200" b="1" kern="1200" dirty="0">
                <a:solidFill>
                  <a:schemeClr val="tx1"/>
                </a:solidFill>
                <a:effectLst/>
                <a:latin typeface="+mn-lt"/>
                <a:ea typeface="+mn-ea"/>
                <a:cs typeface="+mn-cs"/>
              </a:rPr>
              <a:t>(c) </a:t>
            </a:r>
            <a:r>
              <a:rPr lang="en-US" sz="1200" kern="1200" dirty="0">
                <a:solidFill>
                  <a:schemeClr val="tx1"/>
                </a:solidFill>
                <a:effectLst/>
                <a:latin typeface="+mn-lt"/>
                <a:ea typeface="+mn-ea"/>
                <a:cs typeface="+mn-cs"/>
              </a:rPr>
              <a:t>Normalized relative Ct expression levels of miR-888-5p in </a:t>
            </a:r>
            <a:r>
              <a:rPr lang="en-US" sz="1200" kern="1200" dirty="0" err="1">
                <a:solidFill>
                  <a:schemeClr val="tx1"/>
                </a:solidFill>
                <a:effectLst/>
                <a:latin typeface="+mn-lt"/>
                <a:ea typeface="+mn-ea"/>
                <a:cs typeface="+mn-cs"/>
              </a:rPr>
              <a:t>pLGG</a:t>
            </a:r>
            <a:r>
              <a:rPr lang="en-US" sz="1200" kern="1200" dirty="0">
                <a:solidFill>
                  <a:schemeClr val="tx1"/>
                </a:solidFill>
                <a:effectLst/>
                <a:latin typeface="+mn-lt"/>
                <a:ea typeface="+mn-ea"/>
                <a:cs typeface="+mn-cs"/>
              </a:rPr>
              <a:t> without and with progression samples from cohort I (*p-value=0.007). </a:t>
            </a:r>
            <a:r>
              <a:rPr lang="en-US" sz="1200" b="1" kern="1200" dirty="0">
                <a:solidFill>
                  <a:schemeClr val="tx1"/>
                </a:solidFill>
                <a:effectLst/>
                <a:latin typeface="+mn-lt"/>
                <a:ea typeface="+mn-ea"/>
                <a:cs typeface="+mn-cs"/>
              </a:rPr>
              <a:t>(d) </a:t>
            </a:r>
            <a:r>
              <a:rPr lang="en-US" sz="1200" kern="1200" dirty="0">
                <a:solidFill>
                  <a:schemeClr val="tx1"/>
                </a:solidFill>
                <a:effectLst/>
                <a:latin typeface="+mn-lt"/>
                <a:ea typeface="+mn-ea"/>
                <a:cs typeface="+mn-cs"/>
              </a:rPr>
              <a:t>Log2 expression levels of miR-888-5p in PA without and with progression samples from cohort II (*p-value=0.007).</a:t>
            </a:r>
            <a:r>
              <a:rPr lang="en-US" sz="1200" b="1" kern="1200" baseline="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(e) </a:t>
            </a:r>
            <a:r>
              <a:rPr lang="en-US" sz="1200" kern="1200" dirty="0">
                <a:solidFill>
                  <a:schemeClr val="tx1"/>
                </a:solidFill>
                <a:effectLst/>
                <a:latin typeface="+mn-lt"/>
                <a:ea typeface="+mn-ea"/>
                <a:cs typeface="+mn-cs"/>
              </a:rPr>
              <a:t>Normalized relative Ct expression levels of miR-1248 in </a:t>
            </a:r>
            <a:r>
              <a:rPr lang="en-US" sz="1200" kern="1200" dirty="0" err="1">
                <a:solidFill>
                  <a:schemeClr val="tx1"/>
                </a:solidFill>
                <a:effectLst/>
                <a:latin typeface="+mn-lt"/>
                <a:ea typeface="+mn-ea"/>
                <a:cs typeface="+mn-cs"/>
              </a:rPr>
              <a:t>pLGG</a:t>
            </a:r>
            <a:r>
              <a:rPr lang="en-US" sz="1200" kern="1200" dirty="0">
                <a:solidFill>
                  <a:schemeClr val="tx1"/>
                </a:solidFill>
                <a:effectLst/>
                <a:latin typeface="+mn-lt"/>
                <a:ea typeface="+mn-ea"/>
                <a:cs typeface="+mn-cs"/>
              </a:rPr>
              <a:t> without and with progression samples from cohort I (*p-value= 0.029). </a:t>
            </a:r>
            <a:r>
              <a:rPr lang="en-US" sz="1200" b="1" kern="1200" dirty="0">
                <a:solidFill>
                  <a:schemeClr val="tx1"/>
                </a:solidFill>
                <a:effectLst/>
                <a:latin typeface="+mn-lt"/>
                <a:ea typeface="+mn-ea"/>
                <a:cs typeface="+mn-cs"/>
              </a:rPr>
              <a:t>(f) </a:t>
            </a:r>
            <a:r>
              <a:rPr lang="en-US" sz="1200" kern="1200">
                <a:solidFill>
                  <a:schemeClr val="tx1"/>
                </a:solidFill>
                <a:effectLst/>
                <a:latin typeface="+mn-lt"/>
                <a:ea typeface="+mn-ea"/>
                <a:cs typeface="+mn-cs"/>
              </a:rPr>
              <a:t>Log2 expression levels of miR-1248 </a:t>
            </a:r>
            <a:r>
              <a:rPr lang="en-US" sz="1200" kern="1200" dirty="0">
                <a:solidFill>
                  <a:schemeClr val="tx1"/>
                </a:solidFill>
                <a:effectLst/>
                <a:latin typeface="+mn-lt"/>
                <a:ea typeface="+mn-ea"/>
                <a:cs typeface="+mn-cs"/>
              </a:rPr>
              <a:t>in PA without and with progression samples from cohort II (*p-value=0.0119).</a:t>
            </a:r>
            <a:endParaRPr lang="x-none"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0" baseline="0" dirty="0"/>
          </a:p>
        </p:txBody>
      </p:sp>
      <p:sp>
        <p:nvSpPr>
          <p:cNvPr id="4" name="Slide Number Placeholder 3"/>
          <p:cNvSpPr>
            <a:spLocks noGrp="1"/>
          </p:cNvSpPr>
          <p:nvPr>
            <p:ph type="sldNum" sz="quarter" idx="10"/>
          </p:nvPr>
        </p:nvSpPr>
        <p:spPr/>
        <p:txBody>
          <a:bodyPr/>
          <a:lstStyle/>
          <a:p>
            <a:fld id="{B428F89D-1EE7-4423-8590-53AAE3637CDB}" type="slidenum">
              <a:rPr lang="it-IT" smtClean="0"/>
              <a:pPr/>
              <a:t>3</a:t>
            </a:fld>
            <a:endParaRPr lang="it-IT"/>
          </a:p>
        </p:txBody>
      </p:sp>
    </p:spTree>
    <p:extLst>
      <p:ext uri="{BB962C8B-B14F-4D97-AF65-F5344CB8AC3E}">
        <p14:creationId xmlns:p14="http://schemas.microsoft.com/office/powerpoint/2010/main" val="3757745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Supplementary Figure S4.</a:t>
            </a:r>
            <a:r>
              <a:rPr lang="en-US" b="1" baseline="0" dirty="0"/>
              <a:t> </a:t>
            </a:r>
            <a:r>
              <a:rPr lang="en-US" b="0" baseline="0" dirty="0"/>
              <a:t>ROC curve of miR-376a-3p in pLGG with and without progression (AUC=0.5891; p-value=0.3986).</a:t>
            </a:r>
            <a:r>
              <a:rPr lang="en-US" baseline="0" dirty="0"/>
              <a:t> Blue line=sensitivity, red line=identity</a:t>
            </a:r>
            <a:endParaRPr lang="en-US" b="0" baseline="0" dirty="0"/>
          </a:p>
          <a:p>
            <a:endParaRPr lang="en-US" b="0" baseline="0" dirty="0"/>
          </a:p>
        </p:txBody>
      </p:sp>
      <p:sp>
        <p:nvSpPr>
          <p:cNvPr id="4" name="Slide Number Placeholder 3"/>
          <p:cNvSpPr>
            <a:spLocks noGrp="1"/>
          </p:cNvSpPr>
          <p:nvPr>
            <p:ph type="sldNum" sz="quarter" idx="10"/>
          </p:nvPr>
        </p:nvSpPr>
        <p:spPr/>
        <p:txBody>
          <a:bodyPr/>
          <a:lstStyle/>
          <a:p>
            <a:fld id="{B428F89D-1EE7-4423-8590-53AAE3637CDB}" type="slidenum">
              <a:rPr lang="it-IT" smtClean="0"/>
              <a:pPr/>
              <a:t>4</a:t>
            </a:fld>
            <a:endParaRPr lang="it-IT"/>
          </a:p>
        </p:txBody>
      </p:sp>
    </p:spTree>
    <p:extLst>
      <p:ext uri="{BB962C8B-B14F-4D97-AF65-F5344CB8AC3E}">
        <p14:creationId xmlns:p14="http://schemas.microsoft.com/office/powerpoint/2010/main" val="515835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Supplementary Figure S5.</a:t>
            </a:r>
            <a:r>
              <a:rPr lang="en-US" b="1" baseline="0" dirty="0"/>
              <a:t> MiR-1248 levels distinguish Hemispheric PA and non-PA </a:t>
            </a:r>
            <a:r>
              <a:rPr lang="en-US" b="1" baseline="0" dirty="0" err="1"/>
              <a:t>tumours</a:t>
            </a:r>
            <a:r>
              <a:rPr lang="en-US" b="1" baseline="0" dirty="0"/>
              <a:t> with progression from Midline ones. (a) </a:t>
            </a:r>
            <a:r>
              <a:rPr lang="en-US" b="0" baseline="0" dirty="0" err="1"/>
              <a:t>ddPCR</a:t>
            </a:r>
            <a:r>
              <a:rPr lang="en-US" b="0" baseline="0" dirty="0"/>
              <a:t> copies/</a:t>
            </a:r>
            <a:r>
              <a:rPr lang="en-US" b="0" baseline="0" dirty="0" err="1"/>
              <a:t>μL</a:t>
            </a:r>
            <a:r>
              <a:rPr lang="en-US" b="0" baseline="0" dirty="0"/>
              <a:t> of miR-1248 in all the </a:t>
            </a:r>
            <a:r>
              <a:rPr lang="en-US" b="0" baseline="0" dirty="0" err="1"/>
              <a:t>pLGG</a:t>
            </a:r>
            <a:r>
              <a:rPr lang="en-US" b="0" baseline="0" dirty="0"/>
              <a:t> subgroups with progression. * p&lt;0.05 </a:t>
            </a:r>
            <a:r>
              <a:rPr lang="en-US" b="0" i="1" baseline="0" dirty="0"/>
              <a:t>vs</a:t>
            </a:r>
            <a:r>
              <a:rPr lang="en-US" b="0" baseline="0" dirty="0"/>
              <a:t> PA Hemispheric with progression, ° p&lt;0.05 </a:t>
            </a:r>
            <a:r>
              <a:rPr lang="en-US" b="0" i="1" baseline="0" dirty="0"/>
              <a:t>vs</a:t>
            </a:r>
            <a:r>
              <a:rPr lang="en-US" b="0" baseline="0" dirty="0"/>
              <a:t> GG Hemispheric with progression </a:t>
            </a:r>
            <a:r>
              <a:rPr lang="en-US" b="1" baseline="0" dirty="0"/>
              <a:t>(b)</a:t>
            </a:r>
            <a:r>
              <a:rPr lang="en-US" b="0" baseline="0" dirty="0"/>
              <a:t> </a:t>
            </a:r>
            <a:r>
              <a:rPr lang="en-US" b="0" baseline="0" dirty="0" err="1"/>
              <a:t>ddPCR</a:t>
            </a:r>
            <a:r>
              <a:rPr lang="en-US" b="0" baseline="0" dirty="0"/>
              <a:t> copies/</a:t>
            </a:r>
            <a:r>
              <a:rPr lang="en-US" b="0" baseline="0" dirty="0" err="1"/>
              <a:t>μL</a:t>
            </a:r>
            <a:r>
              <a:rPr lang="en-US" b="0" baseline="0" dirty="0"/>
              <a:t> of miR-1248 in Hemispheric PA with progression vs Midline PA with progression. ** p&lt;0.01 </a:t>
            </a:r>
            <a:r>
              <a:rPr lang="en-US" b="0" i="1" baseline="0" dirty="0"/>
              <a:t>vs</a:t>
            </a:r>
            <a:r>
              <a:rPr lang="en-US" b="0" baseline="0" dirty="0"/>
              <a:t> PA Hemispheric with progression </a:t>
            </a:r>
            <a:r>
              <a:rPr lang="de-DE" b="1" baseline="0" dirty="0"/>
              <a:t>(c)</a:t>
            </a:r>
            <a:r>
              <a:rPr lang="de-DE" b="0" baseline="0" dirty="0"/>
              <a:t> </a:t>
            </a:r>
            <a:r>
              <a:rPr lang="en-US" b="0" baseline="0" dirty="0" err="1"/>
              <a:t>ddPCR</a:t>
            </a:r>
            <a:r>
              <a:rPr lang="en-US" b="0" baseline="0" dirty="0"/>
              <a:t> copies/</a:t>
            </a:r>
            <a:r>
              <a:rPr lang="en-US" b="0" baseline="0" dirty="0" err="1"/>
              <a:t>μL</a:t>
            </a:r>
            <a:r>
              <a:rPr lang="en-US" b="0" baseline="0" dirty="0"/>
              <a:t> of miR-1248 in Hemispheric non-PA with progression </a:t>
            </a:r>
            <a:r>
              <a:rPr lang="en-US" b="0" baseline="0" dirty="0" err="1"/>
              <a:t>vs</a:t>
            </a:r>
            <a:r>
              <a:rPr lang="en-US" b="0" baseline="0" dirty="0"/>
              <a:t> Midline non-PA with progression. The blue dots refer to hemispheric GG with progression, the fuchsia dot refers to the hemispheric DNET with progression, the turquoise dots refer to the midline GG with progression. * p&lt;0.05 </a:t>
            </a:r>
            <a:r>
              <a:rPr lang="en-US" b="0" i="1" baseline="0" dirty="0" err="1"/>
              <a:t>vs</a:t>
            </a:r>
            <a:r>
              <a:rPr lang="en-US" b="0" baseline="0" dirty="0"/>
              <a:t> non-PA Hemispheric with progression </a:t>
            </a:r>
          </a:p>
        </p:txBody>
      </p:sp>
      <p:sp>
        <p:nvSpPr>
          <p:cNvPr id="4" name="Slide Number Placeholder 3"/>
          <p:cNvSpPr>
            <a:spLocks noGrp="1"/>
          </p:cNvSpPr>
          <p:nvPr>
            <p:ph type="sldNum" sz="quarter" idx="10"/>
          </p:nvPr>
        </p:nvSpPr>
        <p:spPr/>
        <p:txBody>
          <a:bodyPr/>
          <a:lstStyle/>
          <a:p>
            <a:fld id="{B428F89D-1EE7-4423-8590-53AAE3637CDB}" type="slidenum">
              <a:rPr lang="it-IT" smtClean="0"/>
              <a:pPr/>
              <a:t>5</a:t>
            </a:fld>
            <a:endParaRPr lang="it-IT"/>
          </a:p>
        </p:txBody>
      </p:sp>
    </p:spTree>
    <p:extLst>
      <p:ext uri="{BB962C8B-B14F-4D97-AF65-F5344CB8AC3E}">
        <p14:creationId xmlns:p14="http://schemas.microsoft.com/office/powerpoint/2010/main" val="1187584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it-IT"/>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8CF1B5CF-F9B4-444E-AC16-779AC9699235}" type="datetimeFigureOut">
              <a:rPr lang="en-US" smtClean="0"/>
              <a:pPr/>
              <a:t>5/13/22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2707778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8CF1B5CF-F9B4-444E-AC16-779AC9699235}" type="datetimeFigureOut">
              <a:rPr lang="en-US" smtClean="0"/>
              <a:pPr/>
              <a:t>5/13/22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29433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8CF1B5CF-F9B4-444E-AC16-779AC9699235}" type="datetimeFigureOut">
              <a:rPr lang="en-US" smtClean="0"/>
              <a:pPr/>
              <a:t>5/13/22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573921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8CF1B5CF-F9B4-444E-AC16-779AC9699235}" type="datetimeFigureOut">
              <a:rPr lang="en-US" smtClean="0"/>
              <a:pPr/>
              <a:t>5/13/22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453163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it-IT"/>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8CF1B5CF-F9B4-444E-AC16-779AC9699235}" type="datetimeFigureOut">
              <a:rPr lang="en-US" smtClean="0"/>
              <a:pPr/>
              <a:t>5/13/22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1106897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8CF1B5CF-F9B4-444E-AC16-779AC9699235}" type="datetimeFigureOut">
              <a:rPr lang="en-US" smtClean="0"/>
              <a:pPr/>
              <a:t>5/13/22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3807879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8CF1B5CF-F9B4-444E-AC16-779AC9699235}" type="datetimeFigureOut">
              <a:rPr lang="en-US" smtClean="0"/>
              <a:pPr/>
              <a:t>5/13/22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3039969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8CF1B5CF-F9B4-444E-AC16-779AC9699235}" type="datetimeFigureOut">
              <a:rPr lang="en-US" smtClean="0"/>
              <a:pPr/>
              <a:t>5/13/22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3895057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F1B5CF-F9B4-444E-AC16-779AC9699235}" type="datetimeFigureOut">
              <a:rPr lang="en-US" smtClean="0"/>
              <a:pPr/>
              <a:t>5/13/22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3078319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it-IT"/>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8CF1B5CF-F9B4-444E-AC16-779AC9699235}" type="datetimeFigureOut">
              <a:rPr lang="en-US" smtClean="0"/>
              <a:pPr/>
              <a:t>5/13/22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3552258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it-IT"/>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8CF1B5CF-F9B4-444E-AC16-779AC9699235}" type="datetimeFigureOut">
              <a:rPr lang="en-US" smtClean="0"/>
              <a:pPr/>
              <a:t>5/13/22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3E7C0F-E0F7-CA46-A7E3-FA19F2BE3640}" type="slidenum">
              <a:rPr lang="en-US" smtClean="0"/>
              <a:pPr/>
              <a:t>‹#›</a:t>
            </a:fld>
            <a:endParaRPr lang="en-US"/>
          </a:p>
        </p:txBody>
      </p:sp>
    </p:spTree>
    <p:extLst>
      <p:ext uri="{BB962C8B-B14F-4D97-AF65-F5344CB8AC3E}">
        <p14:creationId xmlns:p14="http://schemas.microsoft.com/office/powerpoint/2010/main" val="2174734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8CF1B5CF-F9B4-444E-AC16-779AC9699235}" type="datetimeFigureOut">
              <a:rPr lang="en-US" smtClean="0"/>
              <a:pPr/>
              <a:t>5/13/22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03E7C0F-E0F7-CA46-A7E3-FA19F2BE3640}" type="slidenum">
              <a:rPr lang="en-US" smtClean="0"/>
              <a:pPr/>
              <a:t>‹#›</a:t>
            </a:fld>
            <a:endParaRPr lang="en-US"/>
          </a:p>
        </p:txBody>
      </p:sp>
    </p:spTree>
    <p:extLst>
      <p:ext uri="{BB962C8B-B14F-4D97-AF65-F5344CB8AC3E}">
        <p14:creationId xmlns:p14="http://schemas.microsoft.com/office/powerpoint/2010/main" val="10917865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1EC5FB5-3947-9840-AB90-651656B75668}"/>
              </a:ext>
            </a:extLst>
          </p:cNvPr>
          <p:cNvSpPr txBox="1"/>
          <p:nvPr/>
        </p:nvSpPr>
        <p:spPr>
          <a:xfrm>
            <a:off x="1773725" y="8121633"/>
            <a:ext cx="3165519" cy="923330"/>
          </a:xfrm>
          <a:prstGeom prst="rect">
            <a:avLst/>
          </a:prstGeom>
          <a:noFill/>
        </p:spPr>
        <p:txBody>
          <a:bodyPr wrap="square" rtlCol="0">
            <a:spAutoFit/>
          </a:bodyPr>
          <a:lstStyle/>
          <a:p>
            <a:pPr algn="ctr"/>
            <a:r>
              <a:rPr lang="x-none" dirty="0"/>
              <a:t>Identification of miR-1248 </a:t>
            </a:r>
          </a:p>
          <a:p>
            <a:pPr algn="ctr"/>
            <a:r>
              <a:rPr lang="x-none" dirty="0"/>
              <a:t>as a progression risk stratification biomarker</a:t>
            </a:r>
          </a:p>
        </p:txBody>
      </p:sp>
      <p:sp>
        <p:nvSpPr>
          <p:cNvPr id="31" name="Rounded Rectangle 30">
            <a:extLst>
              <a:ext uri="{FF2B5EF4-FFF2-40B4-BE49-F238E27FC236}">
                <a16:creationId xmlns:a16="http://schemas.microsoft.com/office/drawing/2014/main" id="{7C747521-A1E4-4B40-ABFA-B150E07FA322}"/>
              </a:ext>
            </a:extLst>
          </p:cNvPr>
          <p:cNvSpPr/>
          <p:nvPr/>
        </p:nvSpPr>
        <p:spPr>
          <a:xfrm>
            <a:off x="2004282" y="8072137"/>
            <a:ext cx="2704405" cy="988714"/>
          </a:xfrm>
          <a:prstGeom prst="roundRect">
            <a:avLst/>
          </a:prstGeom>
          <a:solidFill>
            <a:schemeClr val="accent3">
              <a:lumMod val="60000"/>
              <a:lumOff val="4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8" name="TextBox 7">
            <a:extLst>
              <a:ext uri="{FF2B5EF4-FFF2-40B4-BE49-F238E27FC236}">
                <a16:creationId xmlns:a16="http://schemas.microsoft.com/office/drawing/2014/main" id="{B1CA0B91-D1EB-6A42-BC73-30841F301C81}"/>
              </a:ext>
            </a:extLst>
          </p:cNvPr>
          <p:cNvSpPr txBox="1"/>
          <p:nvPr/>
        </p:nvSpPr>
        <p:spPr>
          <a:xfrm>
            <a:off x="517186" y="776855"/>
            <a:ext cx="2483558" cy="923330"/>
          </a:xfrm>
          <a:prstGeom prst="rect">
            <a:avLst/>
          </a:prstGeom>
          <a:noFill/>
          <a:ln>
            <a:noFill/>
          </a:ln>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x-none" dirty="0"/>
              <a:t>Cohort I</a:t>
            </a:r>
          </a:p>
          <a:p>
            <a:pPr algn="ctr"/>
            <a:r>
              <a:rPr lang="x-none" dirty="0"/>
              <a:t>29 </a:t>
            </a:r>
            <a:r>
              <a:rPr lang="x-none"/>
              <a:t>supratentorial </a:t>
            </a:r>
            <a:r>
              <a:rPr lang="it-IT" dirty="0" err="1"/>
              <a:t>PAs</a:t>
            </a:r>
            <a:r>
              <a:rPr lang="it-IT" dirty="0"/>
              <a:t> and non-</a:t>
            </a:r>
            <a:r>
              <a:rPr lang="it-IT" dirty="0" err="1"/>
              <a:t>PAs</a:t>
            </a:r>
            <a:endParaRPr lang="x-none" dirty="0"/>
          </a:p>
        </p:txBody>
      </p:sp>
      <p:sp>
        <p:nvSpPr>
          <p:cNvPr id="2" name="Rounded Rectangle 1">
            <a:extLst>
              <a:ext uri="{FF2B5EF4-FFF2-40B4-BE49-F238E27FC236}">
                <a16:creationId xmlns:a16="http://schemas.microsoft.com/office/drawing/2014/main" id="{D23A1E21-3008-E345-BF24-0A15059809F4}"/>
              </a:ext>
            </a:extLst>
          </p:cNvPr>
          <p:cNvSpPr/>
          <p:nvPr/>
        </p:nvSpPr>
        <p:spPr>
          <a:xfrm>
            <a:off x="414059" y="702528"/>
            <a:ext cx="2676929" cy="950574"/>
          </a:xfrm>
          <a:prstGeom prst="roundRect">
            <a:avLst/>
          </a:prstGeom>
          <a:solidFill>
            <a:schemeClr val="accent4">
              <a:lumMod val="60000"/>
              <a:lumOff val="40000"/>
              <a:alpha val="50000"/>
            </a:schemeClr>
          </a:solidFill>
          <a:ln>
            <a:noFill/>
          </a:ln>
          <a:effectLst>
            <a:softEdge rad="3175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5" name="Rectangle 4">
            <a:extLst>
              <a:ext uri="{FF2B5EF4-FFF2-40B4-BE49-F238E27FC236}">
                <a16:creationId xmlns:a16="http://schemas.microsoft.com/office/drawing/2014/main" id="{ACE8A93C-A6BF-6F4B-8AD9-B17AABD5CB11}"/>
              </a:ext>
            </a:extLst>
          </p:cNvPr>
          <p:cNvSpPr/>
          <p:nvPr/>
        </p:nvSpPr>
        <p:spPr>
          <a:xfrm>
            <a:off x="496516" y="4437311"/>
            <a:ext cx="2500556" cy="369332"/>
          </a:xfrm>
          <a:prstGeom prst="rect">
            <a:avLst/>
          </a:prstGeom>
        </p:spPr>
        <p:txBody>
          <a:bodyPr wrap="none">
            <a:spAutoFit/>
          </a:bodyPr>
          <a:lstStyle/>
          <a:p>
            <a:pPr algn="ctr"/>
            <a:r>
              <a:rPr lang="en-US" dirty="0"/>
              <a:t>MicroRNA array profiling</a:t>
            </a:r>
          </a:p>
        </p:txBody>
      </p:sp>
      <p:sp>
        <p:nvSpPr>
          <p:cNvPr id="7" name="Rectangle 6">
            <a:extLst>
              <a:ext uri="{FF2B5EF4-FFF2-40B4-BE49-F238E27FC236}">
                <a16:creationId xmlns:a16="http://schemas.microsoft.com/office/drawing/2014/main" id="{79BDC21D-771D-6C41-ACA8-26EF4EEAC6FB}"/>
              </a:ext>
            </a:extLst>
          </p:cNvPr>
          <p:cNvSpPr/>
          <p:nvPr/>
        </p:nvSpPr>
        <p:spPr>
          <a:xfrm>
            <a:off x="3745305" y="847195"/>
            <a:ext cx="2483558" cy="646331"/>
          </a:xfrm>
          <a:prstGeom prst="rect">
            <a:avLst/>
          </a:prstGeom>
          <a:noFill/>
        </p:spPr>
        <p:txBody>
          <a:bodyPr wrap="square">
            <a:spAutoFit/>
          </a:bodyPr>
          <a:lstStyle/>
          <a:p>
            <a:pPr algn="ctr"/>
            <a:r>
              <a:rPr lang="en-US" dirty="0"/>
              <a:t>Cohort II</a:t>
            </a:r>
          </a:p>
          <a:p>
            <a:pPr algn="ctr"/>
            <a:r>
              <a:rPr lang="en-US" dirty="0"/>
              <a:t>9 supratentorial PAs</a:t>
            </a:r>
          </a:p>
        </p:txBody>
      </p:sp>
      <p:sp>
        <p:nvSpPr>
          <p:cNvPr id="9" name="Rectangle 8">
            <a:extLst>
              <a:ext uri="{FF2B5EF4-FFF2-40B4-BE49-F238E27FC236}">
                <a16:creationId xmlns:a16="http://schemas.microsoft.com/office/drawing/2014/main" id="{118A5EC7-02F4-7F4A-BB87-338F650FC149}"/>
              </a:ext>
            </a:extLst>
          </p:cNvPr>
          <p:cNvSpPr/>
          <p:nvPr/>
        </p:nvSpPr>
        <p:spPr>
          <a:xfrm>
            <a:off x="3867528" y="4437311"/>
            <a:ext cx="2258439" cy="369332"/>
          </a:xfrm>
          <a:prstGeom prst="rect">
            <a:avLst/>
          </a:prstGeom>
        </p:spPr>
        <p:txBody>
          <a:bodyPr wrap="none">
            <a:spAutoFit/>
          </a:bodyPr>
          <a:lstStyle/>
          <a:p>
            <a:pPr algn="ctr"/>
            <a:r>
              <a:rPr lang="en-US" dirty="0"/>
              <a:t>MicroRNA sequencing</a:t>
            </a:r>
          </a:p>
        </p:txBody>
      </p:sp>
      <p:sp>
        <p:nvSpPr>
          <p:cNvPr id="10" name="Rectangle 9">
            <a:extLst>
              <a:ext uri="{FF2B5EF4-FFF2-40B4-BE49-F238E27FC236}">
                <a16:creationId xmlns:a16="http://schemas.microsoft.com/office/drawing/2014/main" id="{73F16EBF-7043-C145-A2C5-B391E5568DEA}"/>
              </a:ext>
            </a:extLst>
          </p:cNvPr>
          <p:cNvSpPr/>
          <p:nvPr/>
        </p:nvSpPr>
        <p:spPr>
          <a:xfrm>
            <a:off x="445529" y="2718396"/>
            <a:ext cx="1316024" cy="646331"/>
          </a:xfrm>
          <a:prstGeom prst="rect">
            <a:avLst/>
          </a:prstGeom>
        </p:spPr>
        <p:txBody>
          <a:bodyPr wrap="square">
            <a:spAutoFit/>
          </a:bodyPr>
          <a:lstStyle/>
          <a:p>
            <a:pPr algn="ctr"/>
            <a:r>
              <a:rPr lang="x-none" dirty="0"/>
              <a:t>20 with progression</a:t>
            </a:r>
          </a:p>
        </p:txBody>
      </p:sp>
      <p:sp>
        <p:nvSpPr>
          <p:cNvPr id="11" name="Rectangle 10">
            <a:extLst>
              <a:ext uri="{FF2B5EF4-FFF2-40B4-BE49-F238E27FC236}">
                <a16:creationId xmlns:a16="http://schemas.microsoft.com/office/drawing/2014/main" id="{7DBA206D-855F-7742-B256-AAA5D9425E10}"/>
              </a:ext>
            </a:extLst>
          </p:cNvPr>
          <p:cNvSpPr/>
          <p:nvPr/>
        </p:nvSpPr>
        <p:spPr>
          <a:xfrm>
            <a:off x="1698847" y="2718396"/>
            <a:ext cx="1316024" cy="646331"/>
          </a:xfrm>
          <a:prstGeom prst="rect">
            <a:avLst/>
          </a:prstGeom>
        </p:spPr>
        <p:txBody>
          <a:bodyPr wrap="square">
            <a:spAutoFit/>
          </a:bodyPr>
          <a:lstStyle/>
          <a:p>
            <a:pPr algn="ctr"/>
            <a:r>
              <a:rPr lang="x-none" dirty="0"/>
              <a:t>9 without progression</a:t>
            </a:r>
          </a:p>
        </p:txBody>
      </p:sp>
      <p:sp>
        <p:nvSpPr>
          <p:cNvPr id="12" name="Rectangle 11">
            <a:extLst>
              <a:ext uri="{FF2B5EF4-FFF2-40B4-BE49-F238E27FC236}">
                <a16:creationId xmlns:a16="http://schemas.microsoft.com/office/drawing/2014/main" id="{558A2E4D-08C7-6F47-8FDF-3C1C88E9F4AC}"/>
              </a:ext>
            </a:extLst>
          </p:cNvPr>
          <p:cNvSpPr/>
          <p:nvPr/>
        </p:nvSpPr>
        <p:spPr>
          <a:xfrm>
            <a:off x="3648620" y="2718396"/>
            <a:ext cx="1316024" cy="646331"/>
          </a:xfrm>
          <a:prstGeom prst="rect">
            <a:avLst/>
          </a:prstGeom>
        </p:spPr>
        <p:txBody>
          <a:bodyPr wrap="square">
            <a:spAutoFit/>
          </a:bodyPr>
          <a:lstStyle/>
          <a:p>
            <a:pPr algn="ctr"/>
            <a:r>
              <a:rPr lang="x-none" dirty="0"/>
              <a:t>3 with progression</a:t>
            </a:r>
          </a:p>
        </p:txBody>
      </p:sp>
      <p:sp>
        <p:nvSpPr>
          <p:cNvPr id="13" name="Rectangle 12">
            <a:extLst>
              <a:ext uri="{FF2B5EF4-FFF2-40B4-BE49-F238E27FC236}">
                <a16:creationId xmlns:a16="http://schemas.microsoft.com/office/drawing/2014/main" id="{957ED25A-1E04-D64C-B663-196D31E0C9BB}"/>
              </a:ext>
            </a:extLst>
          </p:cNvPr>
          <p:cNvSpPr/>
          <p:nvPr/>
        </p:nvSpPr>
        <p:spPr>
          <a:xfrm>
            <a:off x="4964644" y="2718396"/>
            <a:ext cx="1316024" cy="646331"/>
          </a:xfrm>
          <a:prstGeom prst="rect">
            <a:avLst/>
          </a:prstGeom>
        </p:spPr>
        <p:txBody>
          <a:bodyPr wrap="square">
            <a:spAutoFit/>
          </a:bodyPr>
          <a:lstStyle/>
          <a:p>
            <a:pPr algn="ctr"/>
            <a:r>
              <a:rPr lang="x-none" dirty="0"/>
              <a:t>6 without progression</a:t>
            </a:r>
          </a:p>
        </p:txBody>
      </p:sp>
      <p:sp>
        <p:nvSpPr>
          <p:cNvPr id="14" name="TextBox 13">
            <a:extLst>
              <a:ext uri="{FF2B5EF4-FFF2-40B4-BE49-F238E27FC236}">
                <a16:creationId xmlns:a16="http://schemas.microsoft.com/office/drawing/2014/main" id="{A834B304-A710-3347-A4AE-A24DF89A8B86}"/>
              </a:ext>
            </a:extLst>
          </p:cNvPr>
          <p:cNvSpPr txBox="1"/>
          <p:nvPr/>
        </p:nvSpPr>
        <p:spPr>
          <a:xfrm>
            <a:off x="1125757" y="5782583"/>
            <a:ext cx="4472506" cy="369332"/>
          </a:xfrm>
          <a:prstGeom prst="rect">
            <a:avLst/>
          </a:prstGeom>
          <a:noFill/>
        </p:spPr>
        <p:txBody>
          <a:bodyPr wrap="none" rtlCol="0">
            <a:spAutoFit/>
          </a:bodyPr>
          <a:lstStyle/>
          <a:p>
            <a:r>
              <a:rPr lang="x-none" dirty="0"/>
              <a:t>Selection of candidate prognostic biomarkers</a:t>
            </a:r>
          </a:p>
        </p:txBody>
      </p:sp>
      <p:sp>
        <p:nvSpPr>
          <p:cNvPr id="15" name="TextBox 14">
            <a:extLst>
              <a:ext uri="{FF2B5EF4-FFF2-40B4-BE49-F238E27FC236}">
                <a16:creationId xmlns:a16="http://schemas.microsoft.com/office/drawing/2014/main" id="{10DB125F-B52B-DD4B-907D-5E6EED3EAA5E}"/>
              </a:ext>
            </a:extLst>
          </p:cNvPr>
          <p:cNvSpPr txBox="1"/>
          <p:nvPr/>
        </p:nvSpPr>
        <p:spPr>
          <a:xfrm>
            <a:off x="1381276" y="6954333"/>
            <a:ext cx="3961469" cy="369332"/>
          </a:xfrm>
          <a:prstGeom prst="rect">
            <a:avLst/>
          </a:prstGeom>
          <a:noFill/>
        </p:spPr>
        <p:txBody>
          <a:bodyPr wrap="none" rtlCol="0">
            <a:spAutoFit/>
          </a:bodyPr>
          <a:lstStyle/>
          <a:p>
            <a:pPr algn="ctr"/>
            <a:r>
              <a:rPr lang="x-none" dirty="0"/>
              <a:t>ddPCR Validation of putative biomarkers</a:t>
            </a:r>
          </a:p>
        </p:txBody>
      </p:sp>
      <p:sp>
        <p:nvSpPr>
          <p:cNvPr id="19" name="Rounded Rectangle 18">
            <a:extLst>
              <a:ext uri="{FF2B5EF4-FFF2-40B4-BE49-F238E27FC236}">
                <a16:creationId xmlns:a16="http://schemas.microsoft.com/office/drawing/2014/main" id="{E117ACC3-9B36-2246-9425-C6F6F155F8A5}"/>
              </a:ext>
            </a:extLst>
          </p:cNvPr>
          <p:cNvSpPr/>
          <p:nvPr/>
        </p:nvSpPr>
        <p:spPr>
          <a:xfrm>
            <a:off x="3648619" y="2539185"/>
            <a:ext cx="2676929" cy="968132"/>
          </a:xfrm>
          <a:prstGeom prst="roundRect">
            <a:avLst/>
          </a:prstGeom>
          <a:solidFill>
            <a:srgbClr val="2B82E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17" name="Rounded Rectangle 16">
            <a:extLst>
              <a:ext uri="{FF2B5EF4-FFF2-40B4-BE49-F238E27FC236}">
                <a16:creationId xmlns:a16="http://schemas.microsoft.com/office/drawing/2014/main" id="{DF117C95-7822-6344-A6EB-B4BB4F9CDEA0}"/>
              </a:ext>
            </a:extLst>
          </p:cNvPr>
          <p:cNvSpPr/>
          <p:nvPr/>
        </p:nvSpPr>
        <p:spPr>
          <a:xfrm>
            <a:off x="3648620" y="702527"/>
            <a:ext cx="2676929" cy="968132"/>
          </a:xfrm>
          <a:prstGeom prst="roundRect">
            <a:avLst/>
          </a:prstGeom>
          <a:solidFill>
            <a:srgbClr val="2B82E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6" name="Chevron 5">
            <a:extLst>
              <a:ext uri="{FF2B5EF4-FFF2-40B4-BE49-F238E27FC236}">
                <a16:creationId xmlns:a16="http://schemas.microsoft.com/office/drawing/2014/main" id="{FD316E59-A96E-E74B-9D4B-AEE686E99E26}"/>
              </a:ext>
            </a:extLst>
          </p:cNvPr>
          <p:cNvSpPr/>
          <p:nvPr/>
        </p:nvSpPr>
        <p:spPr>
          <a:xfrm rot="5400000">
            <a:off x="1516087" y="1752004"/>
            <a:ext cx="467835" cy="492132"/>
          </a:xfrm>
          <a:prstGeom prst="chevron">
            <a:avLst/>
          </a:prstGeom>
          <a:solidFill>
            <a:schemeClr val="accent4">
              <a:alpha val="50000"/>
            </a:schemeClr>
          </a:solidFill>
          <a:ln>
            <a:noFill/>
          </a:ln>
          <a:effectLst>
            <a:reflection blurRad="6350" stA="50000" endA="300" endPos="5500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a:solidFill>
                <a:schemeClr val="tx1"/>
              </a:solidFill>
            </a:endParaRPr>
          </a:p>
        </p:txBody>
      </p:sp>
      <p:sp>
        <p:nvSpPr>
          <p:cNvPr id="20" name="Chevron 19">
            <a:extLst>
              <a:ext uri="{FF2B5EF4-FFF2-40B4-BE49-F238E27FC236}">
                <a16:creationId xmlns:a16="http://schemas.microsoft.com/office/drawing/2014/main" id="{D3CBC66A-ACA1-7D45-971C-4BF828A11C8B}"/>
              </a:ext>
            </a:extLst>
          </p:cNvPr>
          <p:cNvSpPr/>
          <p:nvPr/>
        </p:nvSpPr>
        <p:spPr>
          <a:xfrm rot="5400000">
            <a:off x="4753166" y="1752004"/>
            <a:ext cx="467835" cy="492132"/>
          </a:xfrm>
          <a:prstGeom prst="chevron">
            <a:avLst/>
          </a:prstGeom>
          <a:solidFill>
            <a:srgbClr val="2B82E0">
              <a:alpha val="50000"/>
            </a:srgbClr>
          </a:solidFill>
          <a:ln>
            <a:noFill/>
          </a:ln>
          <a:effectLst>
            <a:reflection blurRad="6350" stA="50000" endA="300" endPos="5500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a:solidFill>
                <a:schemeClr val="tx1"/>
              </a:solidFill>
            </a:endParaRPr>
          </a:p>
        </p:txBody>
      </p:sp>
      <p:sp>
        <p:nvSpPr>
          <p:cNvPr id="21" name="Chevron 20">
            <a:extLst>
              <a:ext uri="{FF2B5EF4-FFF2-40B4-BE49-F238E27FC236}">
                <a16:creationId xmlns:a16="http://schemas.microsoft.com/office/drawing/2014/main" id="{A1FBFDAB-FE2C-8A42-A8D8-CC12CB921841}"/>
              </a:ext>
            </a:extLst>
          </p:cNvPr>
          <p:cNvSpPr/>
          <p:nvPr/>
        </p:nvSpPr>
        <p:spPr>
          <a:xfrm rot="5400000">
            <a:off x="1527240" y="3587527"/>
            <a:ext cx="467835" cy="492132"/>
          </a:xfrm>
          <a:prstGeom prst="chevron">
            <a:avLst/>
          </a:prstGeom>
          <a:solidFill>
            <a:schemeClr val="accent5">
              <a:alpha val="50000"/>
            </a:schemeClr>
          </a:solidFill>
          <a:ln>
            <a:noFill/>
          </a:ln>
          <a:effectLst>
            <a:reflection blurRad="6350" stA="50000" endA="300" endPos="5500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a:solidFill>
                <a:schemeClr val="tx1"/>
              </a:solidFill>
            </a:endParaRPr>
          </a:p>
        </p:txBody>
      </p:sp>
      <p:sp>
        <p:nvSpPr>
          <p:cNvPr id="22" name="Chevron 21">
            <a:extLst>
              <a:ext uri="{FF2B5EF4-FFF2-40B4-BE49-F238E27FC236}">
                <a16:creationId xmlns:a16="http://schemas.microsoft.com/office/drawing/2014/main" id="{0F328212-43AF-7947-A3AC-FBB899C6E9E2}"/>
              </a:ext>
            </a:extLst>
          </p:cNvPr>
          <p:cNvSpPr/>
          <p:nvPr/>
        </p:nvSpPr>
        <p:spPr>
          <a:xfrm rot="5400000">
            <a:off x="4753165" y="3587527"/>
            <a:ext cx="467835" cy="492132"/>
          </a:xfrm>
          <a:prstGeom prst="chevron">
            <a:avLst/>
          </a:prstGeom>
          <a:solidFill>
            <a:srgbClr val="E06463">
              <a:alpha val="50000"/>
            </a:srgbClr>
          </a:solidFill>
          <a:ln>
            <a:noFill/>
          </a:ln>
          <a:effectLst>
            <a:reflection blurRad="6350" stA="50000" endA="300" endPos="5500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a:solidFill>
                <a:schemeClr val="tx1"/>
              </a:solidFill>
            </a:endParaRPr>
          </a:p>
        </p:txBody>
      </p:sp>
      <p:sp>
        <p:nvSpPr>
          <p:cNvPr id="23" name="Rounded Rectangle 22">
            <a:extLst>
              <a:ext uri="{FF2B5EF4-FFF2-40B4-BE49-F238E27FC236}">
                <a16:creationId xmlns:a16="http://schemas.microsoft.com/office/drawing/2014/main" id="{CE34BF69-F7A0-FB4A-986C-E2E3F9333042}"/>
              </a:ext>
            </a:extLst>
          </p:cNvPr>
          <p:cNvSpPr/>
          <p:nvPr/>
        </p:nvSpPr>
        <p:spPr>
          <a:xfrm>
            <a:off x="420501" y="4384106"/>
            <a:ext cx="2676929" cy="467836"/>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18" name="Rounded Rectangle 17">
            <a:extLst>
              <a:ext uri="{FF2B5EF4-FFF2-40B4-BE49-F238E27FC236}">
                <a16:creationId xmlns:a16="http://schemas.microsoft.com/office/drawing/2014/main" id="{B7004853-148E-2D4C-AE11-D148C4BCD87E}"/>
              </a:ext>
            </a:extLst>
          </p:cNvPr>
          <p:cNvSpPr/>
          <p:nvPr/>
        </p:nvSpPr>
        <p:spPr>
          <a:xfrm>
            <a:off x="420501" y="2539185"/>
            <a:ext cx="2676929" cy="968132"/>
          </a:xfrm>
          <a:prstGeom prst="roundRect">
            <a:avLst/>
          </a:prstGeom>
          <a:solidFill>
            <a:schemeClr val="accent4">
              <a:lumMod val="60000"/>
              <a:lumOff val="40000"/>
              <a:alpha val="50000"/>
            </a:schemeClr>
          </a:solidFill>
          <a:ln>
            <a:noFill/>
          </a:ln>
          <a:effectLst>
            <a:softEdge rad="3175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25" name="Rounded Rectangle 24">
            <a:extLst>
              <a:ext uri="{FF2B5EF4-FFF2-40B4-BE49-F238E27FC236}">
                <a16:creationId xmlns:a16="http://schemas.microsoft.com/office/drawing/2014/main" id="{03CC1B7A-6B0A-B944-ACD7-DB3E5D34CBF7}"/>
              </a:ext>
            </a:extLst>
          </p:cNvPr>
          <p:cNvSpPr/>
          <p:nvPr/>
        </p:nvSpPr>
        <p:spPr>
          <a:xfrm>
            <a:off x="3655027" y="4384106"/>
            <a:ext cx="2676929" cy="467836"/>
          </a:xfrm>
          <a:prstGeom prst="roundRect">
            <a:avLst/>
          </a:prstGeom>
          <a:solidFill>
            <a:srgbClr val="E7706F">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26" name="Chevron 25">
            <a:extLst>
              <a:ext uri="{FF2B5EF4-FFF2-40B4-BE49-F238E27FC236}">
                <a16:creationId xmlns:a16="http://schemas.microsoft.com/office/drawing/2014/main" id="{A048BBEF-BF85-5D47-9CA5-B945D1ECD729}"/>
              </a:ext>
            </a:extLst>
          </p:cNvPr>
          <p:cNvSpPr/>
          <p:nvPr/>
        </p:nvSpPr>
        <p:spPr>
          <a:xfrm rot="5400000">
            <a:off x="3128091" y="4612755"/>
            <a:ext cx="467838" cy="1316023"/>
          </a:xfrm>
          <a:prstGeom prst="chevron">
            <a:avLst>
              <a:gd name="adj" fmla="val 61918"/>
            </a:avLst>
          </a:prstGeom>
          <a:solidFill>
            <a:srgbClr val="F5954D">
              <a:alpha val="50000"/>
            </a:srgbClr>
          </a:solidFill>
          <a:ln>
            <a:noFill/>
          </a:ln>
          <a:effectLst>
            <a:reflection blurRad="6350" stA="50000" endA="300" endPos="5500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a:solidFill>
                <a:schemeClr val="tx1"/>
              </a:solidFill>
            </a:endParaRPr>
          </a:p>
        </p:txBody>
      </p:sp>
      <p:sp>
        <p:nvSpPr>
          <p:cNvPr id="27" name="Rounded Rectangle 26">
            <a:extLst>
              <a:ext uri="{FF2B5EF4-FFF2-40B4-BE49-F238E27FC236}">
                <a16:creationId xmlns:a16="http://schemas.microsoft.com/office/drawing/2014/main" id="{85E73E11-8BFF-224D-924B-33A06EBC4D9D}"/>
              </a:ext>
            </a:extLst>
          </p:cNvPr>
          <p:cNvSpPr/>
          <p:nvPr/>
        </p:nvSpPr>
        <p:spPr>
          <a:xfrm>
            <a:off x="1176113" y="5738025"/>
            <a:ext cx="4371794" cy="467836"/>
          </a:xfrm>
          <a:prstGeom prst="roundRect">
            <a:avLst/>
          </a:prstGeom>
          <a:solidFill>
            <a:srgbClr val="F5954D">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28" name="Chevron 27">
            <a:extLst>
              <a:ext uri="{FF2B5EF4-FFF2-40B4-BE49-F238E27FC236}">
                <a16:creationId xmlns:a16="http://schemas.microsoft.com/office/drawing/2014/main" id="{94A1EED2-BFAC-4948-A77C-444665DF9715}"/>
              </a:ext>
            </a:extLst>
          </p:cNvPr>
          <p:cNvSpPr/>
          <p:nvPr/>
        </p:nvSpPr>
        <p:spPr>
          <a:xfrm rot="5400000">
            <a:off x="3128093" y="6323959"/>
            <a:ext cx="467835" cy="492132"/>
          </a:xfrm>
          <a:prstGeom prst="chevron">
            <a:avLst/>
          </a:prstGeom>
          <a:solidFill>
            <a:srgbClr val="FFD460">
              <a:alpha val="50196"/>
            </a:srgbClr>
          </a:solidFill>
          <a:ln>
            <a:noFill/>
          </a:ln>
          <a:effectLst>
            <a:reflection blurRad="6350" stA="50000" endA="300" endPos="5500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dirty="0">
              <a:solidFill>
                <a:schemeClr val="tx1"/>
              </a:solidFill>
              <a:highlight>
                <a:srgbClr val="FFD460"/>
              </a:highlight>
            </a:endParaRPr>
          </a:p>
        </p:txBody>
      </p:sp>
      <p:sp>
        <p:nvSpPr>
          <p:cNvPr id="29" name="Chevron 28">
            <a:extLst>
              <a:ext uri="{FF2B5EF4-FFF2-40B4-BE49-F238E27FC236}">
                <a16:creationId xmlns:a16="http://schemas.microsoft.com/office/drawing/2014/main" id="{69D169B9-2114-8343-9DD8-EC837983EADF}"/>
              </a:ext>
            </a:extLst>
          </p:cNvPr>
          <p:cNvSpPr/>
          <p:nvPr/>
        </p:nvSpPr>
        <p:spPr>
          <a:xfrm rot="5400000">
            <a:off x="3128093" y="7463505"/>
            <a:ext cx="467835" cy="492132"/>
          </a:xfrm>
          <a:prstGeom prst="chevron">
            <a:avLst/>
          </a:prstGeom>
          <a:solidFill>
            <a:schemeClr val="accent3">
              <a:lumMod val="60000"/>
              <a:lumOff val="40000"/>
              <a:alpha val="49804"/>
            </a:schemeClr>
          </a:solidFill>
          <a:ln>
            <a:noFill/>
          </a:ln>
          <a:effectLst>
            <a:reflection blurRad="6350" stA="50000" endA="300" endPos="55000" dir="5400000" sy="-100000" algn="bl" rotWithShape="0"/>
          </a:effectLst>
        </p:spPr>
        <p:style>
          <a:lnRef idx="0">
            <a:scrgbClr r="0" g="0" b="0"/>
          </a:lnRef>
          <a:fillRef idx="0">
            <a:scrgbClr r="0" g="0" b="0"/>
          </a:fillRef>
          <a:effectRef idx="0">
            <a:scrgbClr r="0" g="0" b="0"/>
          </a:effectRef>
          <a:fontRef idx="minor">
            <a:schemeClr val="lt1"/>
          </a:fontRef>
        </p:style>
        <p:txBody>
          <a:bodyPr rtlCol="0" anchor="ctr"/>
          <a:lstStyle/>
          <a:p>
            <a:pPr algn="ctr"/>
            <a:endParaRPr lang="x-none">
              <a:solidFill>
                <a:schemeClr val="tx1"/>
              </a:solidFill>
            </a:endParaRPr>
          </a:p>
        </p:txBody>
      </p:sp>
      <p:sp>
        <p:nvSpPr>
          <p:cNvPr id="30" name="Rounded Rectangle 29">
            <a:extLst>
              <a:ext uri="{FF2B5EF4-FFF2-40B4-BE49-F238E27FC236}">
                <a16:creationId xmlns:a16="http://schemas.microsoft.com/office/drawing/2014/main" id="{EDE518B6-0850-8744-A646-61C103021665}"/>
              </a:ext>
            </a:extLst>
          </p:cNvPr>
          <p:cNvSpPr/>
          <p:nvPr/>
        </p:nvSpPr>
        <p:spPr>
          <a:xfrm>
            <a:off x="1381276" y="6905081"/>
            <a:ext cx="3961469" cy="467836"/>
          </a:xfrm>
          <a:prstGeom prst="roundRect">
            <a:avLst/>
          </a:prstGeom>
          <a:solidFill>
            <a:srgbClr val="FFD46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x-none"/>
          </a:p>
        </p:txBody>
      </p:sp>
      <p:sp>
        <p:nvSpPr>
          <p:cNvPr id="32" name="TextBox 31">
            <a:extLst>
              <a:ext uri="{FF2B5EF4-FFF2-40B4-BE49-F238E27FC236}">
                <a16:creationId xmlns:a16="http://schemas.microsoft.com/office/drawing/2014/main" id="{1996F83E-A804-234B-B449-A077A99CEE24}"/>
              </a:ext>
            </a:extLst>
          </p:cNvPr>
          <p:cNvSpPr txBox="1"/>
          <p:nvPr/>
        </p:nvSpPr>
        <p:spPr>
          <a:xfrm>
            <a:off x="0" y="5784"/>
            <a:ext cx="2564035" cy="369332"/>
          </a:xfrm>
          <a:prstGeom prst="rect">
            <a:avLst/>
          </a:prstGeom>
          <a:noFill/>
        </p:spPr>
        <p:txBody>
          <a:bodyPr wrap="none" rtlCol="0">
            <a:spAutoFit/>
          </a:bodyPr>
          <a:lstStyle/>
          <a:p>
            <a:r>
              <a:rPr lang="en-US" b="1" dirty="0"/>
              <a:t>Supplementary Figure S1</a:t>
            </a:r>
          </a:p>
        </p:txBody>
      </p:sp>
    </p:spTree>
    <p:extLst>
      <p:ext uri="{BB962C8B-B14F-4D97-AF65-F5344CB8AC3E}">
        <p14:creationId xmlns:p14="http://schemas.microsoft.com/office/powerpoint/2010/main" val="238240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784"/>
            <a:ext cx="2564035" cy="369332"/>
          </a:xfrm>
          <a:prstGeom prst="rect">
            <a:avLst/>
          </a:prstGeom>
          <a:noFill/>
        </p:spPr>
        <p:txBody>
          <a:bodyPr wrap="none" rtlCol="0">
            <a:spAutoFit/>
          </a:bodyPr>
          <a:lstStyle/>
          <a:p>
            <a:r>
              <a:rPr lang="en-US" b="1" dirty="0"/>
              <a:t>Supplementary Figure S2</a:t>
            </a:r>
          </a:p>
        </p:txBody>
      </p:sp>
      <p:pic>
        <p:nvPicPr>
          <p:cNvPr id="8" name="Picture 7">
            <a:extLst>
              <a:ext uri="{FF2B5EF4-FFF2-40B4-BE49-F238E27FC236}">
                <a16:creationId xmlns:a16="http://schemas.microsoft.com/office/drawing/2014/main" id="{D1F4628C-878D-A442-A3F6-DD9E2D4CA75D}"/>
              </a:ext>
            </a:extLst>
          </p:cNvPr>
          <p:cNvPicPr>
            <a:picLocks noChangeAspect="1"/>
          </p:cNvPicPr>
          <p:nvPr/>
        </p:nvPicPr>
        <p:blipFill>
          <a:blip r:embed="rId3"/>
          <a:stretch>
            <a:fillRect/>
          </a:stretch>
        </p:blipFill>
        <p:spPr>
          <a:xfrm>
            <a:off x="869950" y="971550"/>
            <a:ext cx="5118100" cy="2819400"/>
          </a:xfrm>
          <a:prstGeom prst="rect">
            <a:avLst/>
          </a:prstGeom>
        </p:spPr>
      </p:pic>
    </p:spTree>
    <p:extLst>
      <p:ext uri="{BB962C8B-B14F-4D97-AF65-F5344CB8AC3E}">
        <p14:creationId xmlns:p14="http://schemas.microsoft.com/office/powerpoint/2010/main" val="2072223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784"/>
            <a:ext cx="2564035" cy="369332"/>
          </a:xfrm>
          <a:prstGeom prst="rect">
            <a:avLst/>
          </a:prstGeom>
          <a:noFill/>
        </p:spPr>
        <p:txBody>
          <a:bodyPr wrap="none" rtlCol="0">
            <a:spAutoFit/>
          </a:bodyPr>
          <a:lstStyle/>
          <a:p>
            <a:r>
              <a:rPr lang="en-US" b="1" dirty="0"/>
              <a:t>Supplementary Figure S3</a:t>
            </a:r>
          </a:p>
        </p:txBody>
      </p:sp>
      <p:pic>
        <p:nvPicPr>
          <p:cNvPr id="12" name="Picture 11">
            <a:extLst>
              <a:ext uri="{FF2B5EF4-FFF2-40B4-BE49-F238E27FC236}">
                <a16:creationId xmlns:a16="http://schemas.microsoft.com/office/drawing/2014/main" id="{3C518973-800D-8046-B5FC-CC8C32063268}"/>
              </a:ext>
            </a:extLst>
          </p:cNvPr>
          <p:cNvPicPr>
            <a:picLocks noChangeAspect="1"/>
          </p:cNvPicPr>
          <p:nvPr/>
        </p:nvPicPr>
        <p:blipFill>
          <a:blip r:embed="rId3"/>
          <a:stretch>
            <a:fillRect/>
          </a:stretch>
        </p:blipFill>
        <p:spPr>
          <a:xfrm>
            <a:off x="4547838" y="6647307"/>
            <a:ext cx="1585901" cy="2378851"/>
          </a:xfrm>
          <a:prstGeom prst="rect">
            <a:avLst/>
          </a:prstGeom>
        </p:spPr>
      </p:pic>
      <p:sp>
        <p:nvSpPr>
          <p:cNvPr id="13" name="TextBox 12">
            <a:extLst>
              <a:ext uri="{FF2B5EF4-FFF2-40B4-BE49-F238E27FC236}">
                <a16:creationId xmlns:a16="http://schemas.microsoft.com/office/drawing/2014/main" id="{322B66BA-E11A-9B42-826D-C9486D757F3E}"/>
              </a:ext>
            </a:extLst>
          </p:cNvPr>
          <p:cNvSpPr txBox="1"/>
          <p:nvPr/>
        </p:nvSpPr>
        <p:spPr>
          <a:xfrm>
            <a:off x="685117" y="506125"/>
            <a:ext cx="298480" cy="369332"/>
          </a:xfrm>
          <a:prstGeom prst="rect">
            <a:avLst/>
          </a:prstGeom>
          <a:noFill/>
        </p:spPr>
        <p:txBody>
          <a:bodyPr wrap="none" rtlCol="0">
            <a:spAutoFit/>
          </a:bodyPr>
          <a:lstStyle/>
          <a:p>
            <a:r>
              <a:rPr lang="en-US" b="1" dirty="0"/>
              <a:t>a</a:t>
            </a:r>
          </a:p>
        </p:txBody>
      </p:sp>
      <p:sp>
        <p:nvSpPr>
          <p:cNvPr id="14" name="TextBox 13">
            <a:extLst>
              <a:ext uri="{FF2B5EF4-FFF2-40B4-BE49-F238E27FC236}">
                <a16:creationId xmlns:a16="http://schemas.microsoft.com/office/drawing/2014/main" id="{BFFB2EC6-338A-4D4D-8DFF-4215F51FF216}"/>
              </a:ext>
            </a:extLst>
          </p:cNvPr>
          <p:cNvSpPr txBox="1"/>
          <p:nvPr/>
        </p:nvSpPr>
        <p:spPr>
          <a:xfrm>
            <a:off x="3989404" y="506125"/>
            <a:ext cx="308098" cy="369332"/>
          </a:xfrm>
          <a:prstGeom prst="rect">
            <a:avLst/>
          </a:prstGeom>
          <a:noFill/>
        </p:spPr>
        <p:txBody>
          <a:bodyPr wrap="none" rtlCol="0">
            <a:spAutoFit/>
          </a:bodyPr>
          <a:lstStyle/>
          <a:p>
            <a:r>
              <a:rPr lang="en-US" b="1" dirty="0"/>
              <a:t>b</a:t>
            </a:r>
          </a:p>
        </p:txBody>
      </p:sp>
      <p:sp>
        <p:nvSpPr>
          <p:cNvPr id="9" name="TextBox 8">
            <a:extLst>
              <a:ext uri="{FF2B5EF4-FFF2-40B4-BE49-F238E27FC236}">
                <a16:creationId xmlns:a16="http://schemas.microsoft.com/office/drawing/2014/main" id="{2165F073-94C4-684E-85E1-4FFE426738DE}"/>
              </a:ext>
            </a:extLst>
          </p:cNvPr>
          <p:cNvSpPr txBox="1"/>
          <p:nvPr/>
        </p:nvSpPr>
        <p:spPr>
          <a:xfrm>
            <a:off x="1283339" y="6143767"/>
            <a:ext cx="1096775" cy="369332"/>
          </a:xfrm>
          <a:prstGeom prst="rect">
            <a:avLst/>
          </a:prstGeom>
          <a:noFill/>
        </p:spPr>
        <p:txBody>
          <a:bodyPr wrap="none" rtlCol="0">
            <a:spAutoFit/>
          </a:bodyPr>
          <a:lstStyle/>
          <a:p>
            <a:r>
              <a:rPr lang="x-none" b="1" dirty="0"/>
              <a:t>miR-1248</a:t>
            </a:r>
          </a:p>
        </p:txBody>
      </p:sp>
      <p:sp>
        <p:nvSpPr>
          <p:cNvPr id="8" name="TextBox 7">
            <a:extLst>
              <a:ext uri="{FF2B5EF4-FFF2-40B4-BE49-F238E27FC236}">
                <a16:creationId xmlns:a16="http://schemas.microsoft.com/office/drawing/2014/main" id="{09AF12F2-FCE1-2B4C-9979-542699E8F50F}"/>
              </a:ext>
            </a:extLst>
          </p:cNvPr>
          <p:cNvSpPr txBox="1"/>
          <p:nvPr/>
        </p:nvSpPr>
        <p:spPr>
          <a:xfrm>
            <a:off x="685117" y="3360355"/>
            <a:ext cx="280846" cy="369332"/>
          </a:xfrm>
          <a:prstGeom prst="rect">
            <a:avLst/>
          </a:prstGeom>
          <a:noFill/>
        </p:spPr>
        <p:txBody>
          <a:bodyPr wrap="none" rtlCol="0">
            <a:spAutoFit/>
          </a:bodyPr>
          <a:lstStyle/>
          <a:p>
            <a:r>
              <a:rPr lang="en-US" b="1" dirty="0"/>
              <a:t>c</a:t>
            </a:r>
          </a:p>
        </p:txBody>
      </p:sp>
      <p:sp>
        <p:nvSpPr>
          <p:cNvPr id="10" name="TextBox 9">
            <a:extLst>
              <a:ext uri="{FF2B5EF4-FFF2-40B4-BE49-F238E27FC236}">
                <a16:creationId xmlns:a16="http://schemas.microsoft.com/office/drawing/2014/main" id="{68DC05D5-0E2A-D049-941F-5768EC83DB4D}"/>
              </a:ext>
            </a:extLst>
          </p:cNvPr>
          <p:cNvSpPr txBox="1"/>
          <p:nvPr/>
        </p:nvSpPr>
        <p:spPr>
          <a:xfrm>
            <a:off x="3989404" y="3360355"/>
            <a:ext cx="308098" cy="369332"/>
          </a:xfrm>
          <a:prstGeom prst="rect">
            <a:avLst/>
          </a:prstGeom>
          <a:noFill/>
        </p:spPr>
        <p:txBody>
          <a:bodyPr wrap="none" rtlCol="0">
            <a:spAutoFit/>
          </a:bodyPr>
          <a:lstStyle/>
          <a:p>
            <a:r>
              <a:rPr lang="en-US" b="1" dirty="0"/>
              <a:t>d</a:t>
            </a:r>
          </a:p>
        </p:txBody>
      </p:sp>
      <p:sp>
        <p:nvSpPr>
          <p:cNvPr id="15" name="TextBox 14">
            <a:extLst>
              <a:ext uri="{FF2B5EF4-FFF2-40B4-BE49-F238E27FC236}">
                <a16:creationId xmlns:a16="http://schemas.microsoft.com/office/drawing/2014/main" id="{51CF3D55-F69C-4944-B9D4-E26A70613F96}"/>
              </a:ext>
            </a:extLst>
          </p:cNvPr>
          <p:cNvSpPr txBox="1"/>
          <p:nvPr/>
        </p:nvSpPr>
        <p:spPr>
          <a:xfrm>
            <a:off x="685117" y="6143767"/>
            <a:ext cx="300082" cy="369332"/>
          </a:xfrm>
          <a:prstGeom prst="rect">
            <a:avLst/>
          </a:prstGeom>
          <a:noFill/>
        </p:spPr>
        <p:txBody>
          <a:bodyPr wrap="none" rtlCol="0">
            <a:spAutoFit/>
          </a:bodyPr>
          <a:lstStyle/>
          <a:p>
            <a:r>
              <a:rPr lang="en-US" b="1" dirty="0"/>
              <a:t>e</a:t>
            </a:r>
          </a:p>
        </p:txBody>
      </p:sp>
      <p:sp>
        <p:nvSpPr>
          <p:cNvPr id="16" name="TextBox 15">
            <a:extLst>
              <a:ext uri="{FF2B5EF4-FFF2-40B4-BE49-F238E27FC236}">
                <a16:creationId xmlns:a16="http://schemas.microsoft.com/office/drawing/2014/main" id="{CE44DAF7-8EFA-DC4D-8BB6-4DE3AD3B01B3}"/>
              </a:ext>
            </a:extLst>
          </p:cNvPr>
          <p:cNvSpPr txBox="1"/>
          <p:nvPr/>
        </p:nvSpPr>
        <p:spPr>
          <a:xfrm>
            <a:off x="3989404" y="6143767"/>
            <a:ext cx="258404" cy="369332"/>
          </a:xfrm>
          <a:prstGeom prst="rect">
            <a:avLst/>
          </a:prstGeom>
          <a:noFill/>
        </p:spPr>
        <p:txBody>
          <a:bodyPr wrap="none" rtlCol="0">
            <a:spAutoFit/>
          </a:bodyPr>
          <a:lstStyle/>
          <a:p>
            <a:r>
              <a:rPr lang="en-US" b="1" dirty="0"/>
              <a:t>f</a:t>
            </a:r>
          </a:p>
        </p:txBody>
      </p:sp>
      <p:sp>
        <p:nvSpPr>
          <p:cNvPr id="17" name="TextBox 16">
            <a:extLst>
              <a:ext uri="{FF2B5EF4-FFF2-40B4-BE49-F238E27FC236}">
                <a16:creationId xmlns:a16="http://schemas.microsoft.com/office/drawing/2014/main" id="{A3D83300-9031-2E49-8FCD-BC6854769C9A}"/>
              </a:ext>
            </a:extLst>
          </p:cNvPr>
          <p:cNvSpPr txBox="1"/>
          <p:nvPr/>
        </p:nvSpPr>
        <p:spPr>
          <a:xfrm>
            <a:off x="4744652" y="6143767"/>
            <a:ext cx="1096775" cy="369332"/>
          </a:xfrm>
          <a:prstGeom prst="rect">
            <a:avLst/>
          </a:prstGeom>
          <a:noFill/>
        </p:spPr>
        <p:txBody>
          <a:bodyPr wrap="none" rtlCol="0">
            <a:spAutoFit/>
          </a:bodyPr>
          <a:lstStyle/>
          <a:p>
            <a:r>
              <a:rPr lang="x-none" b="1" dirty="0"/>
              <a:t>miR-1248</a:t>
            </a:r>
          </a:p>
        </p:txBody>
      </p:sp>
      <p:sp>
        <p:nvSpPr>
          <p:cNvPr id="18" name="TextBox 17">
            <a:extLst>
              <a:ext uri="{FF2B5EF4-FFF2-40B4-BE49-F238E27FC236}">
                <a16:creationId xmlns:a16="http://schemas.microsoft.com/office/drawing/2014/main" id="{45EFC692-D0BF-B54B-9AE7-1CCF87E7C7C5}"/>
              </a:ext>
            </a:extLst>
          </p:cNvPr>
          <p:cNvSpPr txBox="1"/>
          <p:nvPr/>
        </p:nvSpPr>
        <p:spPr>
          <a:xfrm>
            <a:off x="1095942" y="506125"/>
            <a:ext cx="1471569" cy="369332"/>
          </a:xfrm>
          <a:prstGeom prst="rect">
            <a:avLst/>
          </a:prstGeom>
          <a:noFill/>
        </p:spPr>
        <p:txBody>
          <a:bodyPr wrap="square" rtlCol="0">
            <a:spAutoFit/>
          </a:bodyPr>
          <a:lstStyle/>
          <a:p>
            <a:r>
              <a:rPr lang="x-none" b="1" dirty="0"/>
              <a:t>miR-376a-3p</a:t>
            </a:r>
          </a:p>
        </p:txBody>
      </p:sp>
      <p:sp>
        <p:nvSpPr>
          <p:cNvPr id="19" name="TextBox 18">
            <a:extLst>
              <a:ext uri="{FF2B5EF4-FFF2-40B4-BE49-F238E27FC236}">
                <a16:creationId xmlns:a16="http://schemas.microsoft.com/office/drawing/2014/main" id="{61D9F774-8E99-0B4A-A6FD-63469CCB45AF}"/>
              </a:ext>
            </a:extLst>
          </p:cNvPr>
          <p:cNvSpPr txBox="1"/>
          <p:nvPr/>
        </p:nvSpPr>
        <p:spPr>
          <a:xfrm>
            <a:off x="4590763" y="506125"/>
            <a:ext cx="1404552" cy="369332"/>
          </a:xfrm>
          <a:prstGeom prst="rect">
            <a:avLst/>
          </a:prstGeom>
          <a:noFill/>
        </p:spPr>
        <p:txBody>
          <a:bodyPr wrap="none" rtlCol="0">
            <a:spAutoFit/>
          </a:bodyPr>
          <a:lstStyle/>
          <a:p>
            <a:r>
              <a:rPr lang="x-none" b="1" dirty="0"/>
              <a:t>miR-376a-3p</a:t>
            </a:r>
          </a:p>
        </p:txBody>
      </p:sp>
      <p:sp>
        <p:nvSpPr>
          <p:cNvPr id="20" name="TextBox 19">
            <a:extLst>
              <a:ext uri="{FF2B5EF4-FFF2-40B4-BE49-F238E27FC236}">
                <a16:creationId xmlns:a16="http://schemas.microsoft.com/office/drawing/2014/main" id="{03EC7EB4-692A-AD4E-A8AD-EC4BAAE4AA12}"/>
              </a:ext>
            </a:extLst>
          </p:cNvPr>
          <p:cNvSpPr txBox="1"/>
          <p:nvPr/>
        </p:nvSpPr>
        <p:spPr>
          <a:xfrm>
            <a:off x="1095942" y="3360355"/>
            <a:ext cx="1471569" cy="369332"/>
          </a:xfrm>
          <a:prstGeom prst="rect">
            <a:avLst/>
          </a:prstGeom>
          <a:noFill/>
        </p:spPr>
        <p:txBody>
          <a:bodyPr wrap="square" rtlCol="0">
            <a:spAutoFit/>
          </a:bodyPr>
          <a:lstStyle/>
          <a:p>
            <a:r>
              <a:rPr lang="x-none" b="1" dirty="0"/>
              <a:t>miR-888-5p</a:t>
            </a:r>
          </a:p>
        </p:txBody>
      </p:sp>
      <p:pic>
        <p:nvPicPr>
          <p:cNvPr id="5" name="Picture 4">
            <a:extLst>
              <a:ext uri="{FF2B5EF4-FFF2-40B4-BE49-F238E27FC236}">
                <a16:creationId xmlns:a16="http://schemas.microsoft.com/office/drawing/2014/main" id="{28209406-4208-A241-AEC6-DBCC6DA2B59C}"/>
              </a:ext>
            </a:extLst>
          </p:cNvPr>
          <p:cNvPicPr>
            <a:picLocks noChangeAspect="1"/>
          </p:cNvPicPr>
          <p:nvPr/>
        </p:nvPicPr>
        <p:blipFill>
          <a:blip r:embed="rId4"/>
          <a:stretch>
            <a:fillRect/>
          </a:stretch>
        </p:blipFill>
        <p:spPr>
          <a:xfrm>
            <a:off x="983597" y="6634121"/>
            <a:ext cx="1680043" cy="2381505"/>
          </a:xfrm>
          <a:prstGeom prst="rect">
            <a:avLst/>
          </a:prstGeom>
        </p:spPr>
      </p:pic>
      <p:sp>
        <p:nvSpPr>
          <p:cNvPr id="21" name="TextBox 20">
            <a:extLst>
              <a:ext uri="{FF2B5EF4-FFF2-40B4-BE49-F238E27FC236}">
                <a16:creationId xmlns:a16="http://schemas.microsoft.com/office/drawing/2014/main" id="{89A33514-A75A-7C49-8518-D0790CCD1BFD}"/>
              </a:ext>
            </a:extLst>
          </p:cNvPr>
          <p:cNvSpPr txBox="1"/>
          <p:nvPr/>
        </p:nvSpPr>
        <p:spPr>
          <a:xfrm>
            <a:off x="4647670" y="3360355"/>
            <a:ext cx="1290738" cy="369332"/>
          </a:xfrm>
          <a:prstGeom prst="rect">
            <a:avLst/>
          </a:prstGeom>
          <a:noFill/>
        </p:spPr>
        <p:txBody>
          <a:bodyPr wrap="none" rtlCol="0">
            <a:spAutoFit/>
          </a:bodyPr>
          <a:lstStyle/>
          <a:p>
            <a:r>
              <a:rPr lang="x-none" b="1" dirty="0"/>
              <a:t>miR-888-5p</a:t>
            </a:r>
          </a:p>
        </p:txBody>
      </p:sp>
      <p:pic>
        <p:nvPicPr>
          <p:cNvPr id="2" name="Picture 1">
            <a:extLst>
              <a:ext uri="{FF2B5EF4-FFF2-40B4-BE49-F238E27FC236}">
                <a16:creationId xmlns:a16="http://schemas.microsoft.com/office/drawing/2014/main" id="{F96378B8-4276-6242-8CFE-5EDA5227C003}"/>
              </a:ext>
            </a:extLst>
          </p:cNvPr>
          <p:cNvPicPr>
            <a:picLocks noChangeAspect="1"/>
          </p:cNvPicPr>
          <p:nvPr/>
        </p:nvPicPr>
        <p:blipFill>
          <a:blip r:embed="rId5"/>
          <a:stretch>
            <a:fillRect/>
          </a:stretch>
        </p:blipFill>
        <p:spPr>
          <a:xfrm>
            <a:off x="4547839" y="945823"/>
            <a:ext cx="1490400" cy="2235600"/>
          </a:xfrm>
          <a:prstGeom prst="rect">
            <a:avLst/>
          </a:prstGeom>
        </p:spPr>
      </p:pic>
      <p:pic>
        <p:nvPicPr>
          <p:cNvPr id="3" name="Picture 2">
            <a:extLst>
              <a:ext uri="{FF2B5EF4-FFF2-40B4-BE49-F238E27FC236}">
                <a16:creationId xmlns:a16="http://schemas.microsoft.com/office/drawing/2014/main" id="{F02109F7-023A-394F-949F-F7AD8620134F}"/>
              </a:ext>
            </a:extLst>
          </p:cNvPr>
          <p:cNvPicPr>
            <a:picLocks noChangeAspect="1"/>
          </p:cNvPicPr>
          <p:nvPr/>
        </p:nvPicPr>
        <p:blipFill>
          <a:blip r:embed="rId6"/>
          <a:stretch>
            <a:fillRect/>
          </a:stretch>
        </p:blipFill>
        <p:spPr>
          <a:xfrm>
            <a:off x="4452338" y="3778552"/>
            <a:ext cx="1585901" cy="2378852"/>
          </a:xfrm>
          <a:prstGeom prst="rect">
            <a:avLst/>
          </a:prstGeom>
        </p:spPr>
      </p:pic>
      <p:pic>
        <p:nvPicPr>
          <p:cNvPr id="6" name="Picture 5">
            <a:extLst>
              <a:ext uri="{FF2B5EF4-FFF2-40B4-BE49-F238E27FC236}">
                <a16:creationId xmlns:a16="http://schemas.microsoft.com/office/drawing/2014/main" id="{C95A843B-1972-1F44-9EE4-67DEBBD001C6}"/>
              </a:ext>
            </a:extLst>
          </p:cNvPr>
          <p:cNvPicPr>
            <a:picLocks noChangeAspect="1"/>
          </p:cNvPicPr>
          <p:nvPr/>
        </p:nvPicPr>
        <p:blipFill>
          <a:blip r:embed="rId7"/>
          <a:stretch>
            <a:fillRect/>
          </a:stretch>
        </p:blipFill>
        <p:spPr>
          <a:xfrm>
            <a:off x="1086526" y="940009"/>
            <a:ext cx="1577114" cy="2235599"/>
          </a:xfrm>
          <a:prstGeom prst="rect">
            <a:avLst/>
          </a:prstGeom>
        </p:spPr>
      </p:pic>
      <p:pic>
        <p:nvPicPr>
          <p:cNvPr id="7" name="Picture 6">
            <a:extLst>
              <a:ext uri="{FF2B5EF4-FFF2-40B4-BE49-F238E27FC236}">
                <a16:creationId xmlns:a16="http://schemas.microsoft.com/office/drawing/2014/main" id="{A0101C47-8E65-104C-BAD2-4830EC19A713}"/>
              </a:ext>
            </a:extLst>
          </p:cNvPr>
          <p:cNvPicPr>
            <a:picLocks noChangeAspect="1"/>
          </p:cNvPicPr>
          <p:nvPr/>
        </p:nvPicPr>
        <p:blipFill>
          <a:blip r:embed="rId8"/>
          <a:stretch>
            <a:fillRect/>
          </a:stretch>
        </p:blipFill>
        <p:spPr>
          <a:xfrm>
            <a:off x="1086525" y="3764913"/>
            <a:ext cx="1678173" cy="2378853"/>
          </a:xfrm>
          <a:prstGeom prst="rect">
            <a:avLst/>
          </a:prstGeom>
        </p:spPr>
      </p:pic>
    </p:spTree>
    <p:extLst>
      <p:ext uri="{BB962C8B-B14F-4D97-AF65-F5344CB8AC3E}">
        <p14:creationId xmlns:p14="http://schemas.microsoft.com/office/powerpoint/2010/main" val="1197319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784"/>
            <a:ext cx="2564035" cy="369332"/>
          </a:xfrm>
          <a:prstGeom prst="rect">
            <a:avLst/>
          </a:prstGeom>
          <a:noFill/>
        </p:spPr>
        <p:txBody>
          <a:bodyPr wrap="none" rtlCol="0">
            <a:spAutoFit/>
          </a:bodyPr>
          <a:lstStyle/>
          <a:p>
            <a:r>
              <a:rPr lang="en-US" b="1" dirty="0"/>
              <a:t>Supplementary Figure S4</a:t>
            </a:r>
          </a:p>
        </p:txBody>
      </p:sp>
      <p:grpSp>
        <p:nvGrpSpPr>
          <p:cNvPr id="2" name="Group 1"/>
          <p:cNvGrpSpPr/>
          <p:nvPr/>
        </p:nvGrpSpPr>
        <p:grpSpPr>
          <a:xfrm>
            <a:off x="1823292" y="1676126"/>
            <a:ext cx="2629527" cy="4030219"/>
            <a:chOff x="882188" y="887032"/>
            <a:chExt cx="2629527" cy="4030219"/>
          </a:xfrm>
        </p:grpSpPr>
        <p:pic>
          <p:nvPicPr>
            <p:cNvPr id="5" name="Picture 4"/>
            <p:cNvPicPr>
              <a:picLocks noChangeAspect="1"/>
            </p:cNvPicPr>
            <p:nvPr/>
          </p:nvPicPr>
          <p:blipFill rotWithShape="1">
            <a:blip r:embed="rId3"/>
            <a:srcRect t="5313"/>
            <a:stretch/>
          </p:blipFill>
          <p:spPr>
            <a:xfrm>
              <a:off x="882188" y="887032"/>
              <a:ext cx="2629527" cy="4030219"/>
            </a:xfrm>
            <a:prstGeom prst="rect">
              <a:avLst/>
            </a:prstGeom>
          </p:spPr>
        </p:pic>
        <p:sp>
          <p:nvSpPr>
            <p:cNvPr id="6" name="TextBox 5"/>
            <p:cNvSpPr txBox="1"/>
            <p:nvPr/>
          </p:nvSpPr>
          <p:spPr>
            <a:xfrm>
              <a:off x="2676936" y="1678115"/>
              <a:ext cx="441146" cy="369332"/>
            </a:xfrm>
            <a:prstGeom prst="rect">
              <a:avLst/>
            </a:prstGeom>
            <a:noFill/>
          </p:spPr>
          <p:txBody>
            <a:bodyPr wrap="none" rtlCol="0">
              <a:spAutoFit/>
            </a:bodyPr>
            <a:lstStyle/>
            <a:p>
              <a:pPr algn="ctr"/>
              <a:r>
                <a:rPr lang="en-US" dirty="0">
                  <a:solidFill>
                    <a:srgbClr val="000000"/>
                  </a:solidFill>
                </a:rPr>
                <a:t>NS</a:t>
              </a:r>
            </a:p>
          </p:txBody>
        </p:sp>
      </p:grpSp>
      <p:sp>
        <p:nvSpPr>
          <p:cNvPr id="7" name="TextBox 6">
            <a:extLst>
              <a:ext uri="{FF2B5EF4-FFF2-40B4-BE49-F238E27FC236}">
                <a16:creationId xmlns:a16="http://schemas.microsoft.com/office/drawing/2014/main" id="{DCDBA12D-F275-964C-AA1F-866E706B50DE}"/>
              </a:ext>
            </a:extLst>
          </p:cNvPr>
          <p:cNvSpPr txBox="1"/>
          <p:nvPr/>
        </p:nvSpPr>
        <p:spPr>
          <a:xfrm>
            <a:off x="2511121" y="1196257"/>
            <a:ext cx="1270500" cy="338554"/>
          </a:xfrm>
          <a:prstGeom prst="rect">
            <a:avLst/>
          </a:prstGeom>
          <a:noFill/>
        </p:spPr>
        <p:txBody>
          <a:bodyPr wrap="none" rtlCol="0">
            <a:spAutoFit/>
          </a:bodyPr>
          <a:lstStyle/>
          <a:p>
            <a:r>
              <a:rPr lang="en-US" sz="1600" b="1" dirty="0"/>
              <a:t>miR-376a-3p</a:t>
            </a:r>
          </a:p>
        </p:txBody>
      </p:sp>
    </p:spTree>
    <p:extLst>
      <p:ext uri="{BB962C8B-B14F-4D97-AF65-F5344CB8AC3E}">
        <p14:creationId xmlns:p14="http://schemas.microsoft.com/office/powerpoint/2010/main" val="3486540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784"/>
            <a:ext cx="2564035" cy="369332"/>
          </a:xfrm>
          <a:prstGeom prst="rect">
            <a:avLst/>
          </a:prstGeom>
          <a:noFill/>
        </p:spPr>
        <p:txBody>
          <a:bodyPr wrap="none" rtlCol="0">
            <a:spAutoFit/>
          </a:bodyPr>
          <a:lstStyle/>
          <a:p>
            <a:r>
              <a:rPr lang="en-US" b="1" dirty="0"/>
              <a:t>Supplementary Figure S5</a:t>
            </a:r>
          </a:p>
        </p:txBody>
      </p:sp>
      <p:sp>
        <p:nvSpPr>
          <p:cNvPr id="8" name="TextBox 7"/>
          <p:cNvSpPr txBox="1"/>
          <p:nvPr/>
        </p:nvSpPr>
        <p:spPr>
          <a:xfrm>
            <a:off x="1402420" y="887125"/>
            <a:ext cx="298480" cy="369332"/>
          </a:xfrm>
          <a:prstGeom prst="rect">
            <a:avLst/>
          </a:prstGeom>
          <a:noFill/>
        </p:spPr>
        <p:txBody>
          <a:bodyPr wrap="none" rtlCol="0">
            <a:spAutoFit/>
          </a:bodyPr>
          <a:lstStyle/>
          <a:p>
            <a:r>
              <a:rPr lang="en-US" b="1" dirty="0"/>
              <a:t>a</a:t>
            </a:r>
          </a:p>
        </p:txBody>
      </p:sp>
      <p:sp>
        <p:nvSpPr>
          <p:cNvPr id="9" name="TextBox 8"/>
          <p:cNvSpPr txBox="1"/>
          <p:nvPr/>
        </p:nvSpPr>
        <p:spPr>
          <a:xfrm>
            <a:off x="290754" y="5034327"/>
            <a:ext cx="308098" cy="369332"/>
          </a:xfrm>
          <a:prstGeom prst="rect">
            <a:avLst/>
          </a:prstGeom>
          <a:noFill/>
        </p:spPr>
        <p:txBody>
          <a:bodyPr wrap="none" rtlCol="0">
            <a:spAutoFit/>
          </a:bodyPr>
          <a:lstStyle/>
          <a:p>
            <a:r>
              <a:rPr lang="en-US" b="1" dirty="0"/>
              <a:t>b</a:t>
            </a:r>
          </a:p>
        </p:txBody>
      </p:sp>
      <p:sp>
        <p:nvSpPr>
          <p:cNvPr id="10" name="TextBox 9"/>
          <p:cNvSpPr txBox="1"/>
          <p:nvPr/>
        </p:nvSpPr>
        <p:spPr>
          <a:xfrm>
            <a:off x="3838398" y="5034327"/>
            <a:ext cx="280846" cy="369332"/>
          </a:xfrm>
          <a:prstGeom prst="rect">
            <a:avLst/>
          </a:prstGeom>
          <a:noFill/>
        </p:spPr>
        <p:txBody>
          <a:bodyPr wrap="none" rtlCol="0">
            <a:spAutoFit/>
          </a:bodyPr>
          <a:lstStyle/>
          <a:p>
            <a:r>
              <a:rPr lang="en-US" b="1" dirty="0"/>
              <a:t>c</a:t>
            </a:r>
          </a:p>
        </p:txBody>
      </p:sp>
      <p:pic>
        <p:nvPicPr>
          <p:cNvPr id="3" name="Picture 2"/>
          <p:cNvPicPr>
            <a:picLocks noChangeAspect="1"/>
          </p:cNvPicPr>
          <p:nvPr/>
        </p:nvPicPr>
        <p:blipFill>
          <a:blip r:embed="rId3"/>
          <a:stretch>
            <a:fillRect/>
          </a:stretch>
        </p:blipFill>
        <p:spPr>
          <a:xfrm>
            <a:off x="1034875" y="1172739"/>
            <a:ext cx="4185462" cy="3572673"/>
          </a:xfrm>
          <a:prstGeom prst="rect">
            <a:avLst/>
          </a:prstGeom>
        </p:spPr>
      </p:pic>
      <p:pic>
        <p:nvPicPr>
          <p:cNvPr id="7" name="Picture 6"/>
          <p:cNvPicPr>
            <a:picLocks noChangeAspect="1"/>
          </p:cNvPicPr>
          <p:nvPr/>
        </p:nvPicPr>
        <p:blipFill>
          <a:blip r:embed="rId4"/>
          <a:stretch>
            <a:fillRect/>
          </a:stretch>
        </p:blipFill>
        <p:spPr>
          <a:xfrm>
            <a:off x="94080" y="5466368"/>
            <a:ext cx="4116070" cy="3407191"/>
          </a:xfrm>
          <a:prstGeom prst="rect">
            <a:avLst/>
          </a:prstGeom>
        </p:spPr>
      </p:pic>
      <p:pic>
        <p:nvPicPr>
          <p:cNvPr id="12" name="Picture 11"/>
          <p:cNvPicPr>
            <a:picLocks noChangeAspect="1"/>
          </p:cNvPicPr>
          <p:nvPr/>
        </p:nvPicPr>
        <p:blipFill>
          <a:blip r:embed="rId5"/>
          <a:stretch>
            <a:fillRect/>
          </a:stretch>
        </p:blipFill>
        <p:spPr>
          <a:xfrm>
            <a:off x="3296196" y="5576113"/>
            <a:ext cx="3593164" cy="3420000"/>
          </a:xfrm>
          <a:prstGeom prst="rect">
            <a:avLst/>
          </a:prstGeom>
        </p:spPr>
      </p:pic>
    </p:spTree>
    <p:extLst>
      <p:ext uri="{BB962C8B-B14F-4D97-AF65-F5344CB8AC3E}">
        <p14:creationId xmlns:p14="http://schemas.microsoft.com/office/powerpoint/2010/main" val="30724778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8593</TotalTime>
  <Words>459</Words>
  <Application>Microsoft Macintosh PowerPoint</Application>
  <PresentationFormat>On-screen Show (4:3)</PresentationFormat>
  <Paragraphs>46</Paragraphs>
  <Slides>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Giuseppina</dc:creator>
  <cp:lastModifiedBy>Zein Mersini Besharat</cp:lastModifiedBy>
  <cp:revision>579</cp:revision>
  <cp:lastPrinted>2020-10-01T10:02:09Z</cp:lastPrinted>
  <dcterms:created xsi:type="dcterms:W3CDTF">2019-04-11T13:00:26Z</dcterms:created>
  <dcterms:modified xsi:type="dcterms:W3CDTF">2022-05-12T23:11:53Z</dcterms:modified>
</cp:coreProperties>
</file>