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5" r:id="rId4"/>
    <p:sldId id="264" r:id="rId5"/>
    <p:sldId id="263" r:id="rId6"/>
    <p:sldId id="266" r:id="rId7"/>
    <p:sldId id="272" r:id="rId8"/>
    <p:sldId id="262" r:id="rId9"/>
    <p:sldId id="268" r:id="rId10"/>
    <p:sldId id="269" r:id="rId11"/>
    <p:sldId id="261" r:id="rId12"/>
    <p:sldId id="270" r:id="rId13"/>
    <p:sldId id="271" r:id="rId14"/>
    <p:sldId id="260" r:id="rId15"/>
    <p:sldId id="259" r:id="rId16"/>
    <p:sldId id="25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6" autoAdjust="0"/>
    <p:restoredTop sz="69524" autoAdjust="0"/>
  </p:normalViewPr>
  <p:slideViewPr>
    <p:cSldViewPr snapToGrid="0">
      <p:cViewPr varScale="1">
        <p:scale>
          <a:sx n="87" d="100"/>
          <a:sy n="87" d="100"/>
        </p:scale>
        <p:origin x="1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64FE5-C5F3-4DDE-B716-7589B5AB450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99AAE-B238-4ED5-8A9F-523F3E10C77B}">
      <dgm:prSet/>
      <dgm:spPr/>
      <dgm:t>
        <a:bodyPr/>
        <a:lstStyle/>
        <a:p>
          <a:r>
            <a:rPr lang="en-GB" b="0" i="0"/>
            <a:t>Why not join the debate on this article through our correspondence section?</a:t>
          </a:r>
          <a:endParaRPr lang="en-US"/>
        </a:p>
      </dgm:t>
    </dgm:pt>
    <dgm:pt modelId="{1A5D4170-2C20-4217-A4B3-7B7DCB584DBA}" type="parTrans" cxnId="{0B81098D-A235-4DC9-B5DC-DB49F316A2C4}">
      <dgm:prSet/>
      <dgm:spPr/>
      <dgm:t>
        <a:bodyPr/>
        <a:lstStyle/>
        <a:p>
          <a:endParaRPr lang="en-US"/>
        </a:p>
      </dgm:t>
    </dgm:pt>
    <dgm:pt modelId="{3AACFCFB-F160-49A7-9561-301ED8744C45}" type="sibTrans" cxnId="{0B81098D-A235-4DC9-B5DC-DB49F316A2C4}">
      <dgm:prSet/>
      <dgm:spPr/>
      <dgm:t>
        <a:bodyPr/>
        <a:lstStyle/>
        <a:p>
          <a:endParaRPr lang="en-US"/>
        </a:p>
      </dgm:t>
    </dgm:pt>
    <dgm:pt modelId="{539475C9-3169-4CB8-A6A8-ADB67562A8B1}">
      <dgm:prSet/>
      <dgm:spPr/>
      <dgm:t>
        <a:bodyPr/>
        <a:lstStyle/>
        <a:p>
          <a:r>
            <a:rPr lang="en-GB" b="0" i="0"/>
            <a:t>Rapid responses should not exceed 350 words, four references and one figure</a:t>
          </a:r>
          <a:endParaRPr lang="en-US"/>
        </a:p>
      </dgm:t>
    </dgm:pt>
    <dgm:pt modelId="{45A4D85C-557D-4C06-8A03-B35851AFB3AF}" type="parTrans" cxnId="{15406EF0-D75E-4E38-9E09-585BE657C079}">
      <dgm:prSet/>
      <dgm:spPr/>
      <dgm:t>
        <a:bodyPr/>
        <a:lstStyle/>
        <a:p>
          <a:endParaRPr lang="en-US"/>
        </a:p>
      </dgm:t>
    </dgm:pt>
    <dgm:pt modelId="{A4CD5933-E70C-4FB9-AE24-6162366D0C48}" type="sibTrans" cxnId="{15406EF0-D75E-4E38-9E09-585BE657C079}">
      <dgm:prSet/>
      <dgm:spPr/>
      <dgm:t>
        <a:bodyPr/>
        <a:lstStyle/>
        <a:p>
          <a:endParaRPr lang="en-US"/>
        </a:p>
      </dgm:t>
    </dgm:pt>
    <dgm:pt modelId="{46B07E58-C236-4FAA-AC3F-AB1CA4C13F2E}">
      <dgm:prSet/>
      <dgm:spPr/>
      <dgm:t>
        <a:bodyPr/>
        <a:lstStyle/>
        <a:p>
          <a:r>
            <a:rPr lang="en-GB" b="0" i="0" dirty="0"/>
            <a:t>Further details can be found on the BJD website</a:t>
          </a:r>
          <a:endParaRPr lang="en-US" dirty="0"/>
        </a:p>
      </dgm:t>
    </dgm:pt>
    <dgm:pt modelId="{F51FB381-54C7-46C2-BC29-44E50CACC9AF}" type="parTrans" cxnId="{78B76F46-9E8D-44DF-8880-242DA37603AF}">
      <dgm:prSet/>
      <dgm:spPr/>
      <dgm:t>
        <a:bodyPr/>
        <a:lstStyle/>
        <a:p>
          <a:endParaRPr lang="en-US"/>
        </a:p>
      </dgm:t>
    </dgm:pt>
    <dgm:pt modelId="{406DC4D2-F9AA-4B37-9885-54EE54374DF7}" type="sibTrans" cxnId="{78B76F46-9E8D-44DF-8880-242DA37603AF}">
      <dgm:prSet/>
      <dgm:spPr/>
      <dgm:t>
        <a:bodyPr/>
        <a:lstStyle/>
        <a:p>
          <a:endParaRPr lang="en-US"/>
        </a:p>
      </dgm:t>
    </dgm:pt>
    <dgm:pt modelId="{39600F07-E099-44DF-8038-130E16555F67}" type="pres">
      <dgm:prSet presAssocID="{DB564FE5-C5F3-4DDE-B716-7589B5AB45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71F11E-5790-4188-ACDC-A1E3A7D7F929}" type="pres">
      <dgm:prSet presAssocID="{61E99AAE-B238-4ED5-8A9F-523F3E10C77B}" presName="hierRoot1" presStyleCnt="0"/>
      <dgm:spPr/>
    </dgm:pt>
    <dgm:pt modelId="{E62DDCA2-82F2-4F7D-9E49-051D1CCDFB97}" type="pres">
      <dgm:prSet presAssocID="{61E99AAE-B238-4ED5-8A9F-523F3E10C77B}" presName="composite" presStyleCnt="0"/>
      <dgm:spPr/>
    </dgm:pt>
    <dgm:pt modelId="{6F589EF0-CC18-4F1D-A021-85D6B51A70C5}" type="pres">
      <dgm:prSet presAssocID="{61E99AAE-B238-4ED5-8A9F-523F3E10C77B}" presName="background" presStyleLbl="node0" presStyleIdx="0" presStyleCnt="3"/>
      <dgm:spPr/>
    </dgm:pt>
    <dgm:pt modelId="{4BB1EFC5-3D0B-4721-8059-C74943CCEA04}" type="pres">
      <dgm:prSet presAssocID="{61E99AAE-B238-4ED5-8A9F-523F3E10C77B}" presName="text" presStyleLbl="fgAcc0" presStyleIdx="0" presStyleCnt="3">
        <dgm:presLayoutVars>
          <dgm:chPref val="3"/>
        </dgm:presLayoutVars>
      </dgm:prSet>
      <dgm:spPr/>
    </dgm:pt>
    <dgm:pt modelId="{A1665351-EEEB-4428-B898-EC484E972D23}" type="pres">
      <dgm:prSet presAssocID="{61E99AAE-B238-4ED5-8A9F-523F3E10C77B}" presName="hierChild2" presStyleCnt="0"/>
      <dgm:spPr/>
    </dgm:pt>
    <dgm:pt modelId="{4A4080DE-DF1C-4CBE-9AE8-FE52D0F5FA6A}" type="pres">
      <dgm:prSet presAssocID="{539475C9-3169-4CB8-A6A8-ADB67562A8B1}" presName="hierRoot1" presStyleCnt="0"/>
      <dgm:spPr/>
    </dgm:pt>
    <dgm:pt modelId="{AF0E0334-1640-402A-B88D-F41155B90513}" type="pres">
      <dgm:prSet presAssocID="{539475C9-3169-4CB8-A6A8-ADB67562A8B1}" presName="composite" presStyleCnt="0"/>
      <dgm:spPr/>
    </dgm:pt>
    <dgm:pt modelId="{AB583545-4501-4E3B-844F-FF50758E8240}" type="pres">
      <dgm:prSet presAssocID="{539475C9-3169-4CB8-A6A8-ADB67562A8B1}" presName="background" presStyleLbl="node0" presStyleIdx="1" presStyleCnt="3"/>
      <dgm:spPr/>
    </dgm:pt>
    <dgm:pt modelId="{4DFF7487-D8AE-46CD-898D-64C26E302513}" type="pres">
      <dgm:prSet presAssocID="{539475C9-3169-4CB8-A6A8-ADB67562A8B1}" presName="text" presStyleLbl="fgAcc0" presStyleIdx="1" presStyleCnt="3">
        <dgm:presLayoutVars>
          <dgm:chPref val="3"/>
        </dgm:presLayoutVars>
      </dgm:prSet>
      <dgm:spPr/>
    </dgm:pt>
    <dgm:pt modelId="{8B6A0F1B-FB1D-4AD5-9859-B20331C5881D}" type="pres">
      <dgm:prSet presAssocID="{539475C9-3169-4CB8-A6A8-ADB67562A8B1}" presName="hierChild2" presStyleCnt="0"/>
      <dgm:spPr/>
    </dgm:pt>
    <dgm:pt modelId="{CF881F19-6FCD-4636-8CBA-705E368CF5DF}" type="pres">
      <dgm:prSet presAssocID="{46B07E58-C236-4FAA-AC3F-AB1CA4C13F2E}" presName="hierRoot1" presStyleCnt="0"/>
      <dgm:spPr/>
    </dgm:pt>
    <dgm:pt modelId="{F8169D2B-CC0F-4925-BA20-95490413367B}" type="pres">
      <dgm:prSet presAssocID="{46B07E58-C236-4FAA-AC3F-AB1CA4C13F2E}" presName="composite" presStyleCnt="0"/>
      <dgm:spPr/>
    </dgm:pt>
    <dgm:pt modelId="{2B7A7F20-121A-4E84-948C-0E406B9D1E2B}" type="pres">
      <dgm:prSet presAssocID="{46B07E58-C236-4FAA-AC3F-AB1CA4C13F2E}" presName="background" presStyleLbl="node0" presStyleIdx="2" presStyleCnt="3"/>
      <dgm:spPr/>
    </dgm:pt>
    <dgm:pt modelId="{202A4A0E-E77C-4070-8FDB-D680624066A8}" type="pres">
      <dgm:prSet presAssocID="{46B07E58-C236-4FAA-AC3F-AB1CA4C13F2E}" presName="text" presStyleLbl="fgAcc0" presStyleIdx="2" presStyleCnt="3">
        <dgm:presLayoutVars>
          <dgm:chPref val="3"/>
        </dgm:presLayoutVars>
      </dgm:prSet>
      <dgm:spPr/>
    </dgm:pt>
    <dgm:pt modelId="{ED20567B-BB1A-44D2-AA5E-9F2BAD9A7C94}" type="pres">
      <dgm:prSet presAssocID="{46B07E58-C236-4FAA-AC3F-AB1CA4C13F2E}" presName="hierChild2" presStyleCnt="0"/>
      <dgm:spPr/>
    </dgm:pt>
  </dgm:ptLst>
  <dgm:cxnLst>
    <dgm:cxn modelId="{56D36538-3616-4027-98BF-D3AFDDED460E}" type="presOf" srcId="{46B07E58-C236-4FAA-AC3F-AB1CA4C13F2E}" destId="{202A4A0E-E77C-4070-8FDB-D680624066A8}" srcOrd="0" destOrd="0" presId="urn:microsoft.com/office/officeart/2005/8/layout/hierarchy1"/>
    <dgm:cxn modelId="{78B76F46-9E8D-44DF-8880-242DA37603AF}" srcId="{DB564FE5-C5F3-4DDE-B716-7589B5AB450D}" destId="{46B07E58-C236-4FAA-AC3F-AB1CA4C13F2E}" srcOrd="2" destOrd="0" parTransId="{F51FB381-54C7-46C2-BC29-44E50CACC9AF}" sibTransId="{406DC4D2-F9AA-4B37-9885-54EE54374DF7}"/>
    <dgm:cxn modelId="{2BE81D58-CAD8-4FF9-B8EF-6E6862A4E8A9}" type="presOf" srcId="{539475C9-3169-4CB8-A6A8-ADB67562A8B1}" destId="{4DFF7487-D8AE-46CD-898D-64C26E302513}" srcOrd="0" destOrd="0" presId="urn:microsoft.com/office/officeart/2005/8/layout/hierarchy1"/>
    <dgm:cxn modelId="{0B81098D-A235-4DC9-B5DC-DB49F316A2C4}" srcId="{DB564FE5-C5F3-4DDE-B716-7589B5AB450D}" destId="{61E99AAE-B238-4ED5-8A9F-523F3E10C77B}" srcOrd="0" destOrd="0" parTransId="{1A5D4170-2C20-4217-A4B3-7B7DCB584DBA}" sibTransId="{3AACFCFB-F160-49A7-9561-301ED8744C45}"/>
    <dgm:cxn modelId="{DB0A669C-A87E-4648-A535-E5893C24890F}" type="presOf" srcId="{DB564FE5-C5F3-4DDE-B716-7589B5AB450D}" destId="{39600F07-E099-44DF-8038-130E16555F67}" srcOrd="0" destOrd="0" presId="urn:microsoft.com/office/officeart/2005/8/layout/hierarchy1"/>
    <dgm:cxn modelId="{CCF34ECA-76CC-4001-81E6-7DAA73F8504E}" type="presOf" srcId="{61E99AAE-B238-4ED5-8A9F-523F3E10C77B}" destId="{4BB1EFC5-3D0B-4721-8059-C74943CCEA04}" srcOrd="0" destOrd="0" presId="urn:microsoft.com/office/officeart/2005/8/layout/hierarchy1"/>
    <dgm:cxn modelId="{15406EF0-D75E-4E38-9E09-585BE657C079}" srcId="{DB564FE5-C5F3-4DDE-B716-7589B5AB450D}" destId="{539475C9-3169-4CB8-A6A8-ADB67562A8B1}" srcOrd="1" destOrd="0" parTransId="{45A4D85C-557D-4C06-8A03-B35851AFB3AF}" sibTransId="{A4CD5933-E70C-4FB9-AE24-6162366D0C48}"/>
    <dgm:cxn modelId="{BDC6D846-5293-41DB-B19C-942E77880814}" type="presParOf" srcId="{39600F07-E099-44DF-8038-130E16555F67}" destId="{3271F11E-5790-4188-ACDC-A1E3A7D7F929}" srcOrd="0" destOrd="0" presId="urn:microsoft.com/office/officeart/2005/8/layout/hierarchy1"/>
    <dgm:cxn modelId="{E29FC63F-C87E-4F92-8832-BC0353C4D1E6}" type="presParOf" srcId="{3271F11E-5790-4188-ACDC-A1E3A7D7F929}" destId="{E62DDCA2-82F2-4F7D-9E49-051D1CCDFB97}" srcOrd="0" destOrd="0" presId="urn:microsoft.com/office/officeart/2005/8/layout/hierarchy1"/>
    <dgm:cxn modelId="{8CD72200-A718-4C75-B3DD-9FBE549FAC64}" type="presParOf" srcId="{E62DDCA2-82F2-4F7D-9E49-051D1CCDFB97}" destId="{6F589EF0-CC18-4F1D-A021-85D6B51A70C5}" srcOrd="0" destOrd="0" presId="urn:microsoft.com/office/officeart/2005/8/layout/hierarchy1"/>
    <dgm:cxn modelId="{1C52437B-966C-4D2A-B39B-43F84AB143EF}" type="presParOf" srcId="{E62DDCA2-82F2-4F7D-9E49-051D1CCDFB97}" destId="{4BB1EFC5-3D0B-4721-8059-C74943CCEA04}" srcOrd="1" destOrd="0" presId="urn:microsoft.com/office/officeart/2005/8/layout/hierarchy1"/>
    <dgm:cxn modelId="{E8271D22-70A0-4B35-836F-CC84E0ABD167}" type="presParOf" srcId="{3271F11E-5790-4188-ACDC-A1E3A7D7F929}" destId="{A1665351-EEEB-4428-B898-EC484E972D23}" srcOrd="1" destOrd="0" presId="urn:microsoft.com/office/officeart/2005/8/layout/hierarchy1"/>
    <dgm:cxn modelId="{0BC397AF-099A-4A09-98F9-98C8465FAF13}" type="presParOf" srcId="{39600F07-E099-44DF-8038-130E16555F67}" destId="{4A4080DE-DF1C-4CBE-9AE8-FE52D0F5FA6A}" srcOrd="1" destOrd="0" presId="urn:microsoft.com/office/officeart/2005/8/layout/hierarchy1"/>
    <dgm:cxn modelId="{D6446B66-B3E5-4AA4-AA7C-6105C34BD147}" type="presParOf" srcId="{4A4080DE-DF1C-4CBE-9AE8-FE52D0F5FA6A}" destId="{AF0E0334-1640-402A-B88D-F41155B90513}" srcOrd="0" destOrd="0" presId="urn:microsoft.com/office/officeart/2005/8/layout/hierarchy1"/>
    <dgm:cxn modelId="{8D191180-6EB3-400D-9E6F-2B11FF57D452}" type="presParOf" srcId="{AF0E0334-1640-402A-B88D-F41155B90513}" destId="{AB583545-4501-4E3B-844F-FF50758E8240}" srcOrd="0" destOrd="0" presId="urn:microsoft.com/office/officeart/2005/8/layout/hierarchy1"/>
    <dgm:cxn modelId="{27270FAE-E9B0-4FC7-9403-EB831F8BD6A7}" type="presParOf" srcId="{AF0E0334-1640-402A-B88D-F41155B90513}" destId="{4DFF7487-D8AE-46CD-898D-64C26E302513}" srcOrd="1" destOrd="0" presId="urn:microsoft.com/office/officeart/2005/8/layout/hierarchy1"/>
    <dgm:cxn modelId="{0D9238F4-4FC1-45F6-BF50-6998A1747093}" type="presParOf" srcId="{4A4080DE-DF1C-4CBE-9AE8-FE52D0F5FA6A}" destId="{8B6A0F1B-FB1D-4AD5-9859-B20331C5881D}" srcOrd="1" destOrd="0" presId="urn:microsoft.com/office/officeart/2005/8/layout/hierarchy1"/>
    <dgm:cxn modelId="{A2AE8E52-3545-4304-9D00-2A91E235C882}" type="presParOf" srcId="{39600F07-E099-44DF-8038-130E16555F67}" destId="{CF881F19-6FCD-4636-8CBA-705E368CF5DF}" srcOrd="2" destOrd="0" presId="urn:microsoft.com/office/officeart/2005/8/layout/hierarchy1"/>
    <dgm:cxn modelId="{AC8C9347-901C-49DD-AB92-D6F19D284712}" type="presParOf" srcId="{CF881F19-6FCD-4636-8CBA-705E368CF5DF}" destId="{F8169D2B-CC0F-4925-BA20-95490413367B}" srcOrd="0" destOrd="0" presId="urn:microsoft.com/office/officeart/2005/8/layout/hierarchy1"/>
    <dgm:cxn modelId="{C6AB3353-90C1-4F80-917D-D677262370BE}" type="presParOf" srcId="{F8169D2B-CC0F-4925-BA20-95490413367B}" destId="{2B7A7F20-121A-4E84-948C-0E406B9D1E2B}" srcOrd="0" destOrd="0" presId="urn:microsoft.com/office/officeart/2005/8/layout/hierarchy1"/>
    <dgm:cxn modelId="{99907AFF-DA08-4FFB-A189-CF0197F72374}" type="presParOf" srcId="{F8169D2B-CC0F-4925-BA20-95490413367B}" destId="{202A4A0E-E77C-4070-8FDB-D680624066A8}" srcOrd="1" destOrd="0" presId="urn:microsoft.com/office/officeart/2005/8/layout/hierarchy1"/>
    <dgm:cxn modelId="{8A3092E9-7BCF-437F-9193-E81999F27042}" type="presParOf" srcId="{CF881F19-6FCD-4636-8CBA-705E368CF5DF}" destId="{ED20567B-BB1A-44D2-AA5E-9F2BAD9A7C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89EF0-CC18-4F1D-A021-85D6B51A70C5}">
      <dsp:nvSpPr>
        <dsp:cNvPr id="0" name=""/>
        <dsp:cNvSpPr/>
      </dsp:nvSpPr>
      <dsp:spPr>
        <a:xfrm>
          <a:off x="0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B1EFC5-3D0B-4721-8059-C74943CCEA04}">
      <dsp:nvSpPr>
        <dsp:cNvPr id="0" name=""/>
        <dsp:cNvSpPr/>
      </dsp:nvSpPr>
      <dsp:spPr>
        <a:xfrm>
          <a:off x="343580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/>
            <a:t>Why not join the debate on this article through our correspondence section?</a:t>
          </a:r>
          <a:endParaRPr lang="en-US" sz="2300" kern="1200"/>
        </a:p>
      </dsp:txBody>
      <dsp:txXfrm>
        <a:off x="401091" y="1748087"/>
        <a:ext cx="2977201" cy="1848539"/>
      </dsp:txXfrm>
    </dsp:sp>
    <dsp:sp modelId="{AB583545-4501-4E3B-844F-FF50758E8240}">
      <dsp:nvSpPr>
        <dsp:cNvPr id="0" name=""/>
        <dsp:cNvSpPr/>
      </dsp:nvSpPr>
      <dsp:spPr>
        <a:xfrm>
          <a:off x="3779384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F7487-D8AE-46CD-898D-64C26E302513}">
      <dsp:nvSpPr>
        <dsp:cNvPr id="0" name=""/>
        <dsp:cNvSpPr/>
      </dsp:nvSpPr>
      <dsp:spPr>
        <a:xfrm>
          <a:off x="4122964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/>
            <a:t>Rapid responses should not exceed 350 words, four references and one figure</a:t>
          </a:r>
          <a:endParaRPr lang="en-US" sz="2300" kern="1200"/>
        </a:p>
      </dsp:txBody>
      <dsp:txXfrm>
        <a:off x="4180475" y="1748087"/>
        <a:ext cx="2977201" cy="1848539"/>
      </dsp:txXfrm>
    </dsp:sp>
    <dsp:sp modelId="{2B7A7F20-121A-4E84-948C-0E406B9D1E2B}">
      <dsp:nvSpPr>
        <dsp:cNvPr id="0" name=""/>
        <dsp:cNvSpPr/>
      </dsp:nvSpPr>
      <dsp:spPr>
        <a:xfrm>
          <a:off x="7558768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A4A0E-E77C-4070-8FDB-D680624066A8}">
      <dsp:nvSpPr>
        <dsp:cNvPr id="0" name=""/>
        <dsp:cNvSpPr/>
      </dsp:nvSpPr>
      <dsp:spPr>
        <a:xfrm>
          <a:off x="7902348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 dirty="0"/>
            <a:t>Further details can be found on the BJD website</a:t>
          </a:r>
          <a:endParaRPr lang="en-US" sz="2300" kern="1200" dirty="0"/>
        </a:p>
      </dsp:txBody>
      <dsp:txXfrm>
        <a:off x="7959859" y="1748087"/>
        <a:ext cx="2977201" cy="1848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2C73F-0BF3-4C95-A8E3-A21F3F4E5AA8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BCFAD-33EC-4E1F-A97A-35BC258F0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92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jid.2014.27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doi.org/10.1016/j.redox.2020.101734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Noto Sans Symbols"/>
                <a:ea typeface="Noto Sans Symbols"/>
                <a:cs typeface="Noto Sans Symbols"/>
              </a:rPr>
              <a:t>Cutaneous </a:t>
            </a:r>
            <a:r>
              <a:rPr lang="en-GB" sz="12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production of nitric ox</a:t>
            </a:r>
            <a:r>
              <a:rPr lang="en-GB" sz="1200" dirty="0">
                <a:effectLst/>
                <a:latin typeface="Noto Sans Symbols"/>
                <a:ea typeface="Noto Sans Symbols"/>
                <a:cs typeface="Noto Sans Symbols"/>
              </a:rPr>
              <a:t>ide</a:t>
            </a:r>
            <a:r>
              <a:rPr lang="en-GB" sz="12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 </a:t>
            </a:r>
            <a:r>
              <a:rPr lang="en-GB" sz="1200" dirty="0">
                <a:effectLst/>
                <a:latin typeface="Noto Sans Symbols"/>
                <a:ea typeface="Noto Sans Symbols"/>
                <a:cs typeface="Noto Sans Symbols"/>
              </a:rPr>
              <a:t>following </a:t>
            </a:r>
            <a:r>
              <a:rPr lang="en-GB" sz="12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UVA exposure reduces blood pressure, a cardiovascular risk factor. :  </a:t>
            </a:r>
            <a:r>
              <a:rPr lang="en-GB" b="0" i="0" u="sng" dirty="0">
                <a:solidFill>
                  <a:srgbClr val="E9711C"/>
                </a:solidFill>
                <a:effectLst/>
                <a:latin typeface="NexusSans"/>
                <a:hlinkClick r:id="rId3" tooltip="Persistent link using digital object identifier"/>
              </a:rPr>
              <a:t>https://doi.org/10.1038/jid.2014.27</a:t>
            </a:r>
            <a:endParaRPr lang="en-GB" b="0" i="0" u="sng" dirty="0">
              <a:solidFill>
                <a:srgbClr val="E9711C"/>
              </a:solidFill>
              <a:effectLst/>
              <a:latin typeface="NexusSans"/>
            </a:endParaRP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Noto Sans Symbols"/>
                <a:ea typeface="Noto Sans Symbols"/>
                <a:cs typeface="Noto Sans Symbols"/>
              </a:rPr>
              <a:t>Nitric oxide limits SARS CoV and SARS CoV2 replication </a:t>
            </a:r>
            <a:r>
              <a:rPr lang="en-GB" sz="120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Noto Sans Symbols"/>
                <a:ea typeface="Noto Sans Symbols"/>
                <a:cs typeface="Noto Sans Symbols"/>
              </a:rPr>
              <a:t>in vitro: </a:t>
            </a:r>
            <a:r>
              <a:rPr lang="en-GB" b="0" i="0" u="sng" dirty="0">
                <a:solidFill>
                  <a:srgbClr val="E9711C"/>
                </a:solidFill>
                <a:effectLst/>
                <a:latin typeface="NexusSans"/>
                <a:hlinkClick r:id="rId4" tooltip="Persistent link using digital object identifier"/>
              </a:rPr>
              <a:t>https://doi.org/10.1016/j.redox.2020.101734</a:t>
            </a:r>
            <a:endParaRPr lang="en-GB" sz="1200" dirty="0">
              <a:effectLst/>
              <a:latin typeface="Noto Sans Symbols"/>
              <a:ea typeface="Noto Sans Symbols"/>
              <a:cs typeface="Noto Sans Symbol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BCFAD-33EC-4E1F-A97A-35BC258F04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139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chemeClr val="bg1"/>
                </a:solidFill>
              </a:rPr>
              <a:t>Pale skin in North Europe only arose 5,000 years BP with Neolithic agriculturalists:  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Skoglund P, Mathieson I. Ancient Genomics of Modern Humans: The First Decade. Annual Review of Genomics and Human Genetics 2018; 19: 381-404.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chemeClr val="bg1"/>
                </a:solidFill>
              </a:rPr>
              <a:t>BP fall with increased UV is attenuated in African American populations compared to White Americans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 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Weller, R.B., et al., </a:t>
            </a:r>
            <a:r>
              <a:rPr lang="en-GB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Does Incident Solar Ultraviolet Radiation Lower Blood Pressure?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J Am Heart Assoc, 2020. </a:t>
            </a:r>
            <a:r>
              <a:rPr lang="en-GB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9</a:t>
            </a: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(5): p. e013837.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BCFAD-33EC-4E1F-A97A-35BC258F04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417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28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FB68-081E-43B2-8EEA-D43B02322B55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06A7-FFC4-47D2-B02D-1B2EC9FB11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9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0B03-F7FF-498F-8F4B-7DEFAC4EE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09945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Ultraviolet A Radiation and COVID-19 Deaths in the USA with replication studies in England and Italy </a:t>
            </a:r>
            <a:endParaRPr lang="en-GB" sz="3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817D5E-913B-4AF1-A6EA-18036755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4" y="2861493"/>
            <a:ext cx="9906335" cy="235943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Mark Cherrie PhD, Tom Clemens PhD, Claudio Colandrea MSc, Zhiqiang Feng PhD, David J Webb DSc,    Richard B Weller FRCP, </a:t>
            </a:r>
            <a:r>
              <a:rPr lang="en-GB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Chris Dibben PhD</a:t>
            </a:r>
          </a:p>
          <a:p>
            <a:r>
              <a:rPr lang="en-GB" dirty="0"/>
              <a:t>University of EDINBURGH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34A6F9-9476-4E64-A0BC-8389EC3378CF}"/>
              </a:ext>
            </a:extLst>
          </p:cNvPr>
          <p:cNvSpPr/>
          <p:nvPr/>
        </p:nvSpPr>
        <p:spPr>
          <a:xfrm>
            <a:off x="293914" y="6204858"/>
            <a:ext cx="82124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8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57519F-60C1-4F38-A4B2-8160AA8760E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5" t="4305" b="13588"/>
          <a:stretch/>
        </p:blipFill>
        <p:spPr>
          <a:xfrm>
            <a:off x="221860" y="2357120"/>
            <a:ext cx="3100460" cy="2743346"/>
          </a:xfrm>
          <a:prstGeom prst="rect">
            <a:avLst/>
          </a:prstGeom>
        </p:spPr>
      </p:pic>
      <p:pic>
        <p:nvPicPr>
          <p:cNvPr id="8" name="Picture 7" descr="Figure1_">
            <a:extLst>
              <a:ext uri="{FF2B5EF4-FFF2-40B4-BE49-F238E27FC236}">
                <a16:creationId xmlns:a16="http://schemas.microsoft.com/office/drawing/2014/main" id="{82BA3B15-90D6-4AC3-B625-11E011754C5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071" y="2357120"/>
            <a:ext cx="3971668" cy="3700348"/>
          </a:xfrm>
          <a:prstGeom prst="rect">
            <a:avLst/>
          </a:prstGeom>
        </p:spPr>
      </p:pic>
      <p:pic>
        <p:nvPicPr>
          <p:cNvPr id="9" name="image4.png">
            <a:extLst>
              <a:ext uri="{FF2B5EF4-FFF2-40B4-BE49-F238E27FC236}">
                <a16:creationId xmlns:a16="http://schemas.microsoft.com/office/drawing/2014/main" id="{4BF1683C-CAEF-44C0-B9DE-97A8D274092C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8023084" y="2357120"/>
            <a:ext cx="4055500" cy="2491308"/>
          </a:xfrm>
          <a:prstGeom prst="rect">
            <a:avLst/>
          </a:prstGeom>
          <a:ln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F25D1F-DD8B-478E-A00D-1011F4A45243}"/>
              </a:ext>
            </a:extLst>
          </p:cNvPr>
          <p:cNvSpPr txBox="1"/>
          <p:nvPr/>
        </p:nvSpPr>
        <p:spPr>
          <a:xfrm>
            <a:off x="7625490" y="4848428"/>
            <a:ext cx="4566510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chemeClr val="bg1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Mortality Risk Ratios per 100 KJ/m2 increase in mean daily UVA – pooled estimate from random effects model. </a:t>
            </a:r>
            <a:endParaRPr lang="en-GB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4E6420-673A-4C4D-ACCF-EA69069ED3DB}"/>
              </a:ext>
            </a:extLst>
          </p:cNvPr>
          <p:cNvSpPr txBox="1">
            <a:spLocks/>
          </p:cNvSpPr>
          <p:nvPr/>
        </p:nvSpPr>
        <p:spPr>
          <a:xfrm>
            <a:off x="1103312" y="452718"/>
            <a:ext cx="9633514" cy="1400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>
                <a:solidFill>
                  <a:srgbClr val="FFFFFF"/>
                </a:solidFill>
              </a:rPr>
              <a:t>Results (3): Italy-UVA levels and model predicted death rates</a:t>
            </a:r>
          </a:p>
        </p:txBody>
      </p:sp>
    </p:spTree>
    <p:extLst>
      <p:ext uri="{BB962C8B-B14F-4D97-AF65-F5344CB8AC3E}">
        <p14:creationId xmlns:p14="http://schemas.microsoft.com/office/powerpoint/2010/main" val="327248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359742"/>
            <a:ext cx="10866828" cy="388865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sz="1800" dirty="0">
                <a:latin typeface="+mn-lt"/>
                <a:ea typeface="Calibri" panose="020F0502020204030204" pitchFamily="34" charset="0"/>
              </a:rPr>
              <a:t>H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</a:rPr>
              <a:t>igher ambient UVA exposure is associated with lower COVID-19 specific mortality.</a:t>
            </a:r>
          </a:p>
          <a:p>
            <a:pPr>
              <a:buClr>
                <a:schemeClr val="tx1"/>
              </a:buClr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</a:rPr>
              <a:t>Independent of differences in socio-economic composition, temperature, humidity and UV within the vitamin D action spectrum</a:t>
            </a:r>
          </a:p>
          <a:p>
            <a:pPr>
              <a:buClr>
                <a:schemeClr val="tx1"/>
              </a:buClr>
            </a:pPr>
            <a:r>
              <a:rPr lang="en-GB" sz="1800" dirty="0">
                <a:latin typeface="+mn-lt"/>
                <a:ea typeface="Calibri" panose="020F0502020204030204" pitchFamily="34" charset="0"/>
              </a:rPr>
              <a:t>Observational study, but consistent findings in all 3 countries, at different latitudes.</a:t>
            </a:r>
          </a:p>
          <a:p>
            <a:pPr lvl="1">
              <a:buClr>
                <a:schemeClr val="tx1"/>
              </a:buClr>
            </a:pPr>
            <a:r>
              <a:rPr lang="en-GB" dirty="0">
                <a:latin typeface="+mn-lt"/>
                <a:ea typeface="Calibri" panose="020F0502020204030204" pitchFamily="34" charset="0"/>
              </a:rPr>
              <a:t>Reduction in COVID mortality greater for same incremental rise in UVA from lower starting point (e.g. England)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02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(2)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57AD05B-3144-4F3B-8581-9A198DA2A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572328"/>
            <a:ext cx="9956997" cy="3484879"/>
          </a:xfrm>
        </p:spPr>
        <p:txBody>
          <a:bodyPr>
            <a:normAutofit lnSpcReduction="10000"/>
          </a:bodyPr>
          <a:lstStyle/>
          <a:p>
            <a:pPr>
              <a:buClr>
                <a:schemeClr val="bg1"/>
              </a:buClr>
            </a:pPr>
            <a:r>
              <a:rPr lang="en-GB" sz="18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Mechanism- not yet known, however</a:t>
            </a:r>
          </a:p>
          <a:p>
            <a:pPr lvl="1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Not Vitamin D (as Vit D action spectrum UV areas excluded)</a:t>
            </a:r>
          </a:p>
          <a:p>
            <a:pPr lvl="1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Behavioural change or Biological pathway?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‘Dose dependent’ linear behavioural change seems unlikely across such a range of latitudes</a:t>
            </a:r>
          </a:p>
          <a:p>
            <a:pPr lvl="1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Nitric Oxide dependent pathway?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UV mobilises  NO from cutaneous stores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NO binds to spike protein of SARS-CoV2 and prevents it binding to ACE2R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NO reduces cardiovascular risk factors which predispose to COVID mortality</a:t>
            </a:r>
          </a:p>
          <a:p>
            <a:pPr lvl="1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Other UV driven mechanisms?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33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403988"/>
            <a:ext cx="9707118" cy="3844412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GB" sz="18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</a:rPr>
              <a:t>UV- Skin colour interaction</a:t>
            </a:r>
            <a:endParaRPr lang="en-GB" sz="1800" dirty="0">
              <a:solidFill>
                <a:schemeClr val="bg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Skin colour is an evolutionary adaptation to varying environmental UV</a:t>
            </a:r>
          </a:p>
          <a:p>
            <a:pPr lvl="1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Pale skin in North Europe only arose 5,000 years BP with Neolithic agriculturalists</a:t>
            </a:r>
          </a:p>
          <a:p>
            <a:pPr lvl="1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Evolutionary fitness benefit of pale skin:  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Vitamin D production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Could it  also relate to UV driven immunity/infection prevention via NO or other mechanisms?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BP fall with increased UV is attenuated in African American populations compared to White Americans.  BP is an easily measurable indicator of biological response to UV</a:t>
            </a:r>
          </a:p>
          <a:p>
            <a:pPr lvl="2">
              <a:buClr>
                <a:schemeClr val="bg1"/>
              </a:buClr>
            </a:pPr>
            <a:r>
              <a:rPr lang="en-GB" dirty="0">
                <a:solidFill>
                  <a:schemeClr val="bg1"/>
                </a:solidFill>
                <a:latin typeface="+mn-lt"/>
              </a:rPr>
              <a:t>COVID mortality gradient in Europe and USA correlates with skin colour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30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A8F06-668F-4141-A0A4-63716E73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Conclusions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 does this study add?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8521C-CD47-4624-A11A-7821318D1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10090714" cy="348487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dirty="0">
                <a:latin typeface="+mn-lt"/>
                <a:ea typeface="Calibri" panose="020F0502020204030204" pitchFamily="34" charset="0"/>
              </a:rPr>
              <a:t>An observational study, but reproduced in three independent country datasets</a:t>
            </a:r>
            <a:endParaRPr lang="en-GB" dirty="0">
              <a:effectLst/>
              <a:latin typeface="+mn-lt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dirty="0">
                <a:effectLst/>
                <a:latin typeface="+mn-lt"/>
                <a:ea typeface="Calibri" panose="020F0502020204030204" pitchFamily="34" charset="0"/>
              </a:rPr>
              <a:t>Higher ambient UVA exposure is associated with lower COVID-19 specific mortality </a:t>
            </a:r>
          </a:p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dirty="0">
                <a:effectLst/>
                <a:latin typeface="+mn-lt"/>
                <a:ea typeface="Calibri" panose="020F0502020204030204" pitchFamily="34" charset="0"/>
              </a:rPr>
              <a:t>Further research on the mechanism may indicate novel treatments</a:t>
            </a:r>
          </a:p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dirty="0">
                <a:effectLst/>
                <a:latin typeface="+mn-lt"/>
                <a:ea typeface="Calibri" panose="020F0502020204030204" pitchFamily="34" charset="0"/>
              </a:rPr>
              <a:t>Optimised UVA exposure may have population health benefits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7B4AEF-D079-4CAC-B2B6-98153732DE9C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5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FD7A-1790-4046-A52F-F891E5CB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178714"/>
            <a:ext cx="8947522" cy="1257869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The Team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8E3214-0376-4F07-8BE5-F190361B3DF1}"/>
              </a:ext>
            </a:extLst>
          </p:cNvPr>
          <p:cNvSpPr/>
          <p:nvPr/>
        </p:nvSpPr>
        <p:spPr>
          <a:xfrm>
            <a:off x="221860" y="6248399"/>
            <a:ext cx="72715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10.111/bjd.2009.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687CB32-15D4-48EB-A5C8-68E5643371AE}"/>
              </a:ext>
            </a:extLst>
          </p:cNvPr>
          <p:cNvGrpSpPr/>
          <p:nvPr/>
        </p:nvGrpSpPr>
        <p:grpSpPr>
          <a:xfrm>
            <a:off x="9821454" y="1359306"/>
            <a:ext cx="1780321" cy="2509273"/>
            <a:chOff x="9709758" y="3017373"/>
            <a:chExt cx="2299225" cy="3029841"/>
          </a:xfrm>
        </p:grpSpPr>
        <p:pic>
          <p:nvPicPr>
            <p:cNvPr id="7" name="Picture 2" descr="See the source image">
              <a:extLst>
                <a:ext uri="{FF2B5EF4-FFF2-40B4-BE49-F238E27FC236}">
                  <a16:creationId xmlns:a16="http://schemas.microsoft.com/office/drawing/2014/main" id="{AD56DDA5-E6E1-4692-B7AB-C45654FF3C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9758" y="3017373"/>
              <a:ext cx="2113938" cy="2391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660B43-91E0-4E0F-B900-73EFB134F966}"/>
                </a:ext>
              </a:extLst>
            </p:cNvPr>
            <p:cNvSpPr txBox="1"/>
            <p:nvPr/>
          </p:nvSpPr>
          <p:spPr>
            <a:xfrm>
              <a:off x="9709758" y="5341123"/>
              <a:ext cx="2299225" cy="706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Prof Chris Dibben</a:t>
              </a:r>
            </a:p>
            <a:p>
              <a:r>
                <a:rPr lang="en-GB" sz="1600" b="0" i="0" dirty="0">
                  <a:solidFill>
                    <a:srgbClr val="555555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Chair in Geography 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4655FE9-C3B4-42B6-AF09-668ABD32D675}"/>
              </a:ext>
            </a:extLst>
          </p:cNvPr>
          <p:cNvGrpSpPr/>
          <p:nvPr/>
        </p:nvGrpSpPr>
        <p:grpSpPr>
          <a:xfrm>
            <a:off x="6937821" y="1427371"/>
            <a:ext cx="1881510" cy="2934873"/>
            <a:chOff x="6702907" y="2927878"/>
            <a:chExt cx="2762720" cy="3976830"/>
          </a:xfrm>
        </p:grpSpPr>
        <p:pic>
          <p:nvPicPr>
            <p:cNvPr id="6" name="Picture 5" descr="A person on a boat holding a camera&#10;&#10;Description automatically generated with low confidence">
              <a:extLst>
                <a:ext uri="{FF2B5EF4-FFF2-40B4-BE49-F238E27FC236}">
                  <a16:creationId xmlns:a16="http://schemas.microsoft.com/office/drawing/2014/main" id="{1794ECB7-4DCE-4B2C-85FE-EA6E66F8E4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75" t="9916" r="14875"/>
            <a:stretch/>
          </p:blipFill>
          <p:spPr>
            <a:xfrm>
              <a:off x="6702908" y="2927878"/>
              <a:ext cx="2568114" cy="257358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0D82E2-6695-41AE-BDD3-192097E9E338}"/>
                </a:ext>
              </a:extLst>
            </p:cNvPr>
            <p:cNvSpPr txBox="1"/>
            <p:nvPr/>
          </p:nvSpPr>
          <p:spPr>
            <a:xfrm>
              <a:off x="6702907" y="5501460"/>
              <a:ext cx="2762720" cy="140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Dr Richard Weller</a:t>
              </a:r>
            </a:p>
            <a:p>
              <a:r>
                <a:rPr lang="en-GB" sz="1600" b="0" i="0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Dermatologist. Corresponding author:  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r.weller@ed.ac.uk</a:t>
              </a:r>
            </a:p>
          </p:txBody>
        </p:sp>
      </p:grp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F16FE30A-CBA3-4B64-A4F9-19554E895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12" y="4636405"/>
            <a:ext cx="1497153" cy="150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DBCB802-7F14-40E6-AB42-97B7AAA0EDA2}"/>
              </a:ext>
            </a:extLst>
          </p:cNvPr>
          <p:cNvGrpSpPr/>
          <p:nvPr/>
        </p:nvGrpSpPr>
        <p:grpSpPr>
          <a:xfrm>
            <a:off x="9892370" y="3930199"/>
            <a:ext cx="1830772" cy="2737871"/>
            <a:chOff x="60763" y="3515690"/>
            <a:chExt cx="2243725" cy="3039505"/>
          </a:xfrm>
        </p:grpSpPr>
        <p:pic>
          <p:nvPicPr>
            <p:cNvPr id="9" name="Picture 6" descr="Profile photo">
              <a:extLst>
                <a:ext uri="{FF2B5EF4-FFF2-40B4-BE49-F238E27FC236}">
                  <a16:creationId xmlns:a16="http://schemas.microsoft.com/office/drawing/2014/main" id="{1A1815C8-34C5-46F7-B272-8D5EF6AEE8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63" y="3515690"/>
              <a:ext cx="2181894" cy="2181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D63594A-1498-465F-A711-4E0FB08F89BD}"/>
                </a:ext>
              </a:extLst>
            </p:cNvPr>
            <p:cNvSpPr txBox="1"/>
            <p:nvPr/>
          </p:nvSpPr>
          <p:spPr>
            <a:xfrm>
              <a:off x="122594" y="5632646"/>
              <a:ext cx="2181894" cy="922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Dr Tom Clemens</a:t>
              </a:r>
            </a:p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Lecturer, Health &amp; Environment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D37510-0992-47B2-B365-147F4EB366F8}"/>
              </a:ext>
            </a:extLst>
          </p:cNvPr>
          <p:cNvGrpSpPr/>
          <p:nvPr/>
        </p:nvGrpSpPr>
        <p:grpSpPr>
          <a:xfrm>
            <a:off x="2384432" y="1419225"/>
            <a:ext cx="1794371" cy="2809410"/>
            <a:chOff x="2350396" y="2125706"/>
            <a:chExt cx="1698527" cy="3289218"/>
          </a:xfrm>
        </p:grpSpPr>
        <p:pic>
          <p:nvPicPr>
            <p:cNvPr id="13" name="Picture 12" descr="A picture containing person, person, shirt, posing&#10;&#10;Description automatically generated">
              <a:extLst>
                <a:ext uri="{FF2B5EF4-FFF2-40B4-BE49-F238E27FC236}">
                  <a16:creationId xmlns:a16="http://schemas.microsoft.com/office/drawing/2014/main" id="{EF34B9AE-00F8-455F-9661-ED46D4113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9997" y="2125706"/>
              <a:ext cx="1578926" cy="237726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0A9C1-1257-4568-884A-7912745F3276}"/>
                </a:ext>
              </a:extLst>
            </p:cNvPr>
            <p:cNvSpPr txBox="1"/>
            <p:nvPr/>
          </p:nvSpPr>
          <p:spPr>
            <a:xfrm>
              <a:off x="2350396" y="4405971"/>
              <a:ext cx="1501540" cy="1008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0" dirty="0">
                  <a:solidFill>
                    <a:srgbClr val="323232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Dr Zhiqiang Feng</a:t>
              </a:r>
            </a:p>
            <a:p>
              <a:r>
                <a:rPr lang="en-GB" sz="1600" dirty="0">
                  <a:solidFill>
                    <a:srgbClr val="32323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Sen Lect. </a:t>
              </a:r>
              <a:r>
                <a:rPr lang="en-GB" sz="1600" dirty="0" err="1">
                  <a:solidFill>
                    <a:srgbClr val="32323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Geosci</a:t>
              </a:r>
              <a:r>
                <a:rPr lang="en-GB" sz="1600" dirty="0">
                  <a:solidFill>
                    <a:srgbClr val="32323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’</a:t>
              </a:r>
              <a:endParaRPr lang="en-GB" sz="1600" i="0" dirty="0">
                <a:solidFill>
                  <a:srgbClr val="32323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en-GB" dirty="0"/>
            </a:p>
          </p:txBody>
        </p:sp>
      </p:grpSp>
      <p:pic>
        <p:nvPicPr>
          <p:cNvPr id="14" name="Picture 13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793B0914-F80C-41C1-B486-32AA1A2D01A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2" t="12868" r="16288"/>
          <a:stretch/>
        </p:blipFill>
        <p:spPr>
          <a:xfrm>
            <a:off x="4399453" y="1371121"/>
            <a:ext cx="1881511" cy="20950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4902DA-45AF-4D23-80EE-8413A5BFD736}"/>
              </a:ext>
            </a:extLst>
          </p:cNvPr>
          <p:cNvSpPr txBox="1"/>
          <p:nvPr/>
        </p:nvSpPr>
        <p:spPr>
          <a:xfrm>
            <a:off x="4399453" y="3514308"/>
            <a:ext cx="1932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Prof David Webb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Chair of Therapeutics &amp; Clin Pharm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119F5-D087-47F1-A2BA-DE3CACF27041}"/>
              </a:ext>
            </a:extLst>
          </p:cNvPr>
          <p:cNvGrpSpPr/>
          <p:nvPr/>
        </p:nvGrpSpPr>
        <p:grpSpPr>
          <a:xfrm>
            <a:off x="33615" y="1494889"/>
            <a:ext cx="1981411" cy="2166403"/>
            <a:chOff x="218488" y="1076527"/>
            <a:chExt cx="1981411" cy="2166403"/>
          </a:xfrm>
        </p:grpSpPr>
        <p:pic>
          <p:nvPicPr>
            <p:cNvPr id="8" name="Picture 4" descr="Image result for mark cherrie edinburgh">
              <a:extLst>
                <a:ext uri="{FF2B5EF4-FFF2-40B4-BE49-F238E27FC236}">
                  <a16:creationId xmlns:a16="http://schemas.microsoft.com/office/drawing/2014/main" id="{0A8D004B-72A9-4AE0-A66C-929A8CB70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70" y="1076527"/>
              <a:ext cx="1823429" cy="19219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729A04B-1AE7-46F0-AF68-5263C532ACD3}"/>
                </a:ext>
              </a:extLst>
            </p:cNvPr>
            <p:cNvSpPr txBox="1"/>
            <p:nvPr/>
          </p:nvSpPr>
          <p:spPr>
            <a:xfrm>
              <a:off x="218488" y="2904376"/>
              <a:ext cx="15263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Dr Mark Cherrie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9033A09-704F-458A-8F4C-E3CA3A0D41D1}"/>
              </a:ext>
            </a:extLst>
          </p:cNvPr>
          <p:cNvGrpSpPr/>
          <p:nvPr/>
        </p:nvGrpSpPr>
        <p:grpSpPr>
          <a:xfrm>
            <a:off x="324066" y="3680931"/>
            <a:ext cx="2186715" cy="2569902"/>
            <a:chOff x="2839417" y="4219545"/>
            <a:chExt cx="1987437" cy="2478679"/>
          </a:xfrm>
        </p:grpSpPr>
        <p:pic>
          <p:nvPicPr>
            <p:cNvPr id="30" name="Picture 29" descr="A person with a beard&#10;&#10;Description automatically generated with medium confidence">
              <a:extLst>
                <a:ext uri="{FF2B5EF4-FFF2-40B4-BE49-F238E27FC236}">
                  <a16:creationId xmlns:a16="http://schemas.microsoft.com/office/drawing/2014/main" id="{635BBB5C-ACEB-4DE5-B5DF-CC0EA4AA5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7432" y="4219545"/>
              <a:ext cx="1505630" cy="193639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D3CC7FC-ADBF-490B-88A7-4EE5CF864EB0}"/>
                </a:ext>
              </a:extLst>
            </p:cNvPr>
            <p:cNvSpPr txBox="1"/>
            <p:nvPr/>
          </p:nvSpPr>
          <p:spPr>
            <a:xfrm>
              <a:off x="2839417" y="6134207"/>
              <a:ext cx="1987437" cy="564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Dr Claudio </a:t>
              </a:r>
            </a:p>
            <a:p>
              <a:r>
                <a:rPr lang="en-GB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Colandrea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6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Geosci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50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70F10-869E-4CF6-A94B-992BB109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Call for correspondence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9BC9058D-0FA1-4B64-8AD1-853149BD8D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05776"/>
              </p:ext>
            </p:extLst>
          </p:nvPr>
        </p:nvGraphicFramePr>
        <p:xfrm>
          <a:off x="489857" y="1959429"/>
          <a:ext cx="10994572" cy="501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5526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3AA56-F447-4B91-8E17-310EE67D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Lead Author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Image result for mark cherrie edinburgh">
            <a:extLst>
              <a:ext uri="{FF2B5EF4-FFF2-40B4-BE49-F238E27FC236}">
                <a16:creationId xmlns:a16="http://schemas.microsoft.com/office/drawing/2014/main" id="{3AC2F9DC-19FF-40AC-8687-A2A2A875E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00" y="2619402"/>
            <a:ext cx="3022260" cy="318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B06B06-5621-4FD4-B1C2-37CA7E898BB9}"/>
              </a:ext>
            </a:extLst>
          </p:cNvPr>
          <p:cNvSpPr txBox="1"/>
          <p:nvPr/>
        </p:nvSpPr>
        <p:spPr>
          <a:xfrm>
            <a:off x="3914255" y="2828835"/>
            <a:ext cx="6696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i="0" dirty="0">
                <a:effectLst/>
              </a:rPr>
              <a:t>Dr Mark Cherrie PhD</a:t>
            </a:r>
          </a:p>
          <a:p>
            <a:pPr algn="ctr"/>
            <a:r>
              <a:rPr lang="en-GB" b="0" i="0" dirty="0">
                <a:effectLst/>
              </a:rPr>
              <a:t>Senior Scientist in Environment and Health</a:t>
            </a:r>
          </a:p>
          <a:p>
            <a:pPr algn="ctr"/>
            <a:r>
              <a:rPr lang="en-GB" b="0" i="0" dirty="0">
                <a:effectLst/>
              </a:rPr>
              <a:t>Institute of Occupational Medicine/University of Edinburgh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08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44A27-5ECE-4A9B-BEED-58901870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Introduction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What’s already known?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3520"/>
            <a:ext cx="9825243" cy="348487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sz="1800" dirty="0">
                <a:effectLst/>
                <a:latin typeface="+mn-lt"/>
                <a:ea typeface="Noto Sans Symbols"/>
                <a:cs typeface="Noto Sans Symbols"/>
              </a:rPr>
              <a:t>Infectious disease often shows seasonality</a:t>
            </a:r>
          </a:p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sz="1800" dirty="0">
                <a:effectLst/>
                <a:latin typeface="+mn-lt"/>
                <a:ea typeface="Noto Sans Symbols"/>
                <a:cs typeface="Noto Sans Symbols"/>
              </a:rPr>
              <a:t>Cutaneous </a:t>
            </a:r>
            <a:r>
              <a:rPr lang="en-GB" sz="1800" dirty="0">
                <a:solidFill>
                  <a:srgbClr val="000000"/>
                </a:solidFill>
                <a:effectLst/>
                <a:latin typeface="+mn-lt"/>
                <a:ea typeface="Noto Sans Symbols"/>
                <a:cs typeface="Noto Sans Symbols"/>
              </a:rPr>
              <a:t>production of nitric ox</a:t>
            </a:r>
            <a:r>
              <a:rPr lang="en-GB" sz="1800" dirty="0">
                <a:effectLst/>
                <a:latin typeface="+mn-lt"/>
                <a:ea typeface="Noto Sans Symbols"/>
                <a:cs typeface="Noto Sans Symbols"/>
              </a:rPr>
              <a:t>ide</a:t>
            </a:r>
            <a:r>
              <a:rPr lang="en-GB" sz="1800" dirty="0">
                <a:solidFill>
                  <a:srgbClr val="000000"/>
                </a:solidFill>
                <a:effectLst/>
                <a:latin typeface="+mn-lt"/>
                <a:ea typeface="Noto Sans Symbols"/>
                <a:cs typeface="Noto Sans Symbols"/>
              </a:rPr>
              <a:t> </a:t>
            </a:r>
            <a:r>
              <a:rPr lang="en-GB" sz="1800" dirty="0">
                <a:effectLst/>
                <a:latin typeface="+mn-lt"/>
                <a:ea typeface="Noto Sans Symbols"/>
                <a:cs typeface="Noto Sans Symbols"/>
              </a:rPr>
              <a:t>following </a:t>
            </a:r>
            <a:r>
              <a:rPr lang="en-GB" sz="1800" dirty="0">
                <a:solidFill>
                  <a:srgbClr val="000000"/>
                </a:solidFill>
                <a:effectLst/>
                <a:latin typeface="+mn-lt"/>
                <a:ea typeface="Noto Sans Symbols"/>
                <a:cs typeface="Noto Sans Symbols"/>
              </a:rPr>
              <a:t>UVA exposure reduces blood pressure, a cardiovascular risk factor. </a:t>
            </a:r>
            <a:endParaRPr lang="en-GB" sz="1800" dirty="0">
              <a:effectLst/>
              <a:latin typeface="+mn-lt"/>
              <a:ea typeface="Noto Sans Symbols"/>
              <a:cs typeface="Noto Sans Symbol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sz="1800" dirty="0">
                <a:solidFill>
                  <a:srgbClr val="000000"/>
                </a:solidFill>
                <a:effectLst/>
                <a:latin typeface="+mn-lt"/>
                <a:ea typeface="Noto Sans Symbols"/>
                <a:cs typeface="Noto Sans Symbols"/>
              </a:rPr>
              <a:t>Comorbid cardiovascular disease worsens COVID-19 outcomes</a:t>
            </a:r>
            <a:endParaRPr lang="en-GB" sz="1800" dirty="0">
              <a:effectLst/>
              <a:latin typeface="+mn-lt"/>
              <a:ea typeface="Noto Sans Symbols"/>
              <a:cs typeface="Noto Sans Symbols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Clr>
                <a:schemeClr val="tx1"/>
              </a:buClr>
            </a:pPr>
            <a:r>
              <a:rPr lang="en-GB" sz="1800" dirty="0">
                <a:effectLst/>
                <a:latin typeface="+mn-lt"/>
                <a:ea typeface="Noto Sans Symbols"/>
                <a:cs typeface="Noto Sans Symbols"/>
              </a:rPr>
              <a:t>Nitric oxide limits SARS CoV and SARS CoV2 replication </a:t>
            </a:r>
            <a:r>
              <a:rPr lang="en-GB" sz="180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n-lt"/>
                <a:ea typeface="Noto Sans Symbols"/>
                <a:cs typeface="Noto Sans Symbols"/>
              </a:rPr>
              <a:t>in vitro</a:t>
            </a:r>
            <a:endParaRPr lang="en-GB" sz="1800" dirty="0">
              <a:effectLst/>
              <a:latin typeface="+mn-lt"/>
              <a:ea typeface="Noto Sans Symbols"/>
              <a:cs typeface="Noto Sans Symbol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FDE5E4-E855-4366-8329-AD83E00D540D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FC853-37AB-4BE0-9412-D3BB8F53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0B508-F2D3-4320-B0E7-2EC9991C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174" y="2816942"/>
            <a:ext cx="10736826" cy="343145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 3" pitchFamily="2" charset="2"/>
              <a:buChar char=""/>
            </a:pPr>
            <a:r>
              <a:rPr lang="en-GB" sz="24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To investigate the relationship between ambient UVA radiation and COVID-19 deaths</a:t>
            </a:r>
            <a:endParaRPr lang="en-GB" sz="2400" dirty="0">
              <a:effectLst/>
              <a:latin typeface="+mn-lt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964563-1594-4FFC-9620-D6DF988AF02A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9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(1)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181617-2F62-4D9D-9C6D-CA6D2BE3FE9C}"/>
              </a:ext>
            </a:extLst>
          </p:cNvPr>
          <p:cNvSpPr txBox="1">
            <a:spLocks/>
          </p:cNvSpPr>
          <p:nvPr/>
        </p:nvSpPr>
        <p:spPr>
          <a:xfrm>
            <a:off x="335405" y="2079523"/>
            <a:ext cx="8528376" cy="41688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Jan to April 2020</a:t>
            </a:r>
          </a:p>
          <a:p>
            <a:pPr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Input: Satellite derived UV data </a:t>
            </a:r>
          </a:p>
          <a:p>
            <a:pPr lvl="1"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Ozone &amp; water vapour corrected</a:t>
            </a:r>
          </a:p>
          <a:p>
            <a:pPr lvl="1"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Aggregated at county level</a:t>
            </a:r>
          </a:p>
          <a:p>
            <a:pPr lvl="1"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Only counties in ‘Vitamin D winter’ (mean </a:t>
            </a:r>
            <a:r>
              <a:rPr lang="en-GB" dirty="0" err="1">
                <a:latin typeface="+mn-lt"/>
              </a:rPr>
              <a:t>UV</a:t>
            </a:r>
            <a:r>
              <a:rPr lang="en-GB" baseline="-25000" dirty="0" err="1">
                <a:latin typeface="+mn-lt"/>
              </a:rPr>
              <a:t>vitD</a:t>
            </a:r>
            <a:r>
              <a:rPr lang="en-GB" dirty="0">
                <a:latin typeface="+mn-lt"/>
              </a:rPr>
              <a:t> &lt;165KJ/m</a:t>
            </a:r>
            <a:r>
              <a:rPr lang="en-GB" baseline="30000" dirty="0">
                <a:latin typeface="+mn-lt"/>
              </a:rPr>
              <a:t>2</a:t>
            </a:r>
            <a:r>
              <a:rPr lang="en-GB" dirty="0">
                <a:latin typeface="+mn-lt"/>
              </a:rPr>
              <a:t>)</a:t>
            </a:r>
            <a:r>
              <a:rPr lang="en-GB" baseline="30000" dirty="0">
                <a:latin typeface="+mn-lt"/>
              </a:rPr>
              <a:t> </a:t>
            </a:r>
            <a:r>
              <a:rPr lang="en-GB" dirty="0">
                <a:latin typeface="+mn-lt"/>
              </a:rPr>
              <a:t>included (2,474 counties of 3,088 included). </a:t>
            </a:r>
          </a:p>
          <a:p>
            <a:pPr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Outcome: COVID-19 classified deaths</a:t>
            </a:r>
          </a:p>
          <a:p>
            <a:pPr lvl="1"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Recorded at county level.  </a:t>
            </a:r>
          </a:p>
          <a:p>
            <a:pPr lvl="1"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Definition = suspected by doctor</a:t>
            </a:r>
          </a:p>
          <a:p>
            <a:pPr lvl="1">
              <a:buClr>
                <a:schemeClr val="tx1"/>
              </a:buClr>
              <a:buFont typeface="Wingdings 3" pitchFamily="2" charset="2"/>
              <a:buChar char=""/>
            </a:pPr>
            <a:r>
              <a:rPr lang="en-GB" dirty="0">
                <a:latin typeface="+mn-lt"/>
              </a:rPr>
              <a:t>Compiled by CSSE at Johns Hopkins</a:t>
            </a:r>
          </a:p>
          <a:p>
            <a:pPr lvl="1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3334E7-F141-421C-BE85-4817C5FC9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781" y="2485913"/>
            <a:ext cx="2992814" cy="219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83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(2)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181617-2F62-4D9D-9C6D-CA6D2BE3FE9C}"/>
              </a:ext>
            </a:extLst>
          </p:cNvPr>
          <p:cNvSpPr txBox="1">
            <a:spLocks/>
          </p:cNvSpPr>
          <p:nvPr/>
        </p:nvSpPr>
        <p:spPr>
          <a:xfrm>
            <a:off x="221860" y="2207559"/>
            <a:ext cx="6007884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914400" lvl="2" indent="0">
              <a:buNone/>
            </a:pPr>
            <a:r>
              <a:rPr lang="en-GB" dirty="0"/>
              <a:t>Infection susceptibility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8FDD5F0-692E-44C8-83CF-06FAAA09485A}"/>
              </a:ext>
            </a:extLst>
          </p:cNvPr>
          <p:cNvSpPr txBox="1">
            <a:spLocks/>
          </p:cNvSpPr>
          <p:nvPr/>
        </p:nvSpPr>
        <p:spPr>
          <a:xfrm>
            <a:off x="187921" y="2166075"/>
            <a:ext cx="6546409" cy="42392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457200" lvl="1" indent="0">
              <a:buNone/>
            </a:pPr>
            <a:r>
              <a:rPr lang="en-GB" dirty="0">
                <a:solidFill>
                  <a:schemeClr val="bg1"/>
                </a:solidFill>
              </a:rPr>
              <a:t>Compiled by CSSE at Johns Hopkins</a:t>
            </a:r>
          </a:p>
          <a:p>
            <a:pPr lvl="1"/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918732D0-CC0B-42C9-B1FB-193812BC69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146664"/>
              </p:ext>
            </p:extLst>
          </p:nvPr>
        </p:nvGraphicFramePr>
        <p:xfrm>
          <a:off x="560439" y="2824270"/>
          <a:ext cx="10692579" cy="2427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2579">
                  <a:extLst>
                    <a:ext uri="{9D8B030D-6E8A-4147-A177-3AD203B41FA5}">
                      <a16:colId xmlns:a16="http://schemas.microsoft.com/office/drawing/2014/main" val="2683280169"/>
                    </a:ext>
                  </a:extLst>
                </a:gridCol>
              </a:tblGrid>
              <a:tr h="48437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u="none" dirty="0"/>
                        <a:t>Statistical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570464"/>
                  </a:ext>
                </a:extLst>
              </a:tr>
              <a:tr h="66294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Multilevel zero-inflated negative binomial model - measured</a:t>
                      </a:r>
                      <a:r>
                        <a:rPr lang="en-GB" baseline="0" dirty="0"/>
                        <a:t> at small geographical area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313070"/>
                  </a:ext>
                </a:extLst>
              </a:tr>
              <a:tr h="48437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Random intercept for higher geographical unit (administratively important geographical unit)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309208"/>
                  </a:ext>
                </a:extLst>
              </a:tr>
              <a:tr h="48437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Linearity tested using Fractional Polynomial Regression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727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152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 (3)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181617-2F62-4D9D-9C6D-CA6D2BE3FE9C}"/>
              </a:ext>
            </a:extLst>
          </p:cNvPr>
          <p:cNvSpPr txBox="1">
            <a:spLocks/>
          </p:cNvSpPr>
          <p:nvPr/>
        </p:nvSpPr>
        <p:spPr>
          <a:xfrm>
            <a:off x="221860" y="2207559"/>
            <a:ext cx="6007884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914400" lvl="2" indent="0">
              <a:buNone/>
            </a:pPr>
            <a:r>
              <a:rPr lang="en-GB" dirty="0"/>
              <a:t>Infection susceptibility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8FDD5F0-692E-44C8-83CF-06FAAA09485A}"/>
              </a:ext>
            </a:extLst>
          </p:cNvPr>
          <p:cNvSpPr txBox="1">
            <a:spLocks/>
          </p:cNvSpPr>
          <p:nvPr/>
        </p:nvSpPr>
        <p:spPr>
          <a:xfrm>
            <a:off x="187921" y="2166075"/>
            <a:ext cx="12348208" cy="423920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lvl="1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2A9AA6-14CF-514B-8056-74E0CFE50526}"/>
              </a:ext>
            </a:extLst>
          </p:cNvPr>
          <p:cNvSpPr txBox="1"/>
          <p:nvPr/>
        </p:nvSpPr>
        <p:spPr>
          <a:xfrm>
            <a:off x="1224116" y="2413338"/>
            <a:ext cx="1074602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Covariates:</a:t>
            </a:r>
          </a:p>
          <a:p>
            <a:endParaRPr lang="en-GB" b="1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Number of demographic, socioeconomic, long-term environmental exposure and infection susceptibility variables were used in our models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This was to appropriately adjust for spatial associations, with both UVA and COVID-19 mortality for spatial associations, with both UVA </a:t>
            </a:r>
            <a:r>
              <a:rPr lang="en-GB" dirty="0"/>
              <a:t>and COVID-19 mortality, which might otherwise lead to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Long-term environment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Viral exposure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6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 (1): USA-UVA levels and model predicted death rates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 descr="figure1">
            <a:extLst>
              <a:ext uri="{FF2B5EF4-FFF2-40B4-BE49-F238E27FC236}">
                <a16:creationId xmlns:a16="http://schemas.microsoft.com/office/drawing/2014/main" id="{BD75DC85-F1CE-4BFC-9504-6DA450302C8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073" y="2155759"/>
            <a:ext cx="6356555" cy="3790129"/>
          </a:xfrm>
          <a:prstGeom prst="rect">
            <a:avLst/>
          </a:prstGeom>
          <a:noFill/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A00FB51-7B86-4131-8B4A-3F2BA08143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" t="13382" r="12608" b="13917"/>
          <a:stretch/>
        </p:blipFill>
        <p:spPr bwMode="auto">
          <a:xfrm>
            <a:off x="639130" y="2394147"/>
            <a:ext cx="3711644" cy="294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705" y="5486494"/>
            <a:ext cx="2533333" cy="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7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7350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2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10.111/bjd.20093</a:t>
            </a:r>
            <a:endParaRPr lang="en-GB" sz="22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7183C-04E2-45CE-B717-1923315E7EC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2"/>
          <a:stretch/>
        </p:blipFill>
        <p:spPr>
          <a:xfrm>
            <a:off x="221860" y="2334523"/>
            <a:ext cx="3285460" cy="38481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0BC5FA-D9F3-44D4-80D6-D1E773E02BCF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43"/>
          <a:stretch/>
        </p:blipFill>
        <p:spPr>
          <a:xfrm>
            <a:off x="5442156" y="2123217"/>
            <a:ext cx="6147346" cy="405942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74E6420-673A-4C4D-ACCF-EA69069ED3DB}"/>
              </a:ext>
            </a:extLst>
          </p:cNvPr>
          <p:cNvSpPr txBox="1">
            <a:spLocks/>
          </p:cNvSpPr>
          <p:nvPr/>
        </p:nvSpPr>
        <p:spPr>
          <a:xfrm>
            <a:off x="1103312" y="452718"/>
            <a:ext cx="8947522" cy="1400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>
                <a:solidFill>
                  <a:srgbClr val="FFFFFF"/>
                </a:solidFill>
              </a:rPr>
              <a:t>Results (2): UK-UVA levels and model predicted death rates</a:t>
            </a:r>
          </a:p>
        </p:txBody>
      </p:sp>
    </p:spTree>
    <p:extLst>
      <p:ext uri="{BB962C8B-B14F-4D97-AF65-F5344CB8AC3E}">
        <p14:creationId xmlns:p14="http://schemas.microsoft.com/office/powerpoint/2010/main" val="4279514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2777</TotalTime>
  <Words>1071</Words>
  <Application>Microsoft Macintosh PowerPoint</Application>
  <PresentationFormat>Widescreen</PresentationFormat>
  <Paragraphs>116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Century Gothic</vt:lpstr>
      <vt:lpstr>NexusSans</vt:lpstr>
      <vt:lpstr>Noto Sans Symbols</vt:lpstr>
      <vt:lpstr>Wingdings 3</vt:lpstr>
      <vt:lpstr>Ion</vt:lpstr>
      <vt:lpstr>Ultraviolet A Radiation and COVID-19 Deaths in the USA with replication studies in England and Italy </vt:lpstr>
      <vt:lpstr>Lead Author</vt:lpstr>
      <vt:lpstr>Introduction What’s already known?</vt:lpstr>
      <vt:lpstr>Objective</vt:lpstr>
      <vt:lpstr>Methods (1)</vt:lpstr>
      <vt:lpstr>Methods (2)</vt:lpstr>
      <vt:lpstr>Methods (3)</vt:lpstr>
      <vt:lpstr>Results (1): USA-UVA levels and model predicted death rates</vt:lpstr>
      <vt:lpstr>PowerPoint Presentation</vt:lpstr>
      <vt:lpstr>PowerPoint Presentation</vt:lpstr>
      <vt:lpstr>Discussion (1)</vt:lpstr>
      <vt:lpstr>Discussion (2)</vt:lpstr>
      <vt:lpstr>Discussion (3)</vt:lpstr>
      <vt:lpstr>Conclusions What does this study add?</vt:lpstr>
      <vt:lpstr>The Team</vt:lpstr>
      <vt:lpstr>Call for correspondence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Caulfield</dc:creator>
  <cp:lastModifiedBy>Viktoria Eleftheriadou</cp:lastModifiedBy>
  <cp:revision>14</cp:revision>
  <dcterms:created xsi:type="dcterms:W3CDTF">2019-11-06T14:04:22Z</dcterms:created>
  <dcterms:modified xsi:type="dcterms:W3CDTF">2021-10-06T07:15:41Z</dcterms:modified>
</cp:coreProperties>
</file>