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63" r:id="rId2"/>
    <p:sldId id="269" r:id="rId3"/>
    <p:sldId id="268" r:id="rId4"/>
    <p:sldId id="265" r:id="rId5"/>
    <p:sldId id="270" r:id="rId6"/>
    <p:sldId id="266" r:id="rId7"/>
    <p:sldId id="267" r:id="rId8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6707" autoAdjust="0"/>
  </p:normalViewPr>
  <p:slideViewPr>
    <p:cSldViewPr snapToGrid="0">
      <p:cViewPr varScale="1">
        <p:scale>
          <a:sx n="84" d="100"/>
          <a:sy n="84" d="100"/>
        </p:scale>
        <p:origin x="28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BB2F8-5789-4BD5-B307-AEC4748B1C15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EE60-442B-45EE-AFF0-C32926CBC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18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EE60-442B-45EE-AFF0-C32926CBC1B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89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Please change the “KO” into </a:t>
            </a:r>
            <a:r>
              <a:rPr lang="en-US" sz="2000" i="1" dirty="0"/>
              <a:t>Ism1</a:t>
            </a:r>
            <a:r>
              <a:rPr lang="en-US" sz="2000" i="1" baseline="30000" dirty="0"/>
              <a:t>-/-</a:t>
            </a:r>
          </a:p>
          <a:p>
            <a:endParaRPr lang="en-US" sz="2000" i="0" baseline="0" dirty="0"/>
          </a:p>
          <a:p>
            <a:r>
              <a:rPr lang="en-US" sz="2000" i="0" baseline="0" dirty="0" err="1"/>
              <a:t>Simin</a:t>
            </a:r>
            <a:r>
              <a:rPr lang="en-US" sz="2000" i="0" baseline="0" dirty="0"/>
              <a:t>: to add “ns” when the statistical analysis is not significant in panel b, c, and e. Please also update the legend to add number of animals per group.</a:t>
            </a:r>
          </a:p>
          <a:p>
            <a:endParaRPr lang="en-US" i="0" baseline="0" dirty="0"/>
          </a:p>
          <a:p>
            <a:endParaRPr lang="en-SG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B5EE60-442B-45EE-AFF0-C32926CBC1B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67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EE60-442B-45EE-AFF0-C32926CBC1B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36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4349D5-A080-4A96-BB85-F03F1741C848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18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01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347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69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93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65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09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19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39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4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240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547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EF463-482C-40EE-AE6D-46AA27A8862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9BC39-01C1-4405-98AF-8B214A518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44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oleObject" Target="../embeddings/oleObject2.bin"/><Relationship Id="rId18" Type="http://schemas.openxmlformats.org/officeDocument/2006/relationships/image" Target="../media/image10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png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emf"/><Relationship Id="rId20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13.png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18.png"/><Relationship Id="rId19" Type="http://schemas.openxmlformats.org/officeDocument/2006/relationships/oleObject" Target="../embeddings/oleObject5.bin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6.jpeg"/><Relationship Id="rId5" Type="http://schemas.openxmlformats.org/officeDocument/2006/relationships/image" Target="../media/image21.emf"/><Relationship Id="rId10" Type="http://schemas.openxmlformats.org/officeDocument/2006/relationships/image" Target="../media/image25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180" y="5182725"/>
            <a:ext cx="5878575" cy="1767417"/>
          </a:xfrm>
        </p:spPr>
        <p:txBody>
          <a:bodyPr>
            <a:norm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Gating panels for flow cytometry analysis of lung tissue homogenates used in Figs. 1 and 2. Scatter gate was used to exclude cell debris, leucocytes were defined as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CD45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neutrophils as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Ly-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6G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/Ly-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6C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cells, alveolar macrophage as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CD11c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SiglecF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T-cells as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and B-cells as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CD19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75" y="855292"/>
            <a:ext cx="6052680" cy="450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2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C5D10-D018-4C29-8819-2141A08A1537}"/>
              </a:ext>
            </a:extLst>
          </p:cNvPr>
          <p:cNvSpPr txBox="1"/>
          <p:nvPr/>
        </p:nvSpPr>
        <p:spPr>
          <a:xfrm>
            <a:off x="2854137" y="368864"/>
            <a:ext cx="1422184" cy="354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Day 0 </a:t>
            </a:r>
            <a:r>
              <a:rPr kumimoji="0" lang="en-US" sz="1704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Pre-LPS</a:t>
            </a:r>
            <a:endParaRPr kumimoji="0" lang="en-US" sz="1704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06009D-E4D2-4D95-A1D5-D94914959154}"/>
              </a:ext>
            </a:extLst>
          </p:cNvPr>
          <p:cNvSpPr txBox="1"/>
          <p:nvPr/>
        </p:nvSpPr>
        <p:spPr>
          <a:xfrm>
            <a:off x="205876" y="1163937"/>
            <a:ext cx="266694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0F1C36-92F7-441D-B532-9AB5369BD2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" r="12000"/>
          <a:stretch/>
        </p:blipFill>
        <p:spPr>
          <a:xfrm>
            <a:off x="74713" y="1485982"/>
            <a:ext cx="2089770" cy="15057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108D05-654F-47BA-8C62-5BD2D47C7E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55"/>
          <a:stretch/>
        </p:blipFill>
        <p:spPr>
          <a:xfrm>
            <a:off x="2032583" y="942038"/>
            <a:ext cx="2214713" cy="15363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49AE4A-D8C2-4E32-9527-4737D096E9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5" t="7728"/>
          <a:stretch/>
        </p:blipFill>
        <p:spPr>
          <a:xfrm>
            <a:off x="2093869" y="2707078"/>
            <a:ext cx="2264794" cy="14039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0BA71B2-109B-4C17-A9B1-63E0239BF08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28"/>
          <a:stretch/>
        </p:blipFill>
        <p:spPr>
          <a:xfrm>
            <a:off x="4396010" y="941266"/>
            <a:ext cx="2163532" cy="15100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6C0DCD-D3C4-4AC3-A0F7-F9418EFE972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3" r="8117" b="732"/>
          <a:stretch/>
        </p:blipFill>
        <p:spPr>
          <a:xfrm>
            <a:off x="4298693" y="2688723"/>
            <a:ext cx="2229517" cy="137036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9C90B1D-A8C0-4C47-97E7-D52D58AB85CF}"/>
              </a:ext>
            </a:extLst>
          </p:cNvPr>
          <p:cNvSpPr txBox="1"/>
          <p:nvPr/>
        </p:nvSpPr>
        <p:spPr>
          <a:xfrm>
            <a:off x="179947" y="4151129"/>
            <a:ext cx="64612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BALF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immune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cell count analysis on day 0 pre LPS challenge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(a-e): 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leukocytes, neutrophils, alveolar macrophages, T-cell and B cells from </a:t>
            </a:r>
            <a:r>
              <a:rPr kumimoji="0" lang="en-US" sz="12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BALF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are presented.</a:t>
            </a:r>
            <a:endParaRPr lang="en-SG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9114D5-BEC7-43EC-842D-5EE24EEFED84}"/>
              </a:ext>
            </a:extLst>
          </p:cNvPr>
          <p:cNvSpPr txBox="1"/>
          <p:nvPr/>
        </p:nvSpPr>
        <p:spPr>
          <a:xfrm>
            <a:off x="2164483" y="2428412"/>
            <a:ext cx="274767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C1CD63-ADF4-4DEC-8B76-B2B8F6E21F49}"/>
              </a:ext>
            </a:extLst>
          </p:cNvPr>
          <p:cNvSpPr txBox="1"/>
          <p:nvPr/>
        </p:nvSpPr>
        <p:spPr>
          <a:xfrm flipH="1">
            <a:off x="4279775" y="2406029"/>
            <a:ext cx="157776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DD93C2-58CD-4C5A-8477-3B205C21EFF8}"/>
              </a:ext>
            </a:extLst>
          </p:cNvPr>
          <p:cNvSpPr txBox="1"/>
          <p:nvPr/>
        </p:nvSpPr>
        <p:spPr>
          <a:xfrm>
            <a:off x="2075779" y="823753"/>
            <a:ext cx="277995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1A2577-935E-4EFC-9EE6-8CE171255FAB}"/>
              </a:ext>
            </a:extLst>
          </p:cNvPr>
          <p:cNvSpPr txBox="1"/>
          <p:nvPr/>
        </p:nvSpPr>
        <p:spPr>
          <a:xfrm>
            <a:off x="4177052" y="762439"/>
            <a:ext cx="255394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626756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51381" y="331338"/>
            <a:ext cx="1495922" cy="354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Day 9 post LPS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F75D7B0-78B9-492C-ACD5-04448D7058E0}"/>
              </a:ext>
            </a:extLst>
          </p:cNvPr>
          <p:cNvSpPr txBox="1">
            <a:spLocks/>
          </p:cNvSpPr>
          <p:nvPr/>
        </p:nvSpPr>
        <p:spPr>
          <a:xfrm>
            <a:off x="758873" y="3818633"/>
            <a:ext cx="2119995" cy="409728"/>
          </a:xfrm>
          <a:prstGeom prst="rect">
            <a:avLst/>
          </a:prstGeom>
        </p:spPr>
        <p:txBody>
          <a:bodyPr/>
          <a:lstStyle>
            <a:lvl1pPr algn="l" defTabSz="1920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24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92024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Gating Panels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876" y="1163937"/>
            <a:ext cx="264816" cy="288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75780" y="823753"/>
            <a:ext cx="276038" cy="288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77052" y="762439"/>
            <a:ext cx="253596" cy="288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43397" y="2279007"/>
            <a:ext cx="272832" cy="288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sp>
        <p:nvSpPr>
          <p:cNvPr id="27" name="TextBox 26"/>
          <p:cNvSpPr txBox="1"/>
          <p:nvPr/>
        </p:nvSpPr>
        <p:spPr>
          <a:xfrm flipH="1">
            <a:off x="4258689" y="2256624"/>
            <a:ext cx="156665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34730" y="3784768"/>
            <a:ext cx="235962" cy="288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52346A-5B89-455E-BE5A-E7D23D502599}"/>
              </a:ext>
            </a:extLst>
          </p:cNvPr>
          <p:cNvGrpSpPr/>
          <p:nvPr/>
        </p:nvGrpSpPr>
        <p:grpSpPr>
          <a:xfrm>
            <a:off x="265285" y="4278744"/>
            <a:ext cx="6272580" cy="3518582"/>
            <a:chOff x="265285" y="4278744"/>
            <a:chExt cx="6272580" cy="351858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63A721A-E98B-486A-BFAC-3B8E2E63E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201" y="4368928"/>
              <a:ext cx="1158676" cy="115867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425EB0-777D-4366-9D71-3D39BD9F4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5285" y="6030610"/>
              <a:ext cx="1158676" cy="115867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BAFA335-D482-447D-960E-4A9E95970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07207" y="5128003"/>
              <a:ext cx="1533541" cy="1533541"/>
            </a:xfrm>
            <a:prstGeom prst="rect">
              <a:avLst/>
            </a:prstGeom>
          </p:spPr>
        </p:pic>
        <p:sp>
          <p:nvSpPr>
            <p:cNvPr id="15" name="Arrow: Right 2">
              <a:extLst>
                <a:ext uri="{FF2B5EF4-FFF2-40B4-BE49-F238E27FC236}">
                  <a16:creationId xmlns:a16="http://schemas.microsoft.com/office/drawing/2014/main" id="{318DE8A6-7C22-46AA-96AF-2A1AC5F5D4A0}"/>
                </a:ext>
              </a:extLst>
            </p:cNvPr>
            <p:cNvSpPr/>
            <p:nvPr/>
          </p:nvSpPr>
          <p:spPr>
            <a:xfrm rot="5400000">
              <a:off x="634787" y="5734574"/>
              <a:ext cx="443838" cy="5679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Arrow: Right 28">
              <a:extLst>
                <a:ext uri="{FF2B5EF4-FFF2-40B4-BE49-F238E27FC236}">
                  <a16:creationId xmlns:a16="http://schemas.microsoft.com/office/drawing/2014/main" id="{72608890-353B-46A1-AD4A-F9BE0B18501A}"/>
                </a:ext>
              </a:extLst>
            </p:cNvPr>
            <p:cNvSpPr/>
            <p:nvPr/>
          </p:nvSpPr>
          <p:spPr>
            <a:xfrm rot="20199181">
              <a:off x="1099010" y="6427533"/>
              <a:ext cx="616986" cy="45253"/>
            </a:xfrm>
            <a:prstGeom prst="rightArrow">
              <a:avLst/>
            </a:prstGeom>
            <a:solidFill>
              <a:srgbClr val="E626E1"/>
            </a:solidFill>
            <a:ln>
              <a:solidFill>
                <a:srgbClr val="E626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Arrow: Right 29">
              <a:extLst>
                <a:ext uri="{FF2B5EF4-FFF2-40B4-BE49-F238E27FC236}">
                  <a16:creationId xmlns:a16="http://schemas.microsoft.com/office/drawing/2014/main" id="{4903B9F1-F504-4F70-B50C-D9ACAE85210E}"/>
                </a:ext>
              </a:extLst>
            </p:cNvPr>
            <p:cNvSpPr/>
            <p:nvPr/>
          </p:nvSpPr>
          <p:spPr>
            <a:xfrm>
              <a:off x="2998527" y="5928631"/>
              <a:ext cx="1770466" cy="203958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662C8D1-62B7-4D73-8456-BB6EDD445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04324" y="6263785"/>
              <a:ext cx="1533541" cy="153354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7235978-A804-4DD8-A9E8-D164620AD53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87973" y="4278744"/>
              <a:ext cx="1533541" cy="153354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5555AD9-AD52-44C9-B0FE-EB33BA523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64727" y="6237321"/>
              <a:ext cx="1533541" cy="153354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E47CD78-B1F7-4C27-9B87-4720FC937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053243" y="4294580"/>
              <a:ext cx="1533541" cy="1533541"/>
            </a:xfrm>
            <a:prstGeom prst="rect">
              <a:avLst/>
            </a:prstGeom>
          </p:spPr>
        </p:pic>
        <p:sp>
          <p:nvSpPr>
            <p:cNvPr id="17" name="Arrow: Quad 3">
              <a:extLst>
                <a:ext uri="{FF2B5EF4-FFF2-40B4-BE49-F238E27FC236}">
                  <a16:creationId xmlns:a16="http://schemas.microsoft.com/office/drawing/2014/main" id="{A124BCC2-DEF7-4F77-B82F-7BFBE2BDFA84}"/>
                </a:ext>
              </a:extLst>
            </p:cNvPr>
            <p:cNvSpPr/>
            <p:nvPr/>
          </p:nvSpPr>
          <p:spPr>
            <a:xfrm rot="18871248">
              <a:off x="4609578" y="5683579"/>
              <a:ext cx="789490" cy="741035"/>
            </a:xfrm>
            <a:prstGeom prst="quadArrow">
              <a:avLst>
                <a:gd name="adj1" fmla="val 4372"/>
                <a:gd name="adj2" fmla="val 7661"/>
                <a:gd name="adj3" fmla="val 9940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FCB27047-63E1-48B3-95CB-B39EA5214F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441290"/>
              </p:ext>
            </p:extLst>
          </p:nvPr>
        </p:nvGraphicFramePr>
        <p:xfrm>
          <a:off x="369499" y="1573493"/>
          <a:ext cx="1722706" cy="1060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" name="Prism 7" r:id="rId11" imgW="4121033" imgH="2536172" progId="Prism7.Document">
                  <p:embed/>
                </p:oleObj>
              </mc:Choice>
              <mc:Fallback>
                <p:oleObj name="Prism 7" r:id="rId11" imgW="4121033" imgH="2536172" progId="Prism7.Document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FCB27047-63E1-48B3-95CB-B39EA5214F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9499" y="1573493"/>
                        <a:ext cx="1722706" cy="10604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C1394A6B-A722-48E0-A54B-542C386009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476288"/>
              </p:ext>
            </p:extLst>
          </p:nvPr>
        </p:nvGraphicFramePr>
        <p:xfrm>
          <a:off x="2266505" y="1018450"/>
          <a:ext cx="1722706" cy="1098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" name="Prism 7" r:id="rId13" imgW="3979140" imgH="2536172" progId="Prism7.Document">
                  <p:embed/>
                </p:oleObj>
              </mc:Choice>
              <mc:Fallback>
                <p:oleObj name="Prism 7" r:id="rId13" imgW="3979140" imgH="2536172" progId="Prism7.Document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C1394A6B-A722-48E0-A54B-542C386009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66505" y="1018450"/>
                        <a:ext cx="1722706" cy="1098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CD7F937E-EE52-4024-959F-018606241D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595964"/>
              </p:ext>
            </p:extLst>
          </p:nvPr>
        </p:nvGraphicFramePr>
        <p:xfrm>
          <a:off x="2206625" y="2513013"/>
          <a:ext cx="1773238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" name="Prism 7" r:id="rId15" imgW="4075296" imgH="2603501" progId="Prism7.Document">
                  <p:embed/>
                </p:oleObj>
              </mc:Choice>
              <mc:Fallback>
                <p:oleObj name="Prism 7" r:id="rId15" imgW="4075296" imgH="2603501" progId="Prism7.Document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CD7F937E-EE52-4024-959F-018606241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206625" y="2513013"/>
                        <a:ext cx="1773238" cy="1131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D1F29FCE-FE9D-4E4D-9657-67146A1ADB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426669"/>
              </p:ext>
            </p:extLst>
          </p:nvPr>
        </p:nvGraphicFramePr>
        <p:xfrm>
          <a:off x="4466546" y="2532312"/>
          <a:ext cx="1765995" cy="1098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2" name="Prism 7" r:id="rId17" imgW="4079617" imgH="2536172" progId="Prism7.Document">
                  <p:embed/>
                </p:oleObj>
              </mc:Choice>
              <mc:Fallback>
                <p:oleObj name="Prism 7" r:id="rId17" imgW="4079617" imgH="2536172" progId="Prism7.Document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D1F29FCE-FE9D-4E4D-9657-67146A1ADB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466546" y="2532312"/>
                        <a:ext cx="1765995" cy="1098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F3F7AA5B-8274-4E3C-AFD3-79B3BD9896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786730"/>
              </p:ext>
            </p:extLst>
          </p:nvPr>
        </p:nvGraphicFramePr>
        <p:xfrm>
          <a:off x="4514755" y="849700"/>
          <a:ext cx="1717786" cy="1435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" name="Prism 7" r:id="rId19" imgW="4084299" imgH="3411087" progId="Prism7.Document">
                  <p:embed/>
                </p:oleObj>
              </mc:Choice>
              <mc:Fallback>
                <p:oleObj name="Prism 7" r:id="rId19" imgW="4084299" imgH="3411087" progId="Prism7.Document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F3F7AA5B-8274-4E3C-AFD3-79B3BD9896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514755" y="849700"/>
                        <a:ext cx="1717786" cy="1435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48934" y="8211358"/>
            <a:ext cx="6272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Whole lung immune cell analyses on day 9 post LPS challenge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(a-e): Quantification of total leucocytes, neutrophils, alveolar macrophages, T-cell and B cells from whole lung tissue </a:t>
            </a:r>
            <a:r>
              <a:rPr lang="en-US" sz="1200" noProof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baseline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omogenates</a:t>
            </a:r>
            <a:r>
              <a:rPr lang="en-US" sz="1200" baseline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(f) Gating strategy for this flow cytometry.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95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01" y="4572000"/>
            <a:ext cx="6544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Lung vascular permeability measured by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vans Blue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extravasation into </a:t>
            </a:r>
            <a:r>
              <a:rPr kumimoji="0" lang="en-US" sz="1200" b="0" i="0" u="none" strike="noStrike" kern="1200" cap="none" spc="0" normalizeH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lun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parenchyma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Evans Blue dye was injected via tail vein and dye extravasation from blood circulation to lung tissue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was measured by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absorbance at 610nm. The dye extravasation was expressed in (µg) Evans Blue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extravased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(g) lung tissue.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 is shown by scatter graph (mean ± SD, t-test, n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p&lt;0.01).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84D42A-8CF5-4C11-BBB9-97D21D47EB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8524" y="1581901"/>
            <a:ext cx="6250318" cy="260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85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>
            <a:extLst>
              <a:ext uri="{FF2B5EF4-FFF2-40B4-BE49-F238E27FC236}">
                <a16:creationId xmlns:a16="http://schemas.microsoft.com/office/drawing/2014/main" id="{A0B526E6-A742-4BAC-8CB8-50324B1F4899}"/>
              </a:ext>
            </a:extLst>
          </p:cNvPr>
          <p:cNvSpPr txBox="1"/>
          <p:nvPr/>
        </p:nvSpPr>
        <p:spPr>
          <a:xfrm>
            <a:off x="-4133181" y="7256169"/>
            <a:ext cx="21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339A92-99BD-4C6F-8CED-FB30830EB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153" y="821635"/>
            <a:ext cx="5884385" cy="62208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8790" y="7203019"/>
            <a:ext cx="5487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S5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cytometry gating strategy for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leukocyte analysis in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BALF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-AM was identified  as (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CD45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CD64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CD11c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Siglec-F</a:t>
            </a:r>
            <a:r>
              <a:rPr lang="en-GB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Mo-AM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(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CD45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CD64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Siglec-F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CD11c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neutrophil as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CD45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Ly-6G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21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F2A6AF-BD3B-4257-A816-27A677DD17FB}"/>
              </a:ext>
            </a:extLst>
          </p:cNvPr>
          <p:cNvSpPr txBox="1"/>
          <p:nvPr/>
        </p:nvSpPr>
        <p:spPr>
          <a:xfrm>
            <a:off x="787403" y="339802"/>
            <a:ext cx="244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WT LPS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8F24F1-0625-4896-A989-A9D84BB6182D}"/>
              </a:ext>
            </a:extLst>
          </p:cNvPr>
          <p:cNvSpPr txBox="1"/>
          <p:nvPr/>
        </p:nvSpPr>
        <p:spPr>
          <a:xfrm>
            <a:off x="3288219" y="339802"/>
            <a:ext cx="244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Ism1</a:t>
            </a:r>
            <a:r>
              <a:rPr kumimoji="0" lang="en-US" sz="1400" b="1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-/-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LPS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358659D-3A7E-4BCA-A7A5-3ED288A036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5440" y="2703350"/>
          <a:ext cx="2746178" cy="1680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Prism 7" r:id="rId4" imgW="3736768" imgH="2426358" progId="Prism7.Document">
                  <p:embed/>
                </p:oleObj>
              </mc:Choice>
              <mc:Fallback>
                <p:oleObj name="Prism 7" r:id="rId4" imgW="3736768" imgH="2426358" progId="Prism7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358659D-3A7E-4BCA-A7A5-3ED288A03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25440" y="2703350"/>
                        <a:ext cx="2746178" cy="1680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7F8FDB0-755B-4C46-8643-59194E5C25EA}"/>
              </a:ext>
            </a:extLst>
          </p:cNvPr>
          <p:cNvSpPr txBox="1"/>
          <p:nvPr/>
        </p:nvSpPr>
        <p:spPr>
          <a:xfrm>
            <a:off x="756923" y="2460245"/>
            <a:ext cx="4960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ay 28 post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one-time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 LPS challenge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96CDD23-5DF3-4672-A7B0-9654459314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8086" y="6911656"/>
          <a:ext cx="2663842" cy="1679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Prism 7" r:id="rId6" imgW="3846610" imgH="2426358" progId="Prism7.Document">
                  <p:embed/>
                </p:oleObj>
              </mc:Choice>
              <mc:Fallback>
                <p:oleObj name="Prism 7" r:id="rId6" imgW="3846610" imgH="2426358" progId="Prism7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96CDD23-5DF3-4672-A7B0-9654459314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18086" y="6911656"/>
                        <a:ext cx="2663842" cy="1679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717D3454-F39E-460E-83FD-55C17CAF566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3" y="607176"/>
            <a:ext cx="2440746" cy="1828800"/>
          </a:xfrm>
          <a:prstGeom prst="rect">
            <a:avLst/>
          </a:prstGeom>
        </p:spPr>
      </p:pic>
      <p:pic>
        <p:nvPicPr>
          <p:cNvPr id="12" name="Picture 11" descr="A picture containing fabric&#10;&#10;Description automatically generated">
            <a:extLst>
              <a:ext uri="{FF2B5EF4-FFF2-40B4-BE49-F238E27FC236}">
                <a16:creationId xmlns:a16="http://schemas.microsoft.com/office/drawing/2014/main" id="{88F66009-F9E9-4D64-A223-84600C9DDA2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219" y="615514"/>
            <a:ext cx="2440746" cy="182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A39300-90F2-46F9-8F13-28933CDBCB4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4" y="4800012"/>
            <a:ext cx="2440745" cy="1828800"/>
          </a:xfrm>
          <a:prstGeom prst="rect">
            <a:avLst/>
          </a:prstGeom>
        </p:spPr>
      </p:pic>
      <p:pic>
        <p:nvPicPr>
          <p:cNvPr id="14" name="Picture 13" descr="A picture containing fabric&#10;&#10;Description automatically generated">
            <a:extLst>
              <a:ext uri="{FF2B5EF4-FFF2-40B4-BE49-F238E27FC236}">
                <a16:creationId xmlns:a16="http://schemas.microsoft.com/office/drawing/2014/main" id="{3A83D044-E24B-4A2E-9F3C-288D592AFE6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530" y="4807605"/>
            <a:ext cx="2440745" cy="1828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5B08C6D-F16C-4467-84F4-14409F61D020}"/>
              </a:ext>
            </a:extLst>
          </p:cNvPr>
          <p:cNvSpPr txBox="1"/>
          <p:nvPr/>
        </p:nvSpPr>
        <p:spPr>
          <a:xfrm rot="16200000">
            <a:off x="-304263" y="1371857"/>
            <a:ext cx="1837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Picro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sirius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4DAB7-CAEB-4CDF-9DFA-75065BD4151E}"/>
              </a:ext>
            </a:extLst>
          </p:cNvPr>
          <p:cNvSpPr txBox="1"/>
          <p:nvPr/>
        </p:nvSpPr>
        <p:spPr>
          <a:xfrm rot="16200000">
            <a:off x="-308473" y="5586741"/>
            <a:ext cx="18363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Picro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sirus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&amp; Hematoxylin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15D185-60D9-4F50-AAA8-1F5AA580CAEC}"/>
              </a:ext>
            </a:extLst>
          </p:cNvPr>
          <p:cNvSpPr txBox="1"/>
          <p:nvPr/>
        </p:nvSpPr>
        <p:spPr>
          <a:xfrm>
            <a:off x="778506" y="6643438"/>
            <a:ext cx="4960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ay 28 post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repeated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 LPS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challengs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92046B-4E34-4D67-9C0C-260282F4AF7F}"/>
              </a:ext>
            </a:extLst>
          </p:cNvPr>
          <p:cNvSpPr txBox="1"/>
          <p:nvPr/>
        </p:nvSpPr>
        <p:spPr>
          <a:xfrm>
            <a:off x="226930" y="86865"/>
            <a:ext cx="1144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FB0507-C61E-49C9-870F-9B5BF5F307BC}"/>
              </a:ext>
            </a:extLst>
          </p:cNvPr>
          <p:cNvSpPr txBox="1"/>
          <p:nvPr/>
        </p:nvSpPr>
        <p:spPr>
          <a:xfrm>
            <a:off x="5827630" y="8714987"/>
            <a:ext cx="659155" cy="31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2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Fig. </a:t>
            </a:r>
            <a:r>
              <a:rPr kumimoji="0" lang="en-US" sz="142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S7</a:t>
            </a: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F5E2C2-1E79-43A0-9E28-7FBF1BCC2D1E}"/>
              </a:ext>
            </a:extLst>
          </p:cNvPr>
          <p:cNvSpPr txBox="1"/>
          <p:nvPr/>
        </p:nvSpPr>
        <p:spPr>
          <a:xfrm>
            <a:off x="243632" y="4209484"/>
            <a:ext cx="38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C83026-1612-46A8-9379-80E771C60CAD}"/>
              </a:ext>
            </a:extLst>
          </p:cNvPr>
          <p:cNvSpPr txBox="1"/>
          <p:nvPr/>
        </p:nvSpPr>
        <p:spPr>
          <a:xfrm>
            <a:off x="797713" y="4571889"/>
            <a:ext cx="244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WT LPS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93C338-8473-4DAA-A97F-CE7D855BD904}"/>
              </a:ext>
            </a:extLst>
          </p:cNvPr>
          <p:cNvSpPr txBox="1"/>
          <p:nvPr/>
        </p:nvSpPr>
        <p:spPr>
          <a:xfrm>
            <a:off x="3298529" y="4571889"/>
            <a:ext cx="244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Ism1</a:t>
            </a:r>
            <a:r>
              <a:rPr kumimoji="0" lang="en-US" sz="1400" b="1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-/-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LPS</a:t>
            </a:r>
          </a:p>
        </p:txBody>
      </p:sp>
    </p:spTree>
    <p:extLst>
      <p:ext uri="{BB962C8B-B14F-4D97-AF65-F5344CB8AC3E}">
        <p14:creationId xmlns:p14="http://schemas.microsoft.com/office/powerpoint/2010/main" val="1802826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999524"/>
            <a:ext cx="58403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S6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Ism1</a:t>
            </a:r>
            <a:r>
              <a:rPr lang="en-US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generated more collagen deposition at 28 days post LPS challenge.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Ism1</a:t>
            </a:r>
            <a:r>
              <a:rPr lang="en-US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were treated with 2 mg/kg for once (one-time LPS treatment) or 2 mg/kg, 1.5 mg/kg, and 1.5 mg/kg at day 1, day 4, and day 7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 (repeated LPS treatment). (a) Representative images of Picro-Sirius red staining of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Ism1</a:t>
            </a:r>
            <a:r>
              <a:rPr lang="en-US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 lungs at 28 days after one-time LPS treatment are shown. Data analysis is shown by scatter graph (mean ±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t-test, n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p&lt;0.05). (b) Representative images of Picro-Sirius red and hematoxylin staining of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Ism1</a:t>
            </a:r>
            <a:r>
              <a:rPr lang="en-US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 lung at 28 days after repeated LPS challenges are shown. Data analysis is shown by scatter graph (mean ±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t-test, n=5 p&lt;0.01).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554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799</TotalTime>
  <Words>521</Words>
  <Application>Microsoft Office PowerPoint</Application>
  <PresentationFormat>On-screen Show (4:3)</PresentationFormat>
  <Paragraphs>41</Paragraphs>
  <Slides>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DengXian</vt:lpstr>
      <vt:lpstr>DengXian</vt:lpstr>
      <vt:lpstr>Arial</vt:lpstr>
      <vt:lpstr>Calibri</vt:lpstr>
      <vt:lpstr>Calibri Light</vt:lpstr>
      <vt:lpstr>Times New Roman</vt:lpstr>
      <vt:lpstr>Office Theme</vt:lpstr>
      <vt:lpstr>Prism 7</vt:lpstr>
      <vt:lpstr>Fig. S1. Gating panels for flow cytometry analysis of lung tissue homogenates used in Figs. 1 and 2. Scatter gate was used to exclude cell debris, leucocytes were defined as CD45+ cells, neutrophils as CD11b+ Ly-6G/Ly-6C+  cells, alveolar macrophage as CD11c+ SiglecF+ cells, T-cells as CD3+ cells, and B-cells as CD19+ cells.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National University of Singapore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</dc:title>
  <dc:creator>Ge Ruowen</dc:creator>
  <cp:lastModifiedBy>Ge Ruowen</cp:lastModifiedBy>
  <cp:revision>49</cp:revision>
  <dcterms:created xsi:type="dcterms:W3CDTF">2021-11-19T07:18:17Z</dcterms:created>
  <dcterms:modified xsi:type="dcterms:W3CDTF">2022-04-29T08:42:33Z</dcterms:modified>
</cp:coreProperties>
</file>