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49"/>
    <p:restoredTop sz="95728"/>
  </p:normalViewPr>
  <p:slideViewPr>
    <p:cSldViewPr snapToGrid="0" snapToObjects="1">
      <p:cViewPr varScale="1">
        <p:scale>
          <a:sx n="66" d="100"/>
          <a:sy n="66" d="100"/>
        </p:scale>
        <p:origin x="60"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5D5896-F80F-444B-9AE1-2EE760626B0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E6D2BC6-64CB-AC45-A59C-8F3BB8B4EF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E99E989-D231-1443-8A41-7448D5AF15C6}"/>
              </a:ext>
            </a:extLst>
          </p:cNvPr>
          <p:cNvSpPr>
            <a:spLocks noGrp="1"/>
          </p:cNvSpPr>
          <p:nvPr>
            <p:ph type="dt" sz="half" idx="10"/>
          </p:nvPr>
        </p:nvSpPr>
        <p:spPr/>
        <p:txBody>
          <a:bodyPr/>
          <a:lstStyle/>
          <a:p>
            <a:fld id="{DBD62EC1-A84C-644E-8625-6AD3CBEE461D}" type="datetimeFigureOut">
              <a:rPr lang="en-US" smtClean="0"/>
              <a:t>10/13/2021</a:t>
            </a:fld>
            <a:endParaRPr lang="en-US"/>
          </a:p>
        </p:txBody>
      </p:sp>
      <p:sp>
        <p:nvSpPr>
          <p:cNvPr id="5" name="Footer Placeholder 4">
            <a:extLst>
              <a:ext uri="{FF2B5EF4-FFF2-40B4-BE49-F238E27FC236}">
                <a16:creationId xmlns:a16="http://schemas.microsoft.com/office/drawing/2014/main" id="{FF20B566-7117-0D48-B54B-30F9A258CF4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A80566-AFC1-A94D-B963-AB445CED0ECD}"/>
              </a:ext>
            </a:extLst>
          </p:cNvPr>
          <p:cNvSpPr>
            <a:spLocks noGrp="1"/>
          </p:cNvSpPr>
          <p:nvPr>
            <p:ph type="sldNum" sz="quarter" idx="12"/>
          </p:nvPr>
        </p:nvSpPr>
        <p:spPr/>
        <p:txBody>
          <a:bodyPr/>
          <a:lstStyle/>
          <a:p>
            <a:fld id="{EDE4E272-C3A9-1944-8A62-AE54ADB57185}" type="slidenum">
              <a:rPr lang="en-US" smtClean="0"/>
              <a:t>‹#›</a:t>
            </a:fld>
            <a:endParaRPr lang="en-US"/>
          </a:p>
        </p:txBody>
      </p:sp>
    </p:spTree>
    <p:extLst>
      <p:ext uri="{BB962C8B-B14F-4D97-AF65-F5344CB8AC3E}">
        <p14:creationId xmlns:p14="http://schemas.microsoft.com/office/powerpoint/2010/main" val="26173079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DCAAFB-0650-4B4D-8211-D783B1E79F5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BA1D856-B180-834E-AF51-1E90047B082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761F3EC-C05C-1D44-A1A9-1F8210697015}"/>
              </a:ext>
            </a:extLst>
          </p:cNvPr>
          <p:cNvSpPr>
            <a:spLocks noGrp="1"/>
          </p:cNvSpPr>
          <p:nvPr>
            <p:ph type="dt" sz="half" idx="10"/>
          </p:nvPr>
        </p:nvSpPr>
        <p:spPr/>
        <p:txBody>
          <a:bodyPr/>
          <a:lstStyle/>
          <a:p>
            <a:fld id="{DBD62EC1-A84C-644E-8625-6AD3CBEE461D}" type="datetimeFigureOut">
              <a:rPr lang="en-US" smtClean="0"/>
              <a:t>10/13/2021</a:t>
            </a:fld>
            <a:endParaRPr lang="en-US"/>
          </a:p>
        </p:txBody>
      </p:sp>
      <p:sp>
        <p:nvSpPr>
          <p:cNvPr id="5" name="Footer Placeholder 4">
            <a:extLst>
              <a:ext uri="{FF2B5EF4-FFF2-40B4-BE49-F238E27FC236}">
                <a16:creationId xmlns:a16="http://schemas.microsoft.com/office/drawing/2014/main" id="{69EC3ACD-3D8C-EC45-A174-1FE997C9CD1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728CFE6-3FC4-4E4B-85D0-97FFEE2F92E9}"/>
              </a:ext>
            </a:extLst>
          </p:cNvPr>
          <p:cNvSpPr>
            <a:spLocks noGrp="1"/>
          </p:cNvSpPr>
          <p:nvPr>
            <p:ph type="sldNum" sz="quarter" idx="12"/>
          </p:nvPr>
        </p:nvSpPr>
        <p:spPr/>
        <p:txBody>
          <a:bodyPr/>
          <a:lstStyle/>
          <a:p>
            <a:fld id="{EDE4E272-C3A9-1944-8A62-AE54ADB57185}" type="slidenum">
              <a:rPr lang="en-US" smtClean="0"/>
              <a:t>‹#›</a:t>
            </a:fld>
            <a:endParaRPr lang="en-US"/>
          </a:p>
        </p:txBody>
      </p:sp>
    </p:spTree>
    <p:extLst>
      <p:ext uri="{BB962C8B-B14F-4D97-AF65-F5344CB8AC3E}">
        <p14:creationId xmlns:p14="http://schemas.microsoft.com/office/powerpoint/2010/main" val="14470029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BF8506E-651E-FC4D-A958-2A19D2B17FC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7DD66CB-4854-7F42-9D08-B529A06C41F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B71D0B9-C4CF-B64A-854C-78EC84F4DF70}"/>
              </a:ext>
            </a:extLst>
          </p:cNvPr>
          <p:cNvSpPr>
            <a:spLocks noGrp="1"/>
          </p:cNvSpPr>
          <p:nvPr>
            <p:ph type="dt" sz="half" idx="10"/>
          </p:nvPr>
        </p:nvSpPr>
        <p:spPr/>
        <p:txBody>
          <a:bodyPr/>
          <a:lstStyle/>
          <a:p>
            <a:fld id="{DBD62EC1-A84C-644E-8625-6AD3CBEE461D}" type="datetimeFigureOut">
              <a:rPr lang="en-US" smtClean="0"/>
              <a:t>10/13/2021</a:t>
            </a:fld>
            <a:endParaRPr lang="en-US"/>
          </a:p>
        </p:txBody>
      </p:sp>
      <p:sp>
        <p:nvSpPr>
          <p:cNvPr id="5" name="Footer Placeholder 4">
            <a:extLst>
              <a:ext uri="{FF2B5EF4-FFF2-40B4-BE49-F238E27FC236}">
                <a16:creationId xmlns:a16="http://schemas.microsoft.com/office/drawing/2014/main" id="{A4722E92-3103-9243-A3BF-ACB3A9B864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EE09560-52EE-6E48-810E-19D250CDA1AC}"/>
              </a:ext>
            </a:extLst>
          </p:cNvPr>
          <p:cNvSpPr>
            <a:spLocks noGrp="1"/>
          </p:cNvSpPr>
          <p:nvPr>
            <p:ph type="sldNum" sz="quarter" idx="12"/>
          </p:nvPr>
        </p:nvSpPr>
        <p:spPr/>
        <p:txBody>
          <a:bodyPr/>
          <a:lstStyle/>
          <a:p>
            <a:fld id="{EDE4E272-C3A9-1944-8A62-AE54ADB57185}" type="slidenum">
              <a:rPr lang="en-US" smtClean="0"/>
              <a:t>‹#›</a:t>
            </a:fld>
            <a:endParaRPr lang="en-US"/>
          </a:p>
        </p:txBody>
      </p:sp>
    </p:spTree>
    <p:extLst>
      <p:ext uri="{BB962C8B-B14F-4D97-AF65-F5344CB8AC3E}">
        <p14:creationId xmlns:p14="http://schemas.microsoft.com/office/powerpoint/2010/main" val="38387343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11CFCC-E402-144D-BA9A-CE5F7C01B3C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630B0CB-F462-4140-A6C5-81AEE745CCE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6362B11-B34C-5D42-A725-0CCBB4867D51}"/>
              </a:ext>
            </a:extLst>
          </p:cNvPr>
          <p:cNvSpPr>
            <a:spLocks noGrp="1"/>
          </p:cNvSpPr>
          <p:nvPr>
            <p:ph type="dt" sz="half" idx="10"/>
          </p:nvPr>
        </p:nvSpPr>
        <p:spPr/>
        <p:txBody>
          <a:bodyPr/>
          <a:lstStyle/>
          <a:p>
            <a:fld id="{DBD62EC1-A84C-644E-8625-6AD3CBEE461D}" type="datetimeFigureOut">
              <a:rPr lang="en-US" smtClean="0"/>
              <a:t>10/13/2021</a:t>
            </a:fld>
            <a:endParaRPr lang="en-US"/>
          </a:p>
        </p:txBody>
      </p:sp>
      <p:sp>
        <p:nvSpPr>
          <p:cNvPr id="5" name="Footer Placeholder 4">
            <a:extLst>
              <a:ext uri="{FF2B5EF4-FFF2-40B4-BE49-F238E27FC236}">
                <a16:creationId xmlns:a16="http://schemas.microsoft.com/office/drawing/2014/main" id="{3BD11FB2-821D-DD41-A733-D0287327E1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CDDAF5-F083-8444-B4A5-44F4B8DC5192}"/>
              </a:ext>
            </a:extLst>
          </p:cNvPr>
          <p:cNvSpPr>
            <a:spLocks noGrp="1"/>
          </p:cNvSpPr>
          <p:nvPr>
            <p:ph type="sldNum" sz="quarter" idx="12"/>
          </p:nvPr>
        </p:nvSpPr>
        <p:spPr/>
        <p:txBody>
          <a:bodyPr/>
          <a:lstStyle/>
          <a:p>
            <a:fld id="{EDE4E272-C3A9-1944-8A62-AE54ADB57185}" type="slidenum">
              <a:rPr lang="en-US" smtClean="0"/>
              <a:t>‹#›</a:t>
            </a:fld>
            <a:endParaRPr lang="en-US"/>
          </a:p>
        </p:txBody>
      </p:sp>
    </p:spTree>
    <p:extLst>
      <p:ext uri="{BB962C8B-B14F-4D97-AF65-F5344CB8AC3E}">
        <p14:creationId xmlns:p14="http://schemas.microsoft.com/office/powerpoint/2010/main" val="23603062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E9AB18-8FBE-9A47-8B00-AF37F1E44A2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CBD64EC-C7F4-D247-8E4B-A7601E7F359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1802B6A-84B3-7243-9FC3-93452E1AC230}"/>
              </a:ext>
            </a:extLst>
          </p:cNvPr>
          <p:cNvSpPr>
            <a:spLocks noGrp="1"/>
          </p:cNvSpPr>
          <p:nvPr>
            <p:ph type="dt" sz="half" idx="10"/>
          </p:nvPr>
        </p:nvSpPr>
        <p:spPr/>
        <p:txBody>
          <a:bodyPr/>
          <a:lstStyle/>
          <a:p>
            <a:fld id="{DBD62EC1-A84C-644E-8625-6AD3CBEE461D}" type="datetimeFigureOut">
              <a:rPr lang="en-US" smtClean="0"/>
              <a:t>10/13/2021</a:t>
            </a:fld>
            <a:endParaRPr lang="en-US"/>
          </a:p>
        </p:txBody>
      </p:sp>
      <p:sp>
        <p:nvSpPr>
          <p:cNvPr id="5" name="Footer Placeholder 4">
            <a:extLst>
              <a:ext uri="{FF2B5EF4-FFF2-40B4-BE49-F238E27FC236}">
                <a16:creationId xmlns:a16="http://schemas.microsoft.com/office/drawing/2014/main" id="{7F12FD00-A0C4-904F-86AA-D4944892A80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569BF5F-B653-5142-A97E-0C497089CA9F}"/>
              </a:ext>
            </a:extLst>
          </p:cNvPr>
          <p:cNvSpPr>
            <a:spLocks noGrp="1"/>
          </p:cNvSpPr>
          <p:nvPr>
            <p:ph type="sldNum" sz="quarter" idx="12"/>
          </p:nvPr>
        </p:nvSpPr>
        <p:spPr/>
        <p:txBody>
          <a:bodyPr/>
          <a:lstStyle/>
          <a:p>
            <a:fld id="{EDE4E272-C3A9-1944-8A62-AE54ADB57185}" type="slidenum">
              <a:rPr lang="en-US" smtClean="0"/>
              <a:t>‹#›</a:t>
            </a:fld>
            <a:endParaRPr lang="en-US"/>
          </a:p>
        </p:txBody>
      </p:sp>
    </p:spTree>
    <p:extLst>
      <p:ext uri="{BB962C8B-B14F-4D97-AF65-F5344CB8AC3E}">
        <p14:creationId xmlns:p14="http://schemas.microsoft.com/office/powerpoint/2010/main" val="5394936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FE3C1A-33A1-484D-9978-5953BC39FAC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84C6D59-FC1A-7549-B883-737214939CA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06243A0-BAB7-E943-B8C4-B7B01637F14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F31FB5F-D0C5-9745-8896-9B2CC0EE828D}"/>
              </a:ext>
            </a:extLst>
          </p:cNvPr>
          <p:cNvSpPr>
            <a:spLocks noGrp="1"/>
          </p:cNvSpPr>
          <p:nvPr>
            <p:ph type="dt" sz="half" idx="10"/>
          </p:nvPr>
        </p:nvSpPr>
        <p:spPr/>
        <p:txBody>
          <a:bodyPr/>
          <a:lstStyle/>
          <a:p>
            <a:fld id="{DBD62EC1-A84C-644E-8625-6AD3CBEE461D}" type="datetimeFigureOut">
              <a:rPr lang="en-US" smtClean="0"/>
              <a:t>10/13/2021</a:t>
            </a:fld>
            <a:endParaRPr lang="en-US"/>
          </a:p>
        </p:txBody>
      </p:sp>
      <p:sp>
        <p:nvSpPr>
          <p:cNvPr id="6" name="Footer Placeholder 5">
            <a:extLst>
              <a:ext uri="{FF2B5EF4-FFF2-40B4-BE49-F238E27FC236}">
                <a16:creationId xmlns:a16="http://schemas.microsoft.com/office/drawing/2014/main" id="{FEC7C3ED-3CB8-9E43-B930-72E6B821E9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0044D96-D822-F74F-BEFB-E36220781E37}"/>
              </a:ext>
            </a:extLst>
          </p:cNvPr>
          <p:cNvSpPr>
            <a:spLocks noGrp="1"/>
          </p:cNvSpPr>
          <p:nvPr>
            <p:ph type="sldNum" sz="quarter" idx="12"/>
          </p:nvPr>
        </p:nvSpPr>
        <p:spPr/>
        <p:txBody>
          <a:bodyPr/>
          <a:lstStyle/>
          <a:p>
            <a:fld id="{EDE4E272-C3A9-1944-8A62-AE54ADB57185}" type="slidenum">
              <a:rPr lang="en-US" smtClean="0"/>
              <a:t>‹#›</a:t>
            </a:fld>
            <a:endParaRPr lang="en-US"/>
          </a:p>
        </p:txBody>
      </p:sp>
    </p:spTree>
    <p:extLst>
      <p:ext uri="{BB962C8B-B14F-4D97-AF65-F5344CB8AC3E}">
        <p14:creationId xmlns:p14="http://schemas.microsoft.com/office/powerpoint/2010/main" val="15830486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1B017F-2641-3B44-9EFB-BD04090EE37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ED7B108-C23A-0E4C-822E-763ECFE025A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597A703-DF62-1E4E-96EA-D8F25B4834C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6377BD6-C32B-784D-8751-4F4739A9382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3996FC1-92BC-E048-A662-F1920BF2F70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753E2E2-532F-9E46-AB56-FC456BBC19D0}"/>
              </a:ext>
            </a:extLst>
          </p:cNvPr>
          <p:cNvSpPr>
            <a:spLocks noGrp="1"/>
          </p:cNvSpPr>
          <p:nvPr>
            <p:ph type="dt" sz="half" idx="10"/>
          </p:nvPr>
        </p:nvSpPr>
        <p:spPr/>
        <p:txBody>
          <a:bodyPr/>
          <a:lstStyle/>
          <a:p>
            <a:fld id="{DBD62EC1-A84C-644E-8625-6AD3CBEE461D}" type="datetimeFigureOut">
              <a:rPr lang="en-US" smtClean="0"/>
              <a:t>10/13/2021</a:t>
            </a:fld>
            <a:endParaRPr lang="en-US"/>
          </a:p>
        </p:txBody>
      </p:sp>
      <p:sp>
        <p:nvSpPr>
          <p:cNvPr id="8" name="Footer Placeholder 7">
            <a:extLst>
              <a:ext uri="{FF2B5EF4-FFF2-40B4-BE49-F238E27FC236}">
                <a16:creationId xmlns:a16="http://schemas.microsoft.com/office/drawing/2014/main" id="{C184CD89-0F9B-274D-8580-2703A59D515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A0808EF-FA41-5140-B35A-473132F9BCBE}"/>
              </a:ext>
            </a:extLst>
          </p:cNvPr>
          <p:cNvSpPr>
            <a:spLocks noGrp="1"/>
          </p:cNvSpPr>
          <p:nvPr>
            <p:ph type="sldNum" sz="quarter" idx="12"/>
          </p:nvPr>
        </p:nvSpPr>
        <p:spPr/>
        <p:txBody>
          <a:bodyPr/>
          <a:lstStyle/>
          <a:p>
            <a:fld id="{EDE4E272-C3A9-1944-8A62-AE54ADB57185}" type="slidenum">
              <a:rPr lang="en-US" smtClean="0"/>
              <a:t>‹#›</a:t>
            </a:fld>
            <a:endParaRPr lang="en-US"/>
          </a:p>
        </p:txBody>
      </p:sp>
    </p:spTree>
    <p:extLst>
      <p:ext uri="{BB962C8B-B14F-4D97-AF65-F5344CB8AC3E}">
        <p14:creationId xmlns:p14="http://schemas.microsoft.com/office/powerpoint/2010/main" val="29889793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A17E52-9B4C-974B-82DF-A34696662BE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ED3139B-39A2-3047-99AA-026B22887FBB}"/>
              </a:ext>
            </a:extLst>
          </p:cNvPr>
          <p:cNvSpPr>
            <a:spLocks noGrp="1"/>
          </p:cNvSpPr>
          <p:nvPr>
            <p:ph type="dt" sz="half" idx="10"/>
          </p:nvPr>
        </p:nvSpPr>
        <p:spPr/>
        <p:txBody>
          <a:bodyPr/>
          <a:lstStyle/>
          <a:p>
            <a:fld id="{DBD62EC1-A84C-644E-8625-6AD3CBEE461D}" type="datetimeFigureOut">
              <a:rPr lang="en-US" smtClean="0"/>
              <a:t>10/13/2021</a:t>
            </a:fld>
            <a:endParaRPr lang="en-US"/>
          </a:p>
        </p:txBody>
      </p:sp>
      <p:sp>
        <p:nvSpPr>
          <p:cNvPr id="4" name="Footer Placeholder 3">
            <a:extLst>
              <a:ext uri="{FF2B5EF4-FFF2-40B4-BE49-F238E27FC236}">
                <a16:creationId xmlns:a16="http://schemas.microsoft.com/office/drawing/2014/main" id="{8E108F39-8425-1C46-B0D7-9B517FE4FDD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B76ED7D-18EF-6C40-99BC-7A0AE0038B12}"/>
              </a:ext>
            </a:extLst>
          </p:cNvPr>
          <p:cNvSpPr>
            <a:spLocks noGrp="1"/>
          </p:cNvSpPr>
          <p:nvPr>
            <p:ph type="sldNum" sz="quarter" idx="12"/>
          </p:nvPr>
        </p:nvSpPr>
        <p:spPr/>
        <p:txBody>
          <a:bodyPr/>
          <a:lstStyle/>
          <a:p>
            <a:fld id="{EDE4E272-C3A9-1944-8A62-AE54ADB57185}" type="slidenum">
              <a:rPr lang="en-US" smtClean="0"/>
              <a:t>‹#›</a:t>
            </a:fld>
            <a:endParaRPr lang="en-US"/>
          </a:p>
        </p:txBody>
      </p:sp>
    </p:spTree>
    <p:extLst>
      <p:ext uri="{BB962C8B-B14F-4D97-AF65-F5344CB8AC3E}">
        <p14:creationId xmlns:p14="http://schemas.microsoft.com/office/powerpoint/2010/main" val="34484069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034F978-F8D4-4145-9B10-9613ACE21470}"/>
              </a:ext>
            </a:extLst>
          </p:cNvPr>
          <p:cNvSpPr>
            <a:spLocks noGrp="1"/>
          </p:cNvSpPr>
          <p:nvPr>
            <p:ph type="dt" sz="half" idx="10"/>
          </p:nvPr>
        </p:nvSpPr>
        <p:spPr/>
        <p:txBody>
          <a:bodyPr/>
          <a:lstStyle/>
          <a:p>
            <a:fld id="{DBD62EC1-A84C-644E-8625-6AD3CBEE461D}" type="datetimeFigureOut">
              <a:rPr lang="en-US" smtClean="0"/>
              <a:t>10/13/2021</a:t>
            </a:fld>
            <a:endParaRPr lang="en-US"/>
          </a:p>
        </p:txBody>
      </p:sp>
      <p:sp>
        <p:nvSpPr>
          <p:cNvPr id="3" name="Footer Placeholder 2">
            <a:extLst>
              <a:ext uri="{FF2B5EF4-FFF2-40B4-BE49-F238E27FC236}">
                <a16:creationId xmlns:a16="http://schemas.microsoft.com/office/drawing/2014/main" id="{D5F4C7F9-EA95-074E-BFC3-C7FA069DF5C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475248C-152A-6940-BC30-1E59FFAF7BC2}"/>
              </a:ext>
            </a:extLst>
          </p:cNvPr>
          <p:cNvSpPr>
            <a:spLocks noGrp="1"/>
          </p:cNvSpPr>
          <p:nvPr>
            <p:ph type="sldNum" sz="quarter" idx="12"/>
          </p:nvPr>
        </p:nvSpPr>
        <p:spPr/>
        <p:txBody>
          <a:bodyPr/>
          <a:lstStyle/>
          <a:p>
            <a:fld id="{EDE4E272-C3A9-1944-8A62-AE54ADB57185}" type="slidenum">
              <a:rPr lang="en-US" smtClean="0"/>
              <a:t>‹#›</a:t>
            </a:fld>
            <a:endParaRPr lang="en-US"/>
          </a:p>
        </p:txBody>
      </p:sp>
    </p:spTree>
    <p:extLst>
      <p:ext uri="{BB962C8B-B14F-4D97-AF65-F5344CB8AC3E}">
        <p14:creationId xmlns:p14="http://schemas.microsoft.com/office/powerpoint/2010/main" val="9198318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5170D4-C0C7-2F4A-A9D5-DB024EAF711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0514CDE-EC22-9D4E-A3FD-AE440465048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00C5ACF-BC2A-924A-9073-074CE93351E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2E51E71-D07C-0247-AB49-8C6ED45FE04B}"/>
              </a:ext>
            </a:extLst>
          </p:cNvPr>
          <p:cNvSpPr>
            <a:spLocks noGrp="1"/>
          </p:cNvSpPr>
          <p:nvPr>
            <p:ph type="dt" sz="half" idx="10"/>
          </p:nvPr>
        </p:nvSpPr>
        <p:spPr/>
        <p:txBody>
          <a:bodyPr/>
          <a:lstStyle/>
          <a:p>
            <a:fld id="{DBD62EC1-A84C-644E-8625-6AD3CBEE461D}" type="datetimeFigureOut">
              <a:rPr lang="en-US" smtClean="0"/>
              <a:t>10/13/2021</a:t>
            </a:fld>
            <a:endParaRPr lang="en-US"/>
          </a:p>
        </p:txBody>
      </p:sp>
      <p:sp>
        <p:nvSpPr>
          <p:cNvPr id="6" name="Footer Placeholder 5">
            <a:extLst>
              <a:ext uri="{FF2B5EF4-FFF2-40B4-BE49-F238E27FC236}">
                <a16:creationId xmlns:a16="http://schemas.microsoft.com/office/drawing/2014/main" id="{3EC30E79-4F22-BF4D-BD3D-06D72784F30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714E982-6627-5D42-9709-BC0EF32E97FC}"/>
              </a:ext>
            </a:extLst>
          </p:cNvPr>
          <p:cNvSpPr>
            <a:spLocks noGrp="1"/>
          </p:cNvSpPr>
          <p:nvPr>
            <p:ph type="sldNum" sz="quarter" idx="12"/>
          </p:nvPr>
        </p:nvSpPr>
        <p:spPr/>
        <p:txBody>
          <a:bodyPr/>
          <a:lstStyle/>
          <a:p>
            <a:fld id="{EDE4E272-C3A9-1944-8A62-AE54ADB57185}" type="slidenum">
              <a:rPr lang="en-US" smtClean="0"/>
              <a:t>‹#›</a:t>
            </a:fld>
            <a:endParaRPr lang="en-US"/>
          </a:p>
        </p:txBody>
      </p:sp>
    </p:spTree>
    <p:extLst>
      <p:ext uri="{BB962C8B-B14F-4D97-AF65-F5344CB8AC3E}">
        <p14:creationId xmlns:p14="http://schemas.microsoft.com/office/powerpoint/2010/main" val="20670942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51E919-432A-6542-AFF6-868095BA348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FE072A1-57B0-CC45-93B3-515B72D8643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BCEC172-B188-A74F-9C7D-BB9A9F4890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F513BCF-37A7-CD43-964B-614380B690EA}"/>
              </a:ext>
            </a:extLst>
          </p:cNvPr>
          <p:cNvSpPr>
            <a:spLocks noGrp="1"/>
          </p:cNvSpPr>
          <p:nvPr>
            <p:ph type="dt" sz="half" idx="10"/>
          </p:nvPr>
        </p:nvSpPr>
        <p:spPr/>
        <p:txBody>
          <a:bodyPr/>
          <a:lstStyle/>
          <a:p>
            <a:fld id="{DBD62EC1-A84C-644E-8625-6AD3CBEE461D}" type="datetimeFigureOut">
              <a:rPr lang="en-US" smtClean="0"/>
              <a:t>10/13/2021</a:t>
            </a:fld>
            <a:endParaRPr lang="en-US"/>
          </a:p>
        </p:txBody>
      </p:sp>
      <p:sp>
        <p:nvSpPr>
          <p:cNvPr id="6" name="Footer Placeholder 5">
            <a:extLst>
              <a:ext uri="{FF2B5EF4-FFF2-40B4-BE49-F238E27FC236}">
                <a16:creationId xmlns:a16="http://schemas.microsoft.com/office/drawing/2014/main" id="{9651B12A-D608-DF41-BA44-58733779341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87438D4-24FB-BE48-874D-41729E64C408}"/>
              </a:ext>
            </a:extLst>
          </p:cNvPr>
          <p:cNvSpPr>
            <a:spLocks noGrp="1"/>
          </p:cNvSpPr>
          <p:nvPr>
            <p:ph type="sldNum" sz="quarter" idx="12"/>
          </p:nvPr>
        </p:nvSpPr>
        <p:spPr/>
        <p:txBody>
          <a:bodyPr/>
          <a:lstStyle/>
          <a:p>
            <a:fld id="{EDE4E272-C3A9-1944-8A62-AE54ADB57185}" type="slidenum">
              <a:rPr lang="en-US" smtClean="0"/>
              <a:t>‹#›</a:t>
            </a:fld>
            <a:endParaRPr lang="en-US"/>
          </a:p>
        </p:txBody>
      </p:sp>
    </p:spTree>
    <p:extLst>
      <p:ext uri="{BB962C8B-B14F-4D97-AF65-F5344CB8AC3E}">
        <p14:creationId xmlns:p14="http://schemas.microsoft.com/office/powerpoint/2010/main" val="32150788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895D28A-6952-CC46-B51B-78FFE1EB34B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96B0D76-FC90-6241-A89D-8383BA7CC1F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31D40B4-CA98-E24C-B879-98CC0E9725D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BD62EC1-A84C-644E-8625-6AD3CBEE461D}" type="datetimeFigureOut">
              <a:rPr lang="en-US" smtClean="0"/>
              <a:t>10/13/2021</a:t>
            </a:fld>
            <a:endParaRPr lang="en-US"/>
          </a:p>
        </p:txBody>
      </p:sp>
      <p:sp>
        <p:nvSpPr>
          <p:cNvPr id="5" name="Footer Placeholder 4">
            <a:extLst>
              <a:ext uri="{FF2B5EF4-FFF2-40B4-BE49-F238E27FC236}">
                <a16:creationId xmlns:a16="http://schemas.microsoft.com/office/drawing/2014/main" id="{6EDC5F92-0925-774A-B4F4-E6856665B34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51A1A0B-72A2-1C4F-B73E-44921AC61DE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E4E272-C3A9-1944-8A62-AE54ADB57185}" type="slidenum">
              <a:rPr lang="en-US" smtClean="0"/>
              <a:t>‹#›</a:t>
            </a:fld>
            <a:endParaRPr lang="en-US"/>
          </a:p>
        </p:txBody>
      </p:sp>
    </p:spTree>
    <p:extLst>
      <p:ext uri="{BB962C8B-B14F-4D97-AF65-F5344CB8AC3E}">
        <p14:creationId xmlns:p14="http://schemas.microsoft.com/office/powerpoint/2010/main" val="19583255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image" Target="../media/image23.png"/><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film, photo, person, table&#10;&#10;Description automatically generated">
            <a:extLst>
              <a:ext uri="{FF2B5EF4-FFF2-40B4-BE49-F238E27FC236}">
                <a16:creationId xmlns:a16="http://schemas.microsoft.com/office/drawing/2014/main" id="{41F5CC3E-6E0B-284C-9A68-8803B3B51A51}"/>
              </a:ext>
            </a:extLst>
          </p:cNvPr>
          <p:cNvPicPr>
            <a:picLocks noChangeAspect="1"/>
          </p:cNvPicPr>
          <p:nvPr/>
        </p:nvPicPr>
        <p:blipFill>
          <a:blip r:embed="rId2"/>
          <a:stretch>
            <a:fillRect/>
          </a:stretch>
        </p:blipFill>
        <p:spPr>
          <a:xfrm>
            <a:off x="0" y="0"/>
            <a:ext cx="4406900" cy="3644900"/>
          </a:xfrm>
          <a:prstGeom prst="rect">
            <a:avLst/>
          </a:prstGeom>
        </p:spPr>
      </p:pic>
      <p:pic>
        <p:nvPicPr>
          <p:cNvPr id="5" name="Picture 4" descr="A picture containing indoor, sitting, table, laying&#10;&#10;Description automatically generated">
            <a:extLst>
              <a:ext uri="{FF2B5EF4-FFF2-40B4-BE49-F238E27FC236}">
                <a16:creationId xmlns:a16="http://schemas.microsoft.com/office/drawing/2014/main" id="{247AA443-1593-E141-9F4A-57C85787AF26}"/>
              </a:ext>
            </a:extLst>
          </p:cNvPr>
          <p:cNvPicPr>
            <a:picLocks noChangeAspect="1"/>
          </p:cNvPicPr>
          <p:nvPr/>
        </p:nvPicPr>
        <p:blipFill>
          <a:blip r:embed="rId3"/>
          <a:stretch>
            <a:fillRect/>
          </a:stretch>
        </p:blipFill>
        <p:spPr>
          <a:xfrm>
            <a:off x="0" y="3644900"/>
            <a:ext cx="4406900" cy="2927732"/>
          </a:xfrm>
          <a:prstGeom prst="rect">
            <a:avLst/>
          </a:prstGeom>
        </p:spPr>
      </p:pic>
      <p:pic>
        <p:nvPicPr>
          <p:cNvPr id="6" name="Picture 5" descr="A picture containing film, text, small, sitting&#10;&#10;Description automatically generated">
            <a:extLst>
              <a:ext uri="{FF2B5EF4-FFF2-40B4-BE49-F238E27FC236}">
                <a16:creationId xmlns:a16="http://schemas.microsoft.com/office/drawing/2014/main" id="{4BC839AD-EFDB-0342-9080-89043C757324}"/>
              </a:ext>
            </a:extLst>
          </p:cNvPr>
          <p:cNvPicPr>
            <a:picLocks noChangeAspect="1"/>
          </p:cNvPicPr>
          <p:nvPr/>
        </p:nvPicPr>
        <p:blipFill>
          <a:blip r:embed="rId4"/>
          <a:stretch>
            <a:fillRect/>
          </a:stretch>
        </p:blipFill>
        <p:spPr>
          <a:xfrm>
            <a:off x="4406900" y="0"/>
            <a:ext cx="4115802" cy="3644900"/>
          </a:xfrm>
          <a:prstGeom prst="rect">
            <a:avLst/>
          </a:prstGeom>
        </p:spPr>
      </p:pic>
      <p:pic>
        <p:nvPicPr>
          <p:cNvPr id="7" name="Picture 6">
            <a:extLst>
              <a:ext uri="{FF2B5EF4-FFF2-40B4-BE49-F238E27FC236}">
                <a16:creationId xmlns:a16="http://schemas.microsoft.com/office/drawing/2014/main" id="{89C704B4-3197-7D49-AA7B-B04B4F409194}"/>
              </a:ext>
            </a:extLst>
          </p:cNvPr>
          <p:cNvPicPr>
            <a:picLocks noChangeAspect="1"/>
          </p:cNvPicPr>
          <p:nvPr/>
        </p:nvPicPr>
        <p:blipFill>
          <a:blip r:embed="rId5"/>
          <a:stretch>
            <a:fillRect/>
          </a:stretch>
        </p:blipFill>
        <p:spPr>
          <a:xfrm>
            <a:off x="4406900" y="3644899"/>
            <a:ext cx="4115802" cy="2927731"/>
          </a:xfrm>
          <a:prstGeom prst="rect">
            <a:avLst/>
          </a:prstGeom>
        </p:spPr>
      </p:pic>
      <p:sp>
        <p:nvSpPr>
          <p:cNvPr id="8" name="Rectangle 7">
            <a:extLst>
              <a:ext uri="{FF2B5EF4-FFF2-40B4-BE49-F238E27FC236}">
                <a16:creationId xmlns:a16="http://schemas.microsoft.com/office/drawing/2014/main" id="{55560E4C-B968-124B-91F4-1DEA08580269}"/>
              </a:ext>
            </a:extLst>
          </p:cNvPr>
          <p:cNvSpPr/>
          <p:nvPr/>
        </p:nvSpPr>
        <p:spPr>
          <a:xfrm>
            <a:off x="8522702" y="491937"/>
            <a:ext cx="3669297" cy="3416320"/>
          </a:xfrm>
          <a:prstGeom prst="rect">
            <a:avLst/>
          </a:prstGeom>
        </p:spPr>
        <p:txBody>
          <a:bodyPr wrap="square">
            <a:spAutoFit/>
          </a:bodyPr>
          <a:lstStyle/>
          <a:p>
            <a:r>
              <a:rPr lang="en-US" b="1" dirty="0"/>
              <a:t>SD Content 1A: </a:t>
            </a:r>
            <a:r>
              <a:rPr lang="en-US" dirty="0"/>
              <a:t>Patient #6 – OTA/AO 61C1.3(a). AP pelvis radiograph in the resus bay showing right sided sacral fracture with right sided pubic rami fractures(A). Pre-operative CT scan showing right sided comminuted sacral fracture (B). Immediate post-op AP radiograph showing right sided lumbopelvic fixation, right SI TS screw, and INFIX (C). Post op CT scan showing posterior pelvic reduction (D).</a:t>
            </a:r>
            <a:endParaRPr lang="en-US" b="1" dirty="0"/>
          </a:p>
        </p:txBody>
      </p:sp>
      <p:sp>
        <p:nvSpPr>
          <p:cNvPr id="9" name="TextBox 8">
            <a:extLst>
              <a:ext uri="{FF2B5EF4-FFF2-40B4-BE49-F238E27FC236}">
                <a16:creationId xmlns:a16="http://schemas.microsoft.com/office/drawing/2014/main" id="{7695E7B8-B17F-F147-B369-D4210E95162F}"/>
              </a:ext>
            </a:extLst>
          </p:cNvPr>
          <p:cNvSpPr txBox="1"/>
          <p:nvPr/>
        </p:nvSpPr>
        <p:spPr>
          <a:xfrm>
            <a:off x="193900" y="100702"/>
            <a:ext cx="374884" cy="369332"/>
          </a:xfrm>
          <a:prstGeom prst="rect">
            <a:avLst/>
          </a:prstGeom>
          <a:noFill/>
        </p:spPr>
        <p:txBody>
          <a:bodyPr wrap="square" rtlCol="0">
            <a:spAutoFit/>
          </a:bodyPr>
          <a:lstStyle/>
          <a:p>
            <a:r>
              <a:rPr lang="en-US" b="1" dirty="0">
                <a:solidFill>
                  <a:schemeClr val="bg1"/>
                </a:solidFill>
                <a:latin typeface="Helvetica" pitchFamily="2" charset="0"/>
                <a:cs typeface="Times New Roman" panose="02020603050405020304" pitchFamily="18" charset="0"/>
              </a:rPr>
              <a:t>A</a:t>
            </a:r>
          </a:p>
        </p:txBody>
      </p:sp>
      <p:sp>
        <p:nvSpPr>
          <p:cNvPr id="10" name="TextBox 9">
            <a:extLst>
              <a:ext uri="{FF2B5EF4-FFF2-40B4-BE49-F238E27FC236}">
                <a16:creationId xmlns:a16="http://schemas.microsoft.com/office/drawing/2014/main" id="{8C61E394-5992-7140-8B33-9FB68A3DB221}"/>
              </a:ext>
            </a:extLst>
          </p:cNvPr>
          <p:cNvSpPr txBox="1"/>
          <p:nvPr/>
        </p:nvSpPr>
        <p:spPr>
          <a:xfrm>
            <a:off x="193900" y="3723591"/>
            <a:ext cx="374884" cy="369332"/>
          </a:xfrm>
          <a:prstGeom prst="rect">
            <a:avLst/>
          </a:prstGeom>
          <a:noFill/>
        </p:spPr>
        <p:txBody>
          <a:bodyPr wrap="square" rtlCol="0">
            <a:spAutoFit/>
          </a:bodyPr>
          <a:lstStyle/>
          <a:p>
            <a:r>
              <a:rPr lang="en-US" b="1" dirty="0">
                <a:solidFill>
                  <a:schemeClr val="bg1"/>
                </a:solidFill>
                <a:latin typeface="Helvetica" pitchFamily="2" charset="0"/>
                <a:cs typeface="Times New Roman" panose="02020603050405020304" pitchFamily="18" charset="0"/>
              </a:rPr>
              <a:t>B</a:t>
            </a:r>
          </a:p>
        </p:txBody>
      </p:sp>
      <p:sp>
        <p:nvSpPr>
          <p:cNvPr id="11" name="TextBox 10">
            <a:extLst>
              <a:ext uri="{FF2B5EF4-FFF2-40B4-BE49-F238E27FC236}">
                <a16:creationId xmlns:a16="http://schemas.microsoft.com/office/drawing/2014/main" id="{120612FF-57B7-0348-A10F-F68EC7B3E1A3}"/>
              </a:ext>
            </a:extLst>
          </p:cNvPr>
          <p:cNvSpPr txBox="1"/>
          <p:nvPr/>
        </p:nvSpPr>
        <p:spPr>
          <a:xfrm>
            <a:off x="4578788" y="100704"/>
            <a:ext cx="374884" cy="369332"/>
          </a:xfrm>
          <a:prstGeom prst="rect">
            <a:avLst/>
          </a:prstGeom>
          <a:noFill/>
        </p:spPr>
        <p:txBody>
          <a:bodyPr wrap="square" rtlCol="0">
            <a:spAutoFit/>
          </a:bodyPr>
          <a:lstStyle/>
          <a:p>
            <a:r>
              <a:rPr lang="en-US" b="1" dirty="0">
                <a:solidFill>
                  <a:schemeClr val="bg1"/>
                </a:solidFill>
                <a:latin typeface="Helvetica" pitchFamily="2" charset="0"/>
                <a:cs typeface="Times New Roman" panose="02020603050405020304" pitchFamily="18" charset="0"/>
              </a:rPr>
              <a:t>C</a:t>
            </a:r>
          </a:p>
        </p:txBody>
      </p:sp>
      <p:sp>
        <p:nvSpPr>
          <p:cNvPr id="12" name="TextBox 11">
            <a:extLst>
              <a:ext uri="{FF2B5EF4-FFF2-40B4-BE49-F238E27FC236}">
                <a16:creationId xmlns:a16="http://schemas.microsoft.com/office/drawing/2014/main" id="{1AE967C2-3FA7-634B-A994-DF91E13FF6DA}"/>
              </a:ext>
            </a:extLst>
          </p:cNvPr>
          <p:cNvSpPr txBox="1"/>
          <p:nvPr/>
        </p:nvSpPr>
        <p:spPr>
          <a:xfrm>
            <a:off x="4674272" y="3723591"/>
            <a:ext cx="374884" cy="369332"/>
          </a:xfrm>
          <a:prstGeom prst="rect">
            <a:avLst/>
          </a:prstGeom>
          <a:noFill/>
        </p:spPr>
        <p:txBody>
          <a:bodyPr wrap="square" rtlCol="0">
            <a:spAutoFit/>
          </a:bodyPr>
          <a:lstStyle/>
          <a:p>
            <a:r>
              <a:rPr lang="en-US" b="1" dirty="0">
                <a:solidFill>
                  <a:schemeClr val="bg1"/>
                </a:solidFill>
                <a:latin typeface="Helvetica" pitchFamily="2" charset="0"/>
                <a:cs typeface="Times New Roman" panose="02020603050405020304" pitchFamily="18" charset="0"/>
              </a:rPr>
              <a:t>D</a:t>
            </a:r>
          </a:p>
        </p:txBody>
      </p:sp>
    </p:spTree>
    <p:extLst>
      <p:ext uri="{BB962C8B-B14F-4D97-AF65-F5344CB8AC3E}">
        <p14:creationId xmlns:p14="http://schemas.microsoft.com/office/powerpoint/2010/main" val="7966394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27BB67D-CD74-41EB-B34F-E668CD79EF97}"/>
              </a:ext>
            </a:extLst>
          </p:cNvPr>
          <p:cNvGrpSpPr/>
          <p:nvPr/>
        </p:nvGrpSpPr>
        <p:grpSpPr>
          <a:xfrm>
            <a:off x="55739" y="-1"/>
            <a:ext cx="7933442" cy="6818203"/>
            <a:chOff x="2319968" y="-1"/>
            <a:chExt cx="7933442" cy="6818203"/>
          </a:xfrm>
        </p:grpSpPr>
        <p:pic>
          <p:nvPicPr>
            <p:cNvPr id="3" name="Picture 2" descr="A close up of a plate&#10;&#10;Description automatically generated">
              <a:extLst>
                <a:ext uri="{FF2B5EF4-FFF2-40B4-BE49-F238E27FC236}">
                  <a16:creationId xmlns:a16="http://schemas.microsoft.com/office/drawing/2014/main" id="{F31EA04D-90C0-4F96-83BD-402489D19DA6}"/>
                </a:ext>
              </a:extLst>
            </p:cNvPr>
            <p:cNvPicPr>
              <a:picLocks noChangeAspect="1"/>
            </p:cNvPicPr>
            <p:nvPr/>
          </p:nvPicPr>
          <p:blipFill rotWithShape="1">
            <a:blip r:embed="rId2"/>
            <a:srcRect l="3936" r="5059"/>
            <a:stretch/>
          </p:blipFill>
          <p:spPr>
            <a:xfrm>
              <a:off x="2319969" y="3508317"/>
              <a:ext cx="4146845" cy="3309885"/>
            </a:xfrm>
            <a:prstGeom prst="rect">
              <a:avLst/>
            </a:prstGeom>
          </p:spPr>
        </p:pic>
        <p:pic>
          <p:nvPicPr>
            <p:cNvPr id="4" name="Picture 3" descr="A picture containing photo, table, person, sitting&#10;&#10;Description automatically generated">
              <a:extLst>
                <a:ext uri="{FF2B5EF4-FFF2-40B4-BE49-F238E27FC236}">
                  <a16:creationId xmlns:a16="http://schemas.microsoft.com/office/drawing/2014/main" id="{3B309241-7427-41A6-AA0F-C0D63212A327}"/>
                </a:ext>
              </a:extLst>
            </p:cNvPr>
            <p:cNvPicPr>
              <a:picLocks noChangeAspect="1"/>
            </p:cNvPicPr>
            <p:nvPr/>
          </p:nvPicPr>
          <p:blipFill>
            <a:blip r:embed="rId3"/>
            <a:stretch>
              <a:fillRect/>
            </a:stretch>
          </p:blipFill>
          <p:spPr>
            <a:xfrm>
              <a:off x="6466813" y="-1"/>
              <a:ext cx="3786597" cy="3508317"/>
            </a:xfrm>
            <a:prstGeom prst="rect">
              <a:avLst/>
            </a:prstGeom>
          </p:spPr>
        </p:pic>
        <p:pic>
          <p:nvPicPr>
            <p:cNvPr id="5" name="Picture 4" descr="A picture containing film, photo, looking, holding&#10;&#10;Description automatically generated">
              <a:extLst>
                <a:ext uri="{FF2B5EF4-FFF2-40B4-BE49-F238E27FC236}">
                  <a16:creationId xmlns:a16="http://schemas.microsoft.com/office/drawing/2014/main" id="{ECFCC59D-9D41-4C07-BC91-7D8F632DE7F7}"/>
                </a:ext>
              </a:extLst>
            </p:cNvPr>
            <p:cNvPicPr>
              <a:picLocks noChangeAspect="1"/>
            </p:cNvPicPr>
            <p:nvPr/>
          </p:nvPicPr>
          <p:blipFill>
            <a:blip r:embed="rId4"/>
            <a:stretch>
              <a:fillRect/>
            </a:stretch>
          </p:blipFill>
          <p:spPr>
            <a:xfrm>
              <a:off x="2319969" y="0"/>
              <a:ext cx="4146845" cy="3508317"/>
            </a:xfrm>
            <a:prstGeom prst="rect">
              <a:avLst/>
            </a:prstGeom>
          </p:spPr>
        </p:pic>
        <p:pic>
          <p:nvPicPr>
            <p:cNvPr id="6" name="Picture 5" descr="A picture containing photo, sitting, plate, person&#10;&#10;Description automatically generated">
              <a:extLst>
                <a:ext uri="{FF2B5EF4-FFF2-40B4-BE49-F238E27FC236}">
                  <a16:creationId xmlns:a16="http://schemas.microsoft.com/office/drawing/2014/main" id="{9B47EF99-A9E6-4641-9AB1-FE65B9262B8F}"/>
                </a:ext>
              </a:extLst>
            </p:cNvPr>
            <p:cNvPicPr>
              <a:picLocks noChangeAspect="1"/>
            </p:cNvPicPr>
            <p:nvPr/>
          </p:nvPicPr>
          <p:blipFill rotWithShape="1">
            <a:blip r:embed="rId5"/>
            <a:srcRect l="6314"/>
            <a:stretch/>
          </p:blipFill>
          <p:spPr>
            <a:xfrm>
              <a:off x="6466813" y="3508317"/>
              <a:ext cx="3786597" cy="3309885"/>
            </a:xfrm>
            <a:prstGeom prst="rect">
              <a:avLst/>
            </a:prstGeom>
          </p:spPr>
        </p:pic>
        <p:sp>
          <p:nvSpPr>
            <p:cNvPr id="7" name="Rectangle 6">
              <a:extLst>
                <a:ext uri="{FF2B5EF4-FFF2-40B4-BE49-F238E27FC236}">
                  <a16:creationId xmlns:a16="http://schemas.microsoft.com/office/drawing/2014/main" id="{F9732AB4-CF61-4ABE-830A-1A261D74499D}"/>
                </a:ext>
              </a:extLst>
            </p:cNvPr>
            <p:cNvSpPr/>
            <p:nvPr/>
          </p:nvSpPr>
          <p:spPr>
            <a:xfrm flipH="1">
              <a:off x="2319968" y="1"/>
              <a:ext cx="926151" cy="41148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82DDFDAD-FDA1-4100-B642-7ED363CB1022}"/>
                </a:ext>
              </a:extLst>
            </p:cNvPr>
            <p:cNvSpPr/>
            <p:nvPr/>
          </p:nvSpPr>
          <p:spPr>
            <a:xfrm flipH="1">
              <a:off x="9672267" y="3508316"/>
              <a:ext cx="565902" cy="56076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531BF79-B1C0-40CE-B55A-C5F00145F9AF}"/>
                </a:ext>
              </a:extLst>
            </p:cNvPr>
            <p:cNvSpPr/>
            <p:nvPr/>
          </p:nvSpPr>
          <p:spPr>
            <a:xfrm flipH="1">
              <a:off x="9672269" y="6242198"/>
              <a:ext cx="565902" cy="56076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85B43E6B-2E71-4DAD-8E3C-2BFE625A1234}"/>
                </a:ext>
              </a:extLst>
            </p:cNvPr>
            <p:cNvSpPr/>
            <p:nvPr/>
          </p:nvSpPr>
          <p:spPr>
            <a:xfrm flipH="1">
              <a:off x="6451572" y="3508316"/>
              <a:ext cx="565902" cy="56076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4D42C98F-F8C6-4B23-8B34-3B73A60A921A}"/>
                </a:ext>
              </a:extLst>
            </p:cNvPr>
            <p:cNvSpPr/>
            <p:nvPr/>
          </p:nvSpPr>
          <p:spPr>
            <a:xfrm flipH="1">
              <a:off x="2319968" y="3048602"/>
              <a:ext cx="565902" cy="56076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8D027073-6906-419A-A27A-190845F3C930}"/>
                </a:ext>
              </a:extLst>
            </p:cNvPr>
            <p:cNvSpPr txBox="1"/>
            <p:nvPr/>
          </p:nvSpPr>
          <p:spPr>
            <a:xfrm>
              <a:off x="2406051" y="3065275"/>
              <a:ext cx="318865" cy="369332"/>
            </a:xfrm>
            <a:prstGeom prst="rect">
              <a:avLst/>
            </a:prstGeom>
            <a:noFill/>
          </p:spPr>
          <p:txBody>
            <a:bodyPr wrap="square" rtlCol="0">
              <a:spAutoFit/>
            </a:bodyPr>
            <a:lstStyle/>
            <a:p>
              <a:r>
                <a:rPr lang="en-US" b="1" dirty="0">
                  <a:solidFill>
                    <a:schemeClr val="bg1"/>
                  </a:solidFill>
                  <a:latin typeface="Helvetica" pitchFamily="2" charset="0"/>
                  <a:cs typeface="Times New Roman" panose="02020603050405020304" pitchFamily="18" charset="0"/>
                </a:rPr>
                <a:t>A</a:t>
              </a:r>
            </a:p>
          </p:txBody>
        </p:sp>
        <p:sp>
          <p:nvSpPr>
            <p:cNvPr id="13" name="TextBox 12">
              <a:extLst>
                <a:ext uri="{FF2B5EF4-FFF2-40B4-BE49-F238E27FC236}">
                  <a16:creationId xmlns:a16="http://schemas.microsoft.com/office/drawing/2014/main" id="{0B57DD1F-EFEA-4D34-95AD-3A98862A9D33}"/>
                </a:ext>
              </a:extLst>
            </p:cNvPr>
            <p:cNvSpPr txBox="1"/>
            <p:nvPr/>
          </p:nvSpPr>
          <p:spPr>
            <a:xfrm>
              <a:off x="6466811" y="6337914"/>
              <a:ext cx="318865" cy="369332"/>
            </a:xfrm>
            <a:prstGeom prst="rect">
              <a:avLst/>
            </a:prstGeom>
            <a:noFill/>
          </p:spPr>
          <p:txBody>
            <a:bodyPr wrap="square" rtlCol="0">
              <a:spAutoFit/>
            </a:bodyPr>
            <a:lstStyle/>
            <a:p>
              <a:r>
                <a:rPr lang="en-US" b="1" dirty="0">
                  <a:solidFill>
                    <a:schemeClr val="bg1"/>
                  </a:solidFill>
                  <a:latin typeface="Helvetica" pitchFamily="2" charset="0"/>
                  <a:cs typeface="Times New Roman" panose="02020603050405020304" pitchFamily="18" charset="0"/>
                </a:rPr>
                <a:t>D</a:t>
              </a:r>
            </a:p>
          </p:txBody>
        </p:sp>
        <p:sp>
          <p:nvSpPr>
            <p:cNvPr id="14" name="TextBox 13">
              <a:extLst>
                <a:ext uri="{FF2B5EF4-FFF2-40B4-BE49-F238E27FC236}">
                  <a16:creationId xmlns:a16="http://schemas.microsoft.com/office/drawing/2014/main" id="{EF484730-9149-4128-B316-9731640683EE}"/>
                </a:ext>
              </a:extLst>
            </p:cNvPr>
            <p:cNvSpPr txBox="1"/>
            <p:nvPr/>
          </p:nvSpPr>
          <p:spPr>
            <a:xfrm>
              <a:off x="6466812" y="3065275"/>
              <a:ext cx="318865" cy="369332"/>
            </a:xfrm>
            <a:prstGeom prst="rect">
              <a:avLst/>
            </a:prstGeom>
            <a:noFill/>
          </p:spPr>
          <p:txBody>
            <a:bodyPr wrap="square" rtlCol="0">
              <a:spAutoFit/>
            </a:bodyPr>
            <a:lstStyle/>
            <a:p>
              <a:r>
                <a:rPr lang="en-US" b="1" dirty="0">
                  <a:solidFill>
                    <a:schemeClr val="bg1"/>
                  </a:solidFill>
                  <a:latin typeface="Helvetica" pitchFamily="2" charset="0"/>
                  <a:cs typeface="Times New Roman" panose="02020603050405020304" pitchFamily="18" charset="0"/>
                </a:rPr>
                <a:t>B</a:t>
              </a:r>
            </a:p>
          </p:txBody>
        </p:sp>
        <p:sp>
          <p:nvSpPr>
            <p:cNvPr id="15" name="TextBox 14">
              <a:extLst>
                <a:ext uri="{FF2B5EF4-FFF2-40B4-BE49-F238E27FC236}">
                  <a16:creationId xmlns:a16="http://schemas.microsoft.com/office/drawing/2014/main" id="{5C46A18F-A4D1-4AE6-B351-239135989F56}"/>
                </a:ext>
              </a:extLst>
            </p:cNvPr>
            <p:cNvSpPr txBox="1"/>
            <p:nvPr/>
          </p:nvSpPr>
          <p:spPr>
            <a:xfrm>
              <a:off x="2361352" y="6337914"/>
              <a:ext cx="318865" cy="369332"/>
            </a:xfrm>
            <a:prstGeom prst="rect">
              <a:avLst/>
            </a:prstGeom>
            <a:noFill/>
          </p:spPr>
          <p:txBody>
            <a:bodyPr wrap="square" rtlCol="0">
              <a:spAutoFit/>
            </a:bodyPr>
            <a:lstStyle/>
            <a:p>
              <a:r>
                <a:rPr lang="en-US" b="1" dirty="0">
                  <a:solidFill>
                    <a:schemeClr val="bg1"/>
                  </a:solidFill>
                  <a:latin typeface="Helvetica" pitchFamily="2" charset="0"/>
                  <a:cs typeface="Times New Roman" panose="02020603050405020304" pitchFamily="18" charset="0"/>
                </a:rPr>
                <a:t>C</a:t>
              </a:r>
            </a:p>
          </p:txBody>
        </p:sp>
      </p:grpSp>
      <p:sp>
        <p:nvSpPr>
          <p:cNvPr id="16" name="TextBox 15">
            <a:extLst>
              <a:ext uri="{FF2B5EF4-FFF2-40B4-BE49-F238E27FC236}">
                <a16:creationId xmlns:a16="http://schemas.microsoft.com/office/drawing/2014/main" id="{2D02AF2A-BEF1-4BE5-A0A1-3CB71C7F7E47}"/>
              </a:ext>
            </a:extLst>
          </p:cNvPr>
          <p:cNvSpPr txBox="1"/>
          <p:nvPr/>
        </p:nvSpPr>
        <p:spPr>
          <a:xfrm>
            <a:off x="8133347" y="642286"/>
            <a:ext cx="3744228" cy="4812631"/>
          </a:xfrm>
          <a:prstGeom prst="rect">
            <a:avLst/>
          </a:prstGeom>
          <a:noFill/>
        </p:spPr>
        <p:txBody>
          <a:bodyPr wrap="square" rtlCol="0">
            <a:spAutoFit/>
          </a:bodyPr>
          <a:lstStyle/>
          <a:p>
            <a:r>
              <a:rPr lang="en-US" b="1" dirty="0"/>
              <a:t>SD Content 1B: Example Case #2, right sided sacral fracture with extension into L5/S1 facet</a:t>
            </a:r>
            <a:r>
              <a:rPr lang="en-US" dirty="0"/>
              <a:t> – Patient #7 OTA/AO 61C3.1(c)  - AP pelvis x-ray in ED showing right sided sacral fracture with left sided pubic rami fractures (A). Coronal CT scan (bone window) showing right sided comminuted sacral ala fracture (B). Axial CT scan (bone window) showing extension of sacral fracture into right L5-S1 facet (C). AP pelvis at three months follow up showing R sided triangular osteosynthesis and INFIX. The posterior pelvic ring is well reduced and healed (D).</a:t>
            </a:r>
          </a:p>
          <a:p>
            <a:endParaRPr lang="en-US" dirty="0"/>
          </a:p>
        </p:txBody>
      </p:sp>
    </p:spTree>
    <p:extLst>
      <p:ext uri="{BB962C8B-B14F-4D97-AF65-F5344CB8AC3E}">
        <p14:creationId xmlns:p14="http://schemas.microsoft.com/office/powerpoint/2010/main" val="1500064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5E6C42A-B3E3-41BB-9BD8-62478BEA1C4F}"/>
              </a:ext>
            </a:extLst>
          </p:cNvPr>
          <p:cNvPicPr>
            <a:picLocks noChangeAspect="1"/>
          </p:cNvPicPr>
          <p:nvPr/>
        </p:nvPicPr>
        <p:blipFill>
          <a:blip r:embed="rId2"/>
          <a:stretch>
            <a:fillRect/>
          </a:stretch>
        </p:blipFill>
        <p:spPr>
          <a:xfrm>
            <a:off x="0" y="377328"/>
            <a:ext cx="8669263" cy="6457549"/>
          </a:xfrm>
          <a:prstGeom prst="rect">
            <a:avLst/>
          </a:prstGeom>
        </p:spPr>
      </p:pic>
      <p:pic>
        <p:nvPicPr>
          <p:cNvPr id="7" name="Picture 6">
            <a:extLst>
              <a:ext uri="{FF2B5EF4-FFF2-40B4-BE49-F238E27FC236}">
                <a16:creationId xmlns:a16="http://schemas.microsoft.com/office/drawing/2014/main" id="{549CB083-E1D6-4A49-B4D7-C8C094E576B5}"/>
              </a:ext>
            </a:extLst>
          </p:cNvPr>
          <p:cNvPicPr>
            <a:picLocks noChangeAspect="1"/>
          </p:cNvPicPr>
          <p:nvPr/>
        </p:nvPicPr>
        <p:blipFill>
          <a:blip r:embed="rId3"/>
          <a:stretch>
            <a:fillRect/>
          </a:stretch>
        </p:blipFill>
        <p:spPr>
          <a:xfrm>
            <a:off x="259827" y="592894"/>
            <a:ext cx="451143" cy="465885"/>
          </a:xfrm>
          <a:prstGeom prst="rect">
            <a:avLst/>
          </a:prstGeom>
        </p:spPr>
      </p:pic>
      <p:sp>
        <p:nvSpPr>
          <p:cNvPr id="11" name="TextBox 10">
            <a:extLst>
              <a:ext uri="{FF2B5EF4-FFF2-40B4-BE49-F238E27FC236}">
                <a16:creationId xmlns:a16="http://schemas.microsoft.com/office/drawing/2014/main" id="{F4655B03-35DB-42EF-AC49-8956BA772C83}"/>
              </a:ext>
            </a:extLst>
          </p:cNvPr>
          <p:cNvSpPr txBox="1"/>
          <p:nvPr/>
        </p:nvSpPr>
        <p:spPr>
          <a:xfrm>
            <a:off x="4880008" y="689447"/>
            <a:ext cx="558265" cy="369332"/>
          </a:xfrm>
          <a:prstGeom prst="rect">
            <a:avLst/>
          </a:prstGeom>
          <a:noFill/>
        </p:spPr>
        <p:txBody>
          <a:bodyPr wrap="square" rtlCol="0">
            <a:spAutoFit/>
          </a:bodyPr>
          <a:lstStyle/>
          <a:p>
            <a:r>
              <a:rPr lang="en-US" b="1" dirty="0">
                <a:solidFill>
                  <a:schemeClr val="bg1"/>
                </a:solidFill>
              </a:rPr>
              <a:t>C</a:t>
            </a:r>
          </a:p>
        </p:txBody>
      </p:sp>
      <p:sp>
        <p:nvSpPr>
          <p:cNvPr id="12" name="TextBox 11">
            <a:extLst>
              <a:ext uri="{FF2B5EF4-FFF2-40B4-BE49-F238E27FC236}">
                <a16:creationId xmlns:a16="http://schemas.microsoft.com/office/drawing/2014/main" id="{5345A194-3B9F-426A-BC80-CF9DA854F91D}"/>
              </a:ext>
            </a:extLst>
          </p:cNvPr>
          <p:cNvSpPr txBox="1"/>
          <p:nvPr/>
        </p:nvSpPr>
        <p:spPr>
          <a:xfrm>
            <a:off x="336884" y="4177364"/>
            <a:ext cx="442762" cy="369332"/>
          </a:xfrm>
          <a:prstGeom prst="rect">
            <a:avLst/>
          </a:prstGeom>
          <a:noFill/>
        </p:spPr>
        <p:txBody>
          <a:bodyPr wrap="square" rtlCol="0">
            <a:spAutoFit/>
          </a:bodyPr>
          <a:lstStyle/>
          <a:p>
            <a:r>
              <a:rPr lang="en-US" dirty="0">
                <a:solidFill>
                  <a:schemeClr val="bg1"/>
                </a:solidFill>
              </a:rPr>
              <a:t>B</a:t>
            </a:r>
          </a:p>
        </p:txBody>
      </p:sp>
      <p:sp>
        <p:nvSpPr>
          <p:cNvPr id="13" name="TextBox 12">
            <a:extLst>
              <a:ext uri="{FF2B5EF4-FFF2-40B4-BE49-F238E27FC236}">
                <a16:creationId xmlns:a16="http://schemas.microsoft.com/office/drawing/2014/main" id="{0E9C425C-0CCA-4D24-BDF3-10B3EEF76A51}"/>
              </a:ext>
            </a:extLst>
          </p:cNvPr>
          <p:cNvSpPr txBox="1"/>
          <p:nvPr/>
        </p:nvSpPr>
        <p:spPr>
          <a:xfrm>
            <a:off x="4880008" y="4148488"/>
            <a:ext cx="558265" cy="369332"/>
          </a:xfrm>
          <a:prstGeom prst="rect">
            <a:avLst/>
          </a:prstGeom>
          <a:noFill/>
        </p:spPr>
        <p:txBody>
          <a:bodyPr wrap="square" rtlCol="0">
            <a:spAutoFit/>
          </a:bodyPr>
          <a:lstStyle/>
          <a:p>
            <a:r>
              <a:rPr lang="en-US" dirty="0">
                <a:solidFill>
                  <a:schemeClr val="bg1"/>
                </a:solidFill>
              </a:rPr>
              <a:t>D</a:t>
            </a:r>
          </a:p>
        </p:txBody>
      </p:sp>
      <p:sp>
        <p:nvSpPr>
          <p:cNvPr id="14" name="TextBox 13">
            <a:extLst>
              <a:ext uri="{FF2B5EF4-FFF2-40B4-BE49-F238E27FC236}">
                <a16:creationId xmlns:a16="http://schemas.microsoft.com/office/drawing/2014/main" id="{1B0C6C6A-F67E-45A6-A93F-D2C8B378F6B2}"/>
              </a:ext>
            </a:extLst>
          </p:cNvPr>
          <p:cNvSpPr txBox="1"/>
          <p:nvPr/>
        </p:nvSpPr>
        <p:spPr>
          <a:xfrm>
            <a:off x="8855297" y="874113"/>
            <a:ext cx="3076876" cy="4524315"/>
          </a:xfrm>
          <a:prstGeom prst="rect">
            <a:avLst/>
          </a:prstGeom>
          <a:noFill/>
        </p:spPr>
        <p:txBody>
          <a:bodyPr wrap="square" rtlCol="0">
            <a:spAutoFit/>
          </a:bodyPr>
          <a:lstStyle/>
          <a:p>
            <a:r>
              <a:rPr lang="en-US" b="1" dirty="0"/>
              <a:t>SD Content 1C: </a:t>
            </a:r>
            <a:r>
              <a:rPr lang="en-US" dirty="0"/>
              <a:t>Patient #8 – OTA/AO 61C1.3(</a:t>
            </a:r>
            <a:r>
              <a:rPr lang="en-US" dirty="0" err="1"/>
              <a:t>a,f</a:t>
            </a:r>
            <a:r>
              <a:rPr lang="en-US" dirty="0"/>
              <a:t>). AP pelvis radiograph in the resus bay showing right sided sacral fracture with right sided pubic rami tilt fracture (A). Pre-operative CT scan showing right sided comminuted sacral fracture (B). Immediate post-op AP radiograph showing right sided lumbopelvic fixation, right side S1 TS screw, and INFIX (C). Post op CT scan showing posterior pelvic reduction (D).</a:t>
            </a:r>
            <a:endParaRPr lang="en-US" b="1" dirty="0"/>
          </a:p>
          <a:p>
            <a:endParaRPr lang="en-US" dirty="0"/>
          </a:p>
        </p:txBody>
      </p:sp>
    </p:spTree>
    <p:extLst>
      <p:ext uri="{BB962C8B-B14F-4D97-AF65-F5344CB8AC3E}">
        <p14:creationId xmlns:p14="http://schemas.microsoft.com/office/powerpoint/2010/main" val="26581515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indoor, photo, building, looking&#10;&#10;Description automatically generated">
            <a:extLst>
              <a:ext uri="{FF2B5EF4-FFF2-40B4-BE49-F238E27FC236}">
                <a16:creationId xmlns:a16="http://schemas.microsoft.com/office/drawing/2014/main" id="{8EFCED37-1260-4B48-B8E6-F98F71BC07A2}"/>
              </a:ext>
            </a:extLst>
          </p:cNvPr>
          <p:cNvPicPr/>
          <p:nvPr/>
        </p:nvPicPr>
        <p:blipFill rotWithShape="1">
          <a:blip r:embed="rId2" cstate="print">
            <a:extLst>
              <a:ext uri="{28A0092B-C50C-407E-A947-70E740481C1C}">
                <a14:useLocalDpi xmlns:a14="http://schemas.microsoft.com/office/drawing/2010/main" val="0"/>
              </a:ext>
            </a:extLst>
          </a:blip>
          <a:srcRect l="9842" t="1" r="10565" b="16577"/>
          <a:stretch/>
        </p:blipFill>
        <p:spPr>
          <a:xfrm>
            <a:off x="-607" y="0"/>
            <a:ext cx="3918617" cy="3309180"/>
          </a:xfrm>
          <a:prstGeom prst="rect">
            <a:avLst/>
          </a:prstGeom>
        </p:spPr>
      </p:pic>
      <p:sp>
        <p:nvSpPr>
          <p:cNvPr id="7" name="TextBox 6">
            <a:extLst>
              <a:ext uri="{FF2B5EF4-FFF2-40B4-BE49-F238E27FC236}">
                <a16:creationId xmlns:a16="http://schemas.microsoft.com/office/drawing/2014/main" id="{3D1A5F21-0D62-4187-B4FB-A7DDF11277BD}"/>
              </a:ext>
            </a:extLst>
          </p:cNvPr>
          <p:cNvSpPr txBox="1"/>
          <p:nvPr/>
        </p:nvSpPr>
        <p:spPr>
          <a:xfrm>
            <a:off x="374884" y="116507"/>
            <a:ext cx="374884" cy="369332"/>
          </a:xfrm>
          <a:prstGeom prst="rect">
            <a:avLst/>
          </a:prstGeom>
          <a:noFill/>
        </p:spPr>
        <p:txBody>
          <a:bodyPr wrap="square" rtlCol="0">
            <a:spAutoFit/>
          </a:bodyPr>
          <a:lstStyle/>
          <a:p>
            <a:r>
              <a:rPr lang="en-US" b="1" dirty="0">
                <a:solidFill>
                  <a:schemeClr val="bg1"/>
                </a:solidFill>
                <a:latin typeface="Helvetica" pitchFamily="2" charset="0"/>
                <a:cs typeface="Times New Roman" panose="02020603050405020304" pitchFamily="18" charset="0"/>
              </a:rPr>
              <a:t>A</a:t>
            </a:r>
          </a:p>
        </p:txBody>
      </p:sp>
      <p:pic>
        <p:nvPicPr>
          <p:cNvPr id="8" name="Picture 7" descr="A picture containing film, indoor, photo, table&#10;&#10;Description automatically generated">
            <a:extLst>
              <a:ext uri="{FF2B5EF4-FFF2-40B4-BE49-F238E27FC236}">
                <a16:creationId xmlns:a16="http://schemas.microsoft.com/office/drawing/2014/main" id="{3B1BDDC6-4E39-4359-A505-91AF263D9815}"/>
              </a:ext>
            </a:extLst>
          </p:cNvPr>
          <p:cNvPicPr>
            <a:picLocks noChangeAspect="1"/>
          </p:cNvPicPr>
          <p:nvPr/>
        </p:nvPicPr>
        <p:blipFill rotWithShape="1">
          <a:blip r:embed="rId3"/>
          <a:srcRect l="5533" r="3520" b="2370"/>
          <a:stretch/>
        </p:blipFill>
        <p:spPr>
          <a:xfrm>
            <a:off x="3889617" y="3309181"/>
            <a:ext cx="3951255" cy="3051775"/>
          </a:xfrm>
          <a:prstGeom prst="rect">
            <a:avLst/>
          </a:prstGeom>
        </p:spPr>
      </p:pic>
      <p:sp>
        <p:nvSpPr>
          <p:cNvPr id="9" name="TextBox 8">
            <a:extLst>
              <a:ext uri="{FF2B5EF4-FFF2-40B4-BE49-F238E27FC236}">
                <a16:creationId xmlns:a16="http://schemas.microsoft.com/office/drawing/2014/main" id="{179A63B4-7BA3-403E-B73B-EBBF0908B934}"/>
              </a:ext>
            </a:extLst>
          </p:cNvPr>
          <p:cNvSpPr txBox="1"/>
          <p:nvPr/>
        </p:nvSpPr>
        <p:spPr>
          <a:xfrm>
            <a:off x="4028153" y="3425687"/>
            <a:ext cx="374884" cy="369332"/>
          </a:xfrm>
          <a:prstGeom prst="rect">
            <a:avLst/>
          </a:prstGeom>
          <a:noFill/>
        </p:spPr>
        <p:txBody>
          <a:bodyPr wrap="square" rtlCol="0">
            <a:spAutoFit/>
          </a:bodyPr>
          <a:lstStyle/>
          <a:p>
            <a:r>
              <a:rPr lang="en-US" b="1" dirty="0">
                <a:solidFill>
                  <a:schemeClr val="bg1"/>
                </a:solidFill>
                <a:latin typeface="Helvetica" pitchFamily="2" charset="0"/>
                <a:cs typeface="Times New Roman" panose="02020603050405020304" pitchFamily="18" charset="0"/>
              </a:rPr>
              <a:t>D</a:t>
            </a:r>
          </a:p>
        </p:txBody>
      </p:sp>
      <p:pic>
        <p:nvPicPr>
          <p:cNvPr id="10" name="Picture 9" descr="A picture containing indoor, photo, small, sitting&#10;&#10;Description automatically generated">
            <a:extLst>
              <a:ext uri="{FF2B5EF4-FFF2-40B4-BE49-F238E27FC236}">
                <a16:creationId xmlns:a16="http://schemas.microsoft.com/office/drawing/2014/main" id="{FE0634AF-68C0-4AA3-A331-4CFBD6E1EF7A}"/>
              </a:ext>
            </a:extLst>
          </p:cNvPr>
          <p:cNvPicPr>
            <a:picLocks noChangeAspect="1"/>
          </p:cNvPicPr>
          <p:nvPr/>
        </p:nvPicPr>
        <p:blipFill>
          <a:blip r:embed="rId4"/>
          <a:stretch>
            <a:fillRect/>
          </a:stretch>
        </p:blipFill>
        <p:spPr>
          <a:xfrm>
            <a:off x="3884765" y="0"/>
            <a:ext cx="3946886" cy="3309180"/>
          </a:xfrm>
          <a:prstGeom prst="rect">
            <a:avLst/>
          </a:prstGeom>
        </p:spPr>
      </p:pic>
      <p:sp>
        <p:nvSpPr>
          <p:cNvPr id="11" name="TextBox 10">
            <a:extLst>
              <a:ext uri="{FF2B5EF4-FFF2-40B4-BE49-F238E27FC236}">
                <a16:creationId xmlns:a16="http://schemas.microsoft.com/office/drawing/2014/main" id="{EF078368-2524-4CC2-B3AA-6CB5F075AD4E}"/>
              </a:ext>
            </a:extLst>
          </p:cNvPr>
          <p:cNvSpPr txBox="1"/>
          <p:nvPr/>
        </p:nvSpPr>
        <p:spPr>
          <a:xfrm>
            <a:off x="4028153" y="116507"/>
            <a:ext cx="374884" cy="369332"/>
          </a:xfrm>
          <a:prstGeom prst="rect">
            <a:avLst/>
          </a:prstGeom>
          <a:noFill/>
        </p:spPr>
        <p:txBody>
          <a:bodyPr wrap="square" rtlCol="0">
            <a:spAutoFit/>
          </a:bodyPr>
          <a:lstStyle/>
          <a:p>
            <a:r>
              <a:rPr lang="en-US" b="1" dirty="0">
                <a:solidFill>
                  <a:schemeClr val="bg1"/>
                </a:solidFill>
                <a:latin typeface="Helvetica" pitchFamily="2" charset="0"/>
                <a:cs typeface="Times New Roman" panose="02020603050405020304" pitchFamily="18" charset="0"/>
              </a:rPr>
              <a:t>B</a:t>
            </a:r>
          </a:p>
        </p:txBody>
      </p:sp>
      <p:pic>
        <p:nvPicPr>
          <p:cNvPr id="12" name="Picture 11">
            <a:extLst>
              <a:ext uri="{FF2B5EF4-FFF2-40B4-BE49-F238E27FC236}">
                <a16:creationId xmlns:a16="http://schemas.microsoft.com/office/drawing/2014/main" id="{FDAC023F-5BB3-4C04-B984-409E1B56D39D}"/>
              </a:ext>
            </a:extLst>
          </p:cNvPr>
          <p:cNvPicPr>
            <a:picLocks noChangeAspect="1"/>
          </p:cNvPicPr>
          <p:nvPr/>
        </p:nvPicPr>
        <p:blipFill rotWithShape="1">
          <a:blip r:embed="rId5"/>
          <a:srcRect l="6125" r="9443"/>
          <a:stretch/>
        </p:blipFill>
        <p:spPr>
          <a:xfrm>
            <a:off x="0" y="3309180"/>
            <a:ext cx="3880396" cy="3051776"/>
          </a:xfrm>
          <a:prstGeom prst="rect">
            <a:avLst/>
          </a:prstGeom>
        </p:spPr>
      </p:pic>
      <p:sp>
        <p:nvSpPr>
          <p:cNvPr id="13" name="TextBox 12">
            <a:extLst>
              <a:ext uri="{FF2B5EF4-FFF2-40B4-BE49-F238E27FC236}">
                <a16:creationId xmlns:a16="http://schemas.microsoft.com/office/drawing/2014/main" id="{1333AA95-7E95-41A5-B077-C8DFE3123F0B}"/>
              </a:ext>
            </a:extLst>
          </p:cNvPr>
          <p:cNvSpPr txBox="1"/>
          <p:nvPr/>
        </p:nvSpPr>
        <p:spPr>
          <a:xfrm>
            <a:off x="374884" y="3425687"/>
            <a:ext cx="374884" cy="369332"/>
          </a:xfrm>
          <a:prstGeom prst="rect">
            <a:avLst/>
          </a:prstGeom>
          <a:noFill/>
        </p:spPr>
        <p:txBody>
          <a:bodyPr wrap="square" rtlCol="0">
            <a:spAutoFit/>
          </a:bodyPr>
          <a:lstStyle/>
          <a:p>
            <a:r>
              <a:rPr lang="en-US" b="1" dirty="0">
                <a:solidFill>
                  <a:schemeClr val="bg1"/>
                </a:solidFill>
                <a:latin typeface="Helvetica" pitchFamily="2" charset="0"/>
                <a:cs typeface="Times New Roman" panose="02020603050405020304" pitchFamily="18" charset="0"/>
              </a:rPr>
              <a:t>C</a:t>
            </a:r>
          </a:p>
        </p:txBody>
      </p:sp>
      <p:sp>
        <p:nvSpPr>
          <p:cNvPr id="14" name="TextBox 13">
            <a:extLst>
              <a:ext uri="{FF2B5EF4-FFF2-40B4-BE49-F238E27FC236}">
                <a16:creationId xmlns:a16="http://schemas.microsoft.com/office/drawing/2014/main" id="{940346A0-AA89-495B-A8E4-9A6CA45E3360}"/>
              </a:ext>
            </a:extLst>
          </p:cNvPr>
          <p:cNvSpPr txBox="1"/>
          <p:nvPr/>
        </p:nvSpPr>
        <p:spPr>
          <a:xfrm>
            <a:off x="8142972" y="288758"/>
            <a:ext cx="3744228" cy="5078313"/>
          </a:xfrm>
          <a:prstGeom prst="rect">
            <a:avLst/>
          </a:prstGeom>
          <a:noFill/>
        </p:spPr>
        <p:txBody>
          <a:bodyPr wrap="square" rtlCol="0">
            <a:spAutoFit/>
          </a:bodyPr>
          <a:lstStyle/>
          <a:p>
            <a:r>
              <a:rPr lang="en-US" b="1" dirty="0"/>
              <a:t>SD Content 1D:</a:t>
            </a:r>
            <a:r>
              <a:rPr lang="en-US" dirty="0"/>
              <a:t> </a:t>
            </a:r>
            <a:r>
              <a:rPr lang="en-US" b="1" dirty="0"/>
              <a:t>Example Case #3, bilateral vertical SI joint</a:t>
            </a:r>
            <a:r>
              <a:rPr lang="en-US" dirty="0"/>
              <a:t> </a:t>
            </a:r>
            <a:r>
              <a:rPr lang="en-US" b="1" dirty="0"/>
              <a:t>fracture dislocations</a:t>
            </a:r>
            <a:r>
              <a:rPr lang="en-US" dirty="0"/>
              <a:t> – Patient #10 OTA/AO 61C3.1(j)  - AP pelvis x-ray in ED showing L hip dislocation and bilateral vertical SI joint fracture dislocations (A). Postoperative AP radiograph showing final bilateral lumbopelvic fixation with bilateral S1 </a:t>
            </a:r>
            <a:r>
              <a:rPr lang="en-US" dirty="0" err="1"/>
              <a:t>iliosacral</a:t>
            </a:r>
            <a:r>
              <a:rPr lang="en-US" dirty="0"/>
              <a:t> screws, left side S2 trans-sacral screw, and anterior pelvic INFIX (B). Postoperative axial CT scan showing reduced posterior pelvis (C). AP pelvis x-ray at one year follow-up after hardware removal of INFIX and bilateral lumbopelvic fixation showing a reduced and healed pelvis (D).</a:t>
            </a:r>
          </a:p>
          <a:p>
            <a:endParaRPr lang="en-US" dirty="0"/>
          </a:p>
        </p:txBody>
      </p:sp>
    </p:spTree>
    <p:extLst>
      <p:ext uri="{BB962C8B-B14F-4D97-AF65-F5344CB8AC3E}">
        <p14:creationId xmlns:p14="http://schemas.microsoft.com/office/powerpoint/2010/main" val="10952478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film, photo, table, food&#10;&#10;Description automatically generated">
            <a:extLst>
              <a:ext uri="{FF2B5EF4-FFF2-40B4-BE49-F238E27FC236}">
                <a16:creationId xmlns:a16="http://schemas.microsoft.com/office/drawing/2014/main" id="{CF766D0B-1F5B-4B4F-8555-CECAA963A35F}"/>
              </a:ext>
            </a:extLst>
          </p:cNvPr>
          <p:cNvPicPr>
            <a:picLocks noChangeAspect="1"/>
          </p:cNvPicPr>
          <p:nvPr/>
        </p:nvPicPr>
        <p:blipFill rotWithShape="1">
          <a:blip r:embed="rId2"/>
          <a:srcRect l="7146" t="8510"/>
          <a:stretch/>
        </p:blipFill>
        <p:spPr>
          <a:xfrm>
            <a:off x="0" y="87085"/>
            <a:ext cx="4630057" cy="3432951"/>
          </a:xfrm>
          <a:prstGeom prst="rect">
            <a:avLst/>
          </a:prstGeom>
        </p:spPr>
      </p:pic>
      <p:pic>
        <p:nvPicPr>
          <p:cNvPr id="3" name="Picture 2" descr="A picture containing sitting, table, cake, food&#10;&#10;Description automatically generated">
            <a:extLst>
              <a:ext uri="{FF2B5EF4-FFF2-40B4-BE49-F238E27FC236}">
                <a16:creationId xmlns:a16="http://schemas.microsoft.com/office/drawing/2014/main" id="{4F93ADEF-F8E9-4170-9BC5-EF3F68E9DCE0}"/>
              </a:ext>
            </a:extLst>
          </p:cNvPr>
          <p:cNvPicPr>
            <a:picLocks noChangeAspect="1"/>
          </p:cNvPicPr>
          <p:nvPr/>
        </p:nvPicPr>
        <p:blipFill rotWithShape="1">
          <a:blip r:embed="rId3"/>
          <a:srcRect l="10857" r="21128" b="9358"/>
          <a:stretch/>
        </p:blipFill>
        <p:spPr>
          <a:xfrm>
            <a:off x="0" y="3510070"/>
            <a:ext cx="4163152" cy="3317595"/>
          </a:xfrm>
          <a:prstGeom prst="rect">
            <a:avLst/>
          </a:prstGeom>
        </p:spPr>
      </p:pic>
      <p:pic>
        <p:nvPicPr>
          <p:cNvPr id="4" name="Picture 3" descr="A picture containing film, person, photo, sitting&#10;&#10;Description automatically generated">
            <a:extLst>
              <a:ext uri="{FF2B5EF4-FFF2-40B4-BE49-F238E27FC236}">
                <a16:creationId xmlns:a16="http://schemas.microsoft.com/office/drawing/2014/main" id="{7376287E-E42C-4444-BBB9-42056FB157DD}"/>
              </a:ext>
            </a:extLst>
          </p:cNvPr>
          <p:cNvPicPr>
            <a:picLocks noChangeAspect="1"/>
          </p:cNvPicPr>
          <p:nvPr/>
        </p:nvPicPr>
        <p:blipFill rotWithShape="1">
          <a:blip r:embed="rId4"/>
          <a:srcRect l="7334" t="7608"/>
          <a:stretch/>
        </p:blipFill>
        <p:spPr>
          <a:xfrm>
            <a:off x="4630056" y="87085"/>
            <a:ext cx="4163152" cy="3422987"/>
          </a:xfrm>
          <a:prstGeom prst="rect">
            <a:avLst/>
          </a:prstGeom>
        </p:spPr>
      </p:pic>
      <p:pic>
        <p:nvPicPr>
          <p:cNvPr id="5" name="Picture 4">
            <a:extLst>
              <a:ext uri="{FF2B5EF4-FFF2-40B4-BE49-F238E27FC236}">
                <a16:creationId xmlns:a16="http://schemas.microsoft.com/office/drawing/2014/main" id="{D433FD2F-3751-4EF7-A7C8-3E38F85B903F}"/>
              </a:ext>
            </a:extLst>
          </p:cNvPr>
          <p:cNvPicPr>
            <a:picLocks noChangeAspect="1"/>
          </p:cNvPicPr>
          <p:nvPr/>
        </p:nvPicPr>
        <p:blipFill rotWithShape="1">
          <a:blip r:embed="rId5"/>
          <a:srcRect l="7544" r="7201" b="10179"/>
          <a:stretch/>
        </p:blipFill>
        <p:spPr>
          <a:xfrm>
            <a:off x="4163151" y="3510070"/>
            <a:ext cx="4630057" cy="3317595"/>
          </a:xfrm>
          <a:prstGeom prst="rect">
            <a:avLst/>
          </a:prstGeom>
        </p:spPr>
      </p:pic>
      <p:sp>
        <p:nvSpPr>
          <p:cNvPr id="6" name="TextBox 5">
            <a:extLst>
              <a:ext uri="{FF2B5EF4-FFF2-40B4-BE49-F238E27FC236}">
                <a16:creationId xmlns:a16="http://schemas.microsoft.com/office/drawing/2014/main" id="{AA6770CE-2842-4E85-A99C-188CBC3EA7D4}"/>
              </a:ext>
            </a:extLst>
          </p:cNvPr>
          <p:cNvSpPr txBox="1"/>
          <p:nvPr/>
        </p:nvSpPr>
        <p:spPr>
          <a:xfrm>
            <a:off x="321799" y="307271"/>
            <a:ext cx="374884" cy="369332"/>
          </a:xfrm>
          <a:prstGeom prst="rect">
            <a:avLst/>
          </a:prstGeom>
          <a:noFill/>
        </p:spPr>
        <p:txBody>
          <a:bodyPr wrap="square" rtlCol="0">
            <a:spAutoFit/>
          </a:bodyPr>
          <a:lstStyle/>
          <a:p>
            <a:r>
              <a:rPr lang="en-US" b="1" dirty="0">
                <a:solidFill>
                  <a:schemeClr val="bg1"/>
                </a:solidFill>
                <a:latin typeface="Helvetica" pitchFamily="2" charset="0"/>
                <a:cs typeface="Times New Roman" panose="02020603050405020304" pitchFamily="18" charset="0"/>
              </a:rPr>
              <a:t>A</a:t>
            </a:r>
          </a:p>
        </p:txBody>
      </p:sp>
      <p:sp>
        <p:nvSpPr>
          <p:cNvPr id="7" name="TextBox 6">
            <a:extLst>
              <a:ext uri="{FF2B5EF4-FFF2-40B4-BE49-F238E27FC236}">
                <a16:creationId xmlns:a16="http://schemas.microsoft.com/office/drawing/2014/main" id="{03D4ED62-0331-484E-8789-E5D44C59730B}"/>
              </a:ext>
            </a:extLst>
          </p:cNvPr>
          <p:cNvSpPr txBox="1"/>
          <p:nvPr/>
        </p:nvSpPr>
        <p:spPr>
          <a:xfrm>
            <a:off x="321799" y="3757695"/>
            <a:ext cx="374884" cy="369332"/>
          </a:xfrm>
          <a:prstGeom prst="rect">
            <a:avLst/>
          </a:prstGeom>
          <a:noFill/>
        </p:spPr>
        <p:txBody>
          <a:bodyPr wrap="square" rtlCol="0">
            <a:spAutoFit/>
          </a:bodyPr>
          <a:lstStyle/>
          <a:p>
            <a:r>
              <a:rPr lang="en-US" b="1" dirty="0">
                <a:solidFill>
                  <a:schemeClr val="bg1"/>
                </a:solidFill>
                <a:latin typeface="Helvetica" pitchFamily="2" charset="0"/>
                <a:cs typeface="Times New Roman" panose="02020603050405020304" pitchFamily="18" charset="0"/>
              </a:rPr>
              <a:t>B</a:t>
            </a:r>
          </a:p>
        </p:txBody>
      </p:sp>
      <p:sp>
        <p:nvSpPr>
          <p:cNvPr id="8" name="TextBox 7">
            <a:extLst>
              <a:ext uri="{FF2B5EF4-FFF2-40B4-BE49-F238E27FC236}">
                <a16:creationId xmlns:a16="http://schemas.microsoft.com/office/drawing/2014/main" id="{8101D456-0354-495F-9D6E-D4CE89A1D485}"/>
              </a:ext>
            </a:extLst>
          </p:cNvPr>
          <p:cNvSpPr txBox="1"/>
          <p:nvPr/>
        </p:nvSpPr>
        <p:spPr>
          <a:xfrm>
            <a:off x="4744965" y="257761"/>
            <a:ext cx="374884" cy="369332"/>
          </a:xfrm>
          <a:prstGeom prst="rect">
            <a:avLst/>
          </a:prstGeom>
          <a:noFill/>
        </p:spPr>
        <p:txBody>
          <a:bodyPr wrap="square" rtlCol="0">
            <a:spAutoFit/>
          </a:bodyPr>
          <a:lstStyle/>
          <a:p>
            <a:r>
              <a:rPr lang="en-US" b="1" dirty="0">
                <a:solidFill>
                  <a:schemeClr val="bg1"/>
                </a:solidFill>
                <a:latin typeface="Helvetica" pitchFamily="2" charset="0"/>
                <a:cs typeface="Times New Roman" panose="02020603050405020304" pitchFamily="18" charset="0"/>
              </a:rPr>
              <a:t>C</a:t>
            </a:r>
          </a:p>
        </p:txBody>
      </p:sp>
      <p:sp>
        <p:nvSpPr>
          <p:cNvPr id="9" name="TextBox 8">
            <a:extLst>
              <a:ext uri="{FF2B5EF4-FFF2-40B4-BE49-F238E27FC236}">
                <a16:creationId xmlns:a16="http://schemas.microsoft.com/office/drawing/2014/main" id="{52FE191E-C2F6-4C0D-B328-FFBA16A7F0CB}"/>
              </a:ext>
            </a:extLst>
          </p:cNvPr>
          <p:cNvSpPr txBox="1"/>
          <p:nvPr/>
        </p:nvSpPr>
        <p:spPr>
          <a:xfrm>
            <a:off x="4630056" y="3757695"/>
            <a:ext cx="374884" cy="369332"/>
          </a:xfrm>
          <a:prstGeom prst="rect">
            <a:avLst/>
          </a:prstGeom>
          <a:noFill/>
        </p:spPr>
        <p:txBody>
          <a:bodyPr wrap="square" rtlCol="0">
            <a:spAutoFit/>
          </a:bodyPr>
          <a:lstStyle/>
          <a:p>
            <a:r>
              <a:rPr lang="en-US" b="1" dirty="0">
                <a:solidFill>
                  <a:schemeClr val="bg1"/>
                </a:solidFill>
                <a:latin typeface="Helvetica" pitchFamily="2" charset="0"/>
                <a:cs typeface="Times New Roman" panose="02020603050405020304" pitchFamily="18" charset="0"/>
              </a:rPr>
              <a:t>D</a:t>
            </a:r>
          </a:p>
        </p:txBody>
      </p:sp>
      <p:sp>
        <p:nvSpPr>
          <p:cNvPr id="10" name="TextBox 9">
            <a:extLst>
              <a:ext uri="{FF2B5EF4-FFF2-40B4-BE49-F238E27FC236}">
                <a16:creationId xmlns:a16="http://schemas.microsoft.com/office/drawing/2014/main" id="{C693C0A4-14B7-4445-9290-2BCF4834054D}"/>
              </a:ext>
            </a:extLst>
          </p:cNvPr>
          <p:cNvSpPr txBox="1"/>
          <p:nvPr/>
        </p:nvSpPr>
        <p:spPr>
          <a:xfrm>
            <a:off x="8990384" y="461677"/>
            <a:ext cx="3279006" cy="5632311"/>
          </a:xfrm>
          <a:prstGeom prst="rect">
            <a:avLst/>
          </a:prstGeom>
          <a:noFill/>
        </p:spPr>
        <p:txBody>
          <a:bodyPr wrap="square" rtlCol="0">
            <a:spAutoFit/>
          </a:bodyPr>
          <a:lstStyle/>
          <a:p>
            <a:r>
              <a:rPr lang="en-US" b="1" dirty="0"/>
              <a:t>SD Content 1E: </a:t>
            </a:r>
            <a:r>
              <a:rPr lang="en-US" dirty="0"/>
              <a:t>Patient #12 – OTA/AO 61C1.2(d). AP pelvis radiograph in the resus bay showing APC3 pelvic injury with right sided sacral fracture and SI joint disruption (A). Pre-operative CT scan showing right sided SI joint widening. This patient also had sacral fracture extension into the L5-S1 facet joint (B). Immediate post-op AP radiograph showing right sided lumbopelvic fixation, side S1 SI screw, and pubic symphysis plating (C). Post op CT scan showing posterior pelvic reduction. The iliac screw can be seen crossing the SI joint as part of the triangular fixation (D).</a:t>
            </a:r>
            <a:endParaRPr lang="en-US" b="1" dirty="0"/>
          </a:p>
          <a:p>
            <a:endParaRPr lang="en-US" dirty="0"/>
          </a:p>
        </p:txBody>
      </p:sp>
    </p:spTree>
    <p:extLst>
      <p:ext uri="{BB962C8B-B14F-4D97-AF65-F5344CB8AC3E}">
        <p14:creationId xmlns:p14="http://schemas.microsoft.com/office/powerpoint/2010/main" val="19625815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film, photo, camera, looking&#10;&#10;Description automatically generated">
            <a:extLst>
              <a:ext uri="{FF2B5EF4-FFF2-40B4-BE49-F238E27FC236}">
                <a16:creationId xmlns:a16="http://schemas.microsoft.com/office/drawing/2014/main" id="{C42BA71D-E078-446C-9E9A-FF1CF8C51906}"/>
              </a:ext>
            </a:extLst>
          </p:cNvPr>
          <p:cNvPicPr>
            <a:picLocks noChangeAspect="1"/>
          </p:cNvPicPr>
          <p:nvPr/>
        </p:nvPicPr>
        <p:blipFill rotWithShape="1">
          <a:blip r:embed="rId2"/>
          <a:srcRect l="6730" r="6211"/>
          <a:stretch/>
        </p:blipFill>
        <p:spPr>
          <a:xfrm>
            <a:off x="209005" y="231064"/>
            <a:ext cx="4036423" cy="3416320"/>
          </a:xfrm>
          <a:prstGeom prst="rect">
            <a:avLst/>
          </a:prstGeom>
        </p:spPr>
      </p:pic>
      <p:pic>
        <p:nvPicPr>
          <p:cNvPr id="9" name="Picture 8" descr="A picture containing indoor, sitting, sign, table&#10;&#10;Description automatically generated">
            <a:extLst>
              <a:ext uri="{FF2B5EF4-FFF2-40B4-BE49-F238E27FC236}">
                <a16:creationId xmlns:a16="http://schemas.microsoft.com/office/drawing/2014/main" id="{A16A5964-5C61-4A56-8B36-186B54DA0A24}"/>
              </a:ext>
            </a:extLst>
          </p:cNvPr>
          <p:cNvPicPr>
            <a:picLocks noChangeAspect="1"/>
          </p:cNvPicPr>
          <p:nvPr/>
        </p:nvPicPr>
        <p:blipFill rotWithShape="1">
          <a:blip r:embed="rId3"/>
          <a:srcRect l="6752" t="11620" r="11106" b="15932"/>
          <a:stretch/>
        </p:blipFill>
        <p:spPr>
          <a:xfrm>
            <a:off x="209005" y="3647385"/>
            <a:ext cx="4036423" cy="2425170"/>
          </a:xfrm>
          <a:prstGeom prst="rect">
            <a:avLst/>
          </a:prstGeom>
        </p:spPr>
      </p:pic>
      <p:pic>
        <p:nvPicPr>
          <p:cNvPr id="10" name="Picture 9" descr="A picture containing indoor, film, photo, sitting&#10;&#10;Description automatically generated">
            <a:extLst>
              <a:ext uri="{FF2B5EF4-FFF2-40B4-BE49-F238E27FC236}">
                <a16:creationId xmlns:a16="http://schemas.microsoft.com/office/drawing/2014/main" id="{7BE1F7AE-0F4A-4480-B6FE-6106F6EDDFCD}"/>
              </a:ext>
            </a:extLst>
          </p:cNvPr>
          <p:cNvPicPr>
            <a:picLocks noChangeAspect="1"/>
          </p:cNvPicPr>
          <p:nvPr/>
        </p:nvPicPr>
        <p:blipFill rotWithShape="1">
          <a:blip r:embed="rId4"/>
          <a:srcRect r="4972" b="4069"/>
          <a:stretch/>
        </p:blipFill>
        <p:spPr>
          <a:xfrm>
            <a:off x="4230786" y="231064"/>
            <a:ext cx="3730428" cy="3416320"/>
          </a:xfrm>
          <a:prstGeom prst="rect">
            <a:avLst/>
          </a:prstGeom>
        </p:spPr>
      </p:pic>
      <p:pic>
        <p:nvPicPr>
          <p:cNvPr id="11" name="Picture 10">
            <a:extLst>
              <a:ext uri="{FF2B5EF4-FFF2-40B4-BE49-F238E27FC236}">
                <a16:creationId xmlns:a16="http://schemas.microsoft.com/office/drawing/2014/main" id="{5A0865B4-DDD3-4643-80C2-08275E73BD9A}"/>
              </a:ext>
            </a:extLst>
          </p:cNvPr>
          <p:cNvPicPr>
            <a:picLocks noChangeAspect="1"/>
          </p:cNvPicPr>
          <p:nvPr/>
        </p:nvPicPr>
        <p:blipFill rotWithShape="1">
          <a:blip r:embed="rId5"/>
          <a:srcRect l="1062" r="10245"/>
          <a:stretch/>
        </p:blipFill>
        <p:spPr>
          <a:xfrm>
            <a:off x="4245428" y="3647384"/>
            <a:ext cx="3730428" cy="2408419"/>
          </a:xfrm>
          <a:prstGeom prst="rect">
            <a:avLst/>
          </a:prstGeom>
        </p:spPr>
      </p:pic>
      <p:sp>
        <p:nvSpPr>
          <p:cNvPr id="12" name="TextBox 11">
            <a:extLst>
              <a:ext uri="{FF2B5EF4-FFF2-40B4-BE49-F238E27FC236}">
                <a16:creationId xmlns:a16="http://schemas.microsoft.com/office/drawing/2014/main" id="{351CF960-52A0-4BBA-9BA6-3D86EFDC7E34}"/>
              </a:ext>
            </a:extLst>
          </p:cNvPr>
          <p:cNvSpPr txBox="1"/>
          <p:nvPr/>
        </p:nvSpPr>
        <p:spPr>
          <a:xfrm>
            <a:off x="375502" y="491937"/>
            <a:ext cx="374884" cy="369332"/>
          </a:xfrm>
          <a:prstGeom prst="rect">
            <a:avLst/>
          </a:prstGeom>
          <a:noFill/>
        </p:spPr>
        <p:txBody>
          <a:bodyPr wrap="square" rtlCol="0">
            <a:spAutoFit/>
          </a:bodyPr>
          <a:lstStyle/>
          <a:p>
            <a:r>
              <a:rPr lang="en-US" b="1" dirty="0">
                <a:solidFill>
                  <a:schemeClr val="bg1"/>
                </a:solidFill>
                <a:latin typeface="Helvetica" pitchFamily="2" charset="0"/>
                <a:cs typeface="Times New Roman" panose="02020603050405020304" pitchFamily="18" charset="0"/>
              </a:rPr>
              <a:t>A</a:t>
            </a:r>
          </a:p>
        </p:txBody>
      </p:sp>
      <p:sp>
        <p:nvSpPr>
          <p:cNvPr id="13" name="TextBox 12">
            <a:extLst>
              <a:ext uri="{FF2B5EF4-FFF2-40B4-BE49-F238E27FC236}">
                <a16:creationId xmlns:a16="http://schemas.microsoft.com/office/drawing/2014/main" id="{2016747E-8D69-440F-894E-5922D137B95A}"/>
              </a:ext>
            </a:extLst>
          </p:cNvPr>
          <p:cNvSpPr txBox="1"/>
          <p:nvPr/>
        </p:nvSpPr>
        <p:spPr>
          <a:xfrm>
            <a:off x="4411925" y="432865"/>
            <a:ext cx="374884" cy="369332"/>
          </a:xfrm>
          <a:prstGeom prst="rect">
            <a:avLst/>
          </a:prstGeom>
          <a:noFill/>
        </p:spPr>
        <p:txBody>
          <a:bodyPr wrap="square" rtlCol="0">
            <a:spAutoFit/>
          </a:bodyPr>
          <a:lstStyle/>
          <a:p>
            <a:r>
              <a:rPr lang="en-US" b="1" dirty="0">
                <a:solidFill>
                  <a:schemeClr val="bg1"/>
                </a:solidFill>
                <a:latin typeface="Helvetica" pitchFamily="2" charset="0"/>
                <a:cs typeface="Times New Roman" panose="02020603050405020304" pitchFamily="18" charset="0"/>
              </a:rPr>
              <a:t>C</a:t>
            </a:r>
          </a:p>
        </p:txBody>
      </p:sp>
      <p:sp>
        <p:nvSpPr>
          <p:cNvPr id="14" name="TextBox 13">
            <a:extLst>
              <a:ext uri="{FF2B5EF4-FFF2-40B4-BE49-F238E27FC236}">
                <a16:creationId xmlns:a16="http://schemas.microsoft.com/office/drawing/2014/main" id="{E1B590A2-305E-4D84-9CD9-D1C649336285}"/>
              </a:ext>
            </a:extLst>
          </p:cNvPr>
          <p:cNvSpPr txBox="1"/>
          <p:nvPr/>
        </p:nvSpPr>
        <p:spPr>
          <a:xfrm>
            <a:off x="4411925" y="3899053"/>
            <a:ext cx="374884" cy="369332"/>
          </a:xfrm>
          <a:prstGeom prst="rect">
            <a:avLst/>
          </a:prstGeom>
          <a:noFill/>
        </p:spPr>
        <p:txBody>
          <a:bodyPr wrap="square" rtlCol="0">
            <a:spAutoFit/>
          </a:bodyPr>
          <a:lstStyle/>
          <a:p>
            <a:r>
              <a:rPr lang="en-US" b="1" dirty="0">
                <a:solidFill>
                  <a:schemeClr val="bg1"/>
                </a:solidFill>
                <a:latin typeface="Helvetica" pitchFamily="2" charset="0"/>
                <a:cs typeface="Times New Roman" panose="02020603050405020304" pitchFamily="18" charset="0"/>
              </a:rPr>
              <a:t>D</a:t>
            </a:r>
          </a:p>
        </p:txBody>
      </p:sp>
      <p:sp>
        <p:nvSpPr>
          <p:cNvPr id="15" name="TextBox 14">
            <a:extLst>
              <a:ext uri="{FF2B5EF4-FFF2-40B4-BE49-F238E27FC236}">
                <a16:creationId xmlns:a16="http://schemas.microsoft.com/office/drawing/2014/main" id="{57FCFB8E-BE4E-4AB2-A58E-E3DD1919C22E}"/>
              </a:ext>
            </a:extLst>
          </p:cNvPr>
          <p:cNvSpPr txBox="1"/>
          <p:nvPr/>
        </p:nvSpPr>
        <p:spPr>
          <a:xfrm>
            <a:off x="562944" y="3899053"/>
            <a:ext cx="374884" cy="369332"/>
          </a:xfrm>
          <a:prstGeom prst="rect">
            <a:avLst/>
          </a:prstGeom>
          <a:noFill/>
        </p:spPr>
        <p:txBody>
          <a:bodyPr wrap="square" rtlCol="0">
            <a:spAutoFit/>
          </a:bodyPr>
          <a:lstStyle/>
          <a:p>
            <a:r>
              <a:rPr lang="en-US" b="1" dirty="0">
                <a:solidFill>
                  <a:schemeClr val="bg1"/>
                </a:solidFill>
                <a:latin typeface="Helvetica" pitchFamily="2" charset="0"/>
                <a:cs typeface="Times New Roman" panose="02020603050405020304" pitchFamily="18" charset="0"/>
              </a:rPr>
              <a:t>B</a:t>
            </a:r>
          </a:p>
        </p:txBody>
      </p:sp>
      <p:sp>
        <p:nvSpPr>
          <p:cNvPr id="16" name="TextBox 15">
            <a:extLst>
              <a:ext uri="{FF2B5EF4-FFF2-40B4-BE49-F238E27FC236}">
                <a16:creationId xmlns:a16="http://schemas.microsoft.com/office/drawing/2014/main" id="{A2C9C149-12FE-4EEB-8387-C6D374C0FFC8}"/>
              </a:ext>
            </a:extLst>
          </p:cNvPr>
          <p:cNvSpPr txBox="1"/>
          <p:nvPr/>
        </p:nvSpPr>
        <p:spPr>
          <a:xfrm>
            <a:off x="8191099" y="802197"/>
            <a:ext cx="3368842" cy="4801314"/>
          </a:xfrm>
          <a:prstGeom prst="rect">
            <a:avLst/>
          </a:prstGeom>
          <a:noFill/>
        </p:spPr>
        <p:txBody>
          <a:bodyPr wrap="square" rtlCol="0">
            <a:spAutoFit/>
          </a:bodyPr>
          <a:lstStyle/>
          <a:p>
            <a:r>
              <a:rPr lang="en-US" b="1" dirty="0"/>
              <a:t>SD Content 1F: </a:t>
            </a:r>
            <a:r>
              <a:rPr lang="en-US" dirty="0"/>
              <a:t>Patient #13 – OTA/AO 61C2.3(</a:t>
            </a:r>
            <a:r>
              <a:rPr lang="en-US" dirty="0" err="1"/>
              <a:t>d,n</a:t>
            </a:r>
            <a:r>
              <a:rPr lang="en-US" dirty="0"/>
              <a:t>). AP pelvis radiograph in the resus bay showing left sided sacral fracture, right side APC2 injury, and pubic symphysis widening (A). Pre-operative CT scan showing left sided comminuted sacral fracture and widening of the right SI joint (B). Immediate post-op AP radiograph showing left sided lumbopelvic fixation, left side S1 TS screw, right side S1 SI screw, and pubic symphysis plating (C). Post op CT scan showing posterior pelvic reduction (D).</a:t>
            </a:r>
            <a:endParaRPr lang="en-US" b="1" dirty="0"/>
          </a:p>
          <a:p>
            <a:endParaRPr lang="en-US" dirty="0"/>
          </a:p>
        </p:txBody>
      </p:sp>
    </p:spTree>
    <p:extLst>
      <p:ext uri="{BB962C8B-B14F-4D97-AF65-F5344CB8AC3E}">
        <p14:creationId xmlns:p14="http://schemas.microsoft.com/office/powerpoint/2010/main" val="11920826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F559C47-D269-464B-8155-ABC3B32089E0}"/>
              </a:ext>
            </a:extLst>
          </p:cNvPr>
          <p:cNvGrpSpPr/>
          <p:nvPr/>
        </p:nvGrpSpPr>
        <p:grpSpPr>
          <a:xfrm>
            <a:off x="670513" y="133004"/>
            <a:ext cx="10070861" cy="5498307"/>
            <a:chOff x="54774" y="0"/>
            <a:chExt cx="10938705" cy="5972117"/>
          </a:xfrm>
        </p:grpSpPr>
        <p:pic>
          <p:nvPicPr>
            <p:cNvPr id="3" name="Picture 2" descr="A picture containing X-ray film&#10;&#10;Description automatically generated">
              <a:extLst>
                <a:ext uri="{FF2B5EF4-FFF2-40B4-BE49-F238E27FC236}">
                  <a16:creationId xmlns:a16="http://schemas.microsoft.com/office/drawing/2014/main" id="{6195040D-E89C-4F8C-8500-6C91344269F8}"/>
                </a:ext>
              </a:extLst>
            </p:cNvPr>
            <p:cNvPicPr>
              <a:picLocks noChangeAspect="1"/>
            </p:cNvPicPr>
            <p:nvPr/>
          </p:nvPicPr>
          <p:blipFill rotWithShape="1">
            <a:blip r:embed="rId2"/>
            <a:srcRect l="3458" t="9479"/>
            <a:stretch/>
          </p:blipFill>
          <p:spPr>
            <a:xfrm>
              <a:off x="54774" y="0"/>
              <a:ext cx="3843099" cy="3296282"/>
            </a:xfrm>
            <a:prstGeom prst="rect">
              <a:avLst/>
            </a:prstGeom>
          </p:spPr>
        </p:pic>
        <p:pic>
          <p:nvPicPr>
            <p:cNvPr id="4" name="Picture 3">
              <a:extLst>
                <a:ext uri="{FF2B5EF4-FFF2-40B4-BE49-F238E27FC236}">
                  <a16:creationId xmlns:a16="http://schemas.microsoft.com/office/drawing/2014/main" id="{2D079F9B-D372-44EB-A782-199118736ED7}"/>
                </a:ext>
              </a:extLst>
            </p:cNvPr>
            <p:cNvPicPr>
              <a:picLocks noChangeAspect="1"/>
            </p:cNvPicPr>
            <p:nvPr/>
          </p:nvPicPr>
          <p:blipFill rotWithShape="1">
            <a:blip r:embed="rId3"/>
            <a:srcRect l="11472" r="15665"/>
            <a:stretch/>
          </p:blipFill>
          <p:spPr>
            <a:xfrm>
              <a:off x="3897873" y="0"/>
              <a:ext cx="3531109" cy="2787978"/>
            </a:xfrm>
            <a:prstGeom prst="rect">
              <a:avLst/>
            </a:prstGeom>
          </p:spPr>
        </p:pic>
        <p:pic>
          <p:nvPicPr>
            <p:cNvPr id="5" name="Picture 4" descr="A picture containing text&#10;&#10;Description automatically generated">
              <a:extLst>
                <a:ext uri="{FF2B5EF4-FFF2-40B4-BE49-F238E27FC236}">
                  <a16:creationId xmlns:a16="http://schemas.microsoft.com/office/drawing/2014/main" id="{91A4788B-FB08-4E8A-B1DD-FF2E47BA602D}"/>
                </a:ext>
              </a:extLst>
            </p:cNvPr>
            <p:cNvPicPr>
              <a:picLocks noChangeAspect="1"/>
            </p:cNvPicPr>
            <p:nvPr/>
          </p:nvPicPr>
          <p:blipFill rotWithShape="1">
            <a:blip r:embed="rId4"/>
            <a:srcRect b="6924"/>
            <a:stretch/>
          </p:blipFill>
          <p:spPr>
            <a:xfrm>
              <a:off x="7428982" y="0"/>
              <a:ext cx="3547803" cy="3291705"/>
            </a:xfrm>
            <a:prstGeom prst="rect">
              <a:avLst/>
            </a:prstGeom>
          </p:spPr>
        </p:pic>
        <p:pic>
          <p:nvPicPr>
            <p:cNvPr id="6" name="Picture 5" descr="A picture containing text, X-ray film, clock&#10;&#10;Description automatically generated">
              <a:extLst>
                <a:ext uri="{FF2B5EF4-FFF2-40B4-BE49-F238E27FC236}">
                  <a16:creationId xmlns:a16="http://schemas.microsoft.com/office/drawing/2014/main" id="{8BBAD48C-C78D-40CC-9B94-ED467C50984E}"/>
                </a:ext>
              </a:extLst>
            </p:cNvPr>
            <p:cNvPicPr>
              <a:picLocks noChangeAspect="1"/>
            </p:cNvPicPr>
            <p:nvPr/>
          </p:nvPicPr>
          <p:blipFill rotWithShape="1">
            <a:blip r:embed="rId5"/>
            <a:srcRect t="13158" r="5951" b="5413"/>
            <a:stretch/>
          </p:blipFill>
          <p:spPr>
            <a:xfrm>
              <a:off x="54774" y="3291705"/>
              <a:ext cx="3843099" cy="2680412"/>
            </a:xfrm>
            <a:prstGeom prst="rect">
              <a:avLst/>
            </a:prstGeom>
          </p:spPr>
        </p:pic>
        <p:pic>
          <p:nvPicPr>
            <p:cNvPr id="7" name="Picture 6" descr="A picture containing indoor&#10;&#10;Description automatically generated">
              <a:extLst>
                <a:ext uri="{FF2B5EF4-FFF2-40B4-BE49-F238E27FC236}">
                  <a16:creationId xmlns:a16="http://schemas.microsoft.com/office/drawing/2014/main" id="{27D14C73-BA5D-4540-A10E-B5FDDDEBA243}"/>
                </a:ext>
              </a:extLst>
            </p:cNvPr>
            <p:cNvPicPr>
              <a:picLocks noChangeAspect="1"/>
            </p:cNvPicPr>
            <p:nvPr/>
          </p:nvPicPr>
          <p:blipFill rotWithShape="1">
            <a:blip r:embed="rId6"/>
            <a:srcRect l="11452" r="14277"/>
            <a:stretch/>
          </p:blipFill>
          <p:spPr>
            <a:xfrm>
              <a:off x="7445676" y="3291705"/>
              <a:ext cx="3547803" cy="2680412"/>
            </a:xfrm>
            <a:prstGeom prst="rect">
              <a:avLst/>
            </a:prstGeom>
          </p:spPr>
        </p:pic>
        <p:pic>
          <p:nvPicPr>
            <p:cNvPr id="8" name="Picture 7" descr="A picture containing crater&#10;&#10;Description automatically generated">
              <a:extLst>
                <a:ext uri="{FF2B5EF4-FFF2-40B4-BE49-F238E27FC236}">
                  <a16:creationId xmlns:a16="http://schemas.microsoft.com/office/drawing/2014/main" id="{F0579410-24C3-431C-9E19-F3EDE5847078}"/>
                </a:ext>
              </a:extLst>
            </p:cNvPr>
            <p:cNvPicPr>
              <a:picLocks noChangeAspect="1"/>
            </p:cNvPicPr>
            <p:nvPr/>
          </p:nvPicPr>
          <p:blipFill rotWithShape="1">
            <a:blip r:embed="rId7"/>
            <a:srcRect t="1" b="24472"/>
            <a:stretch/>
          </p:blipFill>
          <p:spPr>
            <a:xfrm>
              <a:off x="3906220" y="2787978"/>
              <a:ext cx="3531109" cy="3184139"/>
            </a:xfrm>
            <a:prstGeom prst="rect">
              <a:avLst/>
            </a:prstGeom>
          </p:spPr>
        </p:pic>
        <p:sp>
          <p:nvSpPr>
            <p:cNvPr id="9" name="TextBox 8">
              <a:extLst>
                <a:ext uri="{FF2B5EF4-FFF2-40B4-BE49-F238E27FC236}">
                  <a16:creationId xmlns:a16="http://schemas.microsoft.com/office/drawing/2014/main" id="{FD627C0F-9E20-4859-96B0-11C2DED12563}"/>
                </a:ext>
              </a:extLst>
            </p:cNvPr>
            <p:cNvSpPr txBox="1"/>
            <p:nvPr/>
          </p:nvSpPr>
          <p:spPr>
            <a:xfrm>
              <a:off x="394372" y="73095"/>
              <a:ext cx="374884" cy="369332"/>
            </a:xfrm>
            <a:prstGeom prst="rect">
              <a:avLst/>
            </a:prstGeom>
            <a:noFill/>
          </p:spPr>
          <p:txBody>
            <a:bodyPr wrap="square" rtlCol="0">
              <a:spAutoFit/>
            </a:bodyPr>
            <a:lstStyle/>
            <a:p>
              <a:r>
                <a:rPr lang="en-US" b="1" dirty="0">
                  <a:solidFill>
                    <a:schemeClr val="bg1"/>
                  </a:solidFill>
                  <a:latin typeface="Helvetica" pitchFamily="2" charset="0"/>
                  <a:cs typeface="Times New Roman" panose="02020603050405020304" pitchFamily="18" charset="0"/>
                </a:rPr>
                <a:t>A</a:t>
              </a:r>
            </a:p>
          </p:txBody>
        </p:sp>
        <p:sp>
          <p:nvSpPr>
            <p:cNvPr id="10" name="TextBox 9">
              <a:extLst>
                <a:ext uri="{FF2B5EF4-FFF2-40B4-BE49-F238E27FC236}">
                  <a16:creationId xmlns:a16="http://schemas.microsoft.com/office/drawing/2014/main" id="{8F11FC05-06B7-45B4-AE1D-2D18AC7F1813}"/>
                </a:ext>
              </a:extLst>
            </p:cNvPr>
            <p:cNvSpPr txBox="1"/>
            <p:nvPr/>
          </p:nvSpPr>
          <p:spPr>
            <a:xfrm>
              <a:off x="3950304" y="107628"/>
              <a:ext cx="374884" cy="369332"/>
            </a:xfrm>
            <a:prstGeom prst="rect">
              <a:avLst/>
            </a:prstGeom>
            <a:noFill/>
          </p:spPr>
          <p:txBody>
            <a:bodyPr wrap="square" rtlCol="0">
              <a:spAutoFit/>
            </a:bodyPr>
            <a:lstStyle/>
            <a:p>
              <a:r>
                <a:rPr lang="en-US" b="1" dirty="0">
                  <a:solidFill>
                    <a:schemeClr val="bg1"/>
                  </a:solidFill>
                  <a:latin typeface="Helvetica" pitchFamily="2" charset="0"/>
                  <a:cs typeface="Times New Roman" panose="02020603050405020304" pitchFamily="18" charset="0"/>
                </a:rPr>
                <a:t>B</a:t>
              </a:r>
            </a:p>
          </p:txBody>
        </p:sp>
        <p:sp>
          <p:nvSpPr>
            <p:cNvPr id="11" name="TextBox 10">
              <a:extLst>
                <a:ext uri="{FF2B5EF4-FFF2-40B4-BE49-F238E27FC236}">
                  <a16:creationId xmlns:a16="http://schemas.microsoft.com/office/drawing/2014/main" id="{CA099315-86DC-4FC7-B417-05D95FFC6771}"/>
                </a:ext>
              </a:extLst>
            </p:cNvPr>
            <p:cNvSpPr txBox="1"/>
            <p:nvPr/>
          </p:nvSpPr>
          <p:spPr>
            <a:xfrm>
              <a:off x="7511203" y="107628"/>
              <a:ext cx="374884" cy="369332"/>
            </a:xfrm>
            <a:prstGeom prst="rect">
              <a:avLst/>
            </a:prstGeom>
            <a:noFill/>
          </p:spPr>
          <p:txBody>
            <a:bodyPr wrap="square" rtlCol="0">
              <a:spAutoFit/>
            </a:bodyPr>
            <a:lstStyle/>
            <a:p>
              <a:r>
                <a:rPr lang="en-US" b="1" dirty="0">
                  <a:solidFill>
                    <a:schemeClr val="bg1"/>
                  </a:solidFill>
                  <a:latin typeface="Helvetica" pitchFamily="2" charset="0"/>
                  <a:cs typeface="Times New Roman" panose="02020603050405020304" pitchFamily="18" charset="0"/>
                </a:rPr>
                <a:t>C</a:t>
              </a:r>
            </a:p>
          </p:txBody>
        </p:sp>
        <p:sp>
          <p:nvSpPr>
            <p:cNvPr id="12" name="TextBox 11">
              <a:extLst>
                <a:ext uri="{FF2B5EF4-FFF2-40B4-BE49-F238E27FC236}">
                  <a16:creationId xmlns:a16="http://schemas.microsoft.com/office/drawing/2014/main" id="{9D5BCC24-273C-4CCE-BC9B-D724DE3B3B9A}"/>
                </a:ext>
              </a:extLst>
            </p:cNvPr>
            <p:cNvSpPr txBox="1"/>
            <p:nvPr/>
          </p:nvSpPr>
          <p:spPr>
            <a:xfrm>
              <a:off x="102944" y="3427674"/>
              <a:ext cx="374884" cy="369332"/>
            </a:xfrm>
            <a:prstGeom prst="rect">
              <a:avLst/>
            </a:prstGeom>
            <a:noFill/>
          </p:spPr>
          <p:txBody>
            <a:bodyPr wrap="square" rtlCol="0">
              <a:spAutoFit/>
            </a:bodyPr>
            <a:lstStyle/>
            <a:p>
              <a:r>
                <a:rPr lang="en-US" b="1" dirty="0">
                  <a:solidFill>
                    <a:schemeClr val="bg1"/>
                  </a:solidFill>
                  <a:latin typeface="Helvetica" pitchFamily="2" charset="0"/>
                  <a:cs typeface="Times New Roman" panose="02020603050405020304" pitchFamily="18" charset="0"/>
                </a:rPr>
                <a:t>D</a:t>
              </a:r>
            </a:p>
          </p:txBody>
        </p:sp>
        <p:sp>
          <p:nvSpPr>
            <p:cNvPr id="13" name="TextBox 12">
              <a:extLst>
                <a:ext uri="{FF2B5EF4-FFF2-40B4-BE49-F238E27FC236}">
                  <a16:creationId xmlns:a16="http://schemas.microsoft.com/office/drawing/2014/main" id="{7D99FEF6-E0E7-4598-A6D1-6F64F3E6776E}"/>
                </a:ext>
              </a:extLst>
            </p:cNvPr>
            <p:cNvSpPr txBox="1"/>
            <p:nvPr/>
          </p:nvSpPr>
          <p:spPr>
            <a:xfrm>
              <a:off x="3963400" y="3244334"/>
              <a:ext cx="374884" cy="369332"/>
            </a:xfrm>
            <a:prstGeom prst="rect">
              <a:avLst/>
            </a:prstGeom>
            <a:noFill/>
          </p:spPr>
          <p:txBody>
            <a:bodyPr wrap="square" rtlCol="0">
              <a:spAutoFit/>
            </a:bodyPr>
            <a:lstStyle/>
            <a:p>
              <a:r>
                <a:rPr lang="en-US" b="1" dirty="0">
                  <a:solidFill>
                    <a:schemeClr val="bg1"/>
                  </a:solidFill>
                  <a:latin typeface="Helvetica" pitchFamily="2" charset="0"/>
                  <a:cs typeface="Times New Roman" panose="02020603050405020304" pitchFamily="18" charset="0"/>
                </a:rPr>
                <a:t>E</a:t>
              </a:r>
            </a:p>
          </p:txBody>
        </p:sp>
        <p:sp>
          <p:nvSpPr>
            <p:cNvPr id="14" name="TextBox 13">
              <a:extLst>
                <a:ext uri="{FF2B5EF4-FFF2-40B4-BE49-F238E27FC236}">
                  <a16:creationId xmlns:a16="http://schemas.microsoft.com/office/drawing/2014/main" id="{A8476B48-D961-417D-9603-DE86A7140801}"/>
                </a:ext>
              </a:extLst>
            </p:cNvPr>
            <p:cNvSpPr txBox="1"/>
            <p:nvPr/>
          </p:nvSpPr>
          <p:spPr>
            <a:xfrm>
              <a:off x="7511203" y="3429000"/>
              <a:ext cx="374884" cy="369332"/>
            </a:xfrm>
            <a:prstGeom prst="rect">
              <a:avLst/>
            </a:prstGeom>
            <a:noFill/>
          </p:spPr>
          <p:txBody>
            <a:bodyPr wrap="square" rtlCol="0">
              <a:spAutoFit/>
            </a:bodyPr>
            <a:lstStyle/>
            <a:p>
              <a:r>
                <a:rPr lang="en-US" b="1" dirty="0">
                  <a:solidFill>
                    <a:schemeClr val="bg1"/>
                  </a:solidFill>
                  <a:latin typeface="Helvetica" pitchFamily="2" charset="0"/>
                  <a:cs typeface="Times New Roman" panose="02020603050405020304" pitchFamily="18" charset="0"/>
                </a:rPr>
                <a:t>F</a:t>
              </a:r>
            </a:p>
          </p:txBody>
        </p:sp>
      </p:grpSp>
      <p:sp>
        <p:nvSpPr>
          <p:cNvPr id="15" name="TextBox 14">
            <a:extLst>
              <a:ext uri="{FF2B5EF4-FFF2-40B4-BE49-F238E27FC236}">
                <a16:creationId xmlns:a16="http://schemas.microsoft.com/office/drawing/2014/main" id="{94B39E47-AAED-4757-8B61-A10103942DA8}"/>
              </a:ext>
            </a:extLst>
          </p:cNvPr>
          <p:cNvSpPr txBox="1"/>
          <p:nvPr/>
        </p:nvSpPr>
        <p:spPr>
          <a:xfrm>
            <a:off x="0" y="5661947"/>
            <a:ext cx="12192000" cy="1477328"/>
          </a:xfrm>
          <a:prstGeom prst="rect">
            <a:avLst/>
          </a:prstGeom>
          <a:noFill/>
        </p:spPr>
        <p:txBody>
          <a:bodyPr wrap="square" rtlCol="0">
            <a:spAutoFit/>
          </a:bodyPr>
          <a:lstStyle/>
          <a:p>
            <a:r>
              <a:rPr lang="en-US" b="1" dirty="0"/>
              <a:t>SD Content 1G: </a:t>
            </a:r>
            <a:r>
              <a:rPr lang="en-US" dirty="0"/>
              <a:t>Patient #18 – OTA/AO 61C1.3. AP pelvis radiograph in the resus bay showing bilateral sacral fractures (A). Pre-operative axial CT scan showing bilateral sacral fractures (B). Preoperative sagittal CT scan showing kyphotic deformity of sacrum due to U-type fracture (C). Immediate post-op AP radiograph showing bilateral lumbopelvic fixation, right side S1 SI screw, and right S2 TS screw (D). Post op sagittal (E) and axial (F) CT scans showing reduction of sacral kyphosis and of posterior pelvic ring.</a:t>
            </a:r>
            <a:endParaRPr lang="en-US" b="1" dirty="0"/>
          </a:p>
          <a:p>
            <a:endParaRPr lang="en-US" dirty="0"/>
          </a:p>
        </p:txBody>
      </p:sp>
    </p:spTree>
    <p:extLst>
      <p:ext uri="{BB962C8B-B14F-4D97-AF65-F5344CB8AC3E}">
        <p14:creationId xmlns:p14="http://schemas.microsoft.com/office/powerpoint/2010/main" val="25683931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TotalTime>
  <Words>729</Words>
  <Application>Microsoft Office PowerPoint</Application>
  <PresentationFormat>Widescreen</PresentationFormat>
  <Paragraphs>36</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Calibri Light</vt:lpstr>
      <vt:lpstr>Helvetica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Steelman, Kevin Robert</dc:creator>
  <cp:lastModifiedBy>editor</cp:lastModifiedBy>
  <cp:revision>5</cp:revision>
  <dcterms:created xsi:type="dcterms:W3CDTF">2021-09-18T00:21:04Z</dcterms:created>
  <dcterms:modified xsi:type="dcterms:W3CDTF">2021-10-13T16:40:24Z</dcterms:modified>
</cp:coreProperties>
</file>