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ti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23"/>
  </p:notesMasterIdLst>
  <p:handoutMasterIdLst>
    <p:handoutMasterId r:id="rId24"/>
  </p:handoutMasterIdLst>
  <p:sldIdLst>
    <p:sldId id="256" r:id="rId2"/>
    <p:sldId id="487" r:id="rId3"/>
    <p:sldId id="489" r:id="rId4"/>
    <p:sldId id="492" r:id="rId5"/>
    <p:sldId id="455" r:id="rId6"/>
    <p:sldId id="486" r:id="rId7"/>
    <p:sldId id="447" r:id="rId8"/>
    <p:sldId id="474" r:id="rId9"/>
    <p:sldId id="480" r:id="rId10"/>
    <p:sldId id="478" r:id="rId11"/>
    <p:sldId id="491" r:id="rId12"/>
    <p:sldId id="473" r:id="rId13"/>
    <p:sldId id="494" r:id="rId14"/>
    <p:sldId id="477" r:id="rId15"/>
    <p:sldId id="476" r:id="rId16"/>
    <p:sldId id="484" r:id="rId17"/>
    <p:sldId id="446" r:id="rId18"/>
    <p:sldId id="483" r:id="rId19"/>
    <p:sldId id="485" r:id="rId20"/>
    <p:sldId id="482" r:id="rId21"/>
    <p:sldId id="493" r:id="rId22"/>
  </p:sldIdLst>
  <p:sldSz cx="6858000" cy="9144000" type="screen4x3"/>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134" autoAdjust="0"/>
    <p:restoredTop sz="91744" autoAdjust="0"/>
  </p:normalViewPr>
  <p:slideViewPr>
    <p:cSldViewPr snapToGrid="0" snapToObjects="1">
      <p:cViewPr>
        <p:scale>
          <a:sx n="90" d="100"/>
          <a:sy n="90" d="100"/>
        </p:scale>
        <p:origin x="7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427" cy="513508"/>
          </a:xfrm>
          <a:prstGeom prst="rect">
            <a:avLst/>
          </a:prstGeom>
        </p:spPr>
        <p:txBody>
          <a:bodyPr vert="horz" lIns="95527" tIns="47764" rIns="95527" bIns="47764" rtlCol="0"/>
          <a:lstStyle>
            <a:lvl1pPr algn="l">
              <a:defRPr sz="1300"/>
            </a:lvl1pPr>
          </a:lstStyle>
          <a:p>
            <a:endParaRPr lang="de-DE"/>
          </a:p>
        </p:txBody>
      </p:sp>
      <p:sp>
        <p:nvSpPr>
          <p:cNvPr id="3" name="Datumsplatzhalter 2"/>
          <p:cNvSpPr>
            <a:spLocks noGrp="1"/>
          </p:cNvSpPr>
          <p:nvPr>
            <p:ph type="dt" sz="quarter" idx="1"/>
          </p:nvPr>
        </p:nvSpPr>
        <p:spPr>
          <a:xfrm>
            <a:off x="4023992" y="0"/>
            <a:ext cx="3078427" cy="513508"/>
          </a:xfrm>
          <a:prstGeom prst="rect">
            <a:avLst/>
          </a:prstGeom>
        </p:spPr>
        <p:txBody>
          <a:bodyPr vert="horz" lIns="95527" tIns="47764" rIns="95527" bIns="47764" rtlCol="0"/>
          <a:lstStyle>
            <a:lvl1pPr algn="r">
              <a:defRPr sz="1300"/>
            </a:lvl1pPr>
          </a:lstStyle>
          <a:p>
            <a:fld id="{4B1116E5-CAB4-43C9-8EF9-42CBA96A388A}" type="datetimeFigureOut">
              <a:rPr lang="de-DE" smtClean="0"/>
              <a:t>28.04.2022</a:t>
            </a:fld>
            <a:endParaRPr lang="de-DE"/>
          </a:p>
        </p:txBody>
      </p:sp>
      <p:sp>
        <p:nvSpPr>
          <p:cNvPr id="4" name="Fußzeilenplatzhalter 3"/>
          <p:cNvSpPr>
            <a:spLocks noGrp="1"/>
          </p:cNvSpPr>
          <p:nvPr>
            <p:ph type="ftr" sz="quarter" idx="2"/>
          </p:nvPr>
        </p:nvSpPr>
        <p:spPr>
          <a:xfrm>
            <a:off x="0" y="9721107"/>
            <a:ext cx="3078427" cy="513507"/>
          </a:xfrm>
          <a:prstGeom prst="rect">
            <a:avLst/>
          </a:prstGeom>
        </p:spPr>
        <p:txBody>
          <a:bodyPr vert="horz" lIns="95527" tIns="47764" rIns="95527" bIns="47764" rtlCol="0" anchor="b"/>
          <a:lstStyle>
            <a:lvl1pPr algn="l">
              <a:defRPr sz="1300"/>
            </a:lvl1pPr>
          </a:lstStyle>
          <a:p>
            <a:endParaRPr lang="de-DE"/>
          </a:p>
        </p:txBody>
      </p:sp>
      <p:sp>
        <p:nvSpPr>
          <p:cNvPr id="5" name="Foliennummernplatzhalter 4"/>
          <p:cNvSpPr>
            <a:spLocks noGrp="1"/>
          </p:cNvSpPr>
          <p:nvPr>
            <p:ph type="sldNum" sz="quarter" idx="3"/>
          </p:nvPr>
        </p:nvSpPr>
        <p:spPr>
          <a:xfrm>
            <a:off x="4023992" y="9721107"/>
            <a:ext cx="3078427" cy="513507"/>
          </a:xfrm>
          <a:prstGeom prst="rect">
            <a:avLst/>
          </a:prstGeom>
        </p:spPr>
        <p:txBody>
          <a:bodyPr vert="horz" lIns="95527" tIns="47764" rIns="95527" bIns="47764" rtlCol="0" anchor="b"/>
          <a:lstStyle>
            <a:lvl1pPr algn="r">
              <a:defRPr sz="1300"/>
            </a:lvl1pPr>
          </a:lstStyle>
          <a:p>
            <a:fld id="{47A086F7-DA56-4520-B1E3-A2EF57104B9F}" type="slidenum">
              <a:rPr lang="de-DE" smtClean="0"/>
              <a:t>‹Nr.›</a:t>
            </a:fld>
            <a:endParaRPr lang="de-DE"/>
          </a:p>
        </p:txBody>
      </p:sp>
    </p:spTree>
    <p:extLst>
      <p:ext uri="{BB962C8B-B14F-4D97-AF65-F5344CB8AC3E}">
        <p14:creationId xmlns:p14="http://schemas.microsoft.com/office/powerpoint/2010/main" val="887516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38D0C2C9-99B6-46C0-8E56-A4DEA4B6FA37}" type="datetimeFigureOut">
              <a:rPr lang="en-US" smtClean="0"/>
              <a:t>4/28/2022</a:t>
            </a:fld>
            <a:endParaRPr lang="en-US"/>
          </a:p>
        </p:txBody>
      </p:sp>
      <p:sp>
        <p:nvSpPr>
          <p:cNvPr id="4" name="Folienbildplatzhalter 3"/>
          <p:cNvSpPr>
            <a:spLocks noGrp="1" noRot="1" noChangeAspect="1"/>
          </p:cNvSpPr>
          <p:nvPr>
            <p:ph type="sldImg" idx="2"/>
          </p:nvPr>
        </p:nvSpPr>
        <p:spPr>
          <a:xfrm>
            <a:off x="2257425" y="1279525"/>
            <a:ext cx="259080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F6914B4F-64CA-446A-BB47-2D005946BCE5}" type="slidenum">
              <a:rPr lang="en-US" smtClean="0"/>
              <a:t>‹Nr.›</a:t>
            </a:fld>
            <a:endParaRPr lang="en-US"/>
          </a:p>
        </p:txBody>
      </p:sp>
    </p:spTree>
    <p:extLst>
      <p:ext uri="{BB962C8B-B14F-4D97-AF65-F5344CB8AC3E}">
        <p14:creationId xmlns:p14="http://schemas.microsoft.com/office/powerpoint/2010/main" val="1640315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de-DE" smtClean="0"/>
              <a:t>Titelmasterformat durch Klicken bearbeiten</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A45E3CF4-790D-4E44-9FE2-25CB00BAC2EF}" type="datetime1">
              <a:rPr lang="de-DE" smtClean="0"/>
              <a:t>28.04.2022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2498480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467F05C6-8C3D-400B-A528-4062B152A48A}" type="datetime1">
              <a:rPr lang="de-DE" smtClean="0"/>
              <a:t>28.04.2022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1927281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0C736BF8-9C7A-4D7F-8D32-3251554A25E6}" type="datetime1">
              <a:rPr lang="de-DE" smtClean="0"/>
              <a:t>28.04.2022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1757339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5893926C-8892-4EFF-B698-73F50289034D}" type="datetime1">
              <a:rPr lang="de-DE" smtClean="0"/>
              <a:t>28.04.2022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3966331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fld id="{CC51F05F-A975-4BD3-BAA9-E8246339571A}" type="datetime1">
              <a:rPr lang="de-DE" smtClean="0"/>
              <a:t>28.04.2022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501660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6C5D81FA-0C3B-4B9B-BC2D-D1CB8B09C00C}" type="datetime1">
              <a:rPr lang="de-DE" smtClean="0"/>
              <a:t>28.04.2022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4061314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Formatvorlagen des Textmasters bearbeiten</a:t>
            </a:r>
          </a:p>
        </p:txBody>
      </p:sp>
      <p:sp>
        <p:nvSpPr>
          <p:cNvPr id="4" name="Content Placeholder 3"/>
          <p:cNvSpPr>
            <a:spLocks noGrp="1"/>
          </p:cNvSpPr>
          <p:nvPr>
            <p:ph sz="half" idx="2"/>
          </p:nvPr>
        </p:nvSpPr>
        <p:spPr>
          <a:xfrm>
            <a:off x="472381" y="3340100"/>
            <a:ext cx="2901255" cy="491278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Formatvorlagen des Textmasters bearbeiten</a:t>
            </a:r>
          </a:p>
        </p:txBody>
      </p:sp>
      <p:sp>
        <p:nvSpPr>
          <p:cNvPr id="6" name="Content Placeholder 5"/>
          <p:cNvSpPr>
            <a:spLocks noGrp="1"/>
          </p:cNvSpPr>
          <p:nvPr>
            <p:ph sz="quarter" idx="4"/>
          </p:nvPr>
        </p:nvSpPr>
        <p:spPr>
          <a:xfrm>
            <a:off x="3471863" y="3340100"/>
            <a:ext cx="2915543" cy="4912784"/>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8692BF8C-8567-4B45-86B7-40E7AB0E9B3D}" type="datetime1">
              <a:rPr lang="de-DE" smtClean="0"/>
              <a:t>28.04.2022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4184518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73806959-0E28-4CDE-A9C9-C322BF733526}" type="datetime1">
              <a:rPr lang="de-DE" smtClean="0"/>
              <a:t>28.04.2022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828878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D45B34-57F6-45F2-AF36-630A9B80AA6D}" type="datetime1">
              <a:rPr lang="de-DE" smtClean="0"/>
              <a:t>28.04.2022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1094328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de-DE" smtClean="0"/>
              <a:t>Titelmasterformat durch Klicken bearbeiten</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739A82AB-8AEC-464F-8D5A-5F3BBF98B34E}" type="datetime1">
              <a:rPr lang="de-DE" smtClean="0"/>
              <a:t>28.04.2022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94740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72CEBE36-8F76-4C33-923B-A18EC10C9A16}" type="datetime1">
              <a:rPr lang="de-DE" smtClean="0"/>
              <a:t>28.04.2022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4FC884F-5880-F54C-B51C-EE90D0B5A170}" type="slidenum">
              <a:rPr lang="de-DE" smtClean="0"/>
              <a:t>‹Nr.›</a:t>
            </a:fld>
            <a:endParaRPr lang="de-DE"/>
          </a:p>
        </p:txBody>
      </p:sp>
    </p:spTree>
    <p:extLst>
      <p:ext uri="{BB962C8B-B14F-4D97-AF65-F5344CB8AC3E}">
        <p14:creationId xmlns:p14="http://schemas.microsoft.com/office/powerpoint/2010/main" val="853693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9A1EB14-E8DC-42FE-90E2-FC677644E707}" type="datetime1">
              <a:rPr lang="de-DE" smtClean="0"/>
              <a:t>28.04.2022</a:t>
            </a:fld>
            <a:endParaRPr lang="de-DE"/>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4FC884F-5880-F54C-B51C-EE90D0B5A170}" type="slidenum">
              <a:rPr lang="de-DE" smtClean="0"/>
              <a:t>‹Nr.›</a:t>
            </a:fld>
            <a:endParaRPr lang="de-DE"/>
          </a:p>
        </p:txBody>
      </p:sp>
    </p:spTree>
    <p:extLst>
      <p:ext uri="{BB962C8B-B14F-4D97-AF65-F5344CB8AC3E}">
        <p14:creationId xmlns:p14="http://schemas.microsoft.com/office/powerpoint/2010/main" val="9385019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2.emf"/></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52.tif"/><Relationship Id="rId3" Type="http://schemas.openxmlformats.org/officeDocument/2006/relationships/image" Target="../media/image47.tif"/><Relationship Id="rId7" Type="http://schemas.openxmlformats.org/officeDocument/2006/relationships/image" Target="../media/image51.tif"/><Relationship Id="rId2" Type="http://schemas.openxmlformats.org/officeDocument/2006/relationships/image" Target="../media/image46.tif"/><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tif"/><Relationship Id="rId4" Type="http://schemas.openxmlformats.org/officeDocument/2006/relationships/image" Target="../media/image48.tif"/><Relationship Id="rId9" Type="http://schemas.openxmlformats.org/officeDocument/2006/relationships/image" Target="../media/image53.tif"/></Relationships>
</file>

<file path=ppt/slides/_rels/slide18.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png"/><Relationship Id="rId17" Type="http://schemas.openxmlformats.org/officeDocument/2006/relationships/image" Target="../media/image70.png"/><Relationship Id="rId2" Type="http://schemas.openxmlformats.org/officeDocument/2006/relationships/image" Target="../media/image55.png"/><Relationship Id="rId16" Type="http://schemas.openxmlformats.org/officeDocument/2006/relationships/image" Target="../media/image69.png"/><Relationship Id="rId1" Type="http://schemas.openxmlformats.org/officeDocument/2006/relationships/slideLayout" Target="../slideLayouts/slideLayout6.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5" Type="http://schemas.openxmlformats.org/officeDocument/2006/relationships/image" Target="../media/image6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png"/></Relationships>
</file>

<file path=ppt/slides/_rels/slide19.xml.rels><?xml version="1.0" encoding="UTF-8" standalone="yes"?>
<Relationships xmlns="http://schemas.openxmlformats.org/package/2006/relationships"><Relationship Id="rId8" Type="http://schemas.openxmlformats.org/officeDocument/2006/relationships/image" Target="../media/image77.jpg"/><Relationship Id="rId3" Type="http://schemas.openxmlformats.org/officeDocument/2006/relationships/image" Target="../media/image72.tif"/><Relationship Id="rId7" Type="http://schemas.openxmlformats.org/officeDocument/2006/relationships/image" Target="../media/image76.jpg"/><Relationship Id="rId2" Type="http://schemas.openxmlformats.org/officeDocument/2006/relationships/image" Target="../media/image71.jp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tif"/><Relationship Id="rId7" Type="http://schemas.openxmlformats.org/officeDocument/2006/relationships/image" Target="../media/image83.png"/><Relationship Id="rId12" Type="http://schemas.openxmlformats.org/officeDocument/2006/relationships/image" Target="../media/image88.jpg"/><Relationship Id="rId2" Type="http://schemas.openxmlformats.org/officeDocument/2006/relationships/image" Target="../media/image78.jpg"/><Relationship Id="rId1" Type="http://schemas.openxmlformats.org/officeDocument/2006/relationships/slideLayout" Target="../slideLayouts/slideLayout7.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21.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image" Target="../media/image89.jpg"/><Relationship Id="rId1" Type="http://schemas.openxmlformats.org/officeDocument/2006/relationships/slideLayout" Target="../slideLayouts/slideLayout7.xml"/><Relationship Id="rId4" Type="http://schemas.openxmlformats.org/officeDocument/2006/relationships/image" Target="../media/image9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3.tif"/><Relationship Id="rId3" Type="http://schemas.openxmlformats.org/officeDocument/2006/relationships/image" Target="../media/image14.tiff"/><Relationship Id="rId7" Type="http://schemas.openxmlformats.org/officeDocument/2006/relationships/image" Target="../media/image18.tiff"/><Relationship Id="rId12" Type="http://schemas.openxmlformats.org/officeDocument/2006/relationships/image" Target="../media/image22.tif"/><Relationship Id="rId2" Type="http://schemas.openxmlformats.org/officeDocument/2006/relationships/image" Target="../media/image13.tiff"/><Relationship Id="rId1" Type="http://schemas.openxmlformats.org/officeDocument/2006/relationships/slideLayout" Target="../slideLayouts/slideLayout7.xml"/><Relationship Id="rId6" Type="http://schemas.openxmlformats.org/officeDocument/2006/relationships/image" Target="../media/image17.tiff"/><Relationship Id="rId11" Type="http://schemas.openxmlformats.org/officeDocument/2006/relationships/image" Target="../media/image21.tif"/><Relationship Id="rId5" Type="http://schemas.openxmlformats.org/officeDocument/2006/relationships/image" Target="../media/image16.tiff"/><Relationship Id="rId15" Type="http://schemas.openxmlformats.org/officeDocument/2006/relationships/image" Target="../media/image25.tiff"/><Relationship Id="rId10" Type="http://schemas.openxmlformats.org/officeDocument/2006/relationships/image" Target="../media/image20.tif"/><Relationship Id="rId4" Type="http://schemas.openxmlformats.org/officeDocument/2006/relationships/image" Target="../media/image15.tiff"/><Relationship Id="rId9" Type="http://schemas.microsoft.com/office/2007/relationships/hdphoto" Target="../media/hdphoto1.wdp"/><Relationship Id="rId14" Type="http://schemas.openxmlformats.org/officeDocument/2006/relationships/image" Target="../media/image24.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8BD652-BEE5-734A-AEAB-71BE898F7ABC}"/>
              </a:ext>
            </a:extLst>
          </p:cNvPr>
          <p:cNvSpPr>
            <a:spLocks noGrp="1"/>
          </p:cNvSpPr>
          <p:nvPr>
            <p:ph type="ctrTitle"/>
          </p:nvPr>
        </p:nvSpPr>
        <p:spPr>
          <a:xfrm>
            <a:off x="338952" y="2740342"/>
            <a:ext cx="6086747" cy="1275246"/>
          </a:xfrm>
        </p:spPr>
        <p:txBody>
          <a:bodyPr>
            <a:noAutofit/>
          </a:bodyPr>
          <a:lstStyle/>
          <a:p>
            <a:pPr>
              <a:lnSpc>
                <a:spcPct val="150000"/>
              </a:lnSpc>
            </a:pPr>
            <a:r>
              <a:rPr lang="de-DE" sz="1400" b="1" dirty="0" err="1" smtClean="0">
                <a:latin typeface="+mn-lt"/>
              </a:rPr>
              <a:t>Supplemental</a:t>
            </a:r>
            <a:r>
              <a:rPr lang="de-DE" sz="1400" b="1" dirty="0" smtClean="0">
                <a:latin typeface="+mn-lt"/>
              </a:rPr>
              <a:t> Material </a:t>
            </a:r>
            <a:r>
              <a:rPr lang="de-DE" sz="1400" b="1" dirty="0" err="1" smtClean="0">
                <a:latin typeface="+mn-lt"/>
              </a:rPr>
              <a:t>for</a:t>
            </a:r>
            <a:r>
              <a:rPr lang="de-DE" sz="1600" b="1" dirty="0" smtClean="0">
                <a:latin typeface="+mn-lt"/>
              </a:rPr>
              <a:t/>
            </a:r>
            <a:br>
              <a:rPr lang="de-DE" sz="1600" b="1" dirty="0" smtClean="0">
                <a:latin typeface="+mn-lt"/>
              </a:rPr>
            </a:br>
            <a:r>
              <a:rPr lang="de-DE" sz="1400" b="1" dirty="0" smtClean="0"/>
              <a:t/>
            </a:r>
            <a:br>
              <a:rPr lang="de-DE" sz="1400" b="1" dirty="0" smtClean="0"/>
            </a:br>
            <a:r>
              <a:rPr lang="en-US" sz="1400" b="1" dirty="0" smtClean="0">
                <a:latin typeface="+mn-lt"/>
              </a:rPr>
              <a:t>Inability </a:t>
            </a:r>
            <a:r>
              <a:rPr lang="en-US" sz="1400" b="1" dirty="0">
                <a:latin typeface="+mn-lt"/>
              </a:rPr>
              <a:t>to phosphorylate p27 on Y88 </a:t>
            </a:r>
            <a:r>
              <a:rPr lang="en-US" sz="1400" b="1" dirty="0" smtClean="0">
                <a:latin typeface="+mn-lt"/>
              </a:rPr>
              <a:t>enforces reduced </a:t>
            </a:r>
            <a:r>
              <a:rPr lang="en-US" sz="1400" b="1" dirty="0">
                <a:latin typeface="+mn-lt"/>
              </a:rPr>
              <a:t>p27</a:t>
            </a:r>
            <a:r>
              <a:rPr lang="en-US" sz="1400" b="1" baseline="30000" dirty="0">
                <a:latin typeface="+mn-lt"/>
              </a:rPr>
              <a:t>Kip1</a:t>
            </a:r>
            <a:r>
              <a:rPr lang="en-US" sz="1400" b="1" dirty="0">
                <a:latin typeface="+mn-lt"/>
              </a:rPr>
              <a:t> </a:t>
            </a:r>
            <a:r>
              <a:rPr lang="en-US" sz="1400" b="1" dirty="0" smtClean="0">
                <a:latin typeface="+mn-lt"/>
              </a:rPr>
              <a:t>protein levels and </a:t>
            </a:r>
            <a:r>
              <a:rPr lang="en-US" sz="1400" b="1" dirty="0">
                <a:latin typeface="+mn-lt"/>
              </a:rPr>
              <a:t>accelerates leukemia progression in </a:t>
            </a:r>
            <a:r>
              <a:rPr lang="en-US" sz="1400" b="1" dirty="0" smtClean="0">
                <a:latin typeface="+mn-lt"/>
              </a:rPr>
              <a:t>mice</a:t>
            </a:r>
            <a:br>
              <a:rPr lang="en-US" sz="1400" b="1" dirty="0" smtClean="0">
                <a:latin typeface="+mn-lt"/>
              </a:rPr>
            </a:br>
            <a:r>
              <a:rPr lang="en-US" sz="1400" b="1" dirty="0" smtClean="0">
                <a:latin typeface="+mn-lt"/>
              </a:rPr>
              <a:t/>
            </a:r>
            <a:br>
              <a:rPr lang="en-US" sz="1400" b="1" dirty="0" smtClean="0">
                <a:latin typeface="+mn-lt"/>
              </a:rPr>
            </a:br>
            <a:r>
              <a:rPr lang="en-US" sz="1400" dirty="0">
                <a:latin typeface="+mn-lt"/>
              </a:rPr>
              <a:t>Heidelinde </a:t>
            </a:r>
            <a:r>
              <a:rPr lang="en-US" sz="1400" dirty="0" err="1" smtClean="0">
                <a:latin typeface="+mn-lt"/>
              </a:rPr>
              <a:t>Jäkel</a:t>
            </a:r>
            <a:r>
              <a:rPr lang="en-US" sz="1400" dirty="0" smtClean="0">
                <a:latin typeface="+mn-lt"/>
              </a:rPr>
              <a:t>, </a:t>
            </a:r>
            <a:r>
              <a:rPr lang="en-US" sz="1400" dirty="0">
                <a:latin typeface="+mn-lt"/>
              </a:rPr>
              <a:t>Martin </a:t>
            </a:r>
            <a:r>
              <a:rPr lang="en-US" sz="1400" dirty="0" smtClean="0">
                <a:latin typeface="+mn-lt"/>
              </a:rPr>
              <a:t>Taschler, </a:t>
            </a:r>
            <a:r>
              <a:rPr lang="en-US" sz="1400" dirty="0">
                <a:latin typeface="+mn-lt"/>
              </a:rPr>
              <a:t>Karin </a:t>
            </a:r>
            <a:r>
              <a:rPr lang="en-US" sz="1400" dirty="0" smtClean="0">
                <a:latin typeface="+mn-lt"/>
              </a:rPr>
              <a:t>Jung, </a:t>
            </a:r>
            <a:r>
              <a:rPr lang="en-US" sz="1400" dirty="0">
                <a:latin typeface="+mn-lt"/>
              </a:rPr>
              <a:t>Christina </a:t>
            </a:r>
            <a:r>
              <a:rPr lang="en-US" sz="1400" dirty="0" err="1" smtClean="0">
                <a:latin typeface="+mn-lt"/>
              </a:rPr>
              <a:t>Weinl</a:t>
            </a:r>
            <a:r>
              <a:rPr lang="en-US" sz="1400" dirty="0" smtClean="0">
                <a:latin typeface="+mn-lt"/>
              </a:rPr>
              <a:t>, </a:t>
            </a:r>
            <a:r>
              <a:rPr lang="en-US" sz="1400" dirty="0">
                <a:latin typeface="+mn-lt"/>
              </a:rPr>
              <a:t>Fragka </a:t>
            </a:r>
            <a:r>
              <a:rPr lang="en-US" sz="1400" dirty="0" smtClean="0">
                <a:latin typeface="+mn-lt"/>
              </a:rPr>
              <a:t>Pegka, Michael Keith Kullmann, Silvio </a:t>
            </a:r>
            <a:r>
              <a:rPr lang="en-US" sz="1400" dirty="0">
                <a:latin typeface="+mn-lt"/>
              </a:rPr>
              <a:t>Roland </a:t>
            </a:r>
            <a:r>
              <a:rPr lang="en-US" sz="1400" dirty="0" err="1" smtClean="0">
                <a:latin typeface="+mn-lt"/>
              </a:rPr>
              <a:t>Podmirseg</a:t>
            </a:r>
            <a:r>
              <a:rPr lang="en-US" sz="1400" dirty="0" smtClean="0">
                <a:latin typeface="+mn-lt"/>
              </a:rPr>
              <a:t>, </a:t>
            </a:r>
            <a:r>
              <a:rPr lang="en-US" sz="1400" dirty="0" err="1">
                <a:latin typeface="+mn-lt"/>
              </a:rPr>
              <a:t>Sayantanee</a:t>
            </a:r>
            <a:r>
              <a:rPr lang="en-US" sz="1400" dirty="0">
                <a:latin typeface="+mn-lt"/>
              </a:rPr>
              <a:t> </a:t>
            </a:r>
            <a:r>
              <a:rPr lang="en-US" sz="1400" dirty="0" smtClean="0">
                <a:latin typeface="+mn-lt"/>
              </a:rPr>
              <a:t>Dutta, </a:t>
            </a:r>
            <a:r>
              <a:rPr lang="en-US" sz="1400" dirty="0">
                <a:latin typeface="+mn-lt"/>
              </a:rPr>
              <a:t>Markus </a:t>
            </a:r>
            <a:r>
              <a:rPr lang="en-US" sz="1400" dirty="0" smtClean="0">
                <a:latin typeface="+mn-lt"/>
              </a:rPr>
              <a:t>Moser </a:t>
            </a:r>
            <a:r>
              <a:rPr lang="en-US" sz="1400" dirty="0">
                <a:latin typeface="+mn-lt"/>
              </a:rPr>
              <a:t>and Ludger </a:t>
            </a:r>
            <a:r>
              <a:rPr lang="en-US" sz="1400" dirty="0" smtClean="0">
                <a:latin typeface="+mn-lt"/>
              </a:rPr>
              <a:t>Hengst</a:t>
            </a:r>
            <a:r>
              <a:rPr lang="en-US" sz="1400" dirty="0">
                <a:latin typeface="+mn-lt"/>
              </a:rPr>
              <a:t/>
            </a:r>
            <a:br>
              <a:rPr lang="en-US" sz="1400" dirty="0">
                <a:latin typeface="+mn-lt"/>
              </a:rPr>
            </a:br>
            <a:endParaRPr lang="de-DE" sz="1400" b="1" dirty="0">
              <a:latin typeface="+mn-lt"/>
            </a:endParaRPr>
          </a:p>
        </p:txBody>
      </p:sp>
      <p:sp>
        <p:nvSpPr>
          <p:cNvPr id="4" name="Titel 1"/>
          <p:cNvSpPr txBox="1">
            <a:spLocks/>
          </p:cNvSpPr>
          <p:nvPr/>
        </p:nvSpPr>
        <p:spPr>
          <a:xfrm>
            <a:off x="510675" y="4793686"/>
            <a:ext cx="5915024" cy="2195404"/>
          </a:xfrm>
          <a:prstGeom prst="rect">
            <a:avLst/>
          </a:prstGeom>
        </p:spPr>
        <p:txBody>
          <a:bodyPr vert="horz" lIns="91440" tIns="45720" rIns="91440" bIns="45720" rtlCol="0" anchor="b">
            <a:normAutofit fontScale="82500" lnSpcReduction="2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sz="1600" b="1" dirty="0" smtClean="0">
                <a:latin typeface="+mn-lt"/>
              </a:rPr>
              <a:t>Supplemental material list</a:t>
            </a:r>
          </a:p>
          <a:p>
            <a:pPr algn="l"/>
            <a:endParaRPr lang="en-US" sz="1600" b="1" dirty="0" smtClean="0">
              <a:latin typeface="+mn-lt"/>
            </a:endParaRPr>
          </a:p>
          <a:p>
            <a:pPr algn="l"/>
            <a:r>
              <a:rPr lang="de-DE" sz="1600" dirty="0">
                <a:latin typeface="+mn-lt"/>
              </a:rPr>
              <a:t/>
            </a:r>
            <a:br>
              <a:rPr lang="de-DE" sz="1600" dirty="0">
                <a:latin typeface="+mn-lt"/>
              </a:rPr>
            </a:br>
            <a:r>
              <a:rPr lang="de-DE" sz="1600" dirty="0">
                <a:latin typeface="+mn-lt"/>
              </a:rPr>
              <a:t>- </a:t>
            </a:r>
            <a:r>
              <a:rPr lang="en-US" sz="1600" dirty="0">
                <a:latin typeface="+mn-lt"/>
              </a:rPr>
              <a:t>Supplemental Material and Methods</a:t>
            </a:r>
          </a:p>
          <a:p>
            <a:pPr algn="l"/>
            <a:endParaRPr lang="en-US" sz="1600" dirty="0">
              <a:latin typeface="+mn-lt"/>
            </a:endParaRPr>
          </a:p>
          <a:p>
            <a:pPr algn="l"/>
            <a:r>
              <a:rPr lang="de-AT" sz="1600" dirty="0" smtClean="0">
                <a:latin typeface="+mn-lt"/>
              </a:rPr>
              <a:t>- </a:t>
            </a:r>
            <a:r>
              <a:rPr lang="de-AT" sz="1600" dirty="0" err="1" smtClean="0">
                <a:latin typeface="+mn-lt"/>
              </a:rPr>
              <a:t>Supplemental</a:t>
            </a:r>
            <a:r>
              <a:rPr lang="de-AT" sz="1600" dirty="0" smtClean="0">
                <a:latin typeface="+mn-lt"/>
              </a:rPr>
              <a:t>  Material </a:t>
            </a:r>
            <a:r>
              <a:rPr lang="de-AT" sz="1600" dirty="0" err="1" smtClean="0">
                <a:latin typeface="+mn-lt"/>
              </a:rPr>
              <a:t>and</a:t>
            </a:r>
            <a:r>
              <a:rPr lang="de-AT" sz="1600" dirty="0" smtClean="0">
                <a:latin typeface="+mn-lt"/>
              </a:rPr>
              <a:t> </a:t>
            </a:r>
            <a:r>
              <a:rPr lang="de-AT" sz="1600" dirty="0" err="1" smtClean="0">
                <a:latin typeface="+mn-lt"/>
              </a:rPr>
              <a:t>Methods</a:t>
            </a:r>
            <a:r>
              <a:rPr lang="de-AT" sz="1600" dirty="0" smtClean="0">
                <a:latin typeface="+mn-lt"/>
              </a:rPr>
              <a:t> </a:t>
            </a:r>
            <a:r>
              <a:rPr lang="de-AT" sz="1600" dirty="0" err="1">
                <a:latin typeface="+mn-lt"/>
              </a:rPr>
              <a:t>to</a:t>
            </a:r>
            <a:r>
              <a:rPr lang="de-AT" sz="1600" dirty="0">
                <a:latin typeface="+mn-lt"/>
              </a:rPr>
              <a:t> </a:t>
            </a:r>
            <a:r>
              <a:rPr lang="de-AT" sz="1600" dirty="0" err="1">
                <a:latin typeface="+mn-lt"/>
              </a:rPr>
              <a:t>Supplemental</a:t>
            </a:r>
            <a:r>
              <a:rPr lang="de-AT" sz="1600" dirty="0">
                <a:latin typeface="+mn-lt"/>
              </a:rPr>
              <a:t> </a:t>
            </a:r>
            <a:r>
              <a:rPr lang="de-AT" sz="1600" dirty="0" err="1" smtClean="0">
                <a:latin typeface="+mn-lt"/>
              </a:rPr>
              <a:t>Figures</a:t>
            </a:r>
            <a:endParaRPr lang="de-AT" sz="1600" dirty="0" smtClean="0">
              <a:latin typeface="+mn-lt"/>
            </a:endParaRPr>
          </a:p>
          <a:p>
            <a:pPr algn="l"/>
            <a:endParaRPr lang="de-AT" sz="1600" dirty="0">
              <a:latin typeface="+mn-lt"/>
            </a:endParaRPr>
          </a:p>
          <a:p>
            <a:pPr algn="l"/>
            <a:r>
              <a:rPr lang="de-AT" sz="1600" dirty="0" smtClean="0">
                <a:latin typeface="+mn-lt"/>
              </a:rPr>
              <a:t>- </a:t>
            </a:r>
            <a:r>
              <a:rPr lang="de-AT" sz="1600" dirty="0" err="1" smtClean="0">
                <a:latin typeface="+mn-lt"/>
              </a:rPr>
              <a:t>Supplemental</a:t>
            </a:r>
            <a:r>
              <a:rPr lang="de-AT" sz="1600" dirty="0" smtClean="0">
                <a:latin typeface="+mn-lt"/>
              </a:rPr>
              <a:t> Table 1</a:t>
            </a:r>
          </a:p>
          <a:p>
            <a:pPr marL="285750" indent="-285750" algn="l">
              <a:buFontTx/>
              <a:buChar char="-"/>
            </a:pPr>
            <a:endParaRPr lang="de-AT" sz="1600" dirty="0">
              <a:latin typeface="+mn-lt"/>
            </a:endParaRPr>
          </a:p>
          <a:p>
            <a:pPr algn="l"/>
            <a:r>
              <a:rPr lang="en-US" sz="1600" dirty="0">
                <a:latin typeface="+mn-lt"/>
              </a:rPr>
              <a:t>- Supplemental </a:t>
            </a:r>
            <a:r>
              <a:rPr lang="en-US" sz="1600" dirty="0" smtClean="0">
                <a:latin typeface="+mn-lt"/>
              </a:rPr>
              <a:t>Figures </a:t>
            </a:r>
            <a:r>
              <a:rPr lang="en-US" sz="1600" dirty="0">
                <a:latin typeface="+mn-lt"/>
              </a:rPr>
              <a:t>1 – </a:t>
            </a:r>
            <a:r>
              <a:rPr lang="en-US" sz="1600" dirty="0" smtClean="0">
                <a:latin typeface="+mn-lt"/>
              </a:rPr>
              <a:t>12</a:t>
            </a:r>
            <a:endParaRPr lang="en-US" sz="1600" dirty="0">
              <a:latin typeface="+mn-lt"/>
            </a:endParaRPr>
          </a:p>
          <a:p>
            <a:pPr marL="285750" indent="-285750" algn="l">
              <a:buFontTx/>
              <a:buChar char="-"/>
            </a:pPr>
            <a:endParaRPr lang="en-US" sz="1600" dirty="0">
              <a:latin typeface="+mn-lt"/>
            </a:endParaRPr>
          </a:p>
          <a:p>
            <a:pPr algn="l"/>
            <a:r>
              <a:rPr lang="en-US" sz="1600" dirty="0">
                <a:latin typeface="+mn-lt"/>
              </a:rPr>
              <a:t>- Original Western </a:t>
            </a:r>
            <a:r>
              <a:rPr lang="en-US" sz="1600" dirty="0" smtClean="0">
                <a:latin typeface="+mn-lt"/>
              </a:rPr>
              <a:t>Blots for </a:t>
            </a:r>
            <a:r>
              <a:rPr lang="en-US" sz="1600" dirty="0" smtClean="0">
                <a:latin typeface="+mn-lt"/>
              </a:rPr>
              <a:t>Figures </a:t>
            </a:r>
            <a:r>
              <a:rPr lang="en-US" sz="1600" dirty="0" smtClean="0">
                <a:latin typeface="+mn-lt"/>
              </a:rPr>
              <a:t>4B, 5B, 6C</a:t>
            </a:r>
            <a:endParaRPr lang="en-US" sz="1600" dirty="0">
              <a:latin typeface="+mn-lt"/>
            </a:endParaRPr>
          </a:p>
          <a:p>
            <a:pPr algn="l"/>
            <a:r>
              <a:rPr lang="de-DE" sz="1600" dirty="0" smtClean="0"/>
              <a:t/>
            </a:r>
            <a:br>
              <a:rPr lang="de-DE" sz="1600" dirty="0" smtClean="0"/>
            </a:br>
            <a:endParaRPr lang="de-DE" sz="1600" dirty="0"/>
          </a:p>
        </p:txBody>
      </p:sp>
    </p:spTree>
    <p:extLst>
      <p:ext uri="{BB962C8B-B14F-4D97-AF65-F5344CB8AC3E}">
        <p14:creationId xmlns:p14="http://schemas.microsoft.com/office/powerpoint/2010/main" val="3137099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903589" y="4403601"/>
            <a:ext cx="5312965" cy="1015663"/>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4: </a:t>
            </a:r>
            <a:r>
              <a:rPr lang="de-DE" sz="1200" dirty="0" err="1" smtClean="0"/>
              <a:t>Representative</a:t>
            </a:r>
            <a:r>
              <a:rPr lang="de-DE" sz="1200" dirty="0" smtClean="0"/>
              <a:t> </a:t>
            </a:r>
            <a:r>
              <a:rPr lang="de-DE" sz="1200" dirty="0" err="1" smtClean="0"/>
              <a:t>immunoblot</a:t>
            </a:r>
            <a:r>
              <a:rPr lang="de-DE" sz="1200" dirty="0" smtClean="0"/>
              <a:t> </a:t>
            </a:r>
            <a:r>
              <a:rPr lang="de-DE" sz="1200" dirty="0" err="1" smtClean="0"/>
              <a:t>of</a:t>
            </a:r>
            <a:r>
              <a:rPr lang="de-DE" sz="1200" dirty="0" smtClean="0"/>
              <a:t> Y88-phosphorylated p27 in v-ABL+ </a:t>
            </a:r>
            <a:r>
              <a:rPr lang="de-DE" sz="1200" dirty="0" err="1" smtClean="0"/>
              <a:t>cell</a:t>
            </a:r>
            <a:r>
              <a:rPr lang="de-DE" sz="1200" dirty="0" smtClean="0"/>
              <a:t> </a:t>
            </a:r>
            <a:r>
              <a:rPr lang="de-DE" sz="1200" dirty="0" err="1" smtClean="0"/>
              <a:t>lines</a:t>
            </a:r>
            <a:r>
              <a:rPr lang="de-DE" sz="1200" dirty="0" smtClean="0"/>
              <a:t>. p27 </a:t>
            </a:r>
            <a:r>
              <a:rPr lang="de-DE" sz="1200" dirty="0" err="1" smtClean="0"/>
              <a:t>is</a:t>
            </a:r>
            <a:r>
              <a:rPr lang="de-DE" sz="1200" dirty="0" smtClean="0"/>
              <a:t> </a:t>
            </a:r>
            <a:r>
              <a:rPr lang="de-DE" sz="1200" dirty="0" err="1" smtClean="0"/>
              <a:t>strongly</a:t>
            </a:r>
            <a:r>
              <a:rPr lang="de-DE" sz="1200" dirty="0" smtClean="0"/>
              <a:t> </a:t>
            </a:r>
            <a:r>
              <a:rPr lang="de-DE" sz="1200" dirty="0" err="1" smtClean="0"/>
              <a:t>phosphorylated</a:t>
            </a:r>
            <a:r>
              <a:rPr lang="de-DE" sz="1200" dirty="0" smtClean="0"/>
              <a:t> on Y88 in v-ABL+ wild type </a:t>
            </a:r>
            <a:r>
              <a:rPr lang="de-DE" sz="1200" dirty="0" err="1" smtClean="0"/>
              <a:t>cells</a:t>
            </a:r>
            <a:r>
              <a:rPr lang="de-DE" sz="1200" dirty="0" smtClean="0"/>
              <a:t> </a:t>
            </a:r>
            <a:r>
              <a:rPr lang="de-DE" sz="1200" dirty="0" err="1" smtClean="0"/>
              <a:t>whereas</a:t>
            </a:r>
            <a:r>
              <a:rPr lang="de-DE" sz="1200" dirty="0" smtClean="0"/>
              <a:t> </a:t>
            </a:r>
            <a:r>
              <a:rPr lang="de-DE" sz="1200" dirty="0" err="1" smtClean="0"/>
              <a:t>no</a:t>
            </a:r>
            <a:r>
              <a:rPr lang="de-DE" sz="1200" dirty="0" smtClean="0"/>
              <a:t> </a:t>
            </a:r>
            <a:r>
              <a:rPr lang="de-DE" sz="1200" dirty="0" err="1" smtClean="0"/>
              <a:t>signal</a:t>
            </a:r>
            <a:r>
              <a:rPr lang="de-DE" sz="1200" dirty="0" smtClean="0"/>
              <a:t> </a:t>
            </a:r>
            <a:r>
              <a:rPr lang="de-DE" sz="1200" dirty="0" err="1" smtClean="0"/>
              <a:t>is</a:t>
            </a:r>
            <a:r>
              <a:rPr lang="de-DE" sz="1200" dirty="0" smtClean="0"/>
              <a:t> </a:t>
            </a:r>
            <a:r>
              <a:rPr lang="de-DE" sz="1200" dirty="0" err="1" smtClean="0"/>
              <a:t>detected</a:t>
            </a:r>
            <a:r>
              <a:rPr lang="de-DE" sz="1200" dirty="0" smtClean="0"/>
              <a:t> in v-ABL+ p27-Y88F </a:t>
            </a:r>
            <a:r>
              <a:rPr lang="de-DE" sz="1200" dirty="0" err="1" smtClean="0"/>
              <a:t>cells</a:t>
            </a:r>
            <a:r>
              <a:rPr lang="de-DE" sz="1200" dirty="0" smtClean="0"/>
              <a:t>. Level </a:t>
            </a:r>
            <a:r>
              <a:rPr lang="de-DE" sz="1200" dirty="0" err="1" smtClean="0"/>
              <a:t>of</a:t>
            </a:r>
            <a:r>
              <a:rPr lang="de-DE" sz="1200" dirty="0" smtClean="0"/>
              <a:t> pY88-p27 </a:t>
            </a:r>
            <a:r>
              <a:rPr lang="de-DE" sz="1200" dirty="0" err="1" smtClean="0"/>
              <a:t>immunoprecipitates</a:t>
            </a:r>
            <a:r>
              <a:rPr lang="de-DE" sz="1200" dirty="0" smtClean="0"/>
              <a:t>, p27, Skp2, v-ABL </a:t>
            </a:r>
            <a:r>
              <a:rPr lang="de-DE" sz="1200" dirty="0" err="1" smtClean="0"/>
              <a:t>and</a:t>
            </a:r>
            <a:r>
              <a:rPr lang="de-DE" sz="1200" dirty="0" smtClean="0"/>
              <a:t> </a:t>
            </a:r>
            <a:r>
              <a:rPr lang="de-DE" sz="1200" dirty="0" err="1" smtClean="0"/>
              <a:t>tubulin</a:t>
            </a:r>
            <a:r>
              <a:rPr lang="de-DE" sz="1200" dirty="0" smtClean="0"/>
              <a:t> </a:t>
            </a:r>
            <a:r>
              <a:rPr lang="de-DE" sz="1200" dirty="0" err="1" smtClean="0"/>
              <a:t>were</a:t>
            </a:r>
            <a:r>
              <a:rPr lang="de-DE" sz="1200" dirty="0" smtClean="0"/>
              <a:t> </a:t>
            </a:r>
            <a:r>
              <a:rPr lang="de-DE" sz="1200" dirty="0" err="1" smtClean="0"/>
              <a:t>determined</a:t>
            </a:r>
            <a:r>
              <a:rPr lang="de-DE" sz="1200" dirty="0" smtClean="0"/>
              <a:t> </a:t>
            </a:r>
            <a:r>
              <a:rPr lang="de-DE" sz="1200" dirty="0" err="1" smtClean="0"/>
              <a:t>by</a:t>
            </a:r>
            <a:r>
              <a:rPr lang="de-DE" sz="1200" dirty="0" smtClean="0"/>
              <a:t> </a:t>
            </a:r>
            <a:r>
              <a:rPr lang="de-DE" sz="1200" dirty="0" err="1" smtClean="0"/>
              <a:t>immunoblot</a:t>
            </a:r>
            <a:r>
              <a:rPr lang="de-DE" sz="1200" dirty="0" smtClean="0"/>
              <a:t> </a:t>
            </a:r>
            <a:r>
              <a:rPr lang="de-DE" sz="1200" dirty="0" err="1" smtClean="0"/>
              <a:t>analysis</a:t>
            </a:r>
            <a:r>
              <a:rPr lang="de-DE" sz="1200" dirty="0" smtClean="0"/>
              <a:t>.  IP: </a:t>
            </a:r>
            <a:r>
              <a:rPr lang="de-DE" sz="1200" dirty="0" err="1" smtClean="0"/>
              <a:t>immunoprecipitation</a:t>
            </a:r>
            <a:r>
              <a:rPr lang="de-DE" sz="1200" dirty="0" smtClean="0"/>
              <a:t>. TCE: total </a:t>
            </a:r>
            <a:r>
              <a:rPr lang="de-DE" sz="1200" dirty="0" err="1" smtClean="0"/>
              <a:t>cell</a:t>
            </a:r>
            <a:r>
              <a:rPr lang="de-DE" sz="1200" dirty="0" smtClean="0"/>
              <a:t> </a:t>
            </a:r>
            <a:r>
              <a:rPr lang="de-DE" sz="1200" dirty="0" err="1" smtClean="0"/>
              <a:t>extract</a:t>
            </a:r>
            <a:r>
              <a:rPr lang="de-DE" sz="1200" dirty="0" smtClean="0"/>
              <a:t>.</a:t>
            </a:r>
            <a:endParaRPr lang="de-DE" sz="1200" dirty="0"/>
          </a:p>
        </p:txBody>
      </p:sp>
      <p:grpSp>
        <p:nvGrpSpPr>
          <p:cNvPr id="7" name="Gruppieren 6"/>
          <p:cNvGrpSpPr/>
          <p:nvPr/>
        </p:nvGrpSpPr>
        <p:grpSpPr>
          <a:xfrm>
            <a:off x="2279176" y="1213123"/>
            <a:ext cx="1947308" cy="2829735"/>
            <a:chOff x="1078173" y="1274538"/>
            <a:chExt cx="1947308" cy="2829735"/>
          </a:xfrm>
        </p:grpSpPr>
        <p:pic>
          <p:nvPicPr>
            <p:cNvPr id="3" name="Grafik 2"/>
            <p:cNvPicPr>
              <a:picLocks noChangeAspect="1"/>
            </p:cNvPicPr>
            <p:nvPr/>
          </p:nvPicPr>
          <p:blipFill>
            <a:blip r:embed="rId2"/>
            <a:stretch>
              <a:fillRect/>
            </a:stretch>
          </p:blipFill>
          <p:spPr>
            <a:xfrm>
              <a:off x="1499986" y="1274538"/>
              <a:ext cx="1525495" cy="2829735"/>
            </a:xfrm>
            <a:prstGeom prst="rect">
              <a:avLst/>
            </a:prstGeom>
          </p:spPr>
        </p:pic>
        <p:sp>
          <p:nvSpPr>
            <p:cNvPr id="5" name="Textfeld 4"/>
            <p:cNvSpPr txBox="1"/>
            <p:nvPr/>
          </p:nvSpPr>
          <p:spPr>
            <a:xfrm>
              <a:off x="1078173" y="2142699"/>
              <a:ext cx="600502" cy="646331"/>
            </a:xfrm>
            <a:prstGeom prst="rect">
              <a:avLst/>
            </a:prstGeom>
            <a:noFill/>
          </p:spPr>
          <p:txBody>
            <a:bodyPr wrap="square" rtlCol="0">
              <a:spAutoFit/>
            </a:bodyPr>
            <a:lstStyle/>
            <a:p>
              <a:r>
                <a:rPr lang="de-DE" sz="1200" dirty="0" smtClean="0"/>
                <a:t>IP:</a:t>
              </a:r>
            </a:p>
            <a:p>
              <a:endParaRPr lang="de-DE" sz="1200" dirty="0" smtClean="0"/>
            </a:p>
            <a:p>
              <a:r>
                <a:rPr lang="de-DE" sz="1200" dirty="0" smtClean="0"/>
                <a:t>TCE:</a:t>
              </a:r>
              <a:endParaRPr lang="de-DE" sz="1200" dirty="0"/>
            </a:p>
          </p:txBody>
        </p:sp>
      </p:grpSp>
      <p:sp>
        <p:nvSpPr>
          <p:cNvPr id="2" name="Fußzeilenplatzhalter 1"/>
          <p:cNvSpPr>
            <a:spLocks noGrp="1"/>
          </p:cNvSpPr>
          <p:nvPr>
            <p:ph type="ftr" sz="quarter" idx="11"/>
          </p:nvPr>
        </p:nvSpPr>
        <p:spPr/>
        <p:txBody>
          <a:bodyPr/>
          <a:lstStyle/>
          <a:p>
            <a:r>
              <a:rPr lang="de-DE" dirty="0" smtClean="0"/>
              <a:t>9</a:t>
            </a:r>
            <a:endParaRPr lang="de-DE" dirty="0"/>
          </a:p>
        </p:txBody>
      </p:sp>
    </p:spTree>
    <p:extLst>
      <p:ext uri="{BB962C8B-B14F-4D97-AF65-F5344CB8AC3E}">
        <p14:creationId xmlns:p14="http://schemas.microsoft.com/office/powerpoint/2010/main" val="1433968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60259" y="1756628"/>
            <a:ext cx="5676276" cy="2269427"/>
          </a:xfrm>
          <a:prstGeom prst="rect">
            <a:avLst/>
          </a:prstGeom>
        </p:spPr>
      </p:pic>
      <p:sp>
        <p:nvSpPr>
          <p:cNvPr id="4" name="Textfeld 3"/>
          <p:cNvSpPr txBox="1"/>
          <p:nvPr/>
        </p:nvSpPr>
        <p:spPr>
          <a:xfrm>
            <a:off x="660259" y="5225274"/>
            <a:ext cx="5572071" cy="646331"/>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5: </a:t>
            </a:r>
            <a:r>
              <a:rPr lang="de-DE" sz="1200" dirty="0" err="1" smtClean="0"/>
              <a:t>Cell</a:t>
            </a:r>
            <a:r>
              <a:rPr lang="de-DE" sz="1200" dirty="0" smtClean="0"/>
              <a:t> </a:t>
            </a:r>
            <a:r>
              <a:rPr lang="de-DE" sz="1200" dirty="0" err="1" smtClean="0"/>
              <a:t>numbers</a:t>
            </a:r>
            <a:r>
              <a:rPr lang="de-DE" sz="1200" dirty="0" smtClean="0"/>
              <a:t> </a:t>
            </a:r>
            <a:r>
              <a:rPr lang="de-DE" sz="1200" dirty="0" err="1" smtClean="0"/>
              <a:t>of</a:t>
            </a:r>
            <a:r>
              <a:rPr lang="de-DE" sz="1200" dirty="0" smtClean="0"/>
              <a:t> </a:t>
            </a:r>
            <a:r>
              <a:rPr lang="de-DE" sz="1200" dirty="0" err="1" smtClean="0"/>
              <a:t>leukemic</a:t>
            </a:r>
            <a:r>
              <a:rPr lang="de-DE" sz="1200" dirty="0" smtClean="0"/>
              <a:t> </a:t>
            </a:r>
            <a:r>
              <a:rPr lang="de-DE" sz="1200" dirty="0" err="1" smtClean="0"/>
              <a:t>cells</a:t>
            </a:r>
            <a:r>
              <a:rPr lang="de-DE" sz="1200" dirty="0" smtClean="0"/>
              <a:t> in </a:t>
            </a:r>
            <a:r>
              <a:rPr lang="de-DE" sz="1200" dirty="0" err="1" smtClean="0"/>
              <a:t>bone</a:t>
            </a:r>
            <a:r>
              <a:rPr lang="de-DE" sz="1200" dirty="0" smtClean="0"/>
              <a:t> </a:t>
            </a:r>
            <a:r>
              <a:rPr lang="de-DE" sz="1200" dirty="0" err="1" smtClean="0"/>
              <a:t>marrow</a:t>
            </a:r>
            <a:r>
              <a:rPr lang="de-DE" sz="1200" dirty="0" smtClean="0"/>
              <a:t> (BM) </a:t>
            </a:r>
            <a:r>
              <a:rPr lang="de-DE" sz="1200" dirty="0" err="1" smtClean="0"/>
              <a:t>and</a:t>
            </a:r>
            <a:r>
              <a:rPr lang="de-DE" sz="1200" dirty="0" smtClean="0"/>
              <a:t> </a:t>
            </a:r>
            <a:r>
              <a:rPr lang="de-DE" sz="1200" dirty="0" err="1" smtClean="0"/>
              <a:t>lymph</a:t>
            </a:r>
            <a:r>
              <a:rPr lang="de-DE" sz="1200" dirty="0" smtClean="0"/>
              <a:t> </a:t>
            </a:r>
            <a:r>
              <a:rPr lang="de-DE" sz="1200" dirty="0" err="1" smtClean="0"/>
              <a:t>nodes</a:t>
            </a:r>
            <a:r>
              <a:rPr lang="de-DE" sz="1200" dirty="0" smtClean="0"/>
              <a:t> (LN) </a:t>
            </a:r>
            <a:r>
              <a:rPr lang="de-DE" sz="1200" dirty="0" err="1" smtClean="0"/>
              <a:t>and</a:t>
            </a:r>
            <a:r>
              <a:rPr lang="de-DE" sz="1200" dirty="0" smtClean="0"/>
              <a:t>  </a:t>
            </a:r>
            <a:r>
              <a:rPr lang="de-DE" sz="1200" dirty="0" err="1" smtClean="0"/>
              <a:t>lymphocyte</a:t>
            </a:r>
            <a:r>
              <a:rPr lang="de-DE" sz="1200" dirty="0" smtClean="0"/>
              <a:t> </a:t>
            </a:r>
            <a:r>
              <a:rPr lang="de-DE" sz="1200" dirty="0" err="1" smtClean="0"/>
              <a:t>counts</a:t>
            </a:r>
            <a:r>
              <a:rPr lang="de-DE" sz="1200" dirty="0" smtClean="0"/>
              <a:t> in </a:t>
            </a:r>
            <a:r>
              <a:rPr lang="de-DE" sz="1200" dirty="0" err="1" smtClean="0"/>
              <a:t>the</a:t>
            </a:r>
            <a:r>
              <a:rPr lang="de-DE" sz="1200" dirty="0" smtClean="0"/>
              <a:t> </a:t>
            </a:r>
            <a:r>
              <a:rPr lang="de-DE" sz="1200" dirty="0" err="1" smtClean="0"/>
              <a:t>peripheral</a:t>
            </a:r>
            <a:r>
              <a:rPr lang="de-DE" sz="1200" dirty="0" smtClean="0"/>
              <a:t> </a:t>
            </a:r>
            <a:r>
              <a:rPr lang="de-DE" sz="1200" dirty="0" err="1" smtClean="0"/>
              <a:t>blood</a:t>
            </a:r>
            <a:r>
              <a:rPr lang="de-DE" sz="1200" dirty="0" smtClean="0"/>
              <a:t> (PB)  </a:t>
            </a:r>
            <a:r>
              <a:rPr lang="de-DE" sz="1200" dirty="0" err="1" smtClean="0"/>
              <a:t>of</a:t>
            </a:r>
            <a:r>
              <a:rPr lang="de-DE" sz="1200" dirty="0" smtClean="0"/>
              <a:t> wild type </a:t>
            </a:r>
            <a:r>
              <a:rPr lang="de-DE" sz="1200" dirty="0" err="1" smtClean="0"/>
              <a:t>and</a:t>
            </a:r>
            <a:r>
              <a:rPr lang="de-DE" sz="1200" dirty="0" smtClean="0"/>
              <a:t> p27-Y88F </a:t>
            </a:r>
            <a:r>
              <a:rPr lang="de-DE" sz="1200" dirty="0" err="1" smtClean="0"/>
              <a:t>mice</a:t>
            </a:r>
            <a:r>
              <a:rPr lang="de-DE" sz="1200" dirty="0" smtClean="0"/>
              <a:t> </a:t>
            </a:r>
            <a:r>
              <a:rPr lang="de-DE" sz="1200" dirty="0" err="1" smtClean="0"/>
              <a:t>are</a:t>
            </a:r>
            <a:r>
              <a:rPr lang="de-DE" sz="1200" dirty="0" smtClean="0"/>
              <a:t> </a:t>
            </a:r>
            <a:r>
              <a:rPr lang="de-DE" sz="1200" dirty="0" err="1" smtClean="0"/>
              <a:t>shown</a:t>
            </a:r>
            <a:r>
              <a:rPr lang="de-DE" sz="1200" dirty="0" smtClean="0"/>
              <a:t>. (n= 9 wild type, n=13 p27-Y88F</a:t>
            </a:r>
            <a:r>
              <a:rPr lang="de-DE" sz="1200" dirty="0" smtClean="0"/>
              <a:t>). </a:t>
            </a:r>
            <a:endParaRPr lang="de-DE" sz="1200" dirty="0"/>
          </a:p>
        </p:txBody>
      </p:sp>
      <p:sp>
        <p:nvSpPr>
          <p:cNvPr id="3" name="Fußzeilenplatzhalter 2"/>
          <p:cNvSpPr>
            <a:spLocks noGrp="1"/>
          </p:cNvSpPr>
          <p:nvPr>
            <p:ph type="ftr" sz="quarter" idx="11"/>
          </p:nvPr>
        </p:nvSpPr>
        <p:spPr/>
        <p:txBody>
          <a:bodyPr/>
          <a:lstStyle/>
          <a:p>
            <a:r>
              <a:rPr lang="de-DE" dirty="0" smtClean="0"/>
              <a:t>10</a:t>
            </a:r>
            <a:endParaRPr lang="de-DE" dirty="0"/>
          </a:p>
        </p:txBody>
      </p:sp>
    </p:spTree>
    <p:extLst>
      <p:ext uri="{BB962C8B-B14F-4D97-AF65-F5344CB8AC3E}">
        <p14:creationId xmlns:p14="http://schemas.microsoft.com/office/powerpoint/2010/main" val="952742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a:off x="547375" y="5392078"/>
            <a:ext cx="5614601" cy="1569660"/>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6: </a:t>
            </a:r>
            <a:r>
              <a:rPr lang="de-DE" sz="1200" dirty="0" smtClean="0"/>
              <a:t>Flow </a:t>
            </a:r>
            <a:r>
              <a:rPr lang="de-DE" sz="1200" dirty="0" err="1" smtClean="0"/>
              <a:t>cytometry</a:t>
            </a:r>
            <a:r>
              <a:rPr lang="de-DE" sz="1200" dirty="0" smtClean="0"/>
              <a:t> </a:t>
            </a:r>
            <a:r>
              <a:rPr lang="de-DE" sz="1200" dirty="0" err="1" smtClean="0"/>
              <a:t>analyses</a:t>
            </a:r>
            <a:r>
              <a:rPr lang="de-DE" sz="1200" dirty="0" smtClean="0"/>
              <a:t> </a:t>
            </a:r>
            <a:r>
              <a:rPr lang="de-DE" sz="1200" dirty="0" err="1" smtClean="0"/>
              <a:t>of</a:t>
            </a:r>
            <a:r>
              <a:rPr lang="de-DE" sz="1200" dirty="0" smtClean="0"/>
              <a:t> B </a:t>
            </a:r>
            <a:r>
              <a:rPr lang="de-DE" sz="1200" dirty="0" err="1" smtClean="0"/>
              <a:t>cell</a:t>
            </a:r>
            <a:r>
              <a:rPr lang="de-DE" sz="1200" dirty="0" smtClean="0"/>
              <a:t> </a:t>
            </a:r>
            <a:r>
              <a:rPr lang="de-DE" sz="1200" dirty="0" err="1" smtClean="0"/>
              <a:t>markers</a:t>
            </a:r>
            <a:r>
              <a:rPr lang="de-DE" sz="1200" dirty="0" smtClean="0"/>
              <a:t> </a:t>
            </a:r>
            <a:r>
              <a:rPr lang="de-DE" sz="1200" dirty="0" err="1" smtClean="0"/>
              <a:t>to</a:t>
            </a:r>
            <a:r>
              <a:rPr lang="de-DE" sz="1200" dirty="0" smtClean="0"/>
              <a:t> </a:t>
            </a:r>
            <a:r>
              <a:rPr lang="de-DE" sz="1200" dirty="0" err="1" smtClean="0"/>
              <a:t>confirm</a:t>
            </a:r>
            <a:r>
              <a:rPr lang="de-DE" sz="1200" dirty="0" smtClean="0"/>
              <a:t> B </a:t>
            </a:r>
            <a:r>
              <a:rPr lang="de-DE" sz="1200" dirty="0" err="1" smtClean="0"/>
              <a:t>cell</a:t>
            </a:r>
            <a:r>
              <a:rPr lang="de-DE" sz="1200" dirty="0" smtClean="0"/>
              <a:t> </a:t>
            </a:r>
            <a:r>
              <a:rPr lang="de-DE" sz="1200" dirty="0" err="1" smtClean="0"/>
              <a:t>identity</a:t>
            </a:r>
            <a:r>
              <a:rPr lang="de-DE" sz="1200" dirty="0" smtClean="0"/>
              <a:t> </a:t>
            </a:r>
            <a:r>
              <a:rPr lang="de-DE" sz="1200" dirty="0" err="1" smtClean="0"/>
              <a:t>of</a:t>
            </a:r>
            <a:r>
              <a:rPr lang="de-DE" sz="1200" dirty="0" smtClean="0"/>
              <a:t> </a:t>
            </a:r>
            <a:r>
              <a:rPr lang="de-DE" sz="1200" dirty="0" err="1" smtClean="0"/>
              <a:t>cells</a:t>
            </a:r>
            <a:r>
              <a:rPr lang="de-DE" sz="1200" dirty="0" smtClean="0"/>
              <a:t> </a:t>
            </a:r>
            <a:r>
              <a:rPr lang="de-DE" sz="1200" dirty="0" err="1" smtClean="0"/>
              <a:t>isolated</a:t>
            </a:r>
            <a:r>
              <a:rPr lang="de-DE" sz="1200" dirty="0" smtClean="0"/>
              <a:t> </a:t>
            </a:r>
            <a:r>
              <a:rPr lang="de-DE" sz="1200" dirty="0" err="1" smtClean="0"/>
              <a:t>from</a:t>
            </a:r>
            <a:r>
              <a:rPr lang="de-DE" sz="1200" dirty="0" smtClean="0"/>
              <a:t> </a:t>
            </a:r>
            <a:r>
              <a:rPr lang="de-DE" sz="1200" dirty="0" err="1" smtClean="0"/>
              <a:t>progenitor</a:t>
            </a:r>
            <a:r>
              <a:rPr lang="de-DE" sz="1200" dirty="0" smtClean="0"/>
              <a:t> B </a:t>
            </a:r>
            <a:r>
              <a:rPr lang="de-DE" sz="1200" dirty="0" err="1" smtClean="0"/>
              <a:t>cell</a:t>
            </a:r>
            <a:r>
              <a:rPr lang="de-DE" sz="1200" dirty="0" smtClean="0"/>
              <a:t> </a:t>
            </a:r>
            <a:r>
              <a:rPr lang="de-DE" sz="1200" dirty="0" err="1" smtClean="0"/>
              <a:t>colony</a:t>
            </a:r>
            <a:r>
              <a:rPr lang="de-DE" sz="1200" dirty="0" smtClean="0"/>
              <a:t> </a:t>
            </a:r>
            <a:r>
              <a:rPr lang="de-DE" sz="1200" dirty="0" err="1" smtClean="0"/>
              <a:t>formation</a:t>
            </a:r>
            <a:r>
              <a:rPr lang="de-DE" sz="1200" dirty="0" smtClean="0"/>
              <a:t> </a:t>
            </a:r>
            <a:r>
              <a:rPr lang="de-DE" sz="1200" dirty="0" err="1" smtClean="0"/>
              <a:t>assay</a:t>
            </a:r>
            <a:r>
              <a:rPr lang="de-DE" sz="1200" dirty="0" smtClean="0"/>
              <a:t>. Cells </a:t>
            </a:r>
            <a:r>
              <a:rPr lang="de-DE" sz="1200" dirty="0" err="1" smtClean="0"/>
              <a:t>were</a:t>
            </a:r>
            <a:r>
              <a:rPr lang="de-DE" sz="1200" dirty="0" smtClean="0"/>
              <a:t> </a:t>
            </a:r>
            <a:r>
              <a:rPr lang="de-DE" sz="1200" dirty="0" err="1" smtClean="0"/>
              <a:t>stained</a:t>
            </a:r>
            <a:r>
              <a:rPr lang="de-DE" sz="1200" dirty="0" smtClean="0"/>
              <a:t> </a:t>
            </a:r>
            <a:r>
              <a:rPr lang="de-DE" sz="1200" dirty="0" err="1" smtClean="0"/>
              <a:t>with</a:t>
            </a:r>
            <a:r>
              <a:rPr lang="de-DE" sz="1200" dirty="0" smtClean="0"/>
              <a:t> B220-PE </a:t>
            </a:r>
            <a:r>
              <a:rPr lang="de-DE" sz="1200" dirty="0" err="1" smtClean="0"/>
              <a:t>and</a:t>
            </a:r>
            <a:r>
              <a:rPr lang="de-DE" sz="1200" dirty="0" smtClean="0"/>
              <a:t> </a:t>
            </a:r>
            <a:r>
              <a:rPr lang="de-DE" sz="1200" dirty="0" err="1" smtClean="0"/>
              <a:t>IgM</a:t>
            </a:r>
            <a:r>
              <a:rPr lang="de-DE" sz="1200" dirty="0" smtClean="0"/>
              <a:t>-Pacific </a:t>
            </a:r>
            <a:r>
              <a:rPr lang="de-DE" sz="1200" dirty="0" err="1" smtClean="0"/>
              <a:t>blue</a:t>
            </a:r>
            <a:r>
              <a:rPr lang="de-DE" sz="1200" dirty="0" smtClean="0"/>
              <a:t>. 7-AAD was </a:t>
            </a:r>
            <a:r>
              <a:rPr lang="de-DE" sz="1200" dirty="0" err="1" smtClean="0"/>
              <a:t>used</a:t>
            </a:r>
            <a:r>
              <a:rPr lang="de-DE" sz="1200" dirty="0" smtClean="0"/>
              <a:t> </a:t>
            </a:r>
            <a:r>
              <a:rPr lang="de-DE" sz="1200" dirty="0" err="1" smtClean="0"/>
              <a:t>to</a:t>
            </a:r>
            <a:r>
              <a:rPr lang="de-DE" sz="1200" dirty="0" smtClean="0"/>
              <a:t> </a:t>
            </a:r>
            <a:r>
              <a:rPr lang="de-DE" sz="1200" dirty="0" err="1" smtClean="0"/>
              <a:t>exclude</a:t>
            </a:r>
            <a:r>
              <a:rPr lang="de-DE" sz="1200" dirty="0" smtClean="0"/>
              <a:t> </a:t>
            </a:r>
            <a:r>
              <a:rPr lang="de-DE" sz="1200" dirty="0" err="1" smtClean="0"/>
              <a:t>dead</a:t>
            </a:r>
            <a:r>
              <a:rPr lang="de-DE" sz="1200" dirty="0" smtClean="0"/>
              <a:t> </a:t>
            </a:r>
            <a:r>
              <a:rPr lang="de-DE" sz="1200" dirty="0" err="1" smtClean="0"/>
              <a:t>cells</a:t>
            </a:r>
            <a:r>
              <a:rPr lang="de-DE" sz="1200" dirty="0" smtClean="0"/>
              <a:t>. A) B </a:t>
            </a:r>
            <a:r>
              <a:rPr lang="de-DE" sz="1200" dirty="0" err="1" smtClean="0"/>
              <a:t>cell</a:t>
            </a:r>
            <a:r>
              <a:rPr lang="de-DE" sz="1200" dirty="0" smtClean="0"/>
              <a:t> </a:t>
            </a:r>
            <a:r>
              <a:rPr lang="de-DE" sz="1200" dirty="0" err="1" smtClean="0"/>
              <a:t>identity</a:t>
            </a:r>
            <a:r>
              <a:rPr lang="de-DE" sz="1200" dirty="0" smtClean="0"/>
              <a:t> </a:t>
            </a:r>
            <a:r>
              <a:rPr lang="de-DE" sz="1200" dirty="0" err="1" smtClean="0"/>
              <a:t>is</a:t>
            </a:r>
            <a:r>
              <a:rPr lang="de-DE" sz="1200" dirty="0" smtClean="0"/>
              <a:t> </a:t>
            </a:r>
            <a:r>
              <a:rPr lang="de-DE" sz="1200" dirty="0" err="1" smtClean="0"/>
              <a:t>confirmed</a:t>
            </a:r>
            <a:r>
              <a:rPr lang="de-DE" sz="1200" dirty="0" smtClean="0"/>
              <a:t> </a:t>
            </a:r>
            <a:r>
              <a:rPr lang="de-DE" sz="1200" dirty="0" err="1" smtClean="0"/>
              <a:t>by</a:t>
            </a:r>
            <a:r>
              <a:rPr lang="de-DE" sz="1200" dirty="0" smtClean="0"/>
              <a:t> </a:t>
            </a:r>
            <a:r>
              <a:rPr lang="de-DE" sz="1200" dirty="0" err="1" smtClean="0"/>
              <a:t>the</a:t>
            </a:r>
            <a:r>
              <a:rPr lang="de-DE" sz="1200" dirty="0" smtClean="0"/>
              <a:t> </a:t>
            </a:r>
            <a:r>
              <a:rPr lang="de-DE" sz="1200" dirty="0" err="1" smtClean="0"/>
              <a:t>presence</a:t>
            </a:r>
            <a:r>
              <a:rPr lang="de-DE" sz="1200" dirty="0" smtClean="0"/>
              <a:t> </a:t>
            </a:r>
            <a:r>
              <a:rPr lang="de-DE" sz="1200" dirty="0" err="1" smtClean="0"/>
              <a:t>of</a:t>
            </a:r>
            <a:r>
              <a:rPr lang="de-DE" sz="1200" dirty="0" smtClean="0"/>
              <a:t> </a:t>
            </a:r>
            <a:r>
              <a:rPr lang="de-DE" sz="1200" dirty="0" err="1" smtClean="0"/>
              <a:t>more</a:t>
            </a:r>
            <a:r>
              <a:rPr lang="de-DE" sz="1200" dirty="0" smtClean="0"/>
              <a:t> </a:t>
            </a:r>
            <a:r>
              <a:rPr lang="de-DE" sz="1200" dirty="0" err="1" smtClean="0"/>
              <a:t>than</a:t>
            </a:r>
            <a:r>
              <a:rPr lang="de-DE" sz="1200" dirty="0" smtClean="0"/>
              <a:t> 93% </a:t>
            </a:r>
            <a:r>
              <a:rPr lang="de-DE" sz="1200" dirty="0" err="1" smtClean="0"/>
              <a:t>of</a:t>
            </a:r>
            <a:r>
              <a:rPr lang="de-DE" sz="1200" dirty="0" smtClean="0"/>
              <a:t> B220+ </a:t>
            </a:r>
            <a:r>
              <a:rPr lang="de-DE" sz="1200" dirty="0" err="1" smtClean="0"/>
              <a:t>cells</a:t>
            </a:r>
            <a:r>
              <a:rPr lang="de-DE" sz="1200" dirty="0" smtClean="0"/>
              <a:t> on </a:t>
            </a:r>
            <a:r>
              <a:rPr lang="de-DE" sz="1200" dirty="0" err="1" smtClean="0"/>
              <a:t>average</a:t>
            </a:r>
            <a:r>
              <a:rPr lang="de-DE" sz="1200" dirty="0" smtClean="0"/>
              <a:t> in </a:t>
            </a:r>
            <a:r>
              <a:rPr lang="de-DE" sz="1200" dirty="0" err="1" smtClean="0"/>
              <a:t>both</a:t>
            </a:r>
            <a:r>
              <a:rPr lang="de-DE" sz="1200" dirty="0" smtClean="0"/>
              <a:t> </a:t>
            </a:r>
            <a:r>
              <a:rPr lang="de-DE" sz="1200" dirty="0" err="1" smtClean="0"/>
              <a:t>wildtype</a:t>
            </a:r>
            <a:r>
              <a:rPr lang="de-DE" sz="1200" dirty="0" smtClean="0"/>
              <a:t> </a:t>
            </a:r>
            <a:r>
              <a:rPr lang="de-DE" sz="1200" dirty="0" err="1" smtClean="0"/>
              <a:t>and</a:t>
            </a:r>
            <a:r>
              <a:rPr lang="de-DE" sz="1200" dirty="0" smtClean="0"/>
              <a:t> KI </a:t>
            </a:r>
            <a:r>
              <a:rPr lang="de-DE" sz="1200" dirty="0" err="1" smtClean="0"/>
              <a:t>colony</a:t>
            </a:r>
            <a:r>
              <a:rPr lang="de-DE" sz="1200" dirty="0" smtClean="0"/>
              <a:t> </a:t>
            </a:r>
            <a:r>
              <a:rPr lang="de-DE" sz="1200" dirty="0" err="1" smtClean="0"/>
              <a:t>formation</a:t>
            </a:r>
            <a:r>
              <a:rPr lang="de-DE" sz="1200" dirty="0" smtClean="0"/>
              <a:t> </a:t>
            </a:r>
            <a:r>
              <a:rPr lang="de-DE" sz="1200" dirty="0" err="1" smtClean="0"/>
              <a:t>assay</a:t>
            </a:r>
            <a:r>
              <a:rPr lang="de-DE" sz="1200" dirty="0" smtClean="0"/>
              <a:t>. B) Distribution </a:t>
            </a:r>
            <a:r>
              <a:rPr lang="de-DE" sz="1200" dirty="0" err="1" smtClean="0"/>
              <a:t>of</a:t>
            </a:r>
            <a:r>
              <a:rPr lang="de-DE" sz="1200" dirty="0" smtClean="0"/>
              <a:t> B220+IgM- </a:t>
            </a:r>
            <a:r>
              <a:rPr lang="de-DE" sz="1200" dirty="0" err="1" smtClean="0"/>
              <a:t>and</a:t>
            </a:r>
            <a:r>
              <a:rPr lang="de-DE" sz="1200" dirty="0" smtClean="0"/>
              <a:t> B220+IgM+ </a:t>
            </a:r>
            <a:r>
              <a:rPr lang="de-DE" sz="1200" dirty="0" err="1" smtClean="0"/>
              <a:t>populations</a:t>
            </a:r>
            <a:r>
              <a:rPr lang="de-DE" sz="1200" dirty="0" smtClean="0"/>
              <a:t> </a:t>
            </a:r>
            <a:r>
              <a:rPr lang="de-DE" sz="1200" dirty="0" err="1" smtClean="0"/>
              <a:t>were</a:t>
            </a:r>
            <a:r>
              <a:rPr lang="de-DE" sz="1200" dirty="0" smtClean="0"/>
              <a:t> </a:t>
            </a:r>
            <a:r>
              <a:rPr lang="de-DE" sz="1200" dirty="0" err="1" smtClean="0"/>
              <a:t>similar</a:t>
            </a:r>
            <a:r>
              <a:rPr lang="de-DE" sz="1200" dirty="0" smtClean="0"/>
              <a:t> </a:t>
            </a:r>
            <a:r>
              <a:rPr lang="de-DE" sz="1200" dirty="0" err="1" smtClean="0"/>
              <a:t>between</a:t>
            </a:r>
            <a:r>
              <a:rPr lang="de-DE" sz="1200" dirty="0" smtClean="0"/>
              <a:t> </a:t>
            </a:r>
            <a:r>
              <a:rPr lang="de-DE" sz="1200" dirty="0" err="1" smtClean="0"/>
              <a:t>both</a:t>
            </a:r>
            <a:r>
              <a:rPr lang="de-DE" sz="1200" dirty="0" smtClean="0"/>
              <a:t> </a:t>
            </a:r>
            <a:r>
              <a:rPr lang="de-DE" sz="1200" dirty="0" err="1" smtClean="0"/>
              <a:t>genotypes</a:t>
            </a:r>
            <a:r>
              <a:rPr lang="de-DE" sz="1200" dirty="0" smtClean="0"/>
              <a:t>, </a:t>
            </a:r>
            <a:r>
              <a:rPr lang="de-DE" sz="1200" dirty="0" err="1" smtClean="0"/>
              <a:t>whereby</a:t>
            </a:r>
            <a:r>
              <a:rPr lang="de-DE" sz="1200" dirty="0" smtClean="0"/>
              <a:t> B220+ </a:t>
            </a:r>
            <a:r>
              <a:rPr lang="de-DE" sz="1200" dirty="0" err="1" smtClean="0"/>
              <a:t>IgM</a:t>
            </a:r>
            <a:r>
              <a:rPr lang="de-DE" sz="1200" dirty="0" smtClean="0"/>
              <a:t>- </a:t>
            </a:r>
            <a:r>
              <a:rPr lang="de-DE" sz="1200" dirty="0" err="1" smtClean="0"/>
              <a:t>cells</a:t>
            </a:r>
            <a:r>
              <a:rPr lang="de-DE" sz="1200" dirty="0" smtClean="0"/>
              <a:t> </a:t>
            </a:r>
            <a:r>
              <a:rPr lang="de-DE" sz="1200" dirty="0" err="1" smtClean="0"/>
              <a:t>presented</a:t>
            </a:r>
            <a:r>
              <a:rPr lang="de-DE" sz="1200" dirty="0" smtClean="0"/>
              <a:t> </a:t>
            </a:r>
            <a:r>
              <a:rPr lang="de-DE" sz="1200" dirty="0" err="1" smtClean="0"/>
              <a:t>with</a:t>
            </a:r>
            <a:r>
              <a:rPr lang="de-DE" sz="1200" dirty="0" smtClean="0"/>
              <a:t> </a:t>
            </a:r>
            <a:r>
              <a:rPr lang="de-DE" sz="1200" dirty="0" err="1" smtClean="0"/>
              <a:t>approximately</a:t>
            </a:r>
            <a:r>
              <a:rPr lang="de-DE" sz="1200" dirty="0" smtClean="0"/>
              <a:t> 74% </a:t>
            </a:r>
            <a:r>
              <a:rPr lang="de-DE" sz="1200" dirty="0" err="1" smtClean="0"/>
              <a:t>the</a:t>
            </a:r>
            <a:r>
              <a:rPr lang="de-DE" sz="1200" dirty="0" smtClean="0"/>
              <a:t> </a:t>
            </a:r>
            <a:r>
              <a:rPr lang="de-DE" sz="1200" dirty="0" err="1" smtClean="0"/>
              <a:t>majority</a:t>
            </a:r>
            <a:r>
              <a:rPr lang="de-DE" sz="1200" dirty="0" smtClean="0"/>
              <a:t> </a:t>
            </a:r>
            <a:r>
              <a:rPr lang="de-DE" sz="1200" dirty="0" err="1" smtClean="0"/>
              <a:t>of</a:t>
            </a:r>
            <a:r>
              <a:rPr lang="de-DE" sz="1200" dirty="0" smtClean="0"/>
              <a:t> </a:t>
            </a:r>
            <a:r>
              <a:rPr lang="de-DE" sz="1200" dirty="0" err="1" smtClean="0"/>
              <a:t>cells</a:t>
            </a:r>
            <a:r>
              <a:rPr lang="de-DE" sz="1200" dirty="0" smtClean="0"/>
              <a:t>.  B) </a:t>
            </a:r>
            <a:r>
              <a:rPr lang="de-DE" sz="1200" dirty="0" err="1" smtClean="0"/>
              <a:t>Gating</a:t>
            </a:r>
            <a:r>
              <a:rPr lang="de-DE" sz="1200" dirty="0" smtClean="0"/>
              <a:t> </a:t>
            </a:r>
            <a:r>
              <a:rPr lang="de-DE" sz="1200" dirty="0" err="1" smtClean="0"/>
              <a:t>strategy</a:t>
            </a:r>
            <a:r>
              <a:rPr lang="de-DE" sz="1200" dirty="0" smtClean="0"/>
              <a:t> </a:t>
            </a:r>
            <a:r>
              <a:rPr lang="de-DE" sz="1200" dirty="0" err="1" smtClean="0"/>
              <a:t>of</a:t>
            </a:r>
            <a:r>
              <a:rPr lang="de-DE" sz="1200" dirty="0" smtClean="0"/>
              <a:t> live </a:t>
            </a:r>
            <a:r>
              <a:rPr lang="de-DE" sz="1200" dirty="0" err="1" smtClean="0"/>
              <a:t>cells</a:t>
            </a:r>
            <a:r>
              <a:rPr lang="de-DE" sz="1200" dirty="0" smtClean="0"/>
              <a:t> </a:t>
            </a:r>
            <a:r>
              <a:rPr lang="de-DE" sz="1200" dirty="0" err="1" smtClean="0"/>
              <a:t>is</a:t>
            </a:r>
            <a:r>
              <a:rPr lang="de-DE" sz="1200" dirty="0" smtClean="0"/>
              <a:t> </a:t>
            </a:r>
            <a:r>
              <a:rPr lang="de-DE" sz="1200" dirty="0" err="1" smtClean="0"/>
              <a:t>represented</a:t>
            </a:r>
            <a:r>
              <a:rPr lang="de-DE" sz="1200" dirty="0" smtClean="0"/>
              <a:t>. n=3 </a:t>
            </a:r>
            <a:r>
              <a:rPr lang="de-DE" sz="1200" dirty="0" err="1" smtClean="0"/>
              <a:t>mice</a:t>
            </a:r>
            <a:r>
              <a:rPr lang="de-DE" sz="1200" dirty="0" smtClean="0"/>
              <a:t> per </a:t>
            </a:r>
            <a:r>
              <a:rPr lang="de-DE" sz="1200" dirty="0" err="1" smtClean="0"/>
              <a:t>group</a:t>
            </a:r>
            <a:r>
              <a:rPr lang="de-DE" sz="1200" dirty="0" smtClean="0"/>
              <a:t>.</a:t>
            </a:r>
            <a:endParaRPr lang="de-DE" sz="1200" dirty="0"/>
          </a:p>
        </p:txBody>
      </p:sp>
      <p:grpSp>
        <p:nvGrpSpPr>
          <p:cNvPr id="21" name="Gruppieren 20"/>
          <p:cNvGrpSpPr/>
          <p:nvPr/>
        </p:nvGrpSpPr>
        <p:grpSpPr>
          <a:xfrm>
            <a:off x="3499981" y="4182365"/>
            <a:ext cx="493455" cy="486001"/>
            <a:chOff x="639038" y="4518503"/>
            <a:chExt cx="657940" cy="648001"/>
          </a:xfrm>
        </p:grpSpPr>
        <p:cxnSp>
          <p:nvCxnSpPr>
            <p:cNvPr id="22" name="Gerader Verbinder 21"/>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3" name="Gerader Verbinder 22"/>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30" name="Gruppieren 29"/>
          <p:cNvGrpSpPr/>
          <p:nvPr/>
        </p:nvGrpSpPr>
        <p:grpSpPr>
          <a:xfrm>
            <a:off x="1303879" y="4223225"/>
            <a:ext cx="776279" cy="688330"/>
            <a:chOff x="737512" y="4778093"/>
            <a:chExt cx="1035039" cy="917774"/>
          </a:xfrm>
        </p:grpSpPr>
        <p:grpSp>
          <p:nvGrpSpPr>
            <p:cNvPr id="20" name="Gruppieren 19"/>
            <p:cNvGrpSpPr/>
            <p:nvPr/>
          </p:nvGrpSpPr>
          <p:grpSpPr>
            <a:xfrm>
              <a:off x="1057460" y="4778093"/>
              <a:ext cx="657940" cy="648001"/>
              <a:chOff x="639038" y="4518503"/>
              <a:chExt cx="657940" cy="648001"/>
            </a:xfrm>
          </p:grpSpPr>
          <p:cxnSp>
            <p:nvCxnSpPr>
              <p:cNvPr id="14" name="Gerader Verbinder 13"/>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Gerader Verbinder 16"/>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27" name="Textfeld 26"/>
            <p:cNvSpPr txBox="1"/>
            <p:nvPr/>
          </p:nvSpPr>
          <p:spPr>
            <a:xfrm>
              <a:off x="737512" y="4884354"/>
              <a:ext cx="461665" cy="458784"/>
            </a:xfrm>
            <a:prstGeom prst="rect">
              <a:avLst/>
            </a:prstGeom>
            <a:noFill/>
          </p:spPr>
          <p:txBody>
            <a:bodyPr vert="vert270" wrap="square" rtlCol="0">
              <a:spAutoFit/>
            </a:bodyPr>
            <a:lstStyle/>
            <a:p>
              <a:r>
                <a:rPr lang="de-DE" sz="1050" dirty="0" err="1"/>
                <a:t>IgM</a:t>
              </a:r>
              <a:endParaRPr lang="de-DE" sz="1050" dirty="0"/>
            </a:p>
          </p:txBody>
        </p:sp>
        <p:sp>
          <p:nvSpPr>
            <p:cNvPr id="29" name="Textfeld 28"/>
            <p:cNvSpPr txBox="1"/>
            <p:nvPr/>
          </p:nvSpPr>
          <p:spPr>
            <a:xfrm>
              <a:off x="1094205" y="5357312"/>
              <a:ext cx="678346" cy="338555"/>
            </a:xfrm>
            <a:prstGeom prst="rect">
              <a:avLst/>
            </a:prstGeom>
            <a:noFill/>
          </p:spPr>
          <p:txBody>
            <a:bodyPr wrap="square" rtlCol="0">
              <a:spAutoFit/>
            </a:bodyPr>
            <a:lstStyle/>
            <a:p>
              <a:r>
                <a:rPr lang="de-DE" sz="1050" dirty="0"/>
                <a:t>B220</a:t>
              </a:r>
            </a:p>
          </p:txBody>
        </p:sp>
      </p:grpSp>
      <p:sp>
        <p:nvSpPr>
          <p:cNvPr id="31" name="Textfeld 30"/>
          <p:cNvSpPr txBox="1"/>
          <p:nvPr/>
        </p:nvSpPr>
        <p:spPr>
          <a:xfrm>
            <a:off x="3270353" y="4256254"/>
            <a:ext cx="346249" cy="344088"/>
          </a:xfrm>
          <a:prstGeom prst="rect">
            <a:avLst/>
          </a:prstGeom>
          <a:noFill/>
        </p:spPr>
        <p:txBody>
          <a:bodyPr vert="vert270" wrap="square" rtlCol="0">
            <a:spAutoFit/>
          </a:bodyPr>
          <a:lstStyle/>
          <a:p>
            <a:r>
              <a:rPr lang="de-DE" sz="1050" dirty="0" err="1"/>
              <a:t>IgM</a:t>
            </a:r>
            <a:endParaRPr lang="de-DE" sz="1050" dirty="0"/>
          </a:p>
        </p:txBody>
      </p:sp>
      <p:sp>
        <p:nvSpPr>
          <p:cNvPr id="32" name="Textfeld 31"/>
          <p:cNvSpPr txBox="1"/>
          <p:nvPr/>
        </p:nvSpPr>
        <p:spPr>
          <a:xfrm>
            <a:off x="3537874" y="4610973"/>
            <a:ext cx="508759" cy="253916"/>
          </a:xfrm>
          <a:prstGeom prst="rect">
            <a:avLst/>
          </a:prstGeom>
          <a:noFill/>
        </p:spPr>
        <p:txBody>
          <a:bodyPr wrap="square" rtlCol="0">
            <a:spAutoFit/>
          </a:bodyPr>
          <a:lstStyle/>
          <a:p>
            <a:r>
              <a:rPr lang="de-DE" sz="1050" dirty="0"/>
              <a:t>B220</a:t>
            </a:r>
          </a:p>
        </p:txBody>
      </p:sp>
      <p:pic>
        <p:nvPicPr>
          <p:cNvPr id="43" name="Grafik 42"/>
          <p:cNvPicPr>
            <a:picLocks noChangeAspect="1"/>
          </p:cNvPicPr>
          <p:nvPr/>
        </p:nvPicPr>
        <p:blipFill>
          <a:blip r:embed="rId2"/>
          <a:stretch>
            <a:fillRect/>
          </a:stretch>
        </p:blipFill>
        <p:spPr>
          <a:xfrm>
            <a:off x="3320530" y="1004475"/>
            <a:ext cx="1955292" cy="1842516"/>
          </a:xfrm>
          <a:prstGeom prst="rect">
            <a:avLst/>
          </a:prstGeom>
        </p:spPr>
      </p:pic>
      <p:pic>
        <p:nvPicPr>
          <p:cNvPr id="44" name="Grafik 43"/>
          <p:cNvPicPr>
            <a:picLocks noChangeAspect="1"/>
          </p:cNvPicPr>
          <p:nvPr/>
        </p:nvPicPr>
        <p:blipFill>
          <a:blip r:embed="rId3"/>
          <a:stretch>
            <a:fillRect/>
          </a:stretch>
        </p:blipFill>
        <p:spPr>
          <a:xfrm>
            <a:off x="1303879" y="1062521"/>
            <a:ext cx="1646063" cy="1511939"/>
          </a:xfrm>
          <a:prstGeom prst="rect">
            <a:avLst/>
          </a:prstGeom>
        </p:spPr>
      </p:pic>
      <p:pic>
        <p:nvPicPr>
          <p:cNvPr id="45" name="Grafik 44"/>
          <p:cNvPicPr>
            <a:picLocks noChangeAspect="1"/>
          </p:cNvPicPr>
          <p:nvPr/>
        </p:nvPicPr>
        <p:blipFill>
          <a:blip r:embed="rId4"/>
          <a:stretch>
            <a:fillRect/>
          </a:stretch>
        </p:blipFill>
        <p:spPr>
          <a:xfrm>
            <a:off x="1342664" y="3042422"/>
            <a:ext cx="1747130" cy="1719831"/>
          </a:xfrm>
          <a:prstGeom prst="rect">
            <a:avLst/>
          </a:prstGeom>
        </p:spPr>
      </p:pic>
      <p:pic>
        <p:nvPicPr>
          <p:cNvPr id="46" name="Grafik 45"/>
          <p:cNvPicPr>
            <a:picLocks noChangeAspect="1"/>
          </p:cNvPicPr>
          <p:nvPr/>
        </p:nvPicPr>
        <p:blipFill>
          <a:blip r:embed="rId5"/>
          <a:stretch>
            <a:fillRect/>
          </a:stretch>
        </p:blipFill>
        <p:spPr>
          <a:xfrm>
            <a:off x="3290129" y="3020768"/>
            <a:ext cx="1747130" cy="1719831"/>
          </a:xfrm>
          <a:prstGeom prst="rect">
            <a:avLst/>
          </a:prstGeom>
        </p:spPr>
      </p:pic>
      <p:sp>
        <p:nvSpPr>
          <p:cNvPr id="50" name="Textfeld 49"/>
          <p:cNvSpPr txBox="1"/>
          <p:nvPr/>
        </p:nvSpPr>
        <p:spPr>
          <a:xfrm>
            <a:off x="719480" y="943332"/>
            <a:ext cx="477702" cy="369332"/>
          </a:xfrm>
          <a:prstGeom prst="rect">
            <a:avLst/>
          </a:prstGeom>
          <a:noFill/>
        </p:spPr>
        <p:txBody>
          <a:bodyPr wrap="square" rtlCol="0">
            <a:spAutoFit/>
          </a:bodyPr>
          <a:lstStyle/>
          <a:p>
            <a:r>
              <a:rPr lang="de-DE" dirty="0" smtClean="0"/>
              <a:t>A</a:t>
            </a:r>
            <a:endParaRPr lang="de-DE" dirty="0"/>
          </a:p>
        </p:txBody>
      </p:sp>
      <p:sp>
        <p:nvSpPr>
          <p:cNvPr id="51" name="Textfeld 50"/>
          <p:cNvSpPr txBox="1"/>
          <p:nvPr/>
        </p:nvSpPr>
        <p:spPr>
          <a:xfrm>
            <a:off x="711295" y="2885403"/>
            <a:ext cx="494071" cy="369332"/>
          </a:xfrm>
          <a:prstGeom prst="rect">
            <a:avLst/>
          </a:prstGeom>
          <a:noFill/>
        </p:spPr>
        <p:txBody>
          <a:bodyPr wrap="square" rtlCol="0">
            <a:spAutoFit/>
          </a:bodyPr>
          <a:lstStyle/>
          <a:p>
            <a:r>
              <a:rPr lang="de-DE" dirty="0" smtClean="0"/>
              <a:t>B</a:t>
            </a:r>
            <a:endParaRPr lang="de-DE" dirty="0"/>
          </a:p>
        </p:txBody>
      </p:sp>
      <p:sp>
        <p:nvSpPr>
          <p:cNvPr id="2" name="Fußzeilenplatzhalter 1"/>
          <p:cNvSpPr>
            <a:spLocks noGrp="1"/>
          </p:cNvSpPr>
          <p:nvPr>
            <p:ph type="ftr" sz="quarter" idx="11"/>
          </p:nvPr>
        </p:nvSpPr>
        <p:spPr/>
        <p:txBody>
          <a:bodyPr/>
          <a:lstStyle/>
          <a:p>
            <a:r>
              <a:rPr lang="de-DE" dirty="0" smtClean="0"/>
              <a:t>11</a:t>
            </a:r>
            <a:endParaRPr lang="de-DE" dirty="0"/>
          </a:p>
        </p:txBody>
      </p:sp>
    </p:spTree>
    <p:extLst>
      <p:ext uri="{BB962C8B-B14F-4D97-AF65-F5344CB8AC3E}">
        <p14:creationId xmlns:p14="http://schemas.microsoft.com/office/powerpoint/2010/main" val="3894225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endParaRPr lang="de-DE"/>
          </a:p>
        </p:txBody>
      </p:sp>
      <p:sp>
        <p:nvSpPr>
          <p:cNvPr id="11" name="Rechteck 10"/>
          <p:cNvSpPr/>
          <p:nvPr/>
        </p:nvSpPr>
        <p:spPr>
          <a:xfrm>
            <a:off x="739140" y="4082369"/>
            <a:ext cx="5539740" cy="1015663"/>
          </a:xfrm>
          <a:prstGeom prst="rect">
            <a:avLst/>
          </a:prstGeom>
        </p:spPr>
        <p:txBody>
          <a:bodyPr wrap="square">
            <a:spAutoFit/>
          </a:bodyPr>
          <a:lstStyle/>
          <a:p>
            <a:pPr algn="just"/>
            <a:r>
              <a:rPr lang="en-US" sz="1200" b="1" dirty="0" smtClean="0">
                <a:ea typeface="MS Mincho"/>
              </a:rPr>
              <a:t>Supplemental Figure 7: </a:t>
            </a:r>
            <a:r>
              <a:rPr lang="en-US" sz="1200" dirty="0" smtClean="0">
                <a:ea typeface="MS Mincho"/>
              </a:rPr>
              <a:t>BCR::ABL</a:t>
            </a:r>
            <a:r>
              <a:rPr lang="en-US" sz="1200" baseline="30000" dirty="0" smtClean="0">
                <a:ea typeface="MS Mincho"/>
              </a:rPr>
              <a:t>p190</a:t>
            </a:r>
            <a:r>
              <a:rPr lang="en-US" sz="1200" dirty="0" smtClean="0">
                <a:ea typeface="MS Mincho"/>
              </a:rPr>
              <a:t> </a:t>
            </a:r>
            <a:r>
              <a:rPr lang="en-US" sz="1200" dirty="0">
                <a:ea typeface="MS Mincho"/>
              </a:rPr>
              <a:t>induced colony formation of wild type and p27-Y88F bone marrow cells in growth-factor-free </a:t>
            </a:r>
            <a:r>
              <a:rPr lang="en-US" sz="1200" dirty="0" smtClean="0">
                <a:ea typeface="MS Mincho"/>
              </a:rPr>
              <a:t>methylcellulose. (</a:t>
            </a:r>
            <a:r>
              <a:rPr lang="en-US" sz="1200" dirty="0" smtClean="0">
                <a:ea typeface="MS Mincho"/>
              </a:rPr>
              <a:t>n=10 per genotype, </a:t>
            </a:r>
            <a:r>
              <a:rPr lang="en-US" sz="1200" dirty="0">
                <a:ea typeface="MS Mincho"/>
              </a:rPr>
              <a:t>3 independent </a:t>
            </a:r>
            <a:r>
              <a:rPr lang="en-US" sz="1200" dirty="0" smtClean="0">
                <a:ea typeface="MS Mincho"/>
              </a:rPr>
              <a:t>experiments, median and interquartile range are indicated). </a:t>
            </a:r>
            <a:r>
              <a:rPr lang="en-US" sz="1200" dirty="0" smtClean="0">
                <a:ea typeface="MS Mincho"/>
              </a:rPr>
              <a:t>Retroviral infection was performed in the presence of 10 </a:t>
            </a:r>
            <a:r>
              <a:rPr lang="en-US" sz="1200" dirty="0">
                <a:ea typeface="MS Mincho"/>
              </a:rPr>
              <a:t>ng/ml </a:t>
            </a:r>
            <a:r>
              <a:rPr lang="en-US" sz="1200" dirty="0" smtClean="0">
                <a:ea typeface="MS Mincho"/>
              </a:rPr>
              <a:t>IL7 for 72 hours and </a:t>
            </a:r>
            <a:r>
              <a:rPr lang="en-US" sz="1200" dirty="0" smtClean="0"/>
              <a:t>2 </a:t>
            </a:r>
            <a:r>
              <a:rPr lang="en-US" sz="1200" dirty="0"/>
              <a:t>x 10</a:t>
            </a:r>
            <a:r>
              <a:rPr lang="en-US" sz="1200" baseline="30000" dirty="0"/>
              <a:t>4 </a:t>
            </a:r>
            <a:r>
              <a:rPr lang="en-US" sz="1200" baseline="30000" dirty="0" smtClean="0"/>
              <a:t> </a:t>
            </a:r>
            <a:r>
              <a:rPr lang="en-US" sz="1200" dirty="0" smtClean="0">
                <a:ea typeface="MS Mincho"/>
              </a:rPr>
              <a:t>cells </a:t>
            </a:r>
            <a:r>
              <a:rPr lang="en-US" sz="1200" dirty="0" smtClean="0"/>
              <a:t>were seeded in methylcellulose</a:t>
            </a:r>
            <a:r>
              <a:rPr lang="en-US" sz="1200" dirty="0" smtClean="0"/>
              <a:t>.  </a:t>
            </a:r>
            <a:r>
              <a:rPr lang="en-US" sz="1200" baseline="30000" dirty="0" smtClean="0"/>
              <a:t> </a:t>
            </a:r>
            <a:endParaRPr lang="en-US" sz="1200" dirty="0" smtClean="0">
              <a:ea typeface="MS Mincho"/>
            </a:endParaRPr>
          </a:p>
        </p:txBody>
      </p:sp>
      <p:grpSp>
        <p:nvGrpSpPr>
          <p:cNvPr id="13" name="Gruppieren 12"/>
          <p:cNvGrpSpPr/>
          <p:nvPr/>
        </p:nvGrpSpPr>
        <p:grpSpPr>
          <a:xfrm>
            <a:off x="1155449" y="1226785"/>
            <a:ext cx="3976687" cy="2546297"/>
            <a:chOff x="1155449" y="1226785"/>
            <a:chExt cx="3976687" cy="2546297"/>
          </a:xfrm>
        </p:grpSpPr>
        <p:cxnSp>
          <p:nvCxnSpPr>
            <p:cNvPr id="5" name="Gerader Verbinder 4"/>
            <p:cNvCxnSpPr/>
            <p:nvPr/>
          </p:nvCxnSpPr>
          <p:spPr>
            <a:xfrm>
              <a:off x="2063931" y="3553097"/>
              <a:ext cx="109728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Gerader Verbinder 5"/>
            <p:cNvCxnSpPr/>
            <p:nvPr/>
          </p:nvCxnSpPr>
          <p:spPr>
            <a:xfrm>
              <a:off x="3426823" y="3553097"/>
              <a:ext cx="1097280" cy="0"/>
            </a:xfrm>
            <a:prstGeom prst="line">
              <a:avLst/>
            </a:prstGeom>
            <a:ln w="19050"/>
          </p:spPr>
          <p:style>
            <a:lnRef idx="1">
              <a:schemeClr val="dk1"/>
            </a:lnRef>
            <a:fillRef idx="0">
              <a:schemeClr val="dk1"/>
            </a:fillRef>
            <a:effectRef idx="0">
              <a:schemeClr val="dk1"/>
            </a:effectRef>
            <a:fontRef idx="minor">
              <a:schemeClr val="tx1"/>
            </a:fontRef>
          </p:style>
        </p:cxnSp>
        <p:sp>
          <p:nvSpPr>
            <p:cNvPr id="7" name="Textfeld 6"/>
            <p:cNvSpPr txBox="1"/>
            <p:nvPr/>
          </p:nvSpPr>
          <p:spPr>
            <a:xfrm>
              <a:off x="2037804" y="3511472"/>
              <a:ext cx="1167307" cy="261610"/>
            </a:xfrm>
            <a:prstGeom prst="rect">
              <a:avLst/>
            </a:prstGeom>
            <a:noFill/>
          </p:spPr>
          <p:txBody>
            <a:bodyPr wrap="none" rtlCol="0">
              <a:spAutoFit/>
            </a:bodyPr>
            <a:lstStyle/>
            <a:p>
              <a:r>
                <a:rPr lang="de-DE" sz="1100" b="1" dirty="0" smtClean="0">
                  <a:latin typeface="Arial" panose="020B0604020202020204" pitchFamily="34" charset="0"/>
                  <a:cs typeface="Arial" panose="020B0604020202020204" pitchFamily="34" charset="0"/>
                </a:rPr>
                <a:t>BCR-ABL-GFP</a:t>
              </a:r>
              <a:endParaRPr lang="en-US" sz="1100" b="1" dirty="0">
                <a:latin typeface="Arial" panose="020B0604020202020204" pitchFamily="34" charset="0"/>
                <a:cs typeface="Arial" panose="020B0604020202020204" pitchFamily="34" charset="0"/>
              </a:endParaRPr>
            </a:p>
          </p:txBody>
        </p:sp>
        <p:sp>
          <p:nvSpPr>
            <p:cNvPr id="8" name="Textfeld 7"/>
            <p:cNvSpPr txBox="1"/>
            <p:nvPr/>
          </p:nvSpPr>
          <p:spPr>
            <a:xfrm>
              <a:off x="3738058" y="3511472"/>
              <a:ext cx="474810" cy="261610"/>
            </a:xfrm>
            <a:prstGeom prst="rect">
              <a:avLst/>
            </a:prstGeom>
            <a:noFill/>
          </p:spPr>
          <p:txBody>
            <a:bodyPr wrap="none" rtlCol="0">
              <a:spAutoFit/>
            </a:bodyPr>
            <a:lstStyle/>
            <a:p>
              <a:r>
                <a:rPr lang="de-DE" sz="1100" b="1" dirty="0" smtClean="0">
                  <a:latin typeface="Arial" panose="020B0604020202020204" pitchFamily="34" charset="0"/>
                  <a:cs typeface="Arial" panose="020B0604020202020204" pitchFamily="34" charset="0"/>
                </a:rPr>
                <a:t>GFP</a:t>
              </a:r>
              <a:endParaRPr lang="en-US" sz="1100" b="1" dirty="0">
                <a:latin typeface="Arial" panose="020B0604020202020204" pitchFamily="34" charset="0"/>
                <a:cs typeface="Arial" panose="020B0604020202020204" pitchFamily="34" charset="0"/>
              </a:endParaRPr>
            </a:p>
          </p:txBody>
        </p:sp>
        <p:graphicFrame>
          <p:nvGraphicFramePr>
            <p:cNvPr id="12" name="Objekt 11"/>
            <p:cNvGraphicFramePr>
              <a:graphicFrameLocks noChangeAspect="1"/>
            </p:cNvGraphicFramePr>
            <p:nvPr>
              <p:extLst>
                <p:ext uri="{D42A27DB-BD31-4B8C-83A1-F6EECF244321}">
                  <p14:modId xmlns:p14="http://schemas.microsoft.com/office/powerpoint/2010/main" val="2355253407"/>
                </p:ext>
              </p:extLst>
            </p:nvPr>
          </p:nvGraphicFramePr>
          <p:xfrm>
            <a:off x="1155449" y="1226785"/>
            <a:ext cx="3976687" cy="2478087"/>
          </p:xfrm>
          <a:graphic>
            <a:graphicData uri="http://schemas.openxmlformats.org/presentationml/2006/ole">
              <mc:AlternateContent xmlns:mc="http://schemas.openxmlformats.org/markup-compatibility/2006">
                <mc:Choice xmlns:v="urn:schemas-microsoft-com:vml" Requires="v">
                  <p:oleObj spid="_x0000_s1043" name="Prism 8" r:id="rId3" imgW="3976258" imgH="2477500" progId="Prism8.Document">
                    <p:embed/>
                  </p:oleObj>
                </mc:Choice>
                <mc:Fallback>
                  <p:oleObj name="Prism 8" r:id="rId3" imgW="3976258" imgH="2477500" progId="Prism8.Document">
                    <p:embed/>
                    <p:pic>
                      <p:nvPicPr>
                        <p:cNvPr id="3" name="Objekt 2"/>
                        <p:cNvPicPr/>
                        <p:nvPr/>
                      </p:nvPicPr>
                      <p:blipFill>
                        <a:blip r:embed="rId4"/>
                        <a:stretch>
                          <a:fillRect/>
                        </a:stretch>
                      </p:blipFill>
                      <p:spPr>
                        <a:xfrm>
                          <a:off x="1155449" y="1226785"/>
                          <a:ext cx="3976687" cy="2478087"/>
                        </a:xfrm>
                        <a:prstGeom prst="rect">
                          <a:avLst/>
                        </a:prstGeom>
                      </p:spPr>
                    </p:pic>
                  </p:oleObj>
                </mc:Fallback>
              </mc:AlternateContent>
            </a:graphicData>
          </a:graphic>
        </p:graphicFrame>
      </p:grpSp>
    </p:spTree>
    <p:extLst>
      <p:ext uri="{BB962C8B-B14F-4D97-AF65-F5344CB8AC3E}">
        <p14:creationId xmlns:p14="http://schemas.microsoft.com/office/powerpoint/2010/main" val="3330763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4384938" y="2351947"/>
            <a:ext cx="1823357" cy="1760396"/>
          </a:xfrm>
          <a:prstGeom prst="rect">
            <a:avLst/>
          </a:prstGeom>
        </p:spPr>
      </p:pic>
      <p:pic>
        <p:nvPicPr>
          <p:cNvPr id="4" name="Grafik 3"/>
          <p:cNvPicPr>
            <a:picLocks noChangeAspect="1"/>
          </p:cNvPicPr>
          <p:nvPr/>
        </p:nvPicPr>
        <p:blipFill>
          <a:blip r:embed="rId3"/>
          <a:stretch>
            <a:fillRect/>
          </a:stretch>
        </p:blipFill>
        <p:spPr>
          <a:xfrm>
            <a:off x="756036" y="2177716"/>
            <a:ext cx="3493331" cy="1934627"/>
          </a:xfrm>
          <a:prstGeom prst="rect">
            <a:avLst/>
          </a:prstGeom>
        </p:spPr>
      </p:pic>
      <p:sp>
        <p:nvSpPr>
          <p:cNvPr id="6" name="Textfeld 5"/>
          <p:cNvSpPr txBox="1"/>
          <p:nvPr/>
        </p:nvSpPr>
        <p:spPr>
          <a:xfrm>
            <a:off x="578391" y="4501632"/>
            <a:ext cx="5760534" cy="1384995"/>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8</a:t>
            </a:r>
            <a:r>
              <a:rPr lang="de-DE" sz="1200" dirty="0" smtClean="0"/>
              <a:t>: </a:t>
            </a:r>
            <a:r>
              <a:rPr lang="de-DE" sz="1200" dirty="0" err="1" smtClean="0"/>
              <a:t>Decreased</a:t>
            </a:r>
            <a:r>
              <a:rPr lang="de-DE" sz="1200" dirty="0" smtClean="0"/>
              <a:t> p27 </a:t>
            </a:r>
            <a:r>
              <a:rPr lang="de-DE" sz="1200" dirty="0" err="1" smtClean="0"/>
              <a:t>protein</a:t>
            </a:r>
            <a:r>
              <a:rPr lang="de-DE" sz="1200" dirty="0" smtClean="0"/>
              <a:t> </a:t>
            </a:r>
            <a:r>
              <a:rPr lang="de-DE" sz="1200" dirty="0" err="1" smtClean="0"/>
              <a:t>levels</a:t>
            </a:r>
            <a:r>
              <a:rPr lang="de-DE" sz="1200" dirty="0" smtClean="0"/>
              <a:t> in p27-Y88F </a:t>
            </a:r>
            <a:r>
              <a:rPr lang="de-DE" sz="1200" dirty="0" err="1" smtClean="0"/>
              <a:t>bone</a:t>
            </a:r>
            <a:r>
              <a:rPr lang="de-DE" sz="1200" dirty="0" smtClean="0"/>
              <a:t> </a:t>
            </a:r>
            <a:r>
              <a:rPr lang="de-DE" sz="1200" dirty="0" err="1" smtClean="0"/>
              <a:t>marrow</a:t>
            </a:r>
            <a:r>
              <a:rPr lang="de-DE" sz="1200" dirty="0" smtClean="0"/>
              <a:t> </a:t>
            </a:r>
            <a:r>
              <a:rPr lang="de-DE" sz="1200" dirty="0" err="1" smtClean="0"/>
              <a:t>cells</a:t>
            </a:r>
            <a:r>
              <a:rPr lang="de-DE" sz="1200" dirty="0"/>
              <a:t> </a:t>
            </a:r>
            <a:r>
              <a:rPr lang="de-DE" sz="1200" dirty="0" smtClean="0"/>
              <a:t>after </a:t>
            </a:r>
            <a:r>
              <a:rPr lang="de-DE" sz="1200" i="1" dirty="0" smtClean="0"/>
              <a:t>ex vivo </a:t>
            </a:r>
            <a:r>
              <a:rPr lang="de-DE" sz="1200" dirty="0" err="1" smtClean="0"/>
              <a:t>infection</a:t>
            </a:r>
            <a:r>
              <a:rPr lang="de-DE" sz="1200" dirty="0" smtClean="0"/>
              <a:t> </a:t>
            </a:r>
            <a:r>
              <a:rPr lang="de-DE" sz="1200" dirty="0" err="1" smtClean="0"/>
              <a:t>with</a:t>
            </a:r>
            <a:r>
              <a:rPr lang="de-DE" sz="1200" dirty="0" smtClean="0"/>
              <a:t> v-ABL. </a:t>
            </a:r>
            <a:r>
              <a:rPr lang="de-DE" sz="1200" dirty="0" err="1" smtClean="0"/>
              <a:t>Bone</a:t>
            </a:r>
            <a:r>
              <a:rPr lang="de-DE" sz="1200" dirty="0" smtClean="0"/>
              <a:t> </a:t>
            </a:r>
            <a:r>
              <a:rPr lang="de-DE" sz="1200" dirty="0" err="1" smtClean="0"/>
              <a:t>marrow</a:t>
            </a:r>
            <a:r>
              <a:rPr lang="de-DE" sz="1200" dirty="0" smtClean="0"/>
              <a:t> </a:t>
            </a:r>
            <a:r>
              <a:rPr lang="de-DE" sz="1200" dirty="0" err="1" smtClean="0"/>
              <a:t>cells</a:t>
            </a:r>
            <a:r>
              <a:rPr lang="de-DE" sz="1200" dirty="0" smtClean="0"/>
              <a:t> </a:t>
            </a:r>
            <a:r>
              <a:rPr lang="de-DE" sz="1200" dirty="0" err="1" smtClean="0"/>
              <a:t>from</a:t>
            </a:r>
            <a:r>
              <a:rPr lang="de-DE" sz="1200" dirty="0" smtClean="0"/>
              <a:t> wild type </a:t>
            </a:r>
            <a:r>
              <a:rPr lang="de-DE" sz="1200" dirty="0" err="1"/>
              <a:t>a</a:t>
            </a:r>
            <a:r>
              <a:rPr lang="de-DE" sz="1200" dirty="0" err="1" smtClean="0"/>
              <a:t>nd</a:t>
            </a:r>
            <a:r>
              <a:rPr lang="de-DE" sz="1200" dirty="0" smtClean="0"/>
              <a:t> p27-Y88F </a:t>
            </a:r>
            <a:r>
              <a:rPr lang="de-DE" sz="1200" dirty="0" err="1" smtClean="0"/>
              <a:t>mice</a:t>
            </a:r>
            <a:r>
              <a:rPr lang="de-DE" sz="1200" dirty="0" smtClean="0"/>
              <a:t> </a:t>
            </a:r>
            <a:r>
              <a:rPr lang="de-DE" sz="1200" dirty="0" err="1" smtClean="0"/>
              <a:t>were</a:t>
            </a:r>
            <a:r>
              <a:rPr lang="de-DE" sz="1200" dirty="0" smtClean="0"/>
              <a:t> </a:t>
            </a:r>
            <a:r>
              <a:rPr lang="de-DE" sz="1200" dirty="0" err="1" smtClean="0"/>
              <a:t>infected</a:t>
            </a:r>
            <a:r>
              <a:rPr lang="de-DE" sz="1200" dirty="0" smtClean="0"/>
              <a:t> </a:t>
            </a:r>
            <a:r>
              <a:rPr lang="de-DE" sz="1200" dirty="0" err="1" smtClean="0"/>
              <a:t>with</a:t>
            </a:r>
            <a:r>
              <a:rPr lang="de-DE" sz="1200" dirty="0" smtClean="0"/>
              <a:t> v-</a:t>
            </a:r>
            <a:r>
              <a:rPr lang="de-DE" sz="1200" dirty="0" err="1" smtClean="0"/>
              <a:t>abl</a:t>
            </a:r>
            <a:r>
              <a:rPr lang="de-DE" sz="1200" dirty="0" smtClean="0"/>
              <a:t> </a:t>
            </a:r>
            <a:r>
              <a:rPr lang="de-DE" sz="1200" dirty="0" err="1" smtClean="0"/>
              <a:t>encoding</a:t>
            </a:r>
            <a:r>
              <a:rPr lang="de-DE" sz="1200" dirty="0" smtClean="0"/>
              <a:t> </a:t>
            </a:r>
            <a:r>
              <a:rPr lang="de-DE" sz="1200" dirty="0" err="1" smtClean="0"/>
              <a:t>retroviruses</a:t>
            </a:r>
            <a:r>
              <a:rPr lang="de-DE" sz="1200" dirty="0" smtClean="0"/>
              <a:t> </a:t>
            </a:r>
            <a:r>
              <a:rPr lang="de-DE" sz="1200" dirty="0" err="1" smtClean="0"/>
              <a:t>and</a:t>
            </a:r>
            <a:r>
              <a:rPr lang="en-US" sz="1200" dirty="0" smtClean="0"/>
              <a:t> maintained for 11 days </a:t>
            </a:r>
            <a:r>
              <a:rPr lang="en-US" sz="1200" dirty="0"/>
              <a:t>in IL7 containing B cell </a:t>
            </a:r>
            <a:r>
              <a:rPr lang="en-US" sz="1200" dirty="0" smtClean="0"/>
              <a:t>culture medium. Immunoblot analyses of p27, v-ABL</a:t>
            </a:r>
            <a:r>
              <a:rPr lang="en-US" sz="1200" dirty="0"/>
              <a:t>, pY-STAT5 and β-tubulin </a:t>
            </a:r>
            <a:r>
              <a:rPr lang="en-US" sz="1200" dirty="0" smtClean="0"/>
              <a:t>protein levels </a:t>
            </a:r>
            <a:r>
              <a:rPr lang="en-US" sz="1200" dirty="0"/>
              <a:t>in v-ABL transformed </a:t>
            </a:r>
            <a:r>
              <a:rPr lang="en-US" sz="1200" dirty="0" smtClean="0"/>
              <a:t>cells are shown in the left panel. </a:t>
            </a:r>
            <a:r>
              <a:rPr lang="en-US" sz="1200" dirty="0"/>
              <a:t>The right </a:t>
            </a:r>
            <a:r>
              <a:rPr lang="en-US" sz="1200" dirty="0" smtClean="0"/>
              <a:t>graph </a:t>
            </a:r>
            <a:r>
              <a:rPr lang="en-US" sz="1200" dirty="0"/>
              <a:t>represents relative p27 protein levels normalized to </a:t>
            </a:r>
            <a:r>
              <a:rPr lang="en-US" sz="1200" dirty="0" smtClean="0"/>
              <a:t>β-Tubulin.  Bar graph indicates </a:t>
            </a:r>
            <a:r>
              <a:rPr lang="en-US" sz="1200" dirty="0"/>
              <a:t>means ± SD. n=4 per genotype. (*p &lt; 0.05)</a:t>
            </a:r>
          </a:p>
        </p:txBody>
      </p:sp>
      <p:sp>
        <p:nvSpPr>
          <p:cNvPr id="2" name="Fußzeilenplatzhalter 1"/>
          <p:cNvSpPr>
            <a:spLocks noGrp="1"/>
          </p:cNvSpPr>
          <p:nvPr>
            <p:ph type="ftr" sz="quarter" idx="11"/>
          </p:nvPr>
        </p:nvSpPr>
        <p:spPr/>
        <p:txBody>
          <a:bodyPr/>
          <a:lstStyle/>
          <a:p>
            <a:r>
              <a:rPr lang="de-DE" dirty="0" smtClean="0"/>
              <a:t>13</a:t>
            </a:r>
            <a:endParaRPr lang="de-DE" dirty="0"/>
          </a:p>
        </p:txBody>
      </p:sp>
    </p:spTree>
    <p:extLst>
      <p:ext uri="{BB962C8B-B14F-4D97-AF65-F5344CB8AC3E}">
        <p14:creationId xmlns:p14="http://schemas.microsoft.com/office/powerpoint/2010/main" val="28163036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feld 84"/>
          <p:cNvSpPr txBox="1"/>
          <p:nvPr/>
        </p:nvSpPr>
        <p:spPr>
          <a:xfrm>
            <a:off x="3330148" y="6031837"/>
            <a:ext cx="2868224" cy="1200329"/>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9: </a:t>
            </a:r>
            <a:r>
              <a:rPr lang="de-DE" sz="1200" dirty="0" smtClean="0"/>
              <a:t>Flow </a:t>
            </a:r>
            <a:r>
              <a:rPr lang="de-DE" sz="1200" dirty="0" err="1" smtClean="0"/>
              <a:t>cytometry</a:t>
            </a:r>
            <a:r>
              <a:rPr lang="de-DE" sz="1200" dirty="0" smtClean="0"/>
              <a:t> </a:t>
            </a:r>
            <a:r>
              <a:rPr lang="de-DE" sz="1200" dirty="0" err="1" smtClean="0"/>
              <a:t>analysis</a:t>
            </a:r>
            <a:r>
              <a:rPr lang="de-DE" sz="1200" dirty="0" smtClean="0"/>
              <a:t> </a:t>
            </a:r>
            <a:r>
              <a:rPr lang="de-DE" sz="1200" dirty="0" err="1" smtClean="0"/>
              <a:t>of</a:t>
            </a:r>
            <a:r>
              <a:rPr lang="de-DE" sz="1200" dirty="0" smtClean="0"/>
              <a:t> </a:t>
            </a:r>
            <a:r>
              <a:rPr lang="de-DE" sz="1200" dirty="0" err="1" smtClean="0"/>
              <a:t>characteristic</a:t>
            </a:r>
            <a:r>
              <a:rPr lang="de-DE" sz="1200" dirty="0"/>
              <a:t> </a:t>
            </a:r>
            <a:r>
              <a:rPr lang="de-DE" sz="1200" dirty="0" err="1" smtClean="0"/>
              <a:t>surface</a:t>
            </a:r>
            <a:r>
              <a:rPr lang="de-DE" sz="1200" dirty="0" smtClean="0"/>
              <a:t> </a:t>
            </a:r>
            <a:r>
              <a:rPr lang="de-DE" sz="1200" dirty="0" err="1" smtClean="0"/>
              <a:t>markers</a:t>
            </a:r>
            <a:r>
              <a:rPr lang="de-DE" sz="1200" dirty="0" smtClean="0"/>
              <a:t> </a:t>
            </a:r>
            <a:r>
              <a:rPr lang="de-DE" sz="1200" dirty="0" err="1" smtClean="0"/>
              <a:t>of</a:t>
            </a:r>
            <a:r>
              <a:rPr lang="de-DE" sz="1200" dirty="0" smtClean="0"/>
              <a:t> v-ABL  </a:t>
            </a:r>
            <a:r>
              <a:rPr lang="de-DE" sz="1200" dirty="0" err="1" smtClean="0"/>
              <a:t>transformed</a:t>
            </a:r>
            <a:r>
              <a:rPr lang="de-DE" sz="1200" dirty="0" smtClean="0"/>
              <a:t> </a:t>
            </a:r>
            <a:r>
              <a:rPr lang="de-DE" sz="1200" dirty="0" err="1" smtClean="0"/>
              <a:t>cells</a:t>
            </a:r>
            <a:r>
              <a:rPr lang="de-DE" sz="1200" dirty="0" smtClean="0"/>
              <a:t>. </a:t>
            </a:r>
            <a:r>
              <a:rPr lang="de-DE" sz="1200" dirty="0" err="1" smtClean="0"/>
              <a:t>No</a:t>
            </a:r>
            <a:r>
              <a:rPr lang="de-DE" sz="1200" dirty="0" smtClean="0"/>
              <a:t> </a:t>
            </a:r>
            <a:r>
              <a:rPr lang="de-DE" sz="1200" dirty="0" err="1" smtClean="0"/>
              <a:t>difference</a:t>
            </a:r>
            <a:r>
              <a:rPr lang="de-DE" sz="1200" dirty="0" smtClean="0"/>
              <a:t> </a:t>
            </a:r>
            <a:r>
              <a:rPr lang="de-DE" sz="1200" dirty="0" err="1" smtClean="0"/>
              <a:t>of</a:t>
            </a:r>
            <a:r>
              <a:rPr lang="de-DE" sz="1200" dirty="0" smtClean="0"/>
              <a:t> </a:t>
            </a:r>
            <a:r>
              <a:rPr lang="de-DE" sz="1200" dirty="0"/>
              <a:t> </a:t>
            </a:r>
            <a:r>
              <a:rPr lang="de-DE" sz="1200" dirty="0" smtClean="0"/>
              <a:t>B220, CD19 </a:t>
            </a:r>
            <a:r>
              <a:rPr lang="de-DE" sz="1200" dirty="0" err="1" smtClean="0"/>
              <a:t>and</a:t>
            </a:r>
            <a:r>
              <a:rPr lang="de-DE" sz="1200" dirty="0" smtClean="0"/>
              <a:t> CD43 </a:t>
            </a:r>
            <a:r>
              <a:rPr lang="de-DE" sz="1200" dirty="0" err="1" smtClean="0"/>
              <a:t>markers</a:t>
            </a:r>
            <a:r>
              <a:rPr lang="de-DE" sz="1200" dirty="0" smtClean="0"/>
              <a:t> </a:t>
            </a:r>
            <a:r>
              <a:rPr lang="de-DE" sz="1200" dirty="0" err="1" smtClean="0"/>
              <a:t>expression</a:t>
            </a:r>
            <a:r>
              <a:rPr lang="de-DE" sz="1200" dirty="0" smtClean="0"/>
              <a:t> was </a:t>
            </a:r>
            <a:r>
              <a:rPr lang="de-DE" sz="1200" dirty="0" err="1" smtClean="0"/>
              <a:t>detected</a:t>
            </a:r>
            <a:r>
              <a:rPr lang="de-DE" sz="1200" dirty="0" smtClean="0"/>
              <a:t>  </a:t>
            </a:r>
            <a:r>
              <a:rPr lang="de-DE" sz="1200" dirty="0" err="1" smtClean="0"/>
              <a:t>between</a:t>
            </a:r>
            <a:r>
              <a:rPr lang="de-DE" sz="1200" dirty="0" smtClean="0"/>
              <a:t> wild type </a:t>
            </a:r>
            <a:r>
              <a:rPr lang="de-DE" sz="1200" dirty="0" err="1" smtClean="0"/>
              <a:t>and</a:t>
            </a:r>
            <a:r>
              <a:rPr lang="de-DE" sz="1200" dirty="0" smtClean="0"/>
              <a:t> p27-Y88F v-ABL+ </a:t>
            </a:r>
            <a:r>
              <a:rPr lang="de-DE" sz="1200" dirty="0" err="1" smtClean="0"/>
              <a:t>cell</a:t>
            </a:r>
            <a:r>
              <a:rPr lang="de-DE" sz="1200" dirty="0" smtClean="0"/>
              <a:t> </a:t>
            </a:r>
            <a:r>
              <a:rPr lang="de-DE" sz="1200" dirty="0" err="1" smtClean="0"/>
              <a:t>lines</a:t>
            </a:r>
            <a:r>
              <a:rPr lang="de-DE" sz="1200" dirty="0" smtClean="0"/>
              <a:t>.</a:t>
            </a:r>
            <a:endParaRPr lang="de-DE" sz="1200" dirty="0"/>
          </a:p>
        </p:txBody>
      </p:sp>
      <p:sp>
        <p:nvSpPr>
          <p:cNvPr id="4" name="Textfeld 3"/>
          <p:cNvSpPr txBox="1"/>
          <p:nvPr/>
        </p:nvSpPr>
        <p:spPr>
          <a:xfrm>
            <a:off x="502552" y="709045"/>
            <a:ext cx="548735" cy="307777"/>
          </a:xfrm>
          <a:prstGeom prst="rect">
            <a:avLst/>
          </a:prstGeom>
          <a:noFill/>
        </p:spPr>
        <p:txBody>
          <a:bodyPr wrap="square" rtlCol="0">
            <a:spAutoFit/>
          </a:bodyPr>
          <a:lstStyle/>
          <a:p>
            <a:pPr algn="ctr"/>
            <a:r>
              <a:rPr lang="de-DE" sz="1400" dirty="0" smtClean="0"/>
              <a:t>WT</a:t>
            </a:r>
            <a:endParaRPr lang="de-DE" sz="1400" dirty="0"/>
          </a:p>
        </p:txBody>
      </p:sp>
      <p:grpSp>
        <p:nvGrpSpPr>
          <p:cNvPr id="116" name="Gruppieren 115"/>
          <p:cNvGrpSpPr/>
          <p:nvPr/>
        </p:nvGrpSpPr>
        <p:grpSpPr>
          <a:xfrm>
            <a:off x="193562" y="1063233"/>
            <a:ext cx="2278183" cy="4591013"/>
            <a:chOff x="193562" y="1063233"/>
            <a:chExt cx="2278183" cy="4591013"/>
          </a:xfrm>
        </p:grpSpPr>
        <p:pic>
          <p:nvPicPr>
            <p:cNvPr id="9" name="Grafik 8"/>
            <p:cNvPicPr>
              <a:picLocks noChangeAspect="1"/>
            </p:cNvPicPr>
            <p:nvPr/>
          </p:nvPicPr>
          <p:blipFill rotWithShape="1">
            <a:blip r:embed="rId2"/>
            <a:srcRect b="16127"/>
            <a:stretch/>
          </p:blipFill>
          <p:spPr>
            <a:xfrm>
              <a:off x="384427" y="1063233"/>
              <a:ext cx="2026445" cy="940954"/>
            </a:xfrm>
            <a:prstGeom prst="rect">
              <a:avLst/>
            </a:prstGeom>
          </p:spPr>
        </p:pic>
        <p:pic>
          <p:nvPicPr>
            <p:cNvPr id="10" name="Grafik 9"/>
            <p:cNvPicPr>
              <a:picLocks noChangeAspect="1"/>
            </p:cNvPicPr>
            <p:nvPr/>
          </p:nvPicPr>
          <p:blipFill rotWithShape="1">
            <a:blip r:embed="rId3"/>
            <a:srcRect b="16020"/>
            <a:stretch/>
          </p:blipFill>
          <p:spPr>
            <a:xfrm>
              <a:off x="384427" y="4401305"/>
              <a:ext cx="2087318" cy="970466"/>
            </a:xfrm>
            <a:prstGeom prst="rect">
              <a:avLst/>
            </a:prstGeom>
          </p:spPr>
        </p:pic>
        <p:pic>
          <p:nvPicPr>
            <p:cNvPr id="12" name="Grafik 11"/>
            <p:cNvPicPr>
              <a:picLocks noChangeAspect="1"/>
            </p:cNvPicPr>
            <p:nvPr/>
          </p:nvPicPr>
          <p:blipFill rotWithShape="1">
            <a:blip r:embed="rId4"/>
            <a:srcRect b="14589"/>
            <a:stretch/>
          </p:blipFill>
          <p:spPr>
            <a:xfrm>
              <a:off x="355997" y="2119813"/>
              <a:ext cx="2026445" cy="1000079"/>
            </a:xfrm>
            <a:prstGeom prst="rect">
              <a:avLst/>
            </a:prstGeom>
          </p:spPr>
        </p:pic>
        <p:pic>
          <p:nvPicPr>
            <p:cNvPr id="14" name="Grafik 13"/>
            <p:cNvPicPr>
              <a:picLocks noChangeAspect="1"/>
            </p:cNvPicPr>
            <p:nvPr/>
          </p:nvPicPr>
          <p:blipFill rotWithShape="1">
            <a:blip r:embed="rId5"/>
            <a:srcRect b="16039"/>
            <a:stretch/>
          </p:blipFill>
          <p:spPr>
            <a:xfrm>
              <a:off x="384427" y="3265356"/>
              <a:ext cx="2087318" cy="970239"/>
            </a:xfrm>
            <a:prstGeom prst="rect">
              <a:avLst/>
            </a:prstGeom>
          </p:spPr>
        </p:pic>
        <p:grpSp>
          <p:nvGrpSpPr>
            <p:cNvPr id="20" name="Gruppieren 19"/>
            <p:cNvGrpSpPr/>
            <p:nvPr/>
          </p:nvGrpSpPr>
          <p:grpSpPr>
            <a:xfrm>
              <a:off x="193562" y="4926842"/>
              <a:ext cx="776279" cy="688330"/>
              <a:chOff x="737512" y="4778093"/>
              <a:chExt cx="1035039" cy="917774"/>
            </a:xfrm>
          </p:grpSpPr>
          <p:grpSp>
            <p:nvGrpSpPr>
              <p:cNvPr id="21" name="Gruppieren 20"/>
              <p:cNvGrpSpPr/>
              <p:nvPr/>
            </p:nvGrpSpPr>
            <p:grpSpPr>
              <a:xfrm>
                <a:off x="1057460" y="4778093"/>
                <a:ext cx="657940" cy="648001"/>
                <a:chOff x="639038" y="4518503"/>
                <a:chExt cx="657940" cy="648001"/>
              </a:xfrm>
            </p:grpSpPr>
            <p:cxnSp>
              <p:nvCxnSpPr>
                <p:cNvPr id="24" name="Gerader Verbinder 23"/>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5" name="Gerader Verbinder 24"/>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22" name="Textfeld 21"/>
              <p:cNvSpPr txBox="1"/>
              <p:nvPr/>
            </p:nvSpPr>
            <p:spPr>
              <a:xfrm>
                <a:off x="737512" y="4884354"/>
                <a:ext cx="451405" cy="458784"/>
              </a:xfrm>
              <a:prstGeom prst="rect">
                <a:avLst/>
              </a:prstGeom>
              <a:noFill/>
            </p:spPr>
            <p:txBody>
              <a:bodyPr vert="vert270" wrap="square" rtlCol="0">
                <a:spAutoFit/>
              </a:bodyPr>
              <a:lstStyle/>
              <a:p>
                <a:r>
                  <a:rPr lang="de-DE" sz="1000" dirty="0" smtClean="0"/>
                  <a:t>SSC</a:t>
                </a:r>
                <a:endParaRPr lang="de-DE" sz="1000" dirty="0"/>
              </a:p>
            </p:txBody>
          </p:sp>
          <p:sp>
            <p:nvSpPr>
              <p:cNvPr id="23" name="Textfeld 22"/>
              <p:cNvSpPr txBox="1"/>
              <p:nvPr/>
            </p:nvSpPr>
            <p:spPr>
              <a:xfrm>
                <a:off x="1094205" y="5357312"/>
                <a:ext cx="678346" cy="338555"/>
              </a:xfrm>
              <a:prstGeom prst="rect">
                <a:avLst/>
              </a:prstGeom>
              <a:noFill/>
            </p:spPr>
            <p:txBody>
              <a:bodyPr wrap="square" rtlCol="0">
                <a:spAutoFit/>
              </a:bodyPr>
              <a:lstStyle/>
              <a:p>
                <a:r>
                  <a:rPr lang="de-DE" sz="1000" dirty="0" smtClean="0"/>
                  <a:t>CD19</a:t>
                </a:r>
                <a:endParaRPr lang="de-DE" sz="1000" dirty="0"/>
              </a:p>
            </p:txBody>
          </p:sp>
        </p:grpSp>
        <p:grpSp>
          <p:nvGrpSpPr>
            <p:cNvPr id="11" name="Gruppieren 10"/>
            <p:cNvGrpSpPr/>
            <p:nvPr/>
          </p:nvGrpSpPr>
          <p:grpSpPr>
            <a:xfrm>
              <a:off x="1268498" y="4934085"/>
              <a:ext cx="745238" cy="720161"/>
              <a:chOff x="1268498" y="4934085"/>
              <a:chExt cx="745238" cy="720161"/>
            </a:xfrm>
          </p:grpSpPr>
          <p:grpSp>
            <p:nvGrpSpPr>
              <p:cNvPr id="17" name="Gruppieren 16"/>
              <p:cNvGrpSpPr/>
              <p:nvPr/>
            </p:nvGrpSpPr>
            <p:grpSpPr>
              <a:xfrm>
                <a:off x="1514074" y="4962644"/>
                <a:ext cx="493455" cy="486001"/>
                <a:chOff x="639038" y="4518503"/>
                <a:chExt cx="657940" cy="648001"/>
              </a:xfrm>
            </p:grpSpPr>
            <p:cxnSp>
              <p:nvCxnSpPr>
                <p:cNvPr id="18" name="Gerader Verbinder 17"/>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Gerader Verbinder 18"/>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26" name="Textfeld 25"/>
              <p:cNvSpPr txBox="1"/>
              <p:nvPr/>
            </p:nvSpPr>
            <p:spPr>
              <a:xfrm>
                <a:off x="1268498" y="4934085"/>
                <a:ext cx="338554" cy="483748"/>
              </a:xfrm>
              <a:prstGeom prst="rect">
                <a:avLst/>
              </a:prstGeom>
              <a:noFill/>
            </p:spPr>
            <p:txBody>
              <a:bodyPr vert="vert270" wrap="square" rtlCol="0">
                <a:spAutoFit/>
              </a:bodyPr>
              <a:lstStyle/>
              <a:p>
                <a:r>
                  <a:rPr lang="de-DE" sz="1000" dirty="0" smtClean="0"/>
                  <a:t>B220</a:t>
                </a:r>
                <a:endParaRPr lang="de-DE" sz="1000" dirty="0"/>
              </a:p>
            </p:txBody>
          </p:sp>
          <p:sp>
            <p:nvSpPr>
              <p:cNvPr id="27" name="Textfeld 26"/>
              <p:cNvSpPr txBox="1"/>
              <p:nvPr/>
            </p:nvSpPr>
            <p:spPr>
              <a:xfrm>
                <a:off x="1504977" y="5400330"/>
                <a:ext cx="508759" cy="253916"/>
              </a:xfrm>
              <a:prstGeom prst="rect">
                <a:avLst/>
              </a:prstGeom>
              <a:noFill/>
            </p:spPr>
            <p:txBody>
              <a:bodyPr wrap="square" rtlCol="0">
                <a:spAutoFit/>
              </a:bodyPr>
              <a:lstStyle/>
              <a:p>
                <a:r>
                  <a:rPr lang="de-DE" sz="1000" dirty="0" smtClean="0"/>
                  <a:t>CD43</a:t>
                </a:r>
                <a:endParaRPr lang="de-DE" sz="1000" dirty="0"/>
              </a:p>
            </p:txBody>
          </p:sp>
        </p:grpSp>
        <p:grpSp>
          <p:nvGrpSpPr>
            <p:cNvPr id="86" name="Gruppieren 85"/>
            <p:cNvGrpSpPr/>
            <p:nvPr/>
          </p:nvGrpSpPr>
          <p:grpSpPr>
            <a:xfrm>
              <a:off x="1051289" y="1186893"/>
              <a:ext cx="402862" cy="138697"/>
              <a:chOff x="1562100" y="3739389"/>
              <a:chExt cx="1111527" cy="572261"/>
            </a:xfrm>
          </p:grpSpPr>
          <p:cxnSp>
            <p:nvCxnSpPr>
              <p:cNvPr id="87" name="Gerader Verbinder 86"/>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8" name="Gerader Verbinder 87"/>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nvGrpSpPr>
            <p:cNvPr id="89" name="Gruppieren 88"/>
            <p:cNvGrpSpPr/>
            <p:nvPr/>
          </p:nvGrpSpPr>
          <p:grpSpPr>
            <a:xfrm>
              <a:off x="1067067" y="2263088"/>
              <a:ext cx="402862" cy="138697"/>
              <a:chOff x="1562100" y="3739389"/>
              <a:chExt cx="1111527" cy="572261"/>
            </a:xfrm>
          </p:grpSpPr>
          <p:cxnSp>
            <p:nvCxnSpPr>
              <p:cNvPr id="90" name="Gerader Verbinder 89"/>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91" name="Gerader Verbinder 90"/>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nvGrpSpPr>
            <p:cNvPr id="92" name="Gruppieren 91"/>
            <p:cNvGrpSpPr/>
            <p:nvPr/>
          </p:nvGrpSpPr>
          <p:grpSpPr>
            <a:xfrm>
              <a:off x="1067067" y="3383640"/>
              <a:ext cx="402862" cy="138697"/>
              <a:chOff x="1562100" y="3739389"/>
              <a:chExt cx="1111527" cy="572261"/>
            </a:xfrm>
          </p:grpSpPr>
          <p:cxnSp>
            <p:nvCxnSpPr>
              <p:cNvPr id="93" name="Gerader Verbinder 92"/>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94" name="Gerader Verbinder 93"/>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nvGrpSpPr>
            <p:cNvPr id="95" name="Gruppieren 94"/>
            <p:cNvGrpSpPr/>
            <p:nvPr/>
          </p:nvGrpSpPr>
          <p:grpSpPr>
            <a:xfrm>
              <a:off x="1090660" y="4522335"/>
              <a:ext cx="402862" cy="138697"/>
              <a:chOff x="1562100" y="3739389"/>
              <a:chExt cx="1111527" cy="572261"/>
            </a:xfrm>
          </p:grpSpPr>
          <p:cxnSp>
            <p:nvCxnSpPr>
              <p:cNvPr id="96" name="Gerader Verbinder 95"/>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97" name="Gerader Verbinder 96"/>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grpSp>
        <p:nvGrpSpPr>
          <p:cNvPr id="115" name="Gruppieren 114"/>
          <p:cNvGrpSpPr/>
          <p:nvPr/>
        </p:nvGrpSpPr>
        <p:grpSpPr>
          <a:xfrm>
            <a:off x="3330148" y="705076"/>
            <a:ext cx="2244025" cy="4989046"/>
            <a:chOff x="3330148" y="705076"/>
            <a:chExt cx="2244025" cy="4989046"/>
          </a:xfrm>
        </p:grpSpPr>
        <p:pic>
          <p:nvPicPr>
            <p:cNvPr id="6" name="Grafik 5"/>
            <p:cNvPicPr>
              <a:picLocks noChangeAspect="1"/>
            </p:cNvPicPr>
            <p:nvPr/>
          </p:nvPicPr>
          <p:blipFill rotWithShape="1">
            <a:blip r:embed="rId6"/>
            <a:srcRect b="16327"/>
            <a:stretch/>
          </p:blipFill>
          <p:spPr>
            <a:xfrm>
              <a:off x="3547608" y="1065417"/>
              <a:ext cx="2026565" cy="938770"/>
            </a:xfrm>
            <a:prstGeom prst="rect">
              <a:avLst/>
            </a:prstGeom>
          </p:spPr>
        </p:pic>
        <p:pic>
          <p:nvPicPr>
            <p:cNvPr id="7" name="Grafik 6"/>
            <p:cNvPicPr>
              <a:picLocks noChangeAspect="1"/>
            </p:cNvPicPr>
            <p:nvPr/>
          </p:nvPicPr>
          <p:blipFill rotWithShape="1">
            <a:blip r:embed="rId7"/>
            <a:srcRect b="15880"/>
            <a:stretch/>
          </p:blipFill>
          <p:spPr>
            <a:xfrm>
              <a:off x="3547608" y="2135167"/>
              <a:ext cx="2026565" cy="943781"/>
            </a:xfrm>
            <a:prstGeom prst="rect">
              <a:avLst/>
            </a:prstGeom>
          </p:spPr>
        </p:pic>
        <p:pic>
          <p:nvPicPr>
            <p:cNvPr id="8" name="Grafik 7"/>
            <p:cNvPicPr>
              <a:picLocks noChangeAspect="1"/>
            </p:cNvPicPr>
            <p:nvPr/>
          </p:nvPicPr>
          <p:blipFill rotWithShape="1">
            <a:blip r:embed="rId8"/>
            <a:srcRect b="15740"/>
            <a:stretch/>
          </p:blipFill>
          <p:spPr>
            <a:xfrm>
              <a:off x="3540391" y="4469112"/>
              <a:ext cx="2033781" cy="948721"/>
            </a:xfrm>
            <a:prstGeom prst="rect">
              <a:avLst/>
            </a:prstGeom>
          </p:spPr>
        </p:pic>
        <p:pic>
          <p:nvPicPr>
            <p:cNvPr id="13" name="Grafik 12"/>
            <p:cNvPicPr>
              <a:picLocks noChangeAspect="1"/>
            </p:cNvPicPr>
            <p:nvPr/>
          </p:nvPicPr>
          <p:blipFill rotWithShape="1">
            <a:blip r:embed="rId9"/>
            <a:srcRect b="13762"/>
            <a:stretch/>
          </p:blipFill>
          <p:spPr>
            <a:xfrm>
              <a:off x="3547608" y="3280710"/>
              <a:ext cx="1939783" cy="966581"/>
            </a:xfrm>
            <a:prstGeom prst="rect">
              <a:avLst/>
            </a:prstGeom>
          </p:spPr>
        </p:pic>
        <p:sp>
          <p:nvSpPr>
            <p:cNvPr id="15" name="Textfeld 14"/>
            <p:cNvSpPr txBox="1"/>
            <p:nvPr/>
          </p:nvSpPr>
          <p:spPr>
            <a:xfrm>
              <a:off x="3684401" y="705076"/>
              <a:ext cx="1350396" cy="307777"/>
            </a:xfrm>
            <a:prstGeom prst="rect">
              <a:avLst/>
            </a:prstGeom>
            <a:noFill/>
          </p:spPr>
          <p:txBody>
            <a:bodyPr wrap="square" rtlCol="0">
              <a:spAutoFit/>
            </a:bodyPr>
            <a:lstStyle/>
            <a:p>
              <a:r>
                <a:rPr lang="de-DE" sz="1400" dirty="0"/>
                <a:t>p</a:t>
              </a:r>
              <a:r>
                <a:rPr lang="de-DE" sz="1400" dirty="0" smtClean="0"/>
                <a:t>27-Y88F</a:t>
              </a:r>
              <a:endParaRPr lang="de-DE" sz="1400" dirty="0"/>
            </a:p>
          </p:txBody>
        </p:sp>
        <p:grpSp>
          <p:nvGrpSpPr>
            <p:cNvPr id="73" name="Gruppieren 72"/>
            <p:cNvGrpSpPr/>
            <p:nvPr/>
          </p:nvGrpSpPr>
          <p:grpSpPr>
            <a:xfrm>
              <a:off x="3330148" y="4966718"/>
              <a:ext cx="776279" cy="688330"/>
              <a:chOff x="737512" y="4778093"/>
              <a:chExt cx="1035039" cy="917774"/>
            </a:xfrm>
          </p:grpSpPr>
          <p:grpSp>
            <p:nvGrpSpPr>
              <p:cNvPr id="74" name="Gruppieren 73"/>
              <p:cNvGrpSpPr/>
              <p:nvPr/>
            </p:nvGrpSpPr>
            <p:grpSpPr>
              <a:xfrm>
                <a:off x="1057460" y="4778093"/>
                <a:ext cx="657940" cy="648001"/>
                <a:chOff x="639038" y="4518503"/>
                <a:chExt cx="657940" cy="648001"/>
              </a:xfrm>
            </p:grpSpPr>
            <p:cxnSp>
              <p:nvCxnSpPr>
                <p:cNvPr id="77" name="Gerader Verbinder 76"/>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8" name="Gerader Verbinder 77"/>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75" name="Textfeld 74"/>
              <p:cNvSpPr txBox="1"/>
              <p:nvPr/>
            </p:nvSpPr>
            <p:spPr>
              <a:xfrm>
                <a:off x="737512" y="4884354"/>
                <a:ext cx="451405" cy="458784"/>
              </a:xfrm>
              <a:prstGeom prst="rect">
                <a:avLst/>
              </a:prstGeom>
              <a:noFill/>
            </p:spPr>
            <p:txBody>
              <a:bodyPr vert="vert270" wrap="square" rtlCol="0">
                <a:spAutoFit/>
              </a:bodyPr>
              <a:lstStyle/>
              <a:p>
                <a:r>
                  <a:rPr lang="de-DE" sz="1000" dirty="0" smtClean="0"/>
                  <a:t>SSC</a:t>
                </a:r>
                <a:endParaRPr lang="de-DE" sz="1000" dirty="0"/>
              </a:p>
            </p:txBody>
          </p:sp>
          <p:sp>
            <p:nvSpPr>
              <p:cNvPr id="76" name="Textfeld 75"/>
              <p:cNvSpPr txBox="1"/>
              <p:nvPr/>
            </p:nvSpPr>
            <p:spPr>
              <a:xfrm>
                <a:off x="1094205" y="5357312"/>
                <a:ext cx="678346" cy="338555"/>
              </a:xfrm>
              <a:prstGeom prst="rect">
                <a:avLst/>
              </a:prstGeom>
              <a:noFill/>
            </p:spPr>
            <p:txBody>
              <a:bodyPr wrap="square" rtlCol="0">
                <a:spAutoFit/>
              </a:bodyPr>
              <a:lstStyle/>
              <a:p>
                <a:r>
                  <a:rPr lang="de-DE" sz="1000" dirty="0" smtClean="0"/>
                  <a:t>CD19</a:t>
                </a:r>
                <a:endParaRPr lang="de-DE" sz="1000" dirty="0"/>
              </a:p>
            </p:txBody>
          </p:sp>
        </p:grpSp>
        <p:grpSp>
          <p:nvGrpSpPr>
            <p:cNvPr id="79" name="Gruppieren 78"/>
            <p:cNvGrpSpPr/>
            <p:nvPr/>
          </p:nvGrpSpPr>
          <p:grpSpPr>
            <a:xfrm>
              <a:off x="4405084" y="4973961"/>
              <a:ext cx="745238" cy="720161"/>
              <a:chOff x="1268498" y="4934085"/>
              <a:chExt cx="745238" cy="720161"/>
            </a:xfrm>
          </p:grpSpPr>
          <p:grpSp>
            <p:nvGrpSpPr>
              <p:cNvPr id="80" name="Gruppieren 79"/>
              <p:cNvGrpSpPr/>
              <p:nvPr/>
            </p:nvGrpSpPr>
            <p:grpSpPr>
              <a:xfrm>
                <a:off x="1514074" y="4962644"/>
                <a:ext cx="493455" cy="486001"/>
                <a:chOff x="639038" y="4518503"/>
                <a:chExt cx="657940" cy="648001"/>
              </a:xfrm>
            </p:grpSpPr>
            <p:cxnSp>
              <p:nvCxnSpPr>
                <p:cNvPr id="83" name="Gerader Verbinder 82"/>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4" name="Gerader Verbinder 83"/>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81" name="Textfeld 80"/>
              <p:cNvSpPr txBox="1"/>
              <p:nvPr/>
            </p:nvSpPr>
            <p:spPr>
              <a:xfrm>
                <a:off x="1268498" y="4934085"/>
                <a:ext cx="338554" cy="483748"/>
              </a:xfrm>
              <a:prstGeom prst="rect">
                <a:avLst/>
              </a:prstGeom>
              <a:noFill/>
            </p:spPr>
            <p:txBody>
              <a:bodyPr vert="vert270" wrap="square" rtlCol="0">
                <a:spAutoFit/>
              </a:bodyPr>
              <a:lstStyle/>
              <a:p>
                <a:r>
                  <a:rPr lang="de-DE" sz="1000" dirty="0" smtClean="0"/>
                  <a:t>B220</a:t>
                </a:r>
                <a:endParaRPr lang="de-DE" sz="1000" dirty="0"/>
              </a:p>
            </p:txBody>
          </p:sp>
          <p:sp>
            <p:nvSpPr>
              <p:cNvPr id="82" name="Textfeld 81"/>
              <p:cNvSpPr txBox="1"/>
              <p:nvPr/>
            </p:nvSpPr>
            <p:spPr>
              <a:xfrm>
                <a:off x="1504977" y="5400330"/>
                <a:ext cx="508759" cy="253916"/>
              </a:xfrm>
              <a:prstGeom prst="rect">
                <a:avLst/>
              </a:prstGeom>
              <a:noFill/>
            </p:spPr>
            <p:txBody>
              <a:bodyPr wrap="square" rtlCol="0">
                <a:spAutoFit/>
              </a:bodyPr>
              <a:lstStyle/>
              <a:p>
                <a:r>
                  <a:rPr lang="de-DE" sz="1000" dirty="0" smtClean="0"/>
                  <a:t>CD43</a:t>
                </a:r>
                <a:endParaRPr lang="de-DE" sz="1000" dirty="0"/>
              </a:p>
            </p:txBody>
          </p:sp>
        </p:grpSp>
        <p:grpSp>
          <p:nvGrpSpPr>
            <p:cNvPr id="98" name="Gruppieren 97"/>
            <p:cNvGrpSpPr/>
            <p:nvPr/>
          </p:nvGrpSpPr>
          <p:grpSpPr>
            <a:xfrm>
              <a:off x="4192017" y="1184100"/>
              <a:ext cx="402862" cy="138697"/>
              <a:chOff x="1562100" y="3739389"/>
              <a:chExt cx="1111527" cy="572261"/>
            </a:xfrm>
          </p:grpSpPr>
          <p:cxnSp>
            <p:nvCxnSpPr>
              <p:cNvPr id="99" name="Gerader Verbinder 98"/>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0" name="Gerader Verbinder 99"/>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nvGrpSpPr>
            <p:cNvPr id="101" name="Gruppieren 100"/>
            <p:cNvGrpSpPr/>
            <p:nvPr/>
          </p:nvGrpSpPr>
          <p:grpSpPr>
            <a:xfrm>
              <a:off x="4207795" y="2260295"/>
              <a:ext cx="402862" cy="138697"/>
              <a:chOff x="1562100" y="3739389"/>
              <a:chExt cx="1111527" cy="572261"/>
            </a:xfrm>
          </p:grpSpPr>
          <p:cxnSp>
            <p:nvCxnSpPr>
              <p:cNvPr id="102" name="Gerader Verbinder 101"/>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3" name="Gerader Verbinder 102"/>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nvGrpSpPr>
            <p:cNvPr id="104" name="Gruppieren 103"/>
            <p:cNvGrpSpPr/>
            <p:nvPr/>
          </p:nvGrpSpPr>
          <p:grpSpPr>
            <a:xfrm>
              <a:off x="4207795" y="3412597"/>
              <a:ext cx="402862" cy="138697"/>
              <a:chOff x="1562100" y="3739389"/>
              <a:chExt cx="1111527" cy="572261"/>
            </a:xfrm>
          </p:grpSpPr>
          <p:cxnSp>
            <p:nvCxnSpPr>
              <p:cNvPr id="105" name="Gerader Verbinder 104"/>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6" name="Gerader Verbinder 105"/>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nvGrpSpPr>
            <p:cNvPr id="107" name="Gruppieren 106"/>
            <p:cNvGrpSpPr/>
            <p:nvPr/>
          </p:nvGrpSpPr>
          <p:grpSpPr>
            <a:xfrm>
              <a:off x="4231388" y="4557642"/>
              <a:ext cx="402862" cy="138697"/>
              <a:chOff x="1562100" y="3739389"/>
              <a:chExt cx="1111527" cy="572261"/>
            </a:xfrm>
          </p:grpSpPr>
          <p:cxnSp>
            <p:nvCxnSpPr>
              <p:cNvPr id="108" name="Gerader Verbinder 107"/>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9" name="Gerader Verbinder 108"/>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grpSp>
        <p:nvGrpSpPr>
          <p:cNvPr id="114" name="Gruppieren 113"/>
          <p:cNvGrpSpPr/>
          <p:nvPr/>
        </p:nvGrpSpPr>
        <p:grpSpPr>
          <a:xfrm>
            <a:off x="362839" y="5945621"/>
            <a:ext cx="2200379" cy="1374824"/>
            <a:chOff x="384427" y="5670151"/>
            <a:chExt cx="2200379" cy="1374824"/>
          </a:xfrm>
        </p:grpSpPr>
        <p:pic>
          <p:nvPicPr>
            <p:cNvPr id="5" name="Grafik 4"/>
            <p:cNvPicPr>
              <a:picLocks noChangeAspect="1"/>
            </p:cNvPicPr>
            <p:nvPr/>
          </p:nvPicPr>
          <p:blipFill rotWithShape="1">
            <a:blip r:embed="rId10"/>
            <a:srcRect b="15652"/>
            <a:stretch/>
          </p:blipFill>
          <p:spPr>
            <a:xfrm>
              <a:off x="384427" y="6070261"/>
              <a:ext cx="2087318" cy="974714"/>
            </a:xfrm>
            <a:prstGeom prst="rect">
              <a:avLst/>
            </a:prstGeom>
          </p:spPr>
        </p:pic>
        <p:sp>
          <p:nvSpPr>
            <p:cNvPr id="16" name="Textfeld 15"/>
            <p:cNvSpPr txBox="1"/>
            <p:nvPr/>
          </p:nvSpPr>
          <p:spPr>
            <a:xfrm>
              <a:off x="472591" y="5670151"/>
              <a:ext cx="2112215" cy="400110"/>
            </a:xfrm>
            <a:prstGeom prst="rect">
              <a:avLst/>
            </a:prstGeom>
            <a:noFill/>
          </p:spPr>
          <p:txBody>
            <a:bodyPr wrap="square" rtlCol="0">
              <a:spAutoFit/>
            </a:bodyPr>
            <a:lstStyle/>
            <a:p>
              <a:r>
                <a:rPr lang="de-DE" sz="1000" dirty="0" err="1" smtClean="0"/>
                <a:t>Staining</a:t>
              </a:r>
              <a:r>
                <a:rPr lang="de-DE" sz="1000" dirty="0" smtClean="0"/>
                <a:t> </a:t>
              </a:r>
              <a:r>
                <a:rPr lang="de-DE" sz="1000" dirty="0" err="1" smtClean="0"/>
                <a:t>control</a:t>
              </a:r>
              <a:r>
                <a:rPr lang="de-DE" sz="1000" dirty="0" smtClean="0"/>
                <a:t>: CD19 </a:t>
              </a:r>
              <a:r>
                <a:rPr lang="de-DE" sz="1000" dirty="0" err="1" smtClean="0"/>
                <a:t>single</a:t>
              </a:r>
              <a:r>
                <a:rPr lang="de-DE" sz="1000" dirty="0" smtClean="0"/>
                <a:t> positive  </a:t>
              </a:r>
              <a:r>
                <a:rPr lang="de-DE" sz="1000" dirty="0" err="1" smtClean="0"/>
                <a:t>stained</a:t>
              </a:r>
              <a:r>
                <a:rPr lang="de-DE" sz="1000" dirty="0" smtClean="0"/>
                <a:t> </a:t>
              </a:r>
              <a:r>
                <a:rPr lang="de-DE" sz="1000" dirty="0" err="1" smtClean="0"/>
                <a:t>cells</a:t>
              </a:r>
              <a:endParaRPr lang="de-DE" sz="1000" dirty="0"/>
            </a:p>
          </p:txBody>
        </p:sp>
        <p:grpSp>
          <p:nvGrpSpPr>
            <p:cNvPr id="110" name="Gruppieren 109"/>
            <p:cNvGrpSpPr/>
            <p:nvPr/>
          </p:nvGrpSpPr>
          <p:grpSpPr>
            <a:xfrm>
              <a:off x="1007806" y="6177527"/>
              <a:ext cx="402862" cy="138697"/>
              <a:chOff x="1562100" y="3739389"/>
              <a:chExt cx="1111527" cy="572261"/>
            </a:xfrm>
          </p:grpSpPr>
          <p:cxnSp>
            <p:nvCxnSpPr>
              <p:cNvPr id="111" name="Gerader Verbinder 110"/>
              <p:cNvCxnSpPr/>
              <p:nvPr/>
            </p:nvCxnSpPr>
            <p:spPr>
              <a:xfrm flipV="1">
                <a:off x="1562100" y="3739389"/>
                <a:ext cx="1111527"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12" name="Gerader Verbinder 111"/>
              <p:cNvCxnSpPr/>
              <p:nvPr/>
            </p:nvCxnSpPr>
            <p:spPr>
              <a:xfrm>
                <a:off x="1562100" y="3739389"/>
                <a:ext cx="0" cy="572261"/>
              </a:xfrm>
              <a:prstGeom prst="line">
                <a:avLst/>
              </a:prstGeom>
              <a:ln w="9525"/>
            </p:spPr>
            <p:style>
              <a:lnRef idx="1">
                <a:schemeClr val="dk1"/>
              </a:lnRef>
              <a:fillRef idx="0">
                <a:schemeClr val="dk1"/>
              </a:fillRef>
              <a:effectRef idx="0">
                <a:schemeClr val="dk1"/>
              </a:effectRef>
              <a:fontRef idx="minor">
                <a:schemeClr val="tx1"/>
              </a:fontRef>
            </p:style>
          </p:cxnSp>
        </p:grpSp>
      </p:grpSp>
      <p:sp>
        <p:nvSpPr>
          <p:cNvPr id="2" name="Fußzeilenplatzhalter 1"/>
          <p:cNvSpPr>
            <a:spLocks noGrp="1"/>
          </p:cNvSpPr>
          <p:nvPr>
            <p:ph type="ftr" sz="quarter" idx="11"/>
          </p:nvPr>
        </p:nvSpPr>
        <p:spPr/>
        <p:txBody>
          <a:bodyPr/>
          <a:lstStyle/>
          <a:p>
            <a:r>
              <a:rPr lang="de-DE" dirty="0" smtClean="0"/>
              <a:t>14</a:t>
            </a:r>
            <a:endParaRPr lang="de-DE" dirty="0"/>
          </a:p>
        </p:txBody>
      </p:sp>
    </p:spTree>
    <p:extLst>
      <p:ext uri="{BB962C8B-B14F-4D97-AF65-F5344CB8AC3E}">
        <p14:creationId xmlns:p14="http://schemas.microsoft.com/office/powerpoint/2010/main" val="1322080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t="1732" r="2532" b="54015"/>
          <a:stretch/>
        </p:blipFill>
        <p:spPr>
          <a:xfrm>
            <a:off x="1729087" y="2786743"/>
            <a:ext cx="3017084" cy="1245326"/>
          </a:xfrm>
          <a:prstGeom prst="rect">
            <a:avLst/>
          </a:prstGeom>
        </p:spPr>
      </p:pic>
      <p:pic>
        <p:nvPicPr>
          <p:cNvPr id="3" name="Grafik 2"/>
          <p:cNvPicPr>
            <a:picLocks noChangeAspect="1"/>
          </p:cNvPicPr>
          <p:nvPr/>
        </p:nvPicPr>
        <p:blipFill>
          <a:blip r:embed="rId3"/>
          <a:stretch>
            <a:fillRect/>
          </a:stretch>
        </p:blipFill>
        <p:spPr>
          <a:xfrm>
            <a:off x="2187062" y="2075011"/>
            <a:ext cx="2637487" cy="662995"/>
          </a:xfrm>
          <a:prstGeom prst="rect">
            <a:avLst/>
          </a:prstGeom>
        </p:spPr>
      </p:pic>
      <p:sp>
        <p:nvSpPr>
          <p:cNvPr id="5" name="Textfeld 4"/>
          <p:cNvSpPr txBox="1"/>
          <p:nvPr/>
        </p:nvSpPr>
        <p:spPr>
          <a:xfrm>
            <a:off x="1128196" y="3418113"/>
            <a:ext cx="744148" cy="276999"/>
          </a:xfrm>
          <a:prstGeom prst="rect">
            <a:avLst/>
          </a:prstGeom>
          <a:noFill/>
        </p:spPr>
        <p:txBody>
          <a:bodyPr wrap="square" rtlCol="0">
            <a:spAutoFit/>
          </a:bodyPr>
          <a:lstStyle/>
          <a:p>
            <a:r>
              <a:rPr lang="de-DE" sz="1200" dirty="0" smtClean="0"/>
              <a:t>500 </a:t>
            </a:r>
            <a:r>
              <a:rPr lang="de-DE" sz="1200" dirty="0" err="1" smtClean="0"/>
              <a:t>bp</a:t>
            </a:r>
            <a:r>
              <a:rPr lang="de-DE" sz="1200" dirty="0" smtClean="0"/>
              <a:t> -</a:t>
            </a:r>
            <a:endParaRPr lang="de-DE" sz="1200" dirty="0"/>
          </a:p>
        </p:txBody>
      </p:sp>
      <p:sp>
        <p:nvSpPr>
          <p:cNvPr id="6" name="Textfeld 5"/>
          <p:cNvSpPr txBox="1"/>
          <p:nvPr/>
        </p:nvSpPr>
        <p:spPr>
          <a:xfrm>
            <a:off x="1030007" y="3092377"/>
            <a:ext cx="814687" cy="276999"/>
          </a:xfrm>
          <a:prstGeom prst="rect">
            <a:avLst/>
          </a:prstGeom>
          <a:noFill/>
        </p:spPr>
        <p:txBody>
          <a:bodyPr wrap="square" rtlCol="0">
            <a:spAutoFit/>
          </a:bodyPr>
          <a:lstStyle/>
          <a:p>
            <a:r>
              <a:rPr lang="de-DE" sz="1200" dirty="0" smtClean="0"/>
              <a:t>1000 </a:t>
            </a:r>
            <a:r>
              <a:rPr lang="de-DE" sz="1200" dirty="0" err="1" smtClean="0"/>
              <a:t>bp</a:t>
            </a:r>
            <a:r>
              <a:rPr lang="de-DE" sz="1200" dirty="0" smtClean="0"/>
              <a:t> -</a:t>
            </a:r>
            <a:endParaRPr lang="de-DE" sz="1200" dirty="0"/>
          </a:p>
        </p:txBody>
      </p:sp>
      <p:sp>
        <p:nvSpPr>
          <p:cNvPr id="7" name="Textfeld 6"/>
          <p:cNvSpPr txBox="1"/>
          <p:nvPr/>
        </p:nvSpPr>
        <p:spPr>
          <a:xfrm rot="17264114">
            <a:off x="1533378" y="2187982"/>
            <a:ext cx="995289" cy="261610"/>
          </a:xfrm>
          <a:prstGeom prst="rect">
            <a:avLst/>
          </a:prstGeom>
          <a:noFill/>
        </p:spPr>
        <p:txBody>
          <a:bodyPr wrap="square" rtlCol="0">
            <a:spAutoFit/>
          </a:bodyPr>
          <a:lstStyle/>
          <a:p>
            <a:r>
              <a:rPr lang="de-DE" sz="1100" dirty="0" smtClean="0"/>
              <a:t>DNA </a:t>
            </a:r>
            <a:r>
              <a:rPr lang="de-DE" sz="1100" dirty="0" err="1" smtClean="0"/>
              <a:t>ladder</a:t>
            </a:r>
            <a:endParaRPr lang="de-DE" sz="1100" dirty="0"/>
          </a:p>
        </p:txBody>
      </p:sp>
      <p:sp>
        <p:nvSpPr>
          <p:cNvPr id="8" name="Rechteck 7"/>
          <p:cNvSpPr/>
          <p:nvPr/>
        </p:nvSpPr>
        <p:spPr>
          <a:xfrm>
            <a:off x="1500270" y="4716818"/>
            <a:ext cx="3620467" cy="646331"/>
          </a:xfrm>
          <a:prstGeom prst="rect">
            <a:avLst/>
          </a:prstGeom>
        </p:spPr>
        <p:txBody>
          <a:bodyPr wrap="square">
            <a:spAutoFit/>
          </a:bodyPr>
          <a:lstStyle/>
          <a:p>
            <a:r>
              <a:rPr lang="en-US" sz="1200" b="1" dirty="0" smtClean="0">
                <a:ea typeface="MS Mincho"/>
              </a:rPr>
              <a:t>Supplemental Figure 10: </a:t>
            </a:r>
            <a:r>
              <a:rPr lang="en-US" sz="1200" dirty="0" smtClean="0">
                <a:ea typeface="MS Mincho"/>
              </a:rPr>
              <a:t>Genotyping </a:t>
            </a:r>
            <a:r>
              <a:rPr lang="en-US" sz="1200" dirty="0">
                <a:ea typeface="MS Mincho"/>
              </a:rPr>
              <a:t>results of p27 wild type (480 </a:t>
            </a:r>
            <a:r>
              <a:rPr lang="en-US" sz="1200" dirty="0" err="1">
                <a:ea typeface="MS Mincho"/>
              </a:rPr>
              <a:t>bp</a:t>
            </a:r>
            <a:r>
              <a:rPr lang="en-US" sz="1200" dirty="0">
                <a:ea typeface="MS Mincho"/>
              </a:rPr>
              <a:t>) and </a:t>
            </a:r>
            <a:r>
              <a:rPr lang="en-US" sz="1200" dirty="0" smtClean="0">
                <a:ea typeface="MS Mincho"/>
              </a:rPr>
              <a:t>p27-Y88F (600 </a:t>
            </a:r>
            <a:r>
              <a:rPr lang="en-US" sz="1200" dirty="0" err="1">
                <a:ea typeface="MS Mincho"/>
              </a:rPr>
              <a:t>bp</a:t>
            </a:r>
            <a:r>
              <a:rPr lang="en-US" sz="1200" dirty="0" smtClean="0">
                <a:ea typeface="MS Mincho"/>
              </a:rPr>
              <a:t>) v-ABL+ cell lines.</a:t>
            </a:r>
            <a:endParaRPr lang="de-DE" sz="1200" dirty="0"/>
          </a:p>
        </p:txBody>
      </p:sp>
      <p:sp>
        <p:nvSpPr>
          <p:cNvPr id="9" name="Textfeld 8"/>
          <p:cNvSpPr txBox="1"/>
          <p:nvPr/>
        </p:nvSpPr>
        <p:spPr>
          <a:xfrm>
            <a:off x="4701103" y="3394612"/>
            <a:ext cx="744148" cy="276999"/>
          </a:xfrm>
          <a:prstGeom prst="rect">
            <a:avLst/>
          </a:prstGeom>
          <a:noFill/>
        </p:spPr>
        <p:txBody>
          <a:bodyPr wrap="square" rtlCol="0">
            <a:spAutoFit/>
          </a:bodyPr>
          <a:lstStyle/>
          <a:p>
            <a:r>
              <a:rPr lang="de-DE" sz="1200" dirty="0" smtClean="0"/>
              <a:t>- 600 </a:t>
            </a:r>
            <a:r>
              <a:rPr lang="de-DE" sz="1200" dirty="0" err="1" smtClean="0"/>
              <a:t>bp</a:t>
            </a:r>
            <a:endParaRPr lang="de-DE" sz="1200" dirty="0"/>
          </a:p>
        </p:txBody>
      </p:sp>
      <p:sp>
        <p:nvSpPr>
          <p:cNvPr id="10" name="Textfeld 9"/>
          <p:cNvSpPr txBox="1"/>
          <p:nvPr/>
        </p:nvSpPr>
        <p:spPr>
          <a:xfrm>
            <a:off x="4701103" y="3553098"/>
            <a:ext cx="744148" cy="276999"/>
          </a:xfrm>
          <a:prstGeom prst="rect">
            <a:avLst/>
          </a:prstGeom>
          <a:noFill/>
        </p:spPr>
        <p:txBody>
          <a:bodyPr wrap="square" rtlCol="0">
            <a:spAutoFit/>
          </a:bodyPr>
          <a:lstStyle/>
          <a:p>
            <a:r>
              <a:rPr lang="de-DE" sz="1200" dirty="0" smtClean="0"/>
              <a:t>- 480 </a:t>
            </a:r>
            <a:r>
              <a:rPr lang="de-DE" sz="1200" dirty="0" err="1" smtClean="0"/>
              <a:t>bp</a:t>
            </a:r>
            <a:endParaRPr lang="de-DE" sz="1200" dirty="0"/>
          </a:p>
        </p:txBody>
      </p:sp>
      <p:sp>
        <p:nvSpPr>
          <p:cNvPr id="4" name="Fußzeilenplatzhalter 3"/>
          <p:cNvSpPr>
            <a:spLocks noGrp="1"/>
          </p:cNvSpPr>
          <p:nvPr>
            <p:ph type="ftr" sz="quarter" idx="11"/>
          </p:nvPr>
        </p:nvSpPr>
        <p:spPr/>
        <p:txBody>
          <a:bodyPr/>
          <a:lstStyle/>
          <a:p>
            <a:r>
              <a:rPr lang="de-DE" dirty="0" smtClean="0"/>
              <a:t>15</a:t>
            </a:r>
            <a:endParaRPr lang="de-DE" dirty="0"/>
          </a:p>
        </p:txBody>
      </p:sp>
    </p:spTree>
    <p:extLst>
      <p:ext uri="{BB962C8B-B14F-4D97-AF65-F5344CB8AC3E}">
        <p14:creationId xmlns:p14="http://schemas.microsoft.com/office/powerpoint/2010/main" val="34857523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2" descr="cyc D1 biorad increment ab 3 überexp_3.tif"/>
          <p:cNvPicPr>
            <a:picLocks noChangeAspect="1"/>
          </p:cNvPicPr>
          <p:nvPr/>
        </p:nvPicPr>
        <p:blipFill rotWithShape="1">
          <a:blip r:embed="rId2">
            <a:extLst>
              <a:ext uri="{28A0092B-C50C-407E-A947-70E740481C1C}">
                <a14:useLocalDpi xmlns:a14="http://schemas.microsoft.com/office/drawing/2010/main" val="0"/>
              </a:ext>
            </a:extLst>
          </a:blip>
          <a:srcRect l="24569" t="42671" r="22569" b="47514"/>
          <a:stretch/>
        </p:blipFill>
        <p:spPr>
          <a:xfrm>
            <a:off x="1586287" y="2671157"/>
            <a:ext cx="2981491" cy="369113"/>
          </a:xfrm>
          <a:prstGeom prst="rect">
            <a:avLst/>
          </a:prstGeom>
          <a:ln>
            <a:solidFill>
              <a:srgbClr val="000000"/>
            </a:solidFill>
          </a:ln>
        </p:spPr>
      </p:pic>
      <p:sp>
        <p:nvSpPr>
          <p:cNvPr id="3" name="Textfeld 2"/>
          <p:cNvSpPr txBox="1"/>
          <p:nvPr/>
        </p:nvSpPr>
        <p:spPr>
          <a:xfrm>
            <a:off x="4505729" y="2680092"/>
            <a:ext cx="840295" cy="276999"/>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Cyclin</a:t>
            </a:r>
            <a:r>
              <a:rPr lang="de-DE" sz="1200" dirty="0">
                <a:latin typeface="Arial" panose="020B0604020202020204" pitchFamily="34" charset="0"/>
                <a:cs typeface="Arial" panose="020B0604020202020204" pitchFamily="34" charset="0"/>
              </a:rPr>
              <a:t> D1</a:t>
            </a:r>
          </a:p>
        </p:txBody>
      </p:sp>
      <p:sp>
        <p:nvSpPr>
          <p:cNvPr id="4" name="Textfeld 3"/>
          <p:cNvSpPr txBox="1"/>
          <p:nvPr/>
        </p:nvSpPr>
        <p:spPr>
          <a:xfrm rot="17170296">
            <a:off x="4037694" y="789952"/>
            <a:ext cx="679994" cy="276999"/>
          </a:xfrm>
          <a:prstGeom prst="rect">
            <a:avLst/>
          </a:prstGeom>
          <a:noFill/>
        </p:spPr>
        <p:txBody>
          <a:bodyPr wrap="none" rtlCol="0">
            <a:spAutoFit/>
          </a:bodyPr>
          <a:lstStyle/>
          <a:p>
            <a:r>
              <a:rPr lang="de-DE" sz="1200" dirty="0"/>
              <a:t>Y88F 18</a:t>
            </a:r>
          </a:p>
        </p:txBody>
      </p:sp>
      <p:sp>
        <p:nvSpPr>
          <p:cNvPr id="5" name="Textfeld 4"/>
          <p:cNvSpPr txBox="1"/>
          <p:nvPr/>
        </p:nvSpPr>
        <p:spPr>
          <a:xfrm rot="17170296">
            <a:off x="3332658" y="789952"/>
            <a:ext cx="679994" cy="276999"/>
          </a:xfrm>
          <a:prstGeom prst="rect">
            <a:avLst/>
          </a:prstGeom>
          <a:noFill/>
        </p:spPr>
        <p:txBody>
          <a:bodyPr wrap="none" rtlCol="0">
            <a:spAutoFit/>
          </a:bodyPr>
          <a:lstStyle/>
          <a:p>
            <a:r>
              <a:rPr lang="de-DE" sz="1200" dirty="0"/>
              <a:t>Y88F 21</a:t>
            </a:r>
          </a:p>
        </p:txBody>
      </p:sp>
      <p:sp>
        <p:nvSpPr>
          <p:cNvPr id="6" name="Textfeld 5"/>
          <p:cNvSpPr txBox="1"/>
          <p:nvPr/>
        </p:nvSpPr>
        <p:spPr>
          <a:xfrm rot="17170296">
            <a:off x="3756886" y="847313"/>
            <a:ext cx="539250" cy="276999"/>
          </a:xfrm>
          <a:prstGeom prst="rect">
            <a:avLst/>
          </a:prstGeom>
          <a:noFill/>
        </p:spPr>
        <p:txBody>
          <a:bodyPr wrap="none" rtlCol="0">
            <a:spAutoFit/>
          </a:bodyPr>
          <a:lstStyle/>
          <a:p>
            <a:r>
              <a:rPr lang="de-DE" sz="1200" dirty="0" err="1"/>
              <a:t>wt</a:t>
            </a:r>
            <a:r>
              <a:rPr lang="de-DE" sz="1200" dirty="0"/>
              <a:t> 31</a:t>
            </a:r>
          </a:p>
        </p:txBody>
      </p:sp>
      <p:sp>
        <p:nvSpPr>
          <p:cNvPr id="7" name="Textfeld 6"/>
          <p:cNvSpPr txBox="1"/>
          <p:nvPr/>
        </p:nvSpPr>
        <p:spPr>
          <a:xfrm rot="17170296">
            <a:off x="2995053" y="847313"/>
            <a:ext cx="539250" cy="276999"/>
          </a:xfrm>
          <a:prstGeom prst="rect">
            <a:avLst/>
          </a:prstGeom>
          <a:noFill/>
        </p:spPr>
        <p:txBody>
          <a:bodyPr wrap="none" rtlCol="0">
            <a:spAutoFit/>
          </a:bodyPr>
          <a:lstStyle/>
          <a:p>
            <a:r>
              <a:rPr lang="de-DE" sz="1200" dirty="0" err="1"/>
              <a:t>wt</a:t>
            </a:r>
            <a:r>
              <a:rPr lang="de-DE" sz="1200" dirty="0"/>
              <a:t> 27</a:t>
            </a:r>
          </a:p>
        </p:txBody>
      </p:sp>
      <p:sp>
        <p:nvSpPr>
          <p:cNvPr id="8" name="Textfeld 7"/>
          <p:cNvSpPr txBox="1"/>
          <p:nvPr/>
        </p:nvSpPr>
        <p:spPr>
          <a:xfrm rot="17170296">
            <a:off x="2613057" y="789952"/>
            <a:ext cx="679994" cy="276999"/>
          </a:xfrm>
          <a:prstGeom prst="rect">
            <a:avLst/>
          </a:prstGeom>
          <a:noFill/>
        </p:spPr>
        <p:txBody>
          <a:bodyPr wrap="none" rtlCol="0">
            <a:spAutoFit/>
          </a:bodyPr>
          <a:lstStyle/>
          <a:p>
            <a:r>
              <a:rPr lang="de-DE" sz="1200" dirty="0"/>
              <a:t>Y88F 16</a:t>
            </a:r>
          </a:p>
        </p:txBody>
      </p:sp>
      <p:sp>
        <p:nvSpPr>
          <p:cNvPr id="9" name="Textfeld 8"/>
          <p:cNvSpPr txBox="1"/>
          <p:nvPr/>
        </p:nvSpPr>
        <p:spPr>
          <a:xfrm rot="17170296">
            <a:off x="2319047" y="847312"/>
            <a:ext cx="539250" cy="276999"/>
          </a:xfrm>
          <a:prstGeom prst="rect">
            <a:avLst/>
          </a:prstGeom>
          <a:noFill/>
        </p:spPr>
        <p:txBody>
          <a:bodyPr wrap="none" rtlCol="0">
            <a:spAutoFit/>
          </a:bodyPr>
          <a:lstStyle/>
          <a:p>
            <a:r>
              <a:rPr lang="de-DE" sz="1200" dirty="0" err="1"/>
              <a:t>wt</a:t>
            </a:r>
            <a:r>
              <a:rPr lang="de-DE" sz="1200" dirty="0"/>
              <a:t> 26</a:t>
            </a:r>
          </a:p>
        </p:txBody>
      </p:sp>
      <p:sp>
        <p:nvSpPr>
          <p:cNvPr id="10" name="Textfeld 9"/>
          <p:cNvSpPr txBox="1"/>
          <p:nvPr/>
        </p:nvSpPr>
        <p:spPr>
          <a:xfrm rot="17170296">
            <a:off x="1881465" y="789952"/>
            <a:ext cx="679994" cy="276999"/>
          </a:xfrm>
          <a:prstGeom prst="rect">
            <a:avLst/>
          </a:prstGeom>
          <a:noFill/>
        </p:spPr>
        <p:txBody>
          <a:bodyPr wrap="none" rtlCol="0">
            <a:spAutoFit/>
          </a:bodyPr>
          <a:lstStyle/>
          <a:p>
            <a:r>
              <a:rPr lang="de-DE" sz="1200" dirty="0"/>
              <a:t>Y88F 17</a:t>
            </a:r>
          </a:p>
        </p:txBody>
      </p:sp>
      <p:sp>
        <p:nvSpPr>
          <p:cNvPr id="11" name="Textfeld 10"/>
          <p:cNvSpPr txBox="1"/>
          <p:nvPr/>
        </p:nvSpPr>
        <p:spPr>
          <a:xfrm rot="17170296">
            <a:off x="1534417" y="847313"/>
            <a:ext cx="539250" cy="276999"/>
          </a:xfrm>
          <a:prstGeom prst="rect">
            <a:avLst/>
          </a:prstGeom>
          <a:noFill/>
        </p:spPr>
        <p:txBody>
          <a:bodyPr wrap="none" rtlCol="0">
            <a:spAutoFit/>
          </a:bodyPr>
          <a:lstStyle/>
          <a:p>
            <a:r>
              <a:rPr lang="de-DE" sz="1200" dirty="0" err="1"/>
              <a:t>wt</a:t>
            </a:r>
            <a:r>
              <a:rPr lang="de-DE" sz="1200" dirty="0"/>
              <a:t> 28</a:t>
            </a:r>
          </a:p>
        </p:txBody>
      </p:sp>
      <p:sp>
        <p:nvSpPr>
          <p:cNvPr id="14" name="Textfeld 13"/>
          <p:cNvSpPr txBox="1"/>
          <p:nvPr/>
        </p:nvSpPr>
        <p:spPr>
          <a:xfrm>
            <a:off x="4505729" y="1302086"/>
            <a:ext cx="439544"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p27</a:t>
            </a:r>
          </a:p>
        </p:txBody>
      </p:sp>
      <p:pic>
        <p:nvPicPr>
          <p:cNvPr id="15" name="Bild 15" descr="cyclinD3 biorad increment ab 5 überexp_4.tif"/>
          <p:cNvPicPr>
            <a:picLocks noChangeAspect="1"/>
          </p:cNvPicPr>
          <p:nvPr/>
        </p:nvPicPr>
        <p:blipFill rotWithShape="1">
          <a:blip r:embed="rId3">
            <a:extLst>
              <a:ext uri="{28A0092B-C50C-407E-A947-70E740481C1C}">
                <a14:useLocalDpi xmlns:a14="http://schemas.microsoft.com/office/drawing/2010/main" val="0"/>
              </a:ext>
            </a:extLst>
          </a:blip>
          <a:srcRect l="22767" t="48725" r="23914" b="41913"/>
          <a:stretch/>
        </p:blipFill>
        <p:spPr>
          <a:xfrm>
            <a:off x="1586287" y="3563871"/>
            <a:ext cx="2989862" cy="350007"/>
          </a:xfrm>
          <a:prstGeom prst="rect">
            <a:avLst/>
          </a:prstGeom>
          <a:ln>
            <a:solidFill>
              <a:srgbClr val="000000"/>
            </a:solidFill>
          </a:ln>
        </p:spPr>
      </p:pic>
      <p:sp>
        <p:nvSpPr>
          <p:cNvPr id="16" name="Textfeld 15"/>
          <p:cNvSpPr txBox="1"/>
          <p:nvPr/>
        </p:nvSpPr>
        <p:spPr>
          <a:xfrm>
            <a:off x="4505729" y="3557415"/>
            <a:ext cx="840295" cy="276999"/>
          </a:xfrm>
          <a:prstGeom prst="rect">
            <a:avLst/>
          </a:prstGeom>
          <a:noFill/>
        </p:spPr>
        <p:txBody>
          <a:bodyPr wrap="none" rtlCol="0">
            <a:spAutoFit/>
          </a:bodyPr>
          <a:lstStyle/>
          <a:p>
            <a:r>
              <a:rPr lang="de-DE" sz="1200" dirty="0" err="1" smtClean="0">
                <a:latin typeface="Arial" panose="020B0604020202020204" pitchFamily="34" charset="0"/>
                <a:cs typeface="Arial" panose="020B0604020202020204" pitchFamily="34" charset="0"/>
              </a:rPr>
              <a:t>Cyclin</a:t>
            </a:r>
            <a:r>
              <a:rPr lang="de-DE" sz="1200" dirty="0" smtClean="0">
                <a:latin typeface="Arial" panose="020B0604020202020204" pitchFamily="34" charset="0"/>
                <a:cs typeface="Arial" panose="020B0604020202020204" pitchFamily="34" charset="0"/>
              </a:rPr>
              <a:t> </a:t>
            </a:r>
            <a:r>
              <a:rPr lang="de-DE" sz="1200" dirty="0">
                <a:latin typeface="Arial" panose="020B0604020202020204" pitchFamily="34" charset="0"/>
                <a:cs typeface="Arial" panose="020B0604020202020204" pitchFamily="34" charset="0"/>
              </a:rPr>
              <a:t>D3</a:t>
            </a:r>
          </a:p>
        </p:txBody>
      </p:sp>
      <p:pic>
        <p:nvPicPr>
          <p:cNvPr id="17" name="Bild 17" descr="cyclin d2 3.Ak!biorad increment ab 5 überexp_4.tif"/>
          <p:cNvPicPr>
            <a:picLocks noChangeAspect="1"/>
          </p:cNvPicPr>
          <p:nvPr/>
        </p:nvPicPr>
        <p:blipFill rotWithShape="1">
          <a:blip r:embed="rId4">
            <a:extLst>
              <a:ext uri="{28A0092B-C50C-407E-A947-70E740481C1C}">
                <a14:useLocalDpi xmlns:a14="http://schemas.microsoft.com/office/drawing/2010/main" val="0"/>
              </a:ext>
            </a:extLst>
          </a:blip>
          <a:srcRect l="22586" t="49183" r="25338" b="39910"/>
          <a:stretch/>
        </p:blipFill>
        <p:spPr>
          <a:xfrm>
            <a:off x="1580213" y="3094789"/>
            <a:ext cx="2993665" cy="418023"/>
          </a:xfrm>
          <a:prstGeom prst="rect">
            <a:avLst/>
          </a:prstGeom>
          <a:ln>
            <a:solidFill>
              <a:srgbClr val="000000"/>
            </a:solidFill>
          </a:ln>
        </p:spPr>
      </p:pic>
      <p:sp>
        <p:nvSpPr>
          <p:cNvPr id="18" name="Textfeld 17"/>
          <p:cNvSpPr txBox="1"/>
          <p:nvPr/>
        </p:nvSpPr>
        <p:spPr>
          <a:xfrm>
            <a:off x="4505729" y="3206275"/>
            <a:ext cx="840295" cy="276999"/>
          </a:xfrm>
          <a:prstGeom prst="rect">
            <a:avLst/>
          </a:prstGeom>
          <a:noFill/>
        </p:spPr>
        <p:txBody>
          <a:bodyPr wrap="none" rtlCol="0">
            <a:spAutoFit/>
          </a:bodyPr>
          <a:lstStyle/>
          <a:p>
            <a:r>
              <a:rPr lang="de-DE" sz="1200" dirty="0" err="1" smtClean="0">
                <a:latin typeface="Arial" panose="020B0604020202020204" pitchFamily="34" charset="0"/>
                <a:cs typeface="Arial" panose="020B0604020202020204" pitchFamily="34" charset="0"/>
              </a:rPr>
              <a:t>Cyclin</a:t>
            </a:r>
            <a:r>
              <a:rPr lang="de-DE" sz="1200" dirty="0" smtClean="0">
                <a:latin typeface="Arial" panose="020B0604020202020204" pitchFamily="34" charset="0"/>
                <a:cs typeface="Arial" panose="020B0604020202020204" pitchFamily="34" charset="0"/>
              </a:rPr>
              <a:t> </a:t>
            </a:r>
            <a:r>
              <a:rPr lang="de-DE" sz="1200" dirty="0">
                <a:latin typeface="Arial" panose="020B0604020202020204" pitchFamily="34" charset="0"/>
                <a:cs typeface="Arial" panose="020B0604020202020204" pitchFamily="34" charset="0"/>
              </a:rPr>
              <a:t>D3</a:t>
            </a:r>
          </a:p>
        </p:txBody>
      </p:sp>
      <p:sp>
        <p:nvSpPr>
          <p:cNvPr id="19" name="Textfeld 18"/>
          <p:cNvSpPr txBox="1"/>
          <p:nvPr/>
        </p:nvSpPr>
        <p:spPr>
          <a:xfrm>
            <a:off x="4505729" y="3041332"/>
            <a:ext cx="831703" cy="300082"/>
          </a:xfrm>
          <a:prstGeom prst="rect">
            <a:avLst/>
          </a:prstGeom>
          <a:noFill/>
        </p:spPr>
        <p:txBody>
          <a:bodyPr wrap="none" rtlCol="0">
            <a:spAutoFit/>
          </a:bodyPr>
          <a:lstStyle/>
          <a:p>
            <a:r>
              <a:rPr lang="de-DE" sz="1350" dirty="0" err="1" smtClean="0"/>
              <a:t>Cyclin</a:t>
            </a:r>
            <a:r>
              <a:rPr lang="de-DE" sz="1350" dirty="0" smtClean="0"/>
              <a:t> </a:t>
            </a:r>
            <a:r>
              <a:rPr lang="de-DE" sz="1350" dirty="0"/>
              <a:t>D2</a:t>
            </a:r>
          </a:p>
        </p:txBody>
      </p:sp>
      <p:sp>
        <p:nvSpPr>
          <p:cNvPr id="23" name="Textfeld 22"/>
          <p:cNvSpPr txBox="1"/>
          <p:nvPr/>
        </p:nvSpPr>
        <p:spPr>
          <a:xfrm>
            <a:off x="767101" y="7254793"/>
            <a:ext cx="4877011" cy="1161857"/>
          </a:xfrm>
          <a:prstGeom prst="rect">
            <a:avLst/>
          </a:prstGeom>
          <a:noFill/>
        </p:spPr>
        <p:txBody>
          <a:bodyPr wrap="square" rtlCol="0">
            <a:spAutoFit/>
          </a:bodyPr>
          <a:lstStyle/>
          <a:p>
            <a:pPr algn="just"/>
            <a:r>
              <a:rPr lang="de-DE" sz="1350" b="1" dirty="0" err="1" smtClean="0"/>
              <a:t>Supplemental</a:t>
            </a:r>
            <a:r>
              <a:rPr lang="de-DE" sz="1350" b="1" dirty="0" smtClean="0"/>
              <a:t> </a:t>
            </a:r>
            <a:r>
              <a:rPr lang="de-DE" sz="1350" b="1" dirty="0" err="1" smtClean="0"/>
              <a:t>Figure</a:t>
            </a:r>
            <a:r>
              <a:rPr lang="de-DE" sz="1350" b="1" dirty="0" smtClean="0"/>
              <a:t> 11: </a:t>
            </a:r>
            <a:r>
              <a:rPr lang="de-DE" sz="1400" dirty="0"/>
              <a:t>Western </a:t>
            </a:r>
            <a:r>
              <a:rPr lang="de-DE" sz="1400" dirty="0" err="1"/>
              <a:t>blot</a:t>
            </a:r>
            <a:r>
              <a:rPr lang="de-DE" sz="1400" dirty="0"/>
              <a:t> </a:t>
            </a:r>
            <a:r>
              <a:rPr lang="de-DE" sz="1400" dirty="0" err="1"/>
              <a:t>analyses</a:t>
            </a:r>
            <a:r>
              <a:rPr lang="de-DE" sz="1400" dirty="0"/>
              <a:t> </a:t>
            </a:r>
            <a:r>
              <a:rPr lang="de-DE" sz="1400" dirty="0" err="1"/>
              <a:t>of</a:t>
            </a:r>
            <a:r>
              <a:rPr lang="de-DE" sz="1400" dirty="0"/>
              <a:t> </a:t>
            </a:r>
            <a:r>
              <a:rPr lang="de-DE" sz="1400" dirty="0" smtClean="0"/>
              <a:t>p27, GAPDH (</a:t>
            </a:r>
            <a:r>
              <a:rPr lang="de-DE" sz="1400" dirty="0" err="1" smtClean="0"/>
              <a:t>Figure</a:t>
            </a:r>
            <a:r>
              <a:rPr lang="de-DE" sz="1400" dirty="0" smtClean="0"/>
              <a:t>  5A), CDK4, </a:t>
            </a:r>
            <a:r>
              <a:rPr lang="de-DE" sz="1400" dirty="0" err="1" smtClean="0"/>
              <a:t>cyclin</a:t>
            </a:r>
            <a:r>
              <a:rPr lang="de-DE" sz="1400" dirty="0" smtClean="0"/>
              <a:t> D1, </a:t>
            </a:r>
            <a:r>
              <a:rPr lang="de-DE" sz="1400" dirty="0" err="1"/>
              <a:t>c</a:t>
            </a:r>
            <a:r>
              <a:rPr lang="de-DE" sz="1400" dirty="0" err="1" smtClean="0"/>
              <a:t>yclin</a:t>
            </a:r>
            <a:r>
              <a:rPr lang="de-DE" sz="1400" dirty="0" smtClean="0"/>
              <a:t> D2, </a:t>
            </a:r>
            <a:r>
              <a:rPr lang="de-DE" sz="1400" dirty="0" err="1"/>
              <a:t>c</a:t>
            </a:r>
            <a:r>
              <a:rPr lang="de-DE" sz="1400" dirty="0" err="1" smtClean="0"/>
              <a:t>yclin</a:t>
            </a:r>
            <a:r>
              <a:rPr lang="de-DE" sz="1400" dirty="0" smtClean="0"/>
              <a:t> D3, </a:t>
            </a:r>
            <a:r>
              <a:rPr lang="de-DE" sz="1400" dirty="0" err="1" smtClean="0"/>
              <a:t>cyclin</a:t>
            </a:r>
            <a:r>
              <a:rPr lang="de-DE" sz="1400" dirty="0" smtClean="0"/>
              <a:t> A, CDK2 </a:t>
            </a:r>
            <a:r>
              <a:rPr lang="de-DE" sz="1400" dirty="0" err="1" smtClean="0"/>
              <a:t>and</a:t>
            </a:r>
            <a:r>
              <a:rPr lang="de-DE" sz="1400" dirty="0" smtClean="0"/>
              <a:t> </a:t>
            </a:r>
            <a:r>
              <a:rPr lang="el-GR" sz="1400" dirty="0" smtClean="0"/>
              <a:t>β</a:t>
            </a:r>
            <a:r>
              <a:rPr lang="de-DE" sz="1400" dirty="0" smtClean="0"/>
              <a:t>-</a:t>
            </a:r>
            <a:r>
              <a:rPr lang="de-DE" sz="1400" dirty="0" err="1"/>
              <a:t>T</a:t>
            </a:r>
            <a:r>
              <a:rPr lang="de-DE" sz="1400" dirty="0" err="1" smtClean="0"/>
              <a:t>ubulin</a:t>
            </a:r>
            <a:r>
              <a:rPr lang="de-DE" sz="1400" dirty="0" smtClean="0"/>
              <a:t> (</a:t>
            </a:r>
            <a:r>
              <a:rPr lang="de-DE" sz="1400" dirty="0" err="1"/>
              <a:t>loading</a:t>
            </a:r>
            <a:r>
              <a:rPr lang="de-DE" sz="1400" dirty="0"/>
              <a:t> </a:t>
            </a:r>
            <a:r>
              <a:rPr lang="de-DE" sz="1400" dirty="0" err="1"/>
              <a:t>control</a:t>
            </a:r>
            <a:r>
              <a:rPr lang="de-DE" sz="1400" dirty="0"/>
              <a:t>) </a:t>
            </a:r>
            <a:r>
              <a:rPr lang="de-DE" sz="1400" dirty="0" smtClean="0"/>
              <a:t> </a:t>
            </a:r>
            <a:r>
              <a:rPr lang="de-DE" sz="1400" dirty="0" err="1" smtClean="0"/>
              <a:t>protein</a:t>
            </a:r>
            <a:r>
              <a:rPr lang="de-DE" sz="1400" dirty="0" smtClean="0"/>
              <a:t> </a:t>
            </a:r>
            <a:r>
              <a:rPr lang="de-DE" sz="1400" dirty="0" err="1"/>
              <a:t>levels</a:t>
            </a:r>
            <a:r>
              <a:rPr lang="de-DE" sz="1400" dirty="0"/>
              <a:t> </a:t>
            </a:r>
            <a:r>
              <a:rPr lang="de-DE" sz="1400" dirty="0" smtClean="0"/>
              <a:t>in v-ABL+ wild </a:t>
            </a:r>
            <a:r>
              <a:rPr lang="de-DE" sz="1400" dirty="0"/>
              <a:t>type </a:t>
            </a:r>
            <a:r>
              <a:rPr lang="de-DE" sz="1400" dirty="0" err="1"/>
              <a:t>and</a:t>
            </a:r>
            <a:r>
              <a:rPr lang="de-DE" sz="1400" dirty="0"/>
              <a:t> p27-Y88F </a:t>
            </a:r>
            <a:r>
              <a:rPr lang="de-DE" sz="1400" dirty="0" err="1" smtClean="0"/>
              <a:t>cell</a:t>
            </a:r>
            <a:r>
              <a:rPr lang="de-DE" sz="1400" dirty="0" smtClean="0"/>
              <a:t> </a:t>
            </a:r>
            <a:r>
              <a:rPr lang="de-DE" sz="1400" dirty="0" err="1" smtClean="0"/>
              <a:t>lines</a:t>
            </a:r>
            <a:r>
              <a:rPr lang="de-DE" sz="1400" dirty="0" smtClean="0"/>
              <a:t>.</a:t>
            </a:r>
            <a:endParaRPr lang="de-DE" sz="1400" dirty="0"/>
          </a:p>
          <a:p>
            <a:endParaRPr lang="de-DE" sz="1350" dirty="0" smtClean="0"/>
          </a:p>
        </p:txBody>
      </p:sp>
      <p:pic>
        <p:nvPicPr>
          <p:cNvPr id="26" name="Grafik 25"/>
          <p:cNvPicPr>
            <a:picLocks noChangeAspect="1"/>
          </p:cNvPicPr>
          <p:nvPr/>
        </p:nvPicPr>
        <p:blipFill>
          <a:blip r:embed="rId5"/>
          <a:stretch>
            <a:fillRect/>
          </a:stretch>
        </p:blipFill>
        <p:spPr>
          <a:xfrm>
            <a:off x="1580213" y="1257864"/>
            <a:ext cx="3000263" cy="383461"/>
          </a:xfrm>
          <a:prstGeom prst="rect">
            <a:avLst/>
          </a:prstGeom>
        </p:spPr>
      </p:pic>
      <p:sp>
        <p:nvSpPr>
          <p:cNvPr id="31" name="Textfeld 30"/>
          <p:cNvSpPr txBox="1"/>
          <p:nvPr/>
        </p:nvSpPr>
        <p:spPr>
          <a:xfrm>
            <a:off x="4505729" y="1675329"/>
            <a:ext cx="731290" cy="276999"/>
          </a:xfrm>
          <a:prstGeom prst="rect">
            <a:avLst/>
          </a:prstGeom>
          <a:noFill/>
        </p:spPr>
        <p:txBody>
          <a:bodyPr wrap="none" rtlCol="0">
            <a:spAutoFit/>
          </a:bodyPr>
          <a:lstStyle/>
          <a:p>
            <a:r>
              <a:rPr lang="de-DE" sz="1200" dirty="0" smtClean="0">
                <a:latin typeface="Arial" panose="020B0604020202020204" pitchFamily="34" charset="0"/>
                <a:cs typeface="Arial" panose="020B0604020202020204" pitchFamily="34" charset="0"/>
              </a:rPr>
              <a:t>GAPDH</a:t>
            </a:r>
            <a:endParaRPr lang="de-DE" sz="1200" dirty="0">
              <a:latin typeface="Arial" panose="020B0604020202020204" pitchFamily="34" charset="0"/>
              <a:cs typeface="Arial" panose="020B0604020202020204" pitchFamily="34" charset="0"/>
            </a:endParaRPr>
          </a:p>
        </p:txBody>
      </p:sp>
      <p:pic>
        <p:nvPicPr>
          <p:cNvPr id="12" name="Grafik 11"/>
          <p:cNvPicPr>
            <a:picLocks noChangeAspect="1"/>
          </p:cNvPicPr>
          <p:nvPr/>
        </p:nvPicPr>
        <p:blipFill>
          <a:blip r:embed="rId6"/>
          <a:stretch>
            <a:fillRect/>
          </a:stretch>
        </p:blipFill>
        <p:spPr>
          <a:xfrm>
            <a:off x="1580213" y="1673124"/>
            <a:ext cx="3000263" cy="383191"/>
          </a:xfrm>
          <a:prstGeom prst="rect">
            <a:avLst/>
          </a:prstGeom>
        </p:spPr>
      </p:pic>
      <p:pic>
        <p:nvPicPr>
          <p:cNvPr id="35" name="Bild 19" descr="cdk4 biorad increment ab 7 überexp_6.tif"/>
          <p:cNvPicPr>
            <a:picLocks noChangeAspect="1"/>
          </p:cNvPicPr>
          <p:nvPr/>
        </p:nvPicPr>
        <p:blipFill rotWithShape="1">
          <a:blip r:embed="rId7">
            <a:extLst>
              <a:ext uri="{28A0092B-C50C-407E-A947-70E740481C1C}">
                <a14:useLocalDpi xmlns:a14="http://schemas.microsoft.com/office/drawing/2010/main" val="0"/>
              </a:ext>
            </a:extLst>
          </a:blip>
          <a:srcRect l="16696" t="54586" r="30685" b="34857"/>
          <a:stretch/>
        </p:blipFill>
        <p:spPr>
          <a:xfrm>
            <a:off x="1585452" y="2227141"/>
            <a:ext cx="2988426" cy="399706"/>
          </a:xfrm>
          <a:prstGeom prst="rect">
            <a:avLst/>
          </a:prstGeom>
          <a:ln>
            <a:solidFill>
              <a:srgbClr val="000000"/>
            </a:solidFill>
          </a:ln>
        </p:spPr>
      </p:pic>
      <p:sp>
        <p:nvSpPr>
          <p:cNvPr id="36" name="Textfeld 35"/>
          <p:cNvSpPr txBox="1"/>
          <p:nvPr/>
        </p:nvSpPr>
        <p:spPr>
          <a:xfrm>
            <a:off x="4505729" y="2270986"/>
            <a:ext cx="593432" cy="276999"/>
          </a:xfrm>
          <a:prstGeom prst="rect">
            <a:avLst/>
          </a:prstGeom>
          <a:noFill/>
        </p:spPr>
        <p:txBody>
          <a:bodyPr wrap="none" rtlCol="0">
            <a:spAutoFit/>
          </a:bodyPr>
          <a:lstStyle/>
          <a:p>
            <a:r>
              <a:rPr lang="de-DE" sz="1200" dirty="0" smtClean="0">
                <a:latin typeface="Arial" panose="020B0604020202020204" pitchFamily="34" charset="0"/>
                <a:cs typeface="Arial" panose="020B0604020202020204" pitchFamily="34" charset="0"/>
              </a:rPr>
              <a:t>CDK4</a:t>
            </a:r>
            <a:endParaRPr lang="de-DE" sz="1200" dirty="0">
              <a:latin typeface="Arial" panose="020B0604020202020204" pitchFamily="34" charset="0"/>
              <a:cs typeface="Arial" panose="020B0604020202020204" pitchFamily="34" charset="0"/>
            </a:endParaRPr>
          </a:p>
        </p:txBody>
      </p:sp>
      <p:pic>
        <p:nvPicPr>
          <p:cNvPr id="28" name="Bild 21" descr="CyclinA biorad increment ab 3 überexp_2.tif"/>
          <p:cNvPicPr>
            <a:picLocks noChangeAspect="1"/>
          </p:cNvPicPr>
          <p:nvPr/>
        </p:nvPicPr>
        <p:blipFill rotWithShape="1">
          <a:blip r:embed="rId8">
            <a:extLst>
              <a:ext uri="{28A0092B-C50C-407E-A947-70E740481C1C}">
                <a14:useLocalDpi xmlns:a14="http://schemas.microsoft.com/office/drawing/2010/main" val="0"/>
              </a:ext>
            </a:extLst>
          </a:blip>
          <a:srcRect l="16156" t="34647" r="31700" b="56158"/>
          <a:stretch/>
        </p:blipFill>
        <p:spPr>
          <a:xfrm>
            <a:off x="1585452" y="4478686"/>
            <a:ext cx="3003257" cy="353009"/>
          </a:xfrm>
          <a:prstGeom prst="rect">
            <a:avLst/>
          </a:prstGeom>
          <a:ln>
            <a:solidFill>
              <a:schemeClr val="tx1"/>
            </a:solidFill>
          </a:ln>
        </p:spPr>
      </p:pic>
      <p:sp>
        <p:nvSpPr>
          <p:cNvPr id="29" name="Textfeld 28"/>
          <p:cNvSpPr txBox="1"/>
          <p:nvPr/>
        </p:nvSpPr>
        <p:spPr>
          <a:xfrm>
            <a:off x="4505729" y="4460659"/>
            <a:ext cx="738857" cy="276999"/>
          </a:xfrm>
          <a:prstGeom prst="rect">
            <a:avLst/>
          </a:prstGeom>
          <a:noFill/>
        </p:spPr>
        <p:txBody>
          <a:bodyPr wrap="none" rtlCol="0">
            <a:spAutoFit/>
          </a:bodyPr>
          <a:lstStyle/>
          <a:p>
            <a:r>
              <a:rPr lang="de-DE" sz="1200" dirty="0" err="1" smtClean="0">
                <a:latin typeface="Arial" panose="020B0604020202020204" pitchFamily="34" charset="0"/>
                <a:cs typeface="Arial" panose="020B0604020202020204" pitchFamily="34" charset="0"/>
              </a:rPr>
              <a:t>Cyclin</a:t>
            </a:r>
            <a:r>
              <a:rPr lang="de-DE" sz="1200" dirty="0" smtClean="0">
                <a:latin typeface="Arial" panose="020B0604020202020204" pitchFamily="34" charset="0"/>
                <a:cs typeface="Arial" panose="020B0604020202020204" pitchFamily="34" charset="0"/>
              </a:rPr>
              <a:t> A</a:t>
            </a:r>
            <a:endParaRPr lang="de-DE" sz="1200" dirty="0">
              <a:latin typeface="Arial" panose="020B0604020202020204" pitchFamily="34" charset="0"/>
              <a:cs typeface="Arial" panose="020B0604020202020204" pitchFamily="34" charset="0"/>
            </a:endParaRPr>
          </a:p>
        </p:txBody>
      </p:sp>
      <p:pic>
        <p:nvPicPr>
          <p:cNvPr id="30" name="Bild 19" descr="cdk2 biorad increment 20sec überexp ab 5_4.tif"/>
          <p:cNvPicPr>
            <a:picLocks noChangeAspect="1"/>
          </p:cNvPicPr>
          <p:nvPr/>
        </p:nvPicPr>
        <p:blipFill rotWithShape="1">
          <a:blip r:embed="rId9">
            <a:extLst>
              <a:ext uri="{28A0092B-C50C-407E-A947-70E740481C1C}">
                <a14:useLocalDpi xmlns:a14="http://schemas.microsoft.com/office/drawing/2010/main" val="0"/>
              </a:ext>
            </a:extLst>
          </a:blip>
          <a:srcRect l="31803" t="45975" r="16310" b="45005"/>
          <a:stretch/>
        </p:blipFill>
        <p:spPr>
          <a:xfrm>
            <a:off x="1588446" y="4073600"/>
            <a:ext cx="3000263" cy="347712"/>
          </a:xfrm>
          <a:prstGeom prst="rect">
            <a:avLst/>
          </a:prstGeom>
          <a:ln>
            <a:solidFill>
              <a:schemeClr val="tx1"/>
            </a:solidFill>
          </a:ln>
        </p:spPr>
      </p:pic>
      <p:sp>
        <p:nvSpPr>
          <p:cNvPr id="33" name="Textfeld 32"/>
          <p:cNvSpPr txBox="1"/>
          <p:nvPr/>
        </p:nvSpPr>
        <p:spPr>
          <a:xfrm>
            <a:off x="4505729" y="4115402"/>
            <a:ext cx="593432" cy="276999"/>
          </a:xfrm>
          <a:prstGeom prst="rect">
            <a:avLst/>
          </a:prstGeom>
          <a:noFill/>
        </p:spPr>
        <p:txBody>
          <a:bodyPr wrap="none" rtlCol="0">
            <a:spAutoFit/>
          </a:bodyPr>
          <a:lstStyle/>
          <a:p>
            <a:r>
              <a:rPr lang="de-DE" sz="1200" dirty="0" smtClean="0">
                <a:latin typeface="Arial" panose="020B0604020202020204" pitchFamily="34" charset="0"/>
                <a:cs typeface="Arial" panose="020B0604020202020204" pitchFamily="34" charset="0"/>
              </a:rPr>
              <a:t>CDK2</a:t>
            </a:r>
            <a:endParaRPr lang="de-DE" sz="1200" dirty="0">
              <a:latin typeface="Arial" panose="020B0604020202020204" pitchFamily="34" charset="0"/>
              <a:cs typeface="Arial" panose="020B0604020202020204" pitchFamily="34" charset="0"/>
            </a:endParaRPr>
          </a:p>
        </p:txBody>
      </p:sp>
      <p:pic>
        <p:nvPicPr>
          <p:cNvPr id="13" name="Grafik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88447" y="4915034"/>
            <a:ext cx="2985432" cy="372097"/>
          </a:xfrm>
          <a:prstGeom prst="rect">
            <a:avLst/>
          </a:prstGeom>
          <a:ln>
            <a:solidFill>
              <a:schemeClr val="tx1"/>
            </a:solidFill>
          </a:ln>
        </p:spPr>
      </p:pic>
      <p:sp>
        <p:nvSpPr>
          <p:cNvPr id="20" name="Rechteck 19"/>
          <p:cNvSpPr/>
          <p:nvPr/>
        </p:nvSpPr>
        <p:spPr>
          <a:xfrm>
            <a:off x="4539641" y="4907514"/>
            <a:ext cx="863441" cy="276999"/>
          </a:xfrm>
          <a:prstGeom prst="rect">
            <a:avLst/>
          </a:prstGeom>
        </p:spPr>
        <p:txBody>
          <a:bodyPr wrap="none">
            <a:spAutoFit/>
          </a:bodyPr>
          <a:lstStyle/>
          <a:p>
            <a:r>
              <a:rPr lang="el-GR" sz="1200" dirty="0">
                <a:latin typeface="Arial" panose="020B0604020202020204" pitchFamily="34" charset="0"/>
                <a:cs typeface="Arial" panose="020B0604020202020204" pitchFamily="34" charset="0"/>
              </a:rPr>
              <a:t>β</a:t>
            </a:r>
            <a:r>
              <a:rPr lang="de-DE" sz="1200" dirty="0" smtClean="0">
                <a:latin typeface="Arial" panose="020B0604020202020204" pitchFamily="34" charset="0"/>
                <a:cs typeface="Arial" panose="020B0604020202020204" pitchFamily="34" charset="0"/>
              </a:rPr>
              <a:t>-</a:t>
            </a:r>
            <a:r>
              <a:rPr lang="de-DE" sz="1200" dirty="0" err="1">
                <a:latin typeface="Arial" panose="020B0604020202020204" pitchFamily="34" charset="0"/>
                <a:cs typeface="Arial" panose="020B0604020202020204" pitchFamily="34" charset="0"/>
              </a:rPr>
              <a:t>T</a:t>
            </a:r>
            <a:r>
              <a:rPr lang="de-DE" sz="1200" dirty="0" err="1" smtClean="0">
                <a:latin typeface="Arial" panose="020B0604020202020204" pitchFamily="34" charset="0"/>
                <a:cs typeface="Arial" panose="020B0604020202020204" pitchFamily="34" charset="0"/>
              </a:rPr>
              <a:t>ubulin</a:t>
            </a:r>
            <a:r>
              <a:rPr lang="de-DE" sz="1200" dirty="0" smtClean="0">
                <a:latin typeface="Arial" panose="020B0604020202020204" pitchFamily="34" charset="0"/>
                <a:cs typeface="Arial" panose="020B0604020202020204" pitchFamily="34" charset="0"/>
              </a:rPr>
              <a:t> </a:t>
            </a:r>
            <a:endParaRPr lang="de-DE" sz="1200" dirty="0">
              <a:latin typeface="Arial" panose="020B0604020202020204" pitchFamily="34" charset="0"/>
              <a:cs typeface="Arial" panose="020B0604020202020204" pitchFamily="34" charset="0"/>
            </a:endParaRPr>
          </a:p>
        </p:txBody>
      </p:sp>
      <p:sp>
        <p:nvSpPr>
          <p:cNvPr id="21" name="Fußzeilenplatzhalter 20"/>
          <p:cNvSpPr>
            <a:spLocks noGrp="1"/>
          </p:cNvSpPr>
          <p:nvPr>
            <p:ph type="ftr" sz="quarter" idx="11"/>
          </p:nvPr>
        </p:nvSpPr>
        <p:spPr/>
        <p:txBody>
          <a:bodyPr/>
          <a:lstStyle/>
          <a:p>
            <a:r>
              <a:rPr lang="de-DE" dirty="0" smtClean="0"/>
              <a:t>16</a:t>
            </a:r>
            <a:endParaRPr lang="de-DE" dirty="0"/>
          </a:p>
        </p:txBody>
      </p:sp>
    </p:spTree>
    <p:extLst>
      <p:ext uri="{BB962C8B-B14F-4D97-AF65-F5344CB8AC3E}">
        <p14:creationId xmlns:p14="http://schemas.microsoft.com/office/powerpoint/2010/main" val="13777270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3773932" y="945659"/>
            <a:ext cx="1407753" cy="1385756"/>
          </a:xfrm>
          <a:prstGeom prst="rect">
            <a:avLst/>
          </a:prstGeom>
        </p:spPr>
      </p:pic>
      <p:pic>
        <p:nvPicPr>
          <p:cNvPr id="5" name="Grafik 4"/>
          <p:cNvPicPr>
            <a:picLocks noChangeAspect="1"/>
          </p:cNvPicPr>
          <p:nvPr/>
        </p:nvPicPr>
        <p:blipFill>
          <a:blip r:embed="rId3"/>
          <a:stretch>
            <a:fillRect/>
          </a:stretch>
        </p:blipFill>
        <p:spPr>
          <a:xfrm>
            <a:off x="5226792" y="945659"/>
            <a:ext cx="1407753" cy="1385756"/>
          </a:xfrm>
          <a:prstGeom prst="rect">
            <a:avLst/>
          </a:prstGeom>
        </p:spPr>
      </p:pic>
      <p:pic>
        <p:nvPicPr>
          <p:cNvPr id="8" name="Grafik 7"/>
          <p:cNvPicPr>
            <a:picLocks noChangeAspect="1"/>
          </p:cNvPicPr>
          <p:nvPr/>
        </p:nvPicPr>
        <p:blipFill>
          <a:blip r:embed="rId4"/>
          <a:stretch>
            <a:fillRect/>
          </a:stretch>
        </p:blipFill>
        <p:spPr>
          <a:xfrm>
            <a:off x="3773932" y="2443058"/>
            <a:ext cx="1407753" cy="1385756"/>
          </a:xfrm>
          <a:prstGeom prst="rect">
            <a:avLst/>
          </a:prstGeom>
        </p:spPr>
      </p:pic>
      <p:pic>
        <p:nvPicPr>
          <p:cNvPr id="9" name="Grafik 8"/>
          <p:cNvPicPr>
            <a:picLocks noChangeAspect="1"/>
          </p:cNvPicPr>
          <p:nvPr/>
        </p:nvPicPr>
        <p:blipFill>
          <a:blip r:embed="rId5"/>
          <a:stretch>
            <a:fillRect/>
          </a:stretch>
        </p:blipFill>
        <p:spPr>
          <a:xfrm>
            <a:off x="5226792" y="2443058"/>
            <a:ext cx="1407753" cy="1385756"/>
          </a:xfrm>
          <a:prstGeom prst="rect">
            <a:avLst/>
          </a:prstGeom>
        </p:spPr>
      </p:pic>
      <p:pic>
        <p:nvPicPr>
          <p:cNvPr id="10" name="Grafik 9"/>
          <p:cNvPicPr>
            <a:picLocks noChangeAspect="1"/>
          </p:cNvPicPr>
          <p:nvPr/>
        </p:nvPicPr>
        <p:blipFill>
          <a:blip r:embed="rId6"/>
          <a:stretch>
            <a:fillRect/>
          </a:stretch>
        </p:blipFill>
        <p:spPr>
          <a:xfrm>
            <a:off x="3773932" y="3976883"/>
            <a:ext cx="1407753" cy="1385756"/>
          </a:xfrm>
          <a:prstGeom prst="rect">
            <a:avLst/>
          </a:prstGeom>
        </p:spPr>
      </p:pic>
      <p:pic>
        <p:nvPicPr>
          <p:cNvPr id="11" name="Grafik 10"/>
          <p:cNvPicPr>
            <a:picLocks noChangeAspect="1"/>
          </p:cNvPicPr>
          <p:nvPr/>
        </p:nvPicPr>
        <p:blipFill>
          <a:blip r:embed="rId7"/>
          <a:stretch>
            <a:fillRect/>
          </a:stretch>
        </p:blipFill>
        <p:spPr>
          <a:xfrm>
            <a:off x="5226792" y="3976883"/>
            <a:ext cx="1407753" cy="1385756"/>
          </a:xfrm>
          <a:prstGeom prst="rect">
            <a:avLst/>
          </a:prstGeom>
        </p:spPr>
      </p:pic>
      <p:pic>
        <p:nvPicPr>
          <p:cNvPr id="12" name="Grafik 11"/>
          <p:cNvPicPr>
            <a:picLocks noChangeAspect="1"/>
          </p:cNvPicPr>
          <p:nvPr/>
        </p:nvPicPr>
        <p:blipFill>
          <a:blip r:embed="rId8"/>
          <a:stretch>
            <a:fillRect/>
          </a:stretch>
        </p:blipFill>
        <p:spPr>
          <a:xfrm>
            <a:off x="3773932" y="5565579"/>
            <a:ext cx="1407753" cy="1385756"/>
          </a:xfrm>
          <a:prstGeom prst="rect">
            <a:avLst/>
          </a:prstGeom>
        </p:spPr>
      </p:pic>
      <p:pic>
        <p:nvPicPr>
          <p:cNvPr id="13" name="Grafik 12"/>
          <p:cNvPicPr>
            <a:picLocks noChangeAspect="1"/>
          </p:cNvPicPr>
          <p:nvPr/>
        </p:nvPicPr>
        <p:blipFill>
          <a:blip r:embed="rId9"/>
          <a:stretch>
            <a:fillRect/>
          </a:stretch>
        </p:blipFill>
        <p:spPr>
          <a:xfrm>
            <a:off x="5226792" y="5565579"/>
            <a:ext cx="1407753" cy="1385756"/>
          </a:xfrm>
          <a:prstGeom prst="rect">
            <a:avLst/>
          </a:prstGeom>
        </p:spPr>
      </p:pic>
      <p:sp>
        <p:nvSpPr>
          <p:cNvPr id="14" name="Textfeld 13"/>
          <p:cNvSpPr txBox="1"/>
          <p:nvPr/>
        </p:nvSpPr>
        <p:spPr>
          <a:xfrm>
            <a:off x="4345035" y="654015"/>
            <a:ext cx="476236" cy="307777"/>
          </a:xfrm>
          <a:prstGeom prst="rect">
            <a:avLst/>
          </a:prstGeom>
          <a:noFill/>
        </p:spPr>
        <p:txBody>
          <a:bodyPr wrap="square" rtlCol="0">
            <a:spAutoFit/>
          </a:bodyPr>
          <a:lstStyle/>
          <a:p>
            <a:pPr algn="ctr"/>
            <a:r>
              <a:rPr lang="de-DE" sz="1400" dirty="0" smtClean="0"/>
              <a:t>WT</a:t>
            </a:r>
            <a:endParaRPr lang="de-DE" sz="1400" dirty="0"/>
          </a:p>
        </p:txBody>
      </p:sp>
      <p:sp>
        <p:nvSpPr>
          <p:cNvPr id="15" name="Textfeld 14"/>
          <p:cNvSpPr txBox="1"/>
          <p:nvPr/>
        </p:nvSpPr>
        <p:spPr>
          <a:xfrm>
            <a:off x="5359055" y="654015"/>
            <a:ext cx="1188024" cy="307777"/>
          </a:xfrm>
          <a:prstGeom prst="rect">
            <a:avLst/>
          </a:prstGeom>
          <a:noFill/>
        </p:spPr>
        <p:txBody>
          <a:bodyPr wrap="square" rtlCol="0">
            <a:spAutoFit/>
          </a:bodyPr>
          <a:lstStyle/>
          <a:p>
            <a:r>
              <a:rPr lang="de-DE" sz="1400" dirty="0"/>
              <a:t>p</a:t>
            </a:r>
            <a:r>
              <a:rPr lang="de-DE" sz="1400" dirty="0" smtClean="0"/>
              <a:t>27-Y88F</a:t>
            </a:r>
            <a:endParaRPr lang="de-DE" sz="1400" dirty="0"/>
          </a:p>
        </p:txBody>
      </p:sp>
      <p:pic>
        <p:nvPicPr>
          <p:cNvPr id="16" name="Grafik 15"/>
          <p:cNvPicPr>
            <a:picLocks noChangeAspect="1"/>
          </p:cNvPicPr>
          <p:nvPr/>
        </p:nvPicPr>
        <p:blipFill>
          <a:blip r:embed="rId10"/>
          <a:stretch>
            <a:fillRect/>
          </a:stretch>
        </p:blipFill>
        <p:spPr>
          <a:xfrm>
            <a:off x="243928" y="937415"/>
            <a:ext cx="1416127" cy="1394000"/>
          </a:xfrm>
          <a:prstGeom prst="rect">
            <a:avLst/>
          </a:prstGeom>
        </p:spPr>
      </p:pic>
      <p:pic>
        <p:nvPicPr>
          <p:cNvPr id="17" name="Grafik 16"/>
          <p:cNvPicPr>
            <a:picLocks noChangeAspect="1"/>
          </p:cNvPicPr>
          <p:nvPr/>
        </p:nvPicPr>
        <p:blipFill>
          <a:blip r:embed="rId11"/>
          <a:stretch>
            <a:fillRect/>
          </a:stretch>
        </p:blipFill>
        <p:spPr>
          <a:xfrm>
            <a:off x="1692110" y="937415"/>
            <a:ext cx="1416127" cy="1394000"/>
          </a:xfrm>
          <a:prstGeom prst="rect">
            <a:avLst/>
          </a:prstGeom>
        </p:spPr>
      </p:pic>
      <p:pic>
        <p:nvPicPr>
          <p:cNvPr id="18" name="Grafik 17"/>
          <p:cNvPicPr>
            <a:picLocks noChangeAspect="1"/>
          </p:cNvPicPr>
          <p:nvPr/>
        </p:nvPicPr>
        <p:blipFill>
          <a:blip r:embed="rId12"/>
          <a:stretch>
            <a:fillRect/>
          </a:stretch>
        </p:blipFill>
        <p:spPr>
          <a:xfrm>
            <a:off x="243928" y="2434814"/>
            <a:ext cx="1416127" cy="1394000"/>
          </a:xfrm>
          <a:prstGeom prst="rect">
            <a:avLst/>
          </a:prstGeom>
        </p:spPr>
      </p:pic>
      <p:pic>
        <p:nvPicPr>
          <p:cNvPr id="19" name="Grafik 18"/>
          <p:cNvPicPr>
            <a:picLocks noChangeAspect="1"/>
          </p:cNvPicPr>
          <p:nvPr/>
        </p:nvPicPr>
        <p:blipFill>
          <a:blip r:embed="rId13"/>
          <a:stretch>
            <a:fillRect/>
          </a:stretch>
        </p:blipFill>
        <p:spPr>
          <a:xfrm>
            <a:off x="1692110" y="2434814"/>
            <a:ext cx="1416127" cy="1394000"/>
          </a:xfrm>
          <a:prstGeom prst="rect">
            <a:avLst/>
          </a:prstGeom>
        </p:spPr>
      </p:pic>
      <p:pic>
        <p:nvPicPr>
          <p:cNvPr id="20" name="Grafik 19"/>
          <p:cNvPicPr>
            <a:picLocks noChangeAspect="1"/>
          </p:cNvPicPr>
          <p:nvPr/>
        </p:nvPicPr>
        <p:blipFill>
          <a:blip r:embed="rId14"/>
          <a:stretch>
            <a:fillRect/>
          </a:stretch>
        </p:blipFill>
        <p:spPr>
          <a:xfrm>
            <a:off x="243928" y="3968639"/>
            <a:ext cx="1416127" cy="1394000"/>
          </a:xfrm>
          <a:prstGeom prst="rect">
            <a:avLst/>
          </a:prstGeom>
        </p:spPr>
      </p:pic>
      <p:pic>
        <p:nvPicPr>
          <p:cNvPr id="21" name="Grafik 20"/>
          <p:cNvPicPr>
            <a:picLocks noChangeAspect="1"/>
          </p:cNvPicPr>
          <p:nvPr/>
        </p:nvPicPr>
        <p:blipFill>
          <a:blip r:embed="rId15"/>
          <a:stretch>
            <a:fillRect/>
          </a:stretch>
        </p:blipFill>
        <p:spPr>
          <a:xfrm>
            <a:off x="1692110" y="3968639"/>
            <a:ext cx="1416127" cy="1394000"/>
          </a:xfrm>
          <a:prstGeom prst="rect">
            <a:avLst/>
          </a:prstGeom>
        </p:spPr>
      </p:pic>
      <p:pic>
        <p:nvPicPr>
          <p:cNvPr id="22" name="Grafik 21"/>
          <p:cNvPicPr>
            <a:picLocks noChangeAspect="1"/>
          </p:cNvPicPr>
          <p:nvPr/>
        </p:nvPicPr>
        <p:blipFill>
          <a:blip r:embed="rId16"/>
          <a:stretch>
            <a:fillRect/>
          </a:stretch>
        </p:blipFill>
        <p:spPr>
          <a:xfrm>
            <a:off x="243928" y="5557335"/>
            <a:ext cx="1416127" cy="1394000"/>
          </a:xfrm>
          <a:prstGeom prst="rect">
            <a:avLst/>
          </a:prstGeom>
        </p:spPr>
      </p:pic>
      <p:pic>
        <p:nvPicPr>
          <p:cNvPr id="23" name="Grafik 22"/>
          <p:cNvPicPr>
            <a:picLocks noChangeAspect="1"/>
          </p:cNvPicPr>
          <p:nvPr/>
        </p:nvPicPr>
        <p:blipFill>
          <a:blip r:embed="rId17"/>
          <a:stretch>
            <a:fillRect/>
          </a:stretch>
        </p:blipFill>
        <p:spPr>
          <a:xfrm>
            <a:off x="1692110" y="5557335"/>
            <a:ext cx="1416127" cy="1394000"/>
          </a:xfrm>
          <a:prstGeom prst="rect">
            <a:avLst/>
          </a:prstGeom>
        </p:spPr>
      </p:pic>
      <p:sp>
        <p:nvSpPr>
          <p:cNvPr id="24" name="Textfeld 23"/>
          <p:cNvSpPr txBox="1"/>
          <p:nvPr/>
        </p:nvSpPr>
        <p:spPr>
          <a:xfrm>
            <a:off x="893243" y="654015"/>
            <a:ext cx="452745" cy="307777"/>
          </a:xfrm>
          <a:prstGeom prst="rect">
            <a:avLst/>
          </a:prstGeom>
          <a:noFill/>
        </p:spPr>
        <p:txBody>
          <a:bodyPr wrap="square" rtlCol="0">
            <a:spAutoFit/>
          </a:bodyPr>
          <a:lstStyle/>
          <a:p>
            <a:pPr algn="ctr"/>
            <a:r>
              <a:rPr lang="de-DE" sz="1400" dirty="0" smtClean="0"/>
              <a:t>WT</a:t>
            </a:r>
            <a:endParaRPr lang="de-DE" sz="1400" dirty="0"/>
          </a:p>
        </p:txBody>
      </p:sp>
      <p:sp>
        <p:nvSpPr>
          <p:cNvPr id="25" name="Textfeld 24"/>
          <p:cNvSpPr txBox="1"/>
          <p:nvPr/>
        </p:nvSpPr>
        <p:spPr>
          <a:xfrm>
            <a:off x="1948553" y="654015"/>
            <a:ext cx="1188024" cy="307777"/>
          </a:xfrm>
          <a:prstGeom prst="rect">
            <a:avLst/>
          </a:prstGeom>
          <a:noFill/>
        </p:spPr>
        <p:txBody>
          <a:bodyPr wrap="square" rtlCol="0">
            <a:spAutoFit/>
          </a:bodyPr>
          <a:lstStyle/>
          <a:p>
            <a:r>
              <a:rPr lang="de-DE" sz="1400" dirty="0"/>
              <a:t>p</a:t>
            </a:r>
            <a:r>
              <a:rPr lang="de-DE" sz="1400" dirty="0" smtClean="0"/>
              <a:t>27-Y88F</a:t>
            </a:r>
            <a:endParaRPr lang="de-DE" sz="1400" dirty="0"/>
          </a:p>
        </p:txBody>
      </p:sp>
      <p:sp>
        <p:nvSpPr>
          <p:cNvPr id="26" name="Textfeld 25"/>
          <p:cNvSpPr txBox="1"/>
          <p:nvPr/>
        </p:nvSpPr>
        <p:spPr>
          <a:xfrm>
            <a:off x="383785" y="7154275"/>
            <a:ext cx="6043141" cy="646331"/>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12: </a:t>
            </a:r>
            <a:r>
              <a:rPr lang="de-DE" sz="1200" dirty="0" smtClean="0"/>
              <a:t>Flow </a:t>
            </a:r>
            <a:r>
              <a:rPr lang="de-DE" sz="1200" dirty="0" err="1" smtClean="0"/>
              <a:t>cytometry</a:t>
            </a:r>
            <a:r>
              <a:rPr lang="de-DE" sz="1200" dirty="0" smtClean="0"/>
              <a:t> </a:t>
            </a:r>
            <a:r>
              <a:rPr lang="de-DE" sz="1200" dirty="0" err="1" smtClean="0"/>
              <a:t>analysis</a:t>
            </a:r>
            <a:r>
              <a:rPr lang="de-DE" sz="1200" dirty="0" smtClean="0"/>
              <a:t> </a:t>
            </a:r>
            <a:r>
              <a:rPr lang="de-DE" sz="1200" dirty="0" err="1" smtClean="0"/>
              <a:t>of</a:t>
            </a:r>
            <a:r>
              <a:rPr lang="de-DE" sz="1200" dirty="0" smtClean="0"/>
              <a:t> wild type </a:t>
            </a:r>
            <a:r>
              <a:rPr lang="de-DE" sz="1200" dirty="0" err="1" smtClean="0"/>
              <a:t>and</a:t>
            </a:r>
            <a:r>
              <a:rPr lang="de-DE" sz="1200" dirty="0" smtClean="0"/>
              <a:t> p27-Y88F v-ABL+ </a:t>
            </a:r>
            <a:r>
              <a:rPr lang="de-DE" sz="1200" dirty="0" err="1" smtClean="0"/>
              <a:t>cell</a:t>
            </a:r>
            <a:r>
              <a:rPr lang="de-DE" sz="1200" dirty="0" smtClean="0"/>
              <a:t> </a:t>
            </a:r>
            <a:r>
              <a:rPr lang="de-DE" sz="1200" dirty="0" err="1" smtClean="0"/>
              <a:t>lines</a:t>
            </a:r>
            <a:r>
              <a:rPr lang="de-DE" sz="1200" dirty="0" smtClean="0"/>
              <a:t>. A) </a:t>
            </a:r>
            <a:r>
              <a:rPr lang="de-DE" sz="1200" dirty="0" err="1" smtClean="0"/>
              <a:t>Cell</a:t>
            </a:r>
            <a:r>
              <a:rPr lang="de-DE" sz="1200" dirty="0" smtClean="0"/>
              <a:t> </a:t>
            </a:r>
            <a:r>
              <a:rPr lang="de-DE" sz="1200" dirty="0" err="1" smtClean="0"/>
              <a:t>cycle</a:t>
            </a:r>
            <a:r>
              <a:rPr lang="de-DE" sz="1200" dirty="0" smtClean="0"/>
              <a:t> </a:t>
            </a:r>
            <a:r>
              <a:rPr lang="de-DE" sz="1200" dirty="0" err="1" smtClean="0"/>
              <a:t>phase</a:t>
            </a:r>
            <a:r>
              <a:rPr lang="de-DE" sz="1200" dirty="0" smtClean="0"/>
              <a:t> </a:t>
            </a:r>
            <a:r>
              <a:rPr lang="de-DE" sz="1200" dirty="0" err="1" smtClean="0"/>
              <a:t>distribution</a:t>
            </a:r>
            <a:r>
              <a:rPr lang="de-DE" sz="1200" dirty="0" smtClean="0"/>
              <a:t> </a:t>
            </a:r>
            <a:r>
              <a:rPr lang="de-DE" sz="1200" dirty="0" err="1" smtClean="0"/>
              <a:t>of</a:t>
            </a:r>
            <a:r>
              <a:rPr lang="de-DE" sz="1200" dirty="0" smtClean="0"/>
              <a:t> </a:t>
            </a:r>
            <a:r>
              <a:rPr lang="de-DE" sz="1200" dirty="0" err="1" smtClean="0"/>
              <a:t>ethanol</a:t>
            </a:r>
            <a:r>
              <a:rPr lang="de-DE" sz="1200" dirty="0" smtClean="0"/>
              <a:t> </a:t>
            </a:r>
            <a:r>
              <a:rPr lang="de-DE" sz="1200" dirty="0" err="1" smtClean="0"/>
              <a:t>fixed</a:t>
            </a:r>
            <a:r>
              <a:rPr lang="de-DE" sz="1200" dirty="0" smtClean="0"/>
              <a:t> </a:t>
            </a:r>
            <a:r>
              <a:rPr lang="de-DE" sz="1200" dirty="0" err="1" smtClean="0"/>
              <a:t>cells</a:t>
            </a:r>
            <a:r>
              <a:rPr lang="de-DE" sz="1200" dirty="0" smtClean="0"/>
              <a:t> after </a:t>
            </a:r>
            <a:r>
              <a:rPr lang="de-DE" sz="1200" dirty="0" err="1" smtClean="0"/>
              <a:t>propidium</a:t>
            </a:r>
            <a:r>
              <a:rPr lang="de-DE" sz="1200" dirty="0" smtClean="0"/>
              <a:t> </a:t>
            </a:r>
            <a:r>
              <a:rPr lang="de-DE" sz="1200" dirty="0" err="1" smtClean="0"/>
              <a:t>iodide</a:t>
            </a:r>
            <a:r>
              <a:rPr lang="de-DE" sz="1200" dirty="0" smtClean="0"/>
              <a:t> (PI) </a:t>
            </a:r>
            <a:r>
              <a:rPr lang="de-DE" sz="1200" dirty="0" err="1" smtClean="0"/>
              <a:t>and</a:t>
            </a:r>
            <a:r>
              <a:rPr lang="de-DE" sz="1200" dirty="0" smtClean="0"/>
              <a:t> anti-</a:t>
            </a:r>
            <a:r>
              <a:rPr lang="de-DE" sz="1200" dirty="0" err="1" smtClean="0"/>
              <a:t>BrdU</a:t>
            </a:r>
            <a:r>
              <a:rPr lang="de-DE" sz="1200" dirty="0" smtClean="0"/>
              <a:t>-FITC </a:t>
            </a:r>
            <a:r>
              <a:rPr lang="de-DE" sz="1200" dirty="0" err="1" smtClean="0"/>
              <a:t>staining</a:t>
            </a:r>
            <a:r>
              <a:rPr lang="de-DE" sz="1200" dirty="0" smtClean="0"/>
              <a:t>. B) </a:t>
            </a:r>
            <a:r>
              <a:rPr lang="de-DE" sz="1200" dirty="0" err="1" smtClean="0"/>
              <a:t>Quantification</a:t>
            </a:r>
            <a:r>
              <a:rPr lang="de-DE" sz="1200" dirty="0" smtClean="0"/>
              <a:t> </a:t>
            </a:r>
            <a:r>
              <a:rPr lang="de-DE" sz="1200" dirty="0" err="1" smtClean="0"/>
              <a:t>of</a:t>
            </a:r>
            <a:r>
              <a:rPr lang="de-DE" sz="1200" dirty="0" smtClean="0"/>
              <a:t> </a:t>
            </a:r>
            <a:r>
              <a:rPr lang="de-DE" sz="1200" dirty="0" err="1"/>
              <a:t>s</a:t>
            </a:r>
            <a:r>
              <a:rPr lang="de-DE" sz="1200" dirty="0" err="1" smtClean="0"/>
              <a:t>ub</a:t>
            </a:r>
            <a:r>
              <a:rPr lang="de-DE" sz="1200" dirty="0" smtClean="0"/>
              <a:t> G1 </a:t>
            </a:r>
            <a:r>
              <a:rPr lang="de-DE" sz="1200" dirty="0" err="1" smtClean="0"/>
              <a:t>phase</a:t>
            </a:r>
            <a:r>
              <a:rPr lang="de-DE" sz="1200" dirty="0" smtClean="0"/>
              <a:t>  </a:t>
            </a:r>
            <a:r>
              <a:rPr lang="de-DE" sz="1200" dirty="0" err="1" smtClean="0"/>
              <a:t>of</a:t>
            </a:r>
            <a:r>
              <a:rPr lang="de-DE" sz="1200" dirty="0" smtClean="0"/>
              <a:t> </a:t>
            </a:r>
            <a:r>
              <a:rPr lang="de-DE" sz="1200" dirty="0" err="1" smtClean="0"/>
              <a:t>ethanol</a:t>
            </a:r>
            <a:r>
              <a:rPr lang="de-DE" sz="1200" dirty="0" smtClean="0"/>
              <a:t> </a:t>
            </a:r>
            <a:r>
              <a:rPr lang="de-DE" sz="1200" dirty="0" err="1" smtClean="0"/>
              <a:t>fixed</a:t>
            </a:r>
            <a:r>
              <a:rPr lang="de-DE" sz="1200" dirty="0" smtClean="0"/>
              <a:t> </a:t>
            </a:r>
            <a:r>
              <a:rPr lang="de-DE" sz="1200" dirty="0" err="1" smtClean="0"/>
              <a:t>and</a:t>
            </a:r>
            <a:r>
              <a:rPr lang="de-DE" sz="1200" dirty="0" smtClean="0"/>
              <a:t> PI </a:t>
            </a:r>
            <a:r>
              <a:rPr lang="de-DE" sz="1200" dirty="0" err="1" smtClean="0"/>
              <a:t>stained</a:t>
            </a:r>
            <a:r>
              <a:rPr lang="de-DE" sz="1200" dirty="0" smtClean="0"/>
              <a:t> </a:t>
            </a:r>
            <a:r>
              <a:rPr lang="de-DE" sz="1200" dirty="0" err="1" smtClean="0"/>
              <a:t>cells</a:t>
            </a:r>
            <a:r>
              <a:rPr lang="de-DE" sz="1200" dirty="0" smtClean="0"/>
              <a:t>. </a:t>
            </a:r>
            <a:endParaRPr lang="de-DE" sz="1200" dirty="0"/>
          </a:p>
        </p:txBody>
      </p:sp>
      <p:sp>
        <p:nvSpPr>
          <p:cNvPr id="27" name="Textfeld 26"/>
          <p:cNvSpPr txBox="1"/>
          <p:nvPr/>
        </p:nvSpPr>
        <p:spPr>
          <a:xfrm>
            <a:off x="260209" y="362847"/>
            <a:ext cx="317716" cy="369332"/>
          </a:xfrm>
          <a:prstGeom prst="rect">
            <a:avLst/>
          </a:prstGeom>
          <a:noFill/>
        </p:spPr>
        <p:txBody>
          <a:bodyPr wrap="none" rtlCol="0">
            <a:spAutoFit/>
          </a:bodyPr>
          <a:lstStyle/>
          <a:p>
            <a:r>
              <a:rPr lang="de-DE" dirty="0" smtClean="0"/>
              <a:t>A</a:t>
            </a:r>
            <a:endParaRPr lang="de-DE" dirty="0"/>
          </a:p>
        </p:txBody>
      </p:sp>
      <p:sp>
        <p:nvSpPr>
          <p:cNvPr id="28" name="Textfeld 27"/>
          <p:cNvSpPr txBox="1"/>
          <p:nvPr/>
        </p:nvSpPr>
        <p:spPr>
          <a:xfrm>
            <a:off x="3739141" y="317627"/>
            <a:ext cx="309700" cy="369332"/>
          </a:xfrm>
          <a:prstGeom prst="rect">
            <a:avLst/>
          </a:prstGeom>
          <a:noFill/>
        </p:spPr>
        <p:txBody>
          <a:bodyPr wrap="none" rtlCol="0">
            <a:spAutoFit/>
          </a:bodyPr>
          <a:lstStyle/>
          <a:p>
            <a:r>
              <a:rPr lang="de-DE" dirty="0"/>
              <a:t>B</a:t>
            </a:r>
          </a:p>
        </p:txBody>
      </p:sp>
      <p:grpSp>
        <p:nvGrpSpPr>
          <p:cNvPr id="31" name="Gruppieren 30"/>
          <p:cNvGrpSpPr/>
          <p:nvPr/>
        </p:nvGrpSpPr>
        <p:grpSpPr>
          <a:xfrm>
            <a:off x="45383" y="6354055"/>
            <a:ext cx="776279" cy="845439"/>
            <a:chOff x="737512" y="4568614"/>
            <a:chExt cx="1035039" cy="1127253"/>
          </a:xfrm>
        </p:grpSpPr>
        <p:grpSp>
          <p:nvGrpSpPr>
            <p:cNvPr id="32" name="Gruppieren 31"/>
            <p:cNvGrpSpPr/>
            <p:nvPr/>
          </p:nvGrpSpPr>
          <p:grpSpPr>
            <a:xfrm>
              <a:off x="1057460" y="4778093"/>
              <a:ext cx="657940" cy="648001"/>
              <a:chOff x="639038" y="4518503"/>
              <a:chExt cx="657940" cy="648001"/>
            </a:xfrm>
          </p:grpSpPr>
          <p:cxnSp>
            <p:nvCxnSpPr>
              <p:cNvPr id="35" name="Gerader Verbinder 34"/>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6" name="Gerader Verbinder 35"/>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3" name="Textfeld 32"/>
            <p:cNvSpPr txBox="1"/>
            <p:nvPr/>
          </p:nvSpPr>
          <p:spPr>
            <a:xfrm>
              <a:off x="737512" y="4568614"/>
              <a:ext cx="656591" cy="774525"/>
            </a:xfrm>
            <a:prstGeom prst="rect">
              <a:avLst/>
            </a:prstGeom>
            <a:noFill/>
          </p:spPr>
          <p:txBody>
            <a:bodyPr vert="vert270" wrap="square" rtlCol="0">
              <a:spAutoFit/>
            </a:bodyPr>
            <a:lstStyle/>
            <a:p>
              <a:r>
                <a:rPr lang="de-DE" sz="1000" dirty="0" err="1" smtClean="0"/>
                <a:t>BrdU</a:t>
              </a:r>
              <a:r>
                <a:rPr lang="de-DE" sz="1000" dirty="0" smtClean="0"/>
                <a:t>-FITC</a:t>
              </a:r>
              <a:endParaRPr lang="de-DE" sz="1000" dirty="0"/>
            </a:p>
          </p:txBody>
        </p:sp>
        <p:sp>
          <p:nvSpPr>
            <p:cNvPr id="34" name="Textfeld 33"/>
            <p:cNvSpPr txBox="1"/>
            <p:nvPr/>
          </p:nvSpPr>
          <p:spPr>
            <a:xfrm>
              <a:off x="1094205" y="5357312"/>
              <a:ext cx="678346" cy="338555"/>
            </a:xfrm>
            <a:prstGeom prst="rect">
              <a:avLst/>
            </a:prstGeom>
            <a:noFill/>
          </p:spPr>
          <p:txBody>
            <a:bodyPr wrap="square" rtlCol="0">
              <a:spAutoFit/>
            </a:bodyPr>
            <a:lstStyle/>
            <a:p>
              <a:r>
                <a:rPr lang="de-DE" sz="1000" dirty="0" smtClean="0"/>
                <a:t>PI</a:t>
              </a:r>
              <a:endParaRPr lang="de-DE" sz="1000" dirty="0"/>
            </a:p>
          </p:txBody>
        </p:sp>
      </p:grpSp>
      <p:grpSp>
        <p:nvGrpSpPr>
          <p:cNvPr id="37" name="Gruppieren 36"/>
          <p:cNvGrpSpPr/>
          <p:nvPr/>
        </p:nvGrpSpPr>
        <p:grpSpPr>
          <a:xfrm>
            <a:off x="3604655" y="6170203"/>
            <a:ext cx="832325" cy="954056"/>
            <a:chOff x="662784" y="4423791"/>
            <a:chExt cx="1109767" cy="1272076"/>
          </a:xfrm>
        </p:grpSpPr>
        <p:grpSp>
          <p:nvGrpSpPr>
            <p:cNvPr id="38" name="Gruppieren 37"/>
            <p:cNvGrpSpPr/>
            <p:nvPr/>
          </p:nvGrpSpPr>
          <p:grpSpPr>
            <a:xfrm>
              <a:off x="1057460" y="4778093"/>
              <a:ext cx="657940" cy="648001"/>
              <a:chOff x="639038" y="4518503"/>
              <a:chExt cx="657940" cy="648001"/>
            </a:xfrm>
          </p:grpSpPr>
          <p:cxnSp>
            <p:nvCxnSpPr>
              <p:cNvPr id="41" name="Gerader Verbinder 40"/>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Gerader Verbinder 41"/>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9" name="Textfeld 38"/>
            <p:cNvSpPr txBox="1"/>
            <p:nvPr/>
          </p:nvSpPr>
          <p:spPr>
            <a:xfrm>
              <a:off x="662784" y="4423791"/>
              <a:ext cx="451405" cy="1041509"/>
            </a:xfrm>
            <a:prstGeom prst="rect">
              <a:avLst/>
            </a:prstGeom>
            <a:noFill/>
          </p:spPr>
          <p:txBody>
            <a:bodyPr vert="vert270" wrap="square" rtlCol="0">
              <a:spAutoFit/>
            </a:bodyPr>
            <a:lstStyle/>
            <a:p>
              <a:r>
                <a:rPr lang="de-DE" sz="1000" dirty="0" err="1" smtClean="0"/>
                <a:t>Cell</a:t>
              </a:r>
              <a:r>
                <a:rPr lang="de-DE" sz="1000" dirty="0" smtClean="0"/>
                <a:t> </a:t>
              </a:r>
              <a:r>
                <a:rPr lang="de-DE" sz="1000" dirty="0" err="1" smtClean="0"/>
                <a:t>counts</a:t>
              </a:r>
              <a:endParaRPr lang="de-DE" sz="1000" dirty="0"/>
            </a:p>
          </p:txBody>
        </p:sp>
        <p:sp>
          <p:nvSpPr>
            <p:cNvPr id="40" name="Textfeld 39"/>
            <p:cNvSpPr txBox="1"/>
            <p:nvPr/>
          </p:nvSpPr>
          <p:spPr>
            <a:xfrm>
              <a:off x="1094205" y="5357312"/>
              <a:ext cx="678346" cy="338555"/>
            </a:xfrm>
            <a:prstGeom prst="rect">
              <a:avLst/>
            </a:prstGeom>
            <a:noFill/>
          </p:spPr>
          <p:txBody>
            <a:bodyPr wrap="square" rtlCol="0">
              <a:spAutoFit/>
            </a:bodyPr>
            <a:lstStyle/>
            <a:p>
              <a:r>
                <a:rPr lang="de-DE" sz="1000" dirty="0" smtClean="0"/>
                <a:t>PI</a:t>
              </a:r>
              <a:endParaRPr lang="de-DE" sz="1000" dirty="0"/>
            </a:p>
          </p:txBody>
        </p:sp>
      </p:grpSp>
      <p:sp>
        <p:nvSpPr>
          <p:cNvPr id="2" name="Fußzeilenplatzhalter 1"/>
          <p:cNvSpPr>
            <a:spLocks noGrp="1"/>
          </p:cNvSpPr>
          <p:nvPr>
            <p:ph type="ftr" sz="quarter" idx="11"/>
          </p:nvPr>
        </p:nvSpPr>
        <p:spPr/>
        <p:txBody>
          <a:bodyPr/>
          <a:lstStyle/>
          <a:p>
            <a:r>
              <a:rPr lang="de-DE" dirty="0" smtClean="0"/>
              <a:t>17</a:t>
            </a:r>
            <a:endParaRPr lang="de-DE" dirty="0"/>
          </a:p>
        </p:txBody>
      </p:sp>
    </p:spTree>
    <p:extLst>
      <p:ext uri="{BB962C8B-B14F-4D97-AF65-F5344CB8AC3E}">
        <p14:creationId xmlns:p14="http://schemas.microsoft.com/office/powerpoint/2010/main" val="825452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13394" y="67903"/>
            <a:ext cx="6744606" cy="646331"/>
          </a:xfrm>
          <a:prstGeom prst="rect">
            <a:avLst/>
          </a:prstGeom>
          <a:noFill/>
        </p:spPr>
        <p:txBody>
          <a:bodyPr wrap="square" rtlCol="0">
            <a:spAutoFit/>
          </a:bodyPr>
          <a:lstStyle/>
          <a:p>
            <a:r>
              <a:rPr lang="de-DE" sz="1200" b="1" dirty="0" smtClean="0"/>
              <a:t>Original Western </a:t>
            </a:r>
            <a:r>
              <a:rPr lang="de-DE" sz="1200" b="1" dirty="0" err="1" smtClean="0"/>
              <a:t>blot</a:t>
            </a:r>
            <a:r>
              <a:rPr lang="de-DE" sz="1200" b="1" dirty="0" smtClean="0"/>
              <a:t> </a:t>
            </a:r>
            <a:r>
              <a:rPr lang="de-DE" sz="1200" b="1" dirty="0" err="1" smtClean="0"/>
              <a:t>images</a:t>
            </a:r>
            <a:r>
              <a:rPr lang="de-DE" sz="1200" b="1" dirty="0" smtClean="0"/>
              <a:t> </a:t>
            </a:r>
            <a:r>
              <a:rPr lang="de-DE" sz="1200" b="1" dirty="0" err="1" smtClean="0"/>
              <a:t>of</a:t>
            </a:r>
            <a:r>
              <a:rPr lang="de-DE" sz="1200" b="1" dirty="0" smtClean="0"/>
              <a:t> </a:t>
            </a:r>
            <a:r>
              <a:rPr lang="de-DE" sz="1200" b="1" dirty="0" err="1" smtClean="0"/>
              <a:t>Figure</a:t>
            </a:r>
            <a:r>
              <a:rPr lang="de-DE" sz="1200" b="1" dirty="0" smtClean="0"/>
              <a:t> 4D</a:t>
            </a:r>
          </a:p>
          <a:p>
            <a:r>
              <a:rPr lang="de-DE" sz="1200" dirty="0" err="1" smtClean="0"/>
              <a:t>Overlay</a:t>
            </a:r>
            <a:r>
              <a:rPr lang="de-DE" sz="1200" dirty="0" smtClean="0"/>
              <a:t> </a:t>
            </a:r>
            <a:r>
              <a:rPr lang="de-DE" sz="1200" dirty="0" err="1" smtClean="0"/>
              <a:t>images</a:t>
            </a:r>
            <a:r>
              <a:rPr lang="de-DE" sz="1200" dirty="0" smtClean="0"/>
              <a:t> </a:t>
            </a:r>
            <a:r>
              <a:rPr lang="de-DE" sz="1200" dirty="0" err="1" smtClean="0"/>
              <a:t>of</a:t>
            </a:r>
            <a:r>
              <a:rPr lang="de-DE" sz="1200" dirty="0" smtClean="0"/>
              <a:t> </a:t>
            </a:r>
            <a:r>
              <a:rPr lang="de-DE" sz="1200" dirty="0" err="1" smtClean="0"/>
              <a:t>the</a:t>
            </a:r>
            <a:r>
              <a:rPr lang="de-DE" sz="1200" dirty="0" smtClean="0"/>
              <a:t> </a:t>
            </a:r>
            <a:r>
              <a:rPr lang="de-DE" sz="1200" dirty="0" err="1" smtClean="0"/>
              <a:t>chemoluminescent</a:t>
            </a:r>
            <a:r>
              <a:rPr lang="de-DE" sz="1200" dirty="0" smtClean="0"/>
              <a:t> </a:t>
            </a:r>
            <a:r>
              <a:rPr lang="de-DE" sz="1200" dirty="0" err="1" smtClean="0"/>
              <a:t>exposure</a:t>
            </a:r>
            <a:r>
              <a:rPr lang="de-DE" sz="1200" dirty="0" smtClean="0"/>
              <a:t> </a:t>
            </a:r>
            <a:r>
              <a:rPr lang="de-DE" sz="1200" dirty="0" err="1" smtClean="0"/>
              <a:t>and</a:t>
            </a:r>
            <a:r>
              <a:rPr lang="de-DE" sz="1200" dirty="0" smtClean="0"/>
              <a:t> </a:t>
            </a:r>
            <a:r>
              <a:rPr lang="de-DE" sz="1200" dirty="0" err="1" smtClean="0"/>
              <a:t>white</a:t>
            </a:r>
            <a:r>
              <a:rPr lang="de-DE" sz="1200" dirty="0" smtClean="0"/>
              <a:t> light </a:t>
            </a:r>
            <a:r>
              <a:rPr lang="de-DE" sz="1200" dirty="0" err="1" smtClean="0"/>
              <a:t>exposer</a:t>
            </a:r>
            <a:r>
              <a:rPr lang="de-DE" sz="1200" dirty="0" smtClean="0"/>
              <a:t> </a:t>
            </a:r>
            <a:r>
              <a:rPr lang="de-DE" sz="1200" dirty="0" err="1" smtClean="0"/>
              <a:t>to</a:t>
            </a:r>
            <a:r>
              <a:rPr lang="de-DE" sz="1200" dirty="0" smtClean="0"/>
              <a:t> </a:t>
            </a:r>
            <a:r>
              <a:rPr lang="de-DE" sz="1200" dirty="0" err="1" smtClean="0"/>
              <a:t>generate</a:t>
            </a:r>
            <a:r>
              <a:rPr lang="de-DE" sz="1200" dirty="0" smtClean="0"/>
              <a:t> a </a:t>
            </a:r>
            <a:r>
              <a:rPr lang="de-DE" sz="1200" dirty="0" err="1" smtClean="0"/>
              <a:t>image</a:t>
            </a:r>
            <a:r>
              <a:rPr lang="de-DE" sz="1200" dirty="0" smtClean="0"/>
              <a:t> </a:t>
            </a:r>
            <a:r>
              <a:rPr lang="de-DE" sz="1200" dirty="0" err="1" smtClean="0"/>
              <a:t>including</a:t>
            </a:r>
            <a:r>
              <a:rPr lang="de-DE" sz="1200" dirty="0" smtClean="0"/>
              <a:t> </a:t>
            </a:r>
            <a:r>
              <a:rPr lang="de-DE" sz="1200" dirty="0" err="1" smtClean="0"/>
              <a:t>the</a:t>
            </a:r>
            <a:r>
              <a:rPr lang="de-DE" sz="1200" dirty="0" smtClean="0"/>
              <a:t> </a:t>
            </a:r>
            <a:r>
              <a:rPr lang="de-DE" sz="1200" dirty="0" err="1" smtClean="0"/>
              <a:t>molecular</a:t>
            </a:r>
            <a:r>
              <a:rPr lang="de-DE" sz="1200" dirty="0" smtClean="0"/>
              <a:t> </a:t>
            </a:r>
            <a:r>
              <a:rPr lang="de-DE" sz="1200" dirty="0" err="1" smtClean="0"/>
              <a:t>weight</a:t>
            </a:r>
            <a:r>
              <a:rPr lang="de-DE" sz="1200" dirty="0" smtClean="0"/>
              <a:t> </a:t>
            </a:r>
            <a:r>
              <a:rPr lang="de-DE" sz="1200" dirty="0" err="1" smtClean="0"/>
              <a:t>marker</a:t>
            </a:r>
            <a:r>
              <a:rPr lang="de-DE" sz="1200" dirty="0" smtClean="0"/>
              <a:t> (</a:t>
            </a:r>
            <a:r>
              <a:rPr lang="de-DE" sz="1200" dirty="0" err="1" smtClean="0"/>
              <a:t>kDa</a:t>
            </a:r>
            <a:r>
              <a:rPr lang="de-DE" sz="1200" dirty="0" smtClean="0"/>
              <a:t>) </a:t>
            </a:r>
            <a:r>
              <a:rPr lang="de-DE" sz="1200" dirty="0" err="1" smtClean="0"/>
              <a:t>are</a:t>
            </a:r>
            <a:r>
              <a:rPr lang="de-DE" sz="1200" dirty="0" smtClean="0"/>
              <a:t> </a:t>
            </a:r>
            <a:r>
              <a:rPr lang="de-DE" sz="1200" dirty="0" err="1" smtClean="0"/>
              <a:t>shown</a:t>
            </a:r>
            <a:r>
              <a:rPr lang="de-DE" sz="1200" dirty="0" smtClean="0"/>
              <a:t>.</a:t>
            </a:r>
            <a:endParaRPr lang="de-DE" sz="120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2477" y="4532756"/>
            <a:ext cx="2804097" cy="2041818"/>
          </a:xfrm>
          <a:prstGeom prst="rect">
            <a:avLst/>
          </a:prstGeom>
        </p:spPr>
      </p:pic>
      <p:sp>
        <p:nvSpPr>
          <p:cNvPr id="11" name="Rechteck 10"/>
          <p:cNvSpPr/>
          <p:nvPr/>
        </p:nvSpPr>
        <p:spPr>
          <a:xfrm>
            <a:off x="4276762" y="5761341"/>
            <a:ext cx="1712502"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4911497" y="6160040"/>
            <a:ext cx="606056" cy="246221"/>
          </a:xfrm>
          <a:prstGeom prst="rect">
            <a:avLst/>
          </a:prstGeom>
          <a:noFill/>
        </p:spPr>
        <p:txBody>
          <a:bodyPr wrap="square" rtlCol="0">
            <a:spAutoFit/>
          </a:bodyPr>
          <a:lstStyle/>
          <a:p>
            <a:r>
              <a:rPr lang="de-DE" sz="1000" dirty="0" smtClean="0"/>
              <a:t>SKP2</a:t>
            </a:r>
            <a:endParaRPr lang="de-DE" sz="1000" dirty="0"/>
          </a:p>
        </p:txBody>
      </p:sp>
      <p:pic>
        <p:nvPicPr>
          <p:cNvPr id="15" name="Grafik 14">
            <a:extLst>
              <a:ext uri="{FF2B5EF4-FFF2-40B4-BE49-F238E27FC236}">
                <a16:creationId xmlns:a16="http://schemas.microsoft.com/office/drawing/2014/main" id="{7443545C-0AFA-524E-98E5-DCE898D3741D}"/>
              </a:ext>
            </a:extLst>
          </p:cNvPr>
          <p:cNvPicPr>
            <a:picLocks noChangeAspect="1"/>
          </p:cNvPicPr>
          <p:nvPr/>
        </p:nvPicPr>
        <p:blipFill rotWithShape="1">
          <a:blip r:embed="rId3"/>
          <a:srcRect l="1439" t="4601" r="8232" b="4811"/>
          <a:stretch/>
        </p:blipFill>
        <p:spPr>
          <a:xfrm>
            <a:off x="3846329" y="6636241"/>
            <a:ext cx="2803438" cy="165327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4536" y="4532756"/>
            <a:ext cx="2762871" cy="1841914"/>
          </a:xfrm>
          <a:prstGeom prst="rect">
            <a:avLst/>
          </a:prstGeom>
        </p:spPr>
      </p:pic>
      <p:sp>
        <p:nvSpPr>
          <p:cNvPr id="17" name="Textfeld 16"/>
          <p:cNvSpPr txBox="1"/>
          <p:nvPr/>
        </p:nvSpPr>
        <p:spPr>
          <a:xfrm>
            <a:off x="2888874" y="5596122"/>
            <a:ext cx="734819" cy="246221"/>
          </a:xfrm>
          <a:prstGeom prst="rect">
            <a:avLst/>
          </a:prstGeom>
          <a:noFill/>
        </p:spPr>
        <p:txBody>
          <a:bodyPr wrap="square" rtlCol="0">
            <a:spAutoFit/>
          </a:bodyPr>
          <a:lstStyle/>
          <a:p>
            <a:r>
              <a:rPr lang="de-DE" sz="1000" dirty="0" smtClean="0"/>
              <a:t>BCR::ABL1</a:t>
            </a:r>
            <a:endParaRPr lang="de-DE" sz="1000" dirty="0"/>
          </a:p>
        </p:txBody>
      </p:sp>
      <p:sp>
        <p:nvSpPr>
          <p:cNvPr id="18" name="Rechteck 17"/>
          <p:cNvSpPr/>
          <p:nvPr/>
        </p:nvSpPr>
        <p:spPr>
          <a:xfrm>
            <a:off x="508616" y="5602182"/>
            <a:ext cx="962211" cy="1170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4536" y="6495798"/>
            <a:ext cx="2781060" cy="1854040"/>
          </a:xfrm>
          <a:prstGeom prst="rect">
            <a:avLst/>
          </a:prstGeom>
        </p:spPr>
      </p:pic>
      <p:pic>
        <p:nvPicPr>
          <p:cNvPr id="19" name="Grafik 18"/>
          <p:cNvPicPr>
            <a:picLocks noChangeAspect="1"/>
          </p:cNvPicPr>
          <p:nvPr/>
        </p:nvPicPr>
        <p:blipFill>
          <a:blip r:embed="rId6"/>
          <a:stretch>
            <a:fillRect/>
          </a:stretch>
        </p:blipFill>
        <p:spPr>
          <a:xfrm>
            <a:off x="4631499" y="1092473"/>
            <a:ext cx="2101137" cy="2885561"/>
          </a:xfrm>
          <a:prstGeom prst="rect">
            <a:avLst/>
          </a:prstGeom>
        </p:spPr>
      </p:pic>
      <p:sp>
        <p:nvSpPr>
          <p:cNvPr id="20" name="Textfeld 19"/>
          <p:cNvSpPr txBox="1"/>
          <p:nvPr/>
        </p:nvSpPr>
        <p:spPr>
          <a:xfrm>
            <a:off x="5777416" y="2928919"/>
            <a:ext cx="718558" cy="246221"/>
          </a:xfrm>
          <a:prstGeom prst="rect">
            <a:avLst/>
          </a:prstGeom>
          <a:noFill/>
        </p:spPr>
        <p:txBody>
          <a:bodyPr wrap="square" rtlCol="0">
            <a:spAutoFit/>
          </a:bodyPr>
          <a:lstStyle/>
          <a:p>
            <a:r>
              <a:rPr lang="de-DE" sz="1000" dirty="0" err="1" smtClean="0"/>
              <a:t>pY</a:t>
            </a:r>
            <a:r>
              <a:rPr lang="de-DE" sz="1000" dirty="0" smtClean="0"/>
              <a:t>-CRKL</a:t>
            </a:r>
            <a:endParaRPr lang="de-DE" sz="1000" dirty="0"/>
          </a:p>
        </p:txBody>
      </p:sp>
      <p:sp>
        <p:nvSpPr>
          <p:cNvPr id="21" name="Textfeld 20"/>
          <p:cNvSpPr txBox="1"/>
          <p:nvPr/>
        </p:nvSpPr>
        <p:spPr>
          <a:xfrm>
            <a:off x="2965596" y="7299240"/>
            <a:ext cx="751486" cy="246221"/>
          </a:xfrm>
          <a:prstGeom prst="rect">
            <a:avLst/>
          </a:prstGeom>
          <a:noFill/>
        </p:spPr>
        <p:txBody>
          <a:bodyPr wrap="square" rtlCol="0">
            <a:spAutoFit/>
          </a:bodyPr>
          <a:lstStyle/>
          <a:p>
            <a:r>
              <a:rPr lang="el-GR" sz="1000" dirty="0">
                <a:latin typeface="Arial" panose="020B0604020202020204" pitchFamily="34" charset="0"/>
                <a:cs typeface="Arial" panose="020B0604020202020204" pitchFamily="34" charset="0"/>
              </a:rPr>
              <a:t>β </a:t>
            </a:r>
            <a:r>
              <a:rPr lang="de-DE" sz="1000" dirty="0" smtClean="0"/>
              <a:t>-</a:t>
            </a:r>
            <a:r>
              <a:rPr lang="de-DE" sz="1000" dirty="0" err="1"/>
              <a:t>T</a:t>
            </a:r>
            <a:r>
              <a:rPr lang="de-DE" sz="1000" dirty="0" err="1" smtClean="0"/>
              <a:t>ubulin</a:t>
            </a:r>
            <a:endParaRPr lang="de-DE" sz="1000" dirty="0"/>
          </a:p>
        </p:txBody>
      </p:sp>
      <p:sp>
        <p:nvSpPr>
          <p:cNvPr id="24" name="Textfeld 23"/>
          <p:cNvSpPr txBox="1"/>
          <p:nvPr/>
        </p:nvSpPr>
        <p:spPr>
          <a:xfrm>
            <a:off x="4639450" y="8289513"/>
            <a:ext cx="1864475" cy="246221"/>
          </a:xfrm>
          <a:prstGeom prst="rect">
            <a:avLst/>
          </a:prstGeom>
          <a:noFill/>
        </p:spPr>
        <p:txBody>
          <a:bodyPr wrap="square" rtlCol="0">
            <a:spAutoFit/>
          </a:bodyPr>
          <a:lstStyle/>
          <a:p>
            <a:r>
              <a:rPr lang="de-DE" sz="1000" dirty="0" err="1" smtClean="0"/>
              <a:t>Amido</a:t>
            </a:r>
            <a:r>
              <a:rPr lang="de-DE" sz="1000" dirty="0" smtClean="0"/>
              <a:t> </a:t>
            </a:r>
            <a:r>
              <a:rPr lang="de-DE" sz="1000" dirty="0" err="1" smtClean="0"/>
              <a:t>black</a:t>
            </a:r>
            <a:r>
              <a:rPr lang="de-DE" sz="1000" dirty="0" smtClean="0"/>
              <a:t>  </a:t>
            </a:r>
            <a:r>
              <a:rPr lang="de-DE" sz="1000" dirty="0" err="1" smtClean="0"/>
              <a:t>of</a:t>
            </a:r>
            <a:r>
              <a:rPr lang="de-DE" sz="1000" dirty="0" smtClean="0"/>
              <a:t> SKP2 WB</a:t>
            </a:r>
            <a:endParaRPr lang="de-DE" sz="1000" dirty="0"/>
          </a:p>
        </p:txBody>
      </p:sp>
      <p:pic>
        <p:nvPicPr>
          <p:cNvPr id="26" name="Grafik 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4536" y="1169571"/>
            <a:ext cx="2044997" cy="2808463"/>
          </a:xfrm>
          <a:prstGeom prst="rect">
            <a:avLst/>
          </a:prstGeom>
        </p:spPr>
      </p:pic>
      <p:sp>
        <p:nvSpPr>
          <p:cNvPr id="14" name="Rechteck 13"/>
          <p:cNvSpPr/>
          <p:nvPr/>
        </p:nvSpPr>
        <p:spPr>
          <a:xfrm>
            <a:off x="592218" y="2053673"/>
            <a:ext cx="1436607"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51749" y="1161981"/>
            <a:ext cx="2074314" cy="2848725"/>
          </a:xfrm>
          <a:prstGeom prst="rect">
            <a:avLst/>
          </a:prstGeom>
        </p:spPr>
      </p:pic>
      <p:sp>
        <p:nvSpPr>
          <p:cNvPr id="13" name="Textfeld 12"/>
          <p:cNvSpPr txBox="1"/>
          <p:nvPr/>
        </p:nvSpPr>
        <p:spPr>
          <a:xfrm flipH="1">
            <a:off x="1630238" y="2351355"/>
            <a:ext cx="608390" cy="246221"/>
          </a:xfrm>
          <a:prstGeom prst="rect">
            <a:avLst/>
          </a:prstGeom>
          <a:noFill/>
        </p:spPr>
        <p:txBody>
          <a:bodyPr wrap="square" rtlCol="0">
            <a:spAutoFit/>
          </a:bodyPr>
          <a:lstStyle/>
          <a:p>
            <a:r>
              <a:rPr lang="de-DE" sz="1000" dirty="0" smtClean="0"/>
              <a:t>p27</a:t>
            </a:r>
            <a:endParaRPr lang="de-DE" sz="1000" dirty="0"/>
          </a:p>
        </p:txBody>
      </p:sp>
      <p:sp>
        <p:nvSpPr>
          <p:cNvPr id="28" name="Rechteck 27"/>
          <p:cNvSpPr/>
          <p:nvPr/>
        </p:nvSpPr>
        <p:spPr>
          <a:xfrm>
            <a:off x="2830137" y="2458728"/>
            <a:ext cx="1436607"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Textfeld 28"/>
          <p:cNvSpPr txBox="1"/>
          <p:nvPr/>
        </p:nvSpPr>
        <p:spPr>
          <a:xfrm flipH="1">
            <a:off x="3868155" y="2756410"/>
            <a:ext cx="729049" cy="246221"/>
          </a:xfrm>
          <a:prstGeom prst="rect">
            <a:avLst/>
          </a:prstGeom>
          <a:noFill/>
        </p:spPr>
        <p:txBody>
          <a:bodyPr wrap="square" rtlCol="0">
            <a:spAutoFit/>
          </a:bodyPr>
          <a:lstStyle/>
          <a:p>
            <a:r>
              <a:rPr lang="el-GR" sz="1000" dirty="0">
                <a:latin typeface="Arial" panose="020B0604020202020204" pitchFamily="34" charset="0"/>
                <a:cs typeface="Arial" panose="020B0604020202020204" pitchFamily="34" charset="0"/>
              </a:rPr>
              <a:t>β </a:t>
            </a:r>
            <a:r>
              <a:rPr lang="de-DE" sz="1000" dirty="0" smtClean="0"/>
              <a:t>-</a:t>
            </a:r>
            <a:r>
              <a:rPr lang="de-DE" sz="1000" dirty="0" err="1"/>
              <a:t>T</a:t>
            </a:r>
            <a:r>
              <a:rPr lang="de-DE" sz="1000" dirty="0" err="1" smtClean="0"/>
              <a:t>ubulin</a:t>
            </a:r>
            <a:endParaRPr lang="de-DE" sz="1000" dirty="0"/>
          </a:p>
        </p:txBody>
      </p:sp>
      <p:sp>
        <p:nvSpPr>
          <p:cNvPr id="31" name="Rechteck 30"/>
          <p:cNvSpPr/>
          <p:nvPr/>
        </p:nvSpPr>
        <p:spPr>
          <a:xfrm>
            <a:off x="4946865" y="2579748"/>
            <a:ext cx="1436607"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p:cNvSpPr>
            <a:spLocks noGrp="1"/>
          </p:cNvSpPr>
          <p:nvPr>
            <p:ph type="ftr" sz="quarter" idx="11"/>
          </p:nvPr>
        </p:nvSpPr>
        <p:spPr>
          <a:xfrm>
            <a:off x="2300675" y="8421250"/>
            <a:ext cx="2314575" cy="486833"/>
          </a:xfrm>
        </p:spPr>
        <p:txBody>
          <a:bodyPr/>
          <a:lstStyle/>
          <a:p>
            <a:r>
              <a:rPr lang="de-DE" dirty="0" smtClean="0"/>
              <a:t>18</a:t>
            </a:r>
            <a:endParaRPr lang="de-DE" dirty="0"/>
          </a:p>
        </p:txBody>
      </p:sp>
      <p:sp>
        <p:nvSpPr>
          <p:cNvPr id="32" name="Rectangle 7"/>
          <p:cNvSpPr>
            <a:spLocks noChangeArrowheads="1"/>
          </p:cNvSpPr>
          <p:nvPr/>
        </p:nvSpPr>
        <p:spPr bwMode="auto">
          <a:xfrm>
            <a:off x="4466399" y="2727363"/>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34</a:t>
            </a:r>
          </a:p>
        </p:txBody>
      </p:sp>
      <p:sp>
        <p:nvSpPr>
          <p:cNvPr id="38" name="Rectangle 7"/>
          <p:cNvSpPr>
            <a:spLocks noChangeArrowheads="1"/>
          </p:cNvSpPr>
          <p:nvPr/>
        </p:nvSpPr>
        <p:spPr bwMode="auto">
          <a:xfrm>
            <a:off x="3647439" y="683176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95</a:t>
            </a:r>
          </a:p>
        </p:txBody>
      </p:sp>
      <p:sp>
        <p:nvSpPr>
          <p:cNvPr id="39" name="Rectangle 7"/>
          <p:cNvSpPr>
            <a:spLocks noChangeArrowheads="1"/>
          </p:cNvSpPr>
          <p:nvPr/>
        </p:nvSpPr>
        <p:spPr bwMode="auto">
          <a:xfrm>
            <a:off x="3644398" y="6947223"/>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72</a:t>
            </a:r>
          </a:p>
        </p:txBody>
      </p:sp>
      <p:sp>
        <p:nvSpPr>
          <p:cNvPr id="40" name="Rectangle 7"/>
          <p:cNvSpPr>
            <a:spLocks noChangeArrowheads="1"/>
          </p:cNvSpPr>
          <p:nvPr/>
        </p:nvSpPr>
        <p:spPr bwMode="auto">
          <a:xfrm>
            <a:off x="3659812" y="714259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55</a:t>
            </a:r>
          </a:p>
        </p:txBody>
      </p:sp>
      <p:sp>
        <p:nvSpPr>
          <p:cNvPr id="41" name="Rectangle 7"/>
          <p:cNvSpPr>
            <a:spLocks noChangeArrowheads="1"/>
          </p:cNvSpPr>
          <p:nvPr/>
        </p:nvSpPr>
        <p:spPr bwMode="auto">
          <a:xfrm>
            <a:off x="3647439" y="7528798"/>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34</a:t>
            </a:r>
          </a:p>
        </p:txBody>
      </p:sp>
      <p:sp>
        <p:nvSpPr>
          <p:cNvPr id="42" name="Rectangle 7"/>
          <p:cNvSpPr>
            <a:spLocks noChangeArrowheads="1"/>
          </p:cNvSpPr>
          <p:nvPr/>
        </p:nvSpPr>
        <p:spPr bwMode="auto">
          <a:xfrm>
            <a:off x="3640576" y="779414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26</a:t>
            </a:r>
          </a:p>
        </p:txBody>
      </p:sp>
      <p:sp>
        <p:nvSpPr>
          <p:cNvPr id="43" name="Rectangle 7"/>
          <p:cNvSpPr>
            <a:spLocks noChangeArrowheads="1"/>
          </p:cNvSpPr>
          <p:nvPr/>
        </p:nvSpPr>
        <p:spPr bwMode="auto">
          <a:xfrm>
            <a:off x="3643151" y="7319279"/>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44" name="Rectangle 7"/>
          <p:cNvSpPr>
            <a:spLocks noChangeArrowheads="1"/>
          </p:cNvSpPr>
          <p:nvPr/>
        </p:nvSpPr>
        <p:spPr bwMode="auto">
          <a:xfrm>
            <a:off x="3625162" y="6700180"/>
            <a:ext cx="300082"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130</a:t>
            </a:r>
          </a:p>
        </p:txBody>
      </p:sp>
      <p:sp>
        <p:nvSpPr>
          <p:cNvPr id="46" name="Rectangle 7"/>
          <p:cNvSpPr>
            <a:spLocks noChangeArrowheads="1"/>
          </p:cNvSpPr>
          <p:nvPr/>
        </p:nvSpPr>
        <p:spPr bwMode="auto">
          <a:xfrm>
            <a:off x="3711278" y="5686746"/>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smtClean="0"/>
              <a:t>55</a:t>
            </a:r>
            <a:endParaRPr lang="de-DE" sz="600" dirty="0"/>
          </a:p>
        </p:txBody>
      </p:sp>
      <p:sp>
        <p:nvSpPr>
          <p:cNvPr id="47" name="Rectangle 7"/>
          <p:cNvSpPr>
            <a:spLocks noChangeArrowheads="1"/>
          </p:cNvSpPr>
          <p:nvPr/>
        </p:nvSpPr>
        <p:spPr bwMode="auto">
          <a:xfrm>
            <a:off x="3717082" y="5786602"/>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48" name="Rectangle 7"/>
          <p:cNvSpPr>
            <a:spLocks noChangeArrowheads="1"/>
          </p:cNvSpPr>
          <p:nvPr/>
        </p:nvSpPr>
        <p:spPr bwMode="auto">
          <a:xfrm>
            <a:off x="136821" y="2053673"/>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26</a:t>
            </a:r>
          </a:p>
        </p:txBody>
      </p:sp>
      <p:sp>
        <p:nvSpPr>
          <p:cNvPr id="49" name="Rectangle 7">
            <a:extLst>
              <a:ext uri="{FF2B5EF4-FFF2-40B4-BE49-F238E27FC236}">
                <a16:creationId xmlns:a16="http://schemas.microsoft.com/office/drawing/2014/main" id="{60C386C6-7D77-F042-9E8B-F07D01D7A9A5}"/>
              </a:ext>
            </a:extLst>
          </p:cNvPr>
          <p:cNvSpPr>
            <a:spLocks noChangeArrowheads="1"/>
          </p:cNvSpPr>
          <p:nvPr/>
        </p:nvSpPr>
        <p:spPr bwMode="auto">
          <a:xfrm>
            <a:off x="153149" y="2307181"/>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17</a:t>
            </a:r>
          </a:p>
        </p:txBody>
      </p:sp>
      <p:sp>
        <p:nvSpPr>
          <p:cNvPr id="50" name="Rectangle 7"/>
          <p:cNvSpPr>
            <a:spLocks noChangeArrowheads="1"/>
          </p:cNvSpPr>
          <p:nvPr/>
        </p:nvSpPr>
        <p:spPr bwMode="auto">
          <a:xfrm>
            <a:off x="2342058" y="2464748"/>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55</a:t>
            </a:r>
          </a:p>
        </p:txBody>
      </p:sp>
      <p:sp>
        <p:nvSpPr>
          <p:cNvPr id="51" name="Rectangle 7"/>
          <p:cNvSpPr>
            <a:spLocks noChangeArrowheads="1"/>
          </p:cNvSpPr>
          <p:nvPr/>
        </p:nvSpPr>
        <p:spPr bwMode="auto">
          <a:xfrm>
            <a:off x="2341299" y="258578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52" name="Rectangle 7"/>
          <p:cNvSpPr>
            <a:spLocks noChangeArrowheads="1"/>
          </p:cNvSpPr>
          <p:nvPr/>
        </p:nvSpPr>
        <p:spPr bwMode="auto">
          <a:xfrm>
            <a:off x="4449609" y="241096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55</a:t>
            </a:r>
          </a:p>
        </p:txBody>
      </p:sp>
      <p:sp>
        <p:nvSpPr>
          <p:cNvPr id="53" name="Rectangle 7"/>
          <p:cNvSpPr>
            <a:spLocks noChangeArrowheads="1"/>
          </p:cNvSpPr>
          <p:nvPr/>
        </p:nvSpPr>
        <p:spPr bwMode="auto">
          <a:xfrm>
            <a:off x="4456801" y="2531992"/>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54" name="Rectangle 7"/>
          <p:cNvSpPr>
            <a:spLocks noChangeArrowheads="1"/>
          </p:cNvSpPr>
          <p:nvPr/>
        </p:nvSpPr>
        <p:spPr bwMode="auto">
          <a:xfrm>
            <a:off x="215613" y="7355949"/>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55</a:t>
            </a:r>
          </a:p>
        </p:txBody>
      </p:sp>
      <p:sp>
        <p:nvSpPr>
          <p:cNvPr id="55" name="Rectangle 7"/>
          <p:cNvSpPr>
            <a:spLocks noChangeArrowheads="1"/>
          </p:cNvSpPr>
          <p:nvPr/>
        </p:nvSpPr>
        <p:spPr bwMode="auto">
          <a:xfrm>
            <a:off x="214854" y="7476981"/>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56" name="Rectangle 7"/>
          <p:cNvSpPr>
            <a:spLocks noChangeArrowheads="1"/>
          </p:cNvSpPr>
          <p:nvPr/>
        </p:nvSpPr>
        <p:spPr bwMode="auto">
          <a:xfrm>
            <a:off x="200950" y="5589408"/>
            <a:ext cx="300082"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smtClean="0"/>
              <a:t>170</a:t>
            </a:r>
            <a:endParaRPr lang="de-DE" sz="600" dirty="0"/>
          </a:p>
        </p:txBody>
      </p:sp>
    </p:spTree>
    <p:extLst>
      <p:ext uri="{BB962C8B-B14F-4D97-AF65-F5344CB8AC3E}">
        <p14:creationId xmlns:p14="http://schemas.microsoft.com/office/powerpoint/2010/main" val="164436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95758" y="321859"/>
            <a:ext cx="4607923" cy="307777"/>
          </a:xfrm>
          <a:prstGeom prst="rect">
            <a:avLst/>
          </a:prstGeom>
        </p:spPr>
        <p:txBody>
          <a:bodyPr wrap="square">
            <a:spAutoFit/>
          </a:bodyPr>
          <a:lstStyle/>
          <a:p>
            <a:r>
              <a:rPr lang="de-DE" sz="1400" b="1" dirty="0" err="1"/>
              <a:t>Supplemental</a:t>
            </a:r>
            <a:r>
              <a:rPr lang="de-DE" sz="1400" b="1" dirty="0"/>
              <a:t> Material </a:t>
            </a:r>
            <a:r>
              <a:rPr lang="de-DE" sz="1400" b="1" dirty="0" err="1"/>
              <a:t>and</a:t>
            </a:r>
            <a:r>
              <a:rPr lang="de-DE" sz="1400" b="1" dirty="0"/>
              <a:t> </a:t>
            </a:r>
            <a:r>
              <a:rPr lang="de-DE" sz="1400" b="1" dirty="0" err="1"/>
              <a:t>Methods</a:t>
            </a:r>
            <a:endParaRPr lang="de-DE" sz="1400" b="1" dirty="0"/>
          </a:p>
        </p:txBody>
      </p:sp>
      <p:sp>
        <p:nvSpPr>
          <p:cNvPr id="5" name="Rectangle 1"/>
          <p:cNvSpPr>
            <a:spLocks noChangeArrowheads="1"/>
          </p:cNvSpPr>
          <p:nvPr/>
        </p:nvSpPr>
        <p:spPr bwMode="auto">
          <a:xfrm>
            <a:off x="495758" y="764225"/>
            <a:ext cx="5677787" cy="747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de-DE" sz="1200" b="1" i="0" u="none" strike="noStrike" cap="none" normalizeH="0" baseline="0" dirty="0" smtClean="0">
                <a:ln>
                  <a:noFill/>
                </a:ln>
                <a:solidFill>
                  <a:srgbClr val="000000"/>
                </a:solidFill>
                <a:effectLst/>
                <a:ea typeface="MS Mincho"/>
                <a:cs typeface="Arial" panose="020B0604020202020204" pitchFamily="34" charset="0"/>
              </a:rPr>
              <a:t>Generation</a:t>
            </a:r>
            <a:r>
              <a:rPr kumimoji="0" lang="en-US" altLang="de-DE" sz="1200" b="1" i="0" u="none" strike="noStrike" cap="none" normalizeH="0" dirty="0" smtClean="0">
                <a:ln>
                  <a:noFill/>
                </a:ln>
                <a:solidFill>
                  <a:srgbClr val="000000"/>
                </a:solidFill>
                <a:effectLst/>
                <a:ea typeface="MS Mincho"/>
                <a:cs typeface="Arial" panose="020B0604020202020204" pitchFamily="34" charset="0"/>
              </a:rPr>
              <a:t> of p27-Y88F knock-in mice</a:t>
            </a:r>
            <a:endParaRPr kumimoji="0" lang="en-US" altLang="de-DE" sz="1200" b="1" i="0" u="none" strike="noStrike" cap="none" normalizeH="0" baseline="0" dirty="0" smtClean="0">
              <a:ln>
                <a:noFill/>
              </a:ln>
              <a:solidFill>
                <a:srgbClr val="000000"/>
              </a:solidFill>
              <a:effectLst/>
              <a:ea typeface="MS Mincho"/>
              <a:cs typeface="Arial" panose="020B0604020202020204" pitchFamily="34" charset="0"/>
            </a:endParaRPr>
          </a:p>
          <a:p>
            <a:pPr lvl="0" algn="just" defTabSz="914400" eaLnBrk="0" fontAlgn="base" hangingPunct="0">
              <a:spcBef>
                <a:spcPct val="0"/>
              </a:spcBef>
              <a:spcAft>
                <a:spcPct val="0"/>
              </a:spcAft>
            </a:pP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The targeting vector 4317G9 comprising a 4900 base pair coding region of p27 (Exon 1 and Exon 2) and a 2800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bp</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fragment of the p27 3´UTR separated by a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LoxP</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flanked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Neomycine</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cassette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Besson</a:t>
            </a:r>
            <a:r>
              <a:rPr kumimoji="0" lang="en-US" altLang="de-DE" sz="1200" b="0" i="0" u="none" strike="noStrike" cap="none" normalizeH="0" dirty="0" smtClean="0">
                <a:ln>
                  <a:noFill/>
                </a:ln>
                <a:solidFill>
                  <a:srgbClr val="000000"/>
                </a:solidFill>
                <a:effectLst/>
                <a:ea typeface="MS Mincho"/>
                <a:cs typeface="Arial" panose="020B0604020202020204" pitchFamily="34" charset="0"/>
              </a:rPr>
              <a:t> A, Genes Dev, </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2006), was kindly provided by Roberts JM (Fred Hutchinson Cancer Research Center, Seattle, Washington, </a:t>
            </a:r>
            <a:r>
              <a:rPr lang="en-US" altLang="de-DE" sz="1200" dirty="0">
                <a:solidFill>
                  <a:srgbClr val="000000"/>
                </a:solidFill>
                <a:ea typeface="MS Mincho"/>
                <a:cs typeface="Arial" panose="020B0604020202020204" pitchFamily="34" charset="0"/>
              </a:rPr>
              <a:t>USA)</a:t>
            </a:r>
            <a:r>
              <a:rPr lang="en-US" sz="1200" dirty="0">
                <a:solidFill>
                  <a:srgbClr val="000000"/>
                </a:solidFill>
                <a:ea typeface="MS Mincho"/>
                <a:cs typeface="Arial" panose="020B0604020202020204" pitchFamily="34" charset="0"/>
              </a:rPr>
              <a:t> and </a:t>
            </a:r>
            <a:r>
              <a:rPr lang="en-US" sz="1200" dirty="0" err="1">
                <a:solidFill>
                  <a:srgbClr val="000000"/>
                </a:solidFill>
                <a:ea typeface="MS Mincho"/>
                <a:cs typeface="Arial" panose="020B0604020202020204" pitchFamily="34" charset="0"/>
              </a:rPr>
              <a:t>Nisar</a:t>
            </a:r>
            <a:r>
              <a:rPr lang="en-US" sz="1200" dirty="0">
                <a:solidFill>
                  <a:srgbClr val="000000"/>
                </a:solidFill>
                <a:ea typeface="MS Mincho"/>
                <a:cs typeface="Arial" panose="020B0604020202020204" pitchFamily="34" charset="0"/>
              </a:rPr>
              <a:t> P. </a:t>
            </a:r>
            <a:r>
              <a:rPr lang="en-US" sz="1200" dirty="0" err="1">
                <a:solidFill>
                  <a:srgbClr val="000000"/>
                </a:solidFill>
                <a:ea typeface="MS Mincho"/>
                <a:cs typeface="Arial" panose="020B0604020202020204" pitchFamily="34" charset="0"/>
              </a:rPr>
              <a:t>Malek</a:t>
            </a:r>
            <a:r>
              <a:rPr lang="en-US" sz="1200" dirty="0">
                <a:solidFill>
                  <a:srgbClr val="000000"/>
                </a:solidFill>
                <a:ea typeface="MS Mincho"/>
                <a:cs typeface="Arial" panose="020B0604020202020204" pitchFamily="34" charset="0"/>
              </a:rPr>
              <a:t> (University of </a:t>
            </a:r>
            <a:r>
              <a:rPr lang="en-US" sz="1200" dirty="0" err="1">
                <a:solidFill>
                  <a:srgbClr val="000000"/>
                </a:solidFill>
                <a:ea typeface="MS Mincho"/>
                <a:cs typeface="Arial" panose="020B0604020202020204" pitchFamily="34" charset="0"/>
              </a:rPr>
              <a:t>Tübingen</a:t>
            </a:r>
            <a:r>
              <a:rPr lang="en-US" sz="1200" dirty="0">
                <a:solidFill>
                  <a:srgbClr val="000000"/>
                </a:solidFill>
                <a:ea typeface="MS Mincho"/>
                <a:cs typeface="Arial" panose="020B0604020202020204" pitchFamily="34" charset="0"/>
              </a:rPr>
              <a:t>, Germany)</a:t>
            </a:r>
            <a:r>
              <a:rPr lang="en-US" altLang="de-DE" sz="1200" dirty="0">
                <a:solidFill>
                  <a:srgbClr val="000000"/>
                </a:solidFill>
                <a:ea typeface="MS Mincho"/>
                <a:cs typeface="Arial" panose="020B0604020202020204" pitchFamily="34" charset="0"/>
              </a:rPr>
              <a:t>. For </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mutation of tyrosine (Y) 88, the 4838 base pair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bp</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KpnI</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EcoRI</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fragment of the p27 coding region was inserted into the pcDNA3.1 vector and Y88 of p27 (TAC) was mutated to phenylalanine (TTC) using the Quick-change site-directed mutagenesis kit (</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Agilent, St. Clara, CA, USA) </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The correctly mutated fragment was re-inserted in front of the SV-10 Neomycin cassette of the targeting vector (Figure 1A). The p27 coding and non-coding regions of the targeting vector were completely sequenced (data not shown). The Neomycin resistance served as selection marker of targeted R1 129/</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Sv</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embryonic stem cells. Resistant clones were screened by Southern blot using a probe generated by PCR using the following primers: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Forw</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AAAAACCTTCTGAAGTGGATTGT and Rev: ACAGCCATCCTGAGCTATGTAAG matching to the 5’ UTR of p27 of a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BglII</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digestion fragment of genomic DNA (Figure 1B) and by sequencing. Three correctly targeted clones were used for injection into blastocysts from C57Bl/6J mice. Germline transmission was obtained for one clone. The Neomycin cassette was excised by breeding with Sox2-Cre mice(Hayashi, Lewis et al. 2002). Genotyping was performed by PCR on tail/ear biopsies using the following primers: </a:t>
            </a:r>
            <a:r>
              <a:rPr kumimoji="0" lang="en-US" altLang="de-DE" sz="1200" b="0" i="0" u="none" strike="noStrike" cap="none" normalizeH="0" baseline="0" dirty="0" err="1" smtClean="0">
                <a:ln>
                  <a:noFill/>
                </a:ln>
                <a:solidFill>
                  <a:srgbClr val="000000"/>
                </a:solidFill>
                <a:effectLst/>
                <a:ea typeface="MS Mincho"/>
                <a:cs typeface="Arial" panose="020B0604020202020204" pitchFamily="34" charset="0"/>
              </a:rPr>
              <a:t>Forw</a:t>
            </a:r>
            <a:r>
              <a:rPr kumimoji="0" lang="en-US" altLang="de-DE" sz="1200" b="0" i="0" u="none" strike="noStrike" cap="none" normalizeH="0" baseline="0" dirty="0" smtClean="0">
                <a:ln>
                  <a:noFill/>
                </a:ln>
                <a:solidFill>
                  <a:srgbClr val="000000"/>
                </a:solidFill>
                <a:effectLst/>
                <a:ea typeface="MS Mincho"/>
                <a:cs typeface="Arial" panose="020B0604020202020204" pitchFamily="34" charset="0"/>
              </a:rPr>
              <a:t>: GCTCCGGTGGGTTAATGAGG and Rev: CCACGGCAGCTCTATTCACAC with the cycling conditions: 95°C/5min,  40x (94 °C/20 sec, 57°C/20 sec, 72°C/2 min)  72°C 8 min. </a:t>
            </a:r>
          </a:p>
          <a:p>
            <a:pPr lvl="0" algn="just" defTabSz="914400" eaLnBrk="0" fontAlgn="base" hangingPunct="0">
              <a:spcBef>
                <a:spcPct val="0"/>
              </a:spcBef>
              <a:spcAft>
                <a:spcPct val="0"/>
              </a:spcAft>
            </a:pPr>
            <a:endParaRPr kumimoji="0" lang="en-US" altLang="de-DE" sz="1200" b="0" i="0" u="none" strike="noStrike" cap="none" normalizeH="0" baseline="0" dirty="0" smtClean="0">
              <a:ln>
                <a:noFill/>
              </a:ln>
              <a:solidFill>
                <a:srgbClr val="000000"/>
              </a:solidFill>
              <a:effectLst/>
              <a:ea typeface="MS Mincho"/>
              <a:cs typeface="Arial" panose="020B0604020202020204" pitchFamily="34" charset="0"/>
            </a:endParaRPr>
          </a:p>
          <a:p>
            <a:pPr lvl="0" algn="just" defTabSz="914400" eaLnBrk="0" fontAlgn="base" hangingPunct="0">
              <a:spcBef>
                <a:spcPct val="0"/>
              </a:spcBef>
              <a:spcAft>
                <a:spcPct val="0"/>
              </a:spcAft>
            </a:pPr>
            <a:r>
              <a:rPr lang="en-US" altLang="de-DE" sz="1200" b="1" dirty="0" smtClean="0">
                <a:solidFill>
                  <a:srgbClr val="000000"/>
                </a:solidFill>
                <a:ea typeface="MS Mincho"/>
                <a:cs typeface="Arial" panose="020B0604020202020204" pitchFamily="34" charset="0"/>
              </a:rPr>
              <a:t>In </a:t>
            </a:r>
            <a:r>
              <a:rPr lang="en-US" altLang="de-DE" sz="1200" b="1" i="1" dirty="0" smtClean="0">
                <a:solidFill>
                  <a:srgbClr val="000000"/>
                </a:solidFill>
                <a:ea typeface="MS Mincho"/>
                <a:cs typeface="Arial" panose="020B0604020202020204" pitchFamily="34" charset="0"/>
              </a:rPr>
              <a:t>vivo </a:t>
            </a:r>
            <a:r>
              <a:rPr lang="en-US" altLang="de-DE" sz="1200" b="1" dirty="0" smtClean="0">
                <a:solidFill>
                  <a:srgbClr val="000000"/>
                </a:solidFill>
                <a:ea typeface="MS Mincho"/>
                <a:cs typeface="Arial" panose="020B0604020202020204" pitchFamily="34" charset="0"/>
              </a:rPr>
              <a:t>analyses</a:t>
            </a:r>
            <a:endParaRPr kumimoji="0" lang="en-US" altLang="de-DE" sz="1200" b="1" i="0" u="none" strike="noStrike" cap="none" normalizeH="0" baseline="0" dirty="0" smtClean="0">
              <a:ln>
                <a:noFill/>
              </a:ln>
              <a:solidFill>
                <a:srgbClr val="000000"/>
              </a:solidFill>
              <a:effectLst/>
              <a:ea typeface="MS Mincho"/>
              <a:cs typeface="Arial" panose="020B0604020202020204" pitchFamily="34" charset="0"/>
            </a:endParaRPr>
          </a:p>
          <a:p>
            <a:pPr algn="just"/>
            <a:r>
              <a:rPr lang="en-US" sz="1200" dirty="0">
                <a:solidFill>
                  <a:srgbClr val="000000"/>
                </a:solidFill>
                <a:ea typeface="MS Mincho"/>
                <a:cs typeface="Arial" panose="020B0604020202020204" pitchFamily="34" charset="0"/>
              </a:rPr>
              <a:t>p</a:t>
            </a:r>
            <a:r>
              <a:rPr lang="en-US" sz="1200" dirty="0" smtClean="0">
                <a:solidFill>
                  <a:srgbClr val="000000"/>
                </a:solidFill>
                <a:ea typeface="MS Mincho"/>
                <a:cs typeface="Arial" panose="020B0604020202020204" pitchFamily="34" charset="0"/>
              </a:rPr>
              <a:t>27-Y88F m</a:t>
            </a:r>
            <a:r>
              <a:rPr lang="en-US" sz="1200" dirty="0" smtClean="0">
                <a:solidFill>
                  <a:srgbClr val="000000"/>
                </a:solidFill>
                <a:ea typeface="MS Mincho"/>
                <a:cs typeface="Arial" panose="020B0604020202020204" pitchFamily="34" charset="0"/>
              </a:rPr>
              <a:t>ice </a:t>
            </a:r>
            <a:r>
              <a:rPr lang="en-US" sz="1200" dirty="0">
                <a:solidFill>
                  <a:srgbClr val="000000"/>
                </a:solidFill>
                <a:ea typeface="MS Mincho"/>
                <a:cs typeface="Arial" panose="020B0604020202020204" pitchFamily="34" charset="0"/>
              </a:rPr>
              <a:t>were </a:t>
            </a:r>
            <a:r>
              <a:rPr lang="en-US" sz="1200" dirty="0" smtClean="0">
                <a:solidFill>
                  <a:srgbClr val="000000"/>
                </a:solidFill>
                <a:ea typeface="MS Mincho"/>
                <a:cs typeface="Arial" panose="020B0604020202020204" pitchFamily="34" charset="0"/>
              </a:rPr>
              <a:t>bred </a:t>
            </a:r>
            <a:r>
              <a:rPr lang="en-US" sz="1200" dirty="0">
                <a:solidFill>
                  <a:srgbClr val="000000"/>
                </a:solidFill>
                <a:ea typeface="MS Mincho"/>
                <a:cs typeface="Arial" panose="020B0604020202020204" pitchFamily="34" charset="0"/>
              </a:rPr>
              <a:t>for at least 8 generations to the C57Bl/6 background and </a:t>
            </a:r>
            <a:r>
              <a:rPr lang="en-US" sz="1200" dirty="0" smtClean="0">
                <a:solidFill>
                  <a:srgbClr val="000000"/>
                </a:solidFill>
                <a:ea typeface="MS Mincho"/>
                <a:cs typeface="Arial" panose="020B0604020202020204" pitchFamily="34" charset="0"/>
              </a:rPr>
              <a:t>maintained under </a:t>
            </a:r>
            <a:r>
              <a:rPr lang="en-US" sz="1200" dirty="0">
                <a:solidFill>
                  <a:srgbClr val="000000"/>
                </a:solidFill>
                <a:ea typeface="MS Mincho"/>
                <a:cs typeface="Arial" panose="020B0604020202020204" pitchFamily="34" charset="0"/>
              </a:rPr>
              <a:t>pathogen-free </a:t>
            </a:r>
            <a:r>
              <a:rPr lang="en-US" sz="1200" dirty="0" smtClean="0">
                <a:solidFill>
                  <a:srgbClr val="000000"/>
                </a:solidFill>
                <a:ea typeface="MS Mincho"/>
                <a:cs typeface="Arial" panose="020B0604020202020204" pitchFamily="34" charset="0"/>
              </a:rPr>
              <a:t>conditions. </a:t>
            </a:r>
            <a:r>
              <a:rPr lang="en-US" sz="1200" dirty="0" smtClean="0"/>
              <a:t> </a:t>
            </a:r>
            <a:r>
              <a:rPr lang="en-US" sz="1200" dirty="0">
                <a:solidFill>
                  <a:srgbClr val="000000"/>
                </a:solidFill>
                <a:ea typeface="MS Mincho"/>
                <a:cs typeface="Arial" panose="020B0604020202020204" pitchFamily="34" charset="0"/>
              </a:rPr>
              <a:t>Signs of </a:t>
            </a:r>
            <a:r>
              <a:rPr lang="en-US" sz="1200" dirty="0" smtClean="0">
                <a:solidFill>
                  <a:srgbClr val="000000"/>
                </a:solidFill>
                <a:ea typeface="MS Mincho"/>
                <a:cs typeface="Arial" panose="020B0604020202020204" pitchFamily="34" charset="0"/>
              </a:rPr>
              <a:t> v-ABL induced disease </a:t>
            </a:r>
            <a:r>
              <a:rPr lang="en-US" sz="1200" dirty="0">
                <a:solidFill>
                  <a:srgbClr val="000000"/>
                </a:solidFill>
                <a:ea typeface="MS Mincho"/>
                <a:cs typeface="Arial" panose="020B0604020202020204" pitchFamily="34" charset="0"/>
              </a:rPr>
              <a:t>were regularly monitored (enlarged lymph nodes, altered posture and mobility, </a:t>
            </a:r>
            <a:r>
              <a:rPr lang="en-US" sz="1200" dirty="0" err="1">
                <a:solidFill>
                  <a:srgbClr val="000000"/>
                </a:solidFill>
                <a:ea typeface="MS Mincho"/>
                <a:cs typeface="Arial" panose="020B0604020202020204" pitchFamily="34" charset="0"/>
              </a:rPr>
              <a:t>hindleg</a:t>
            </a:r>
            <a:r>
              <a:rPr lang="en-US" sz="1200" dirty="0">
                <a:solidFill>
                  <a:srgbClr val="000000"/>
                </a:solidFill>
                <a:ea typeface="MS Mincho"/>
                <a:cs typeface="Arial" panose="020B0604020202020204" pitchFamily="34" charset="0"/>
              </a:rPr>
              <a:t> paralysis</a:t>
            </a:r>
            <a:r>
              <a:rPr lang="en-US" sz="1200" dirty="0" smtClean="0">
                <a:solidFill>
                  <a:srgbClr val="000000"/>
                </a:solidFill>
                <a:ea typeface="MS Mincho"/>
                <a:cs typeface="Arial" panose="020B0604020202020204" pitchFamily="34" charset="0"/>
              </a:rPr>
              <a:t>). </a:t>
            </a:r>
            <a:r>
              <a:rPr lang="en-US" sz="1200" dirty="0">
                <a:solidFill>
                  <a:srgbClr val="000000"/>
                </a:solidFill>
                <a:ea typeface="MS Mincho"/>
                <a:cs typeface="Arial" panose="020B0604020202020204" pitchFamily="34" charset="0"/>
              </a:rPr>
              <a:t>At the endpoint, blood was collected and single cell suspensions from hematopoietic organs were prepared for further analysis. Differential </a:t>
            </a:r>
            <a:r>
              <a:rPr lang="en-US" sz="1200" dirty="0" err="1">
                <a:solidFill>
                  <a:srgbClr val="000000"/>
                </a:solidFill>
                <a:ea typeface="MS Mincho"/>
                <a:cs typeface="Arial" panose="020B0604020202020204" pitchFamily="34" charset="0"/>
              </a:rPr>
              <a:t>hemograms</a:t>
            </a:r>
            <a:r>
              <a:rPr lang="en-US" sz="1200" dirty="0">
                <a:solidFill>
                  <a:srgbClr val="000000"/>
                </a:solidFill>
                <a:ea typeface="MS Mincho"/>
                <a:cs typeface="Arial" panose="020B0604020202020204" pitchFamily="34" charset="0"/>
              </a:rPr>
              <a:t> from peripheral blood were assessed by a </a:t>
            </a:r>
            <a:r>
              <a:rPr lang="en-US" sz="1200" dirty="0" err="1">
                <a:solidFill>
                  <a:srgbClr val="000000"/>
                </a:solidFill>
                <a:ea typeface="MS Mincho"/>
                <a:cs typeface="Arial" panose="020B0604020202020204" pitchFamily="34" charset="0"/>
              </a:rPr>
              <a:t>VetABC</a:t>
            </a:r>
            <a:r>
              <a:rPr lang="en-US" sz="1200" dirty="0">
                <a:solidFill>
                  <a:srgbClr val="000000"/>
                </a:solidFill>
                <a:ea typeface="MS Mincho"/>
                <a:cs typeface="Arial" panose="020B0604020202020204" pitchFamily="34" charset="0"/>
              </a:rPr>
              <a:t> Hematology Analyzer </a:t>
            </a:r>
            <a:r>
              <a:rPr lang="en-US" sz="1200" dirty="0" smtClean="0">
                <a:solidFill>
                  <a:srgbClr val="000000"/>
                </a:solidFill>
                <a:ea typeface="MS Mincho"/>
                <a:cs typeface="Arial" panose="020B0604020202020204" pitchFamily="34" charset="0"/>
              </a:rPr>
              <a:t>(</a:t>
            </a:r>
            <a:r>
              <a:rPr lang="en-US" sz="1200" dirty="0" err="1" smtClean="0">
                <a:solidFill>
                  <a:srgbClr val="000000"/>
                </a:solidFill>
                <a:ea typeface="MS Mincho"/>
                <a:cs typeface="Arial" panose="020B0604020202020204" pitchFamily="34" charset="0"/>
              </a:rPr>
              <a:t>scil</a:t>
            </a:r>
            <a:r>
              <a:rPr lang="en-US" sz="1200" dirty="0" smtClean="0">
                <a:solidFill>
                  <a:srgbClr val="000000"/>
                </a:solidFill>
                <a:ea typeface="MS Mincho"/>
                <a:cs typeface="Arial" panose="020B0604020202020204" pitchFamily="34" charset="0"/>
              </a:rPr>
              <a:t> animal care company, Gurnee, IL, USA).  </a:t>
            </a:r>
            <a:r>
              <a:rPr lang="en-US" sz="1200" dirty="0" smtClean="0">
                <a:solidFill>
                  <a:srgbClr val="000000"/>
                </a:solidFill>
                <a:ea typeface="MS Mincho"/>
                <a:cs typeface="Arial" panose="020B0604020202020204" pitchFamily="34" charset="0"/>
              </a:rPr>
              <a:t>v-ABL </a:t>
            </a:r>
            <a:r>
              <a:rPr lang="en-US" sz="1200" dirty="0">
                <a:solidFill>
                  <a:srgbClr val="000000"/>
                </a:solidFill>
                <a:ea typeface="MS Mincho"/>
                <a:cs typeface="Arial" panose="020B0604020202020204" pitchFamily="34" charset="0"/>
              </a:rPr>
              <a:t>cell lines were generated from leukemic bone marrow cells by extended culture. </a:t>
            </a:r>
            <a:endParaRPr lang="en-US" sz="1200" dirty="0" smtClean="0">
              <a:solidFill>
                <a:srgbClr val="000000"/>
              </a:solidFill>
              <a:ea typeface="MS Mincho"/>
              <a:cs typeface="Arial" panose="020B0604020202020204" pitchFamily="34" charset="0"/>
            </a:endParaRPr>
          </a:p>
          <a:p>
            <a:pPr algn="just"/>
            <a:endParaRPr lang="de-DE" sz="1200" b="1" dirty="0">
              <a:solidFill>
                <a:srgbClr val="000000"/>
              </a:solidFill>
              <a:ea typeface="MS Mincho"/>
              <a:cs typeface="Arial" panose="020B0604020202020204" pitchFamily="34" charset="0"/>
            </a:endParaRPr>
          </a:p>
          <a:p>
            <a:pPr algn="just"/>
            <a:r>
              <a:rPr lang="en-US" sz="1200" b="1" dirty="0" smtClean="0">
                <a:solidFill>
                  <a:srgbClr val="000000"/>
                </a:solidFill>
                <a:ea typeface="MS Mincho"/>
                <a:cs typeface="Arial" panose="020B0604020202020204" pitchFamily="34" charset="0"/>
              </a:rPr>
              <a:t>Histological </a:t>
            </a:r>
            <a:r>
              <a:rPr lang="en-US" sz="1200" b="1" dirty="0">
                <a:solidFill>
                  <a:srgbClr val="000000"/>
                </a:solidFill>
                <a:ea typeface="MS Mincho"/>
                <a:cs typeface="Arial" panose="020B0604020202020204" pitchFamily="34" charset="0"/>
              </a:rPr>
              <a:t>analyses</a:t>
            </a:r>
            <a:endParaRPr lang="de-DE" sz="1200" b="1" dirty="0">
              <a:solidFill>
                <a:srgbClr val="000000"/>
              </a:solidFill>
              <a:ea typeface="MS Mincho"/>
              <a:cs typeface="Arial" panose="020B0604020202020204" pitchFamily="34" charset="0"/>
            </a:endParaRPr>
          </a:p>
          <a:p>
            <a:pPr algn="just"/>
            <a:r>
              <a:rPr lang="en-US" sz="1200" dirty="0">
                <a:solidFill>
                  <a:srgbClr val="000000"/>
                </a:solidFill>
                <a:ea typeface="MS Mincho"/>
                <a:cs typeface="Arial" panose="020B0604020202020204" pitchFamily="34" charset="0"/>
              </a:rPr>
              <a:t>H&amp;E staining was performed on 7-</a:t>
            </a:r>
            <a:r>
              <a:rPr lang="de-AT" sz="1200" dirty="0">
                <a:solidFill>
                  <a:srgbClr val="000000"/>
                </a:solidFill>
                <a:ea typeface="MS Mincho"/>
                <a:cs typeface="Arial" panose="020B0604020202020204" pitchFamily="34" charset="0"/>
              </a:rPr>
              <a:t>μ</a:t>
            </a:r>
            <a:r>
              <a:rPr lang="en-US" sz="1200" dirty="0">
                <a:solidFill>
                  <a:srgbClr val="000000"/>
                </a:solidFill>
                <a:ea typeface="MS Mincho"/>
                <a:cs typeface="Arial" panose="020B0604020202020204" pitchFamily="34" charset="0"/>
              </a:rPr>
              <a:t>m sections from formalin-fixed (4% paraformaldehyde/PBS) paraffin-embedded organs. Blood smears of the EDTA containing whole blood were fixed with methanol and stained by May-</a:t>
            </a:r>
            <a:r>
              <a:rPr lang="en-US" sz="1200" dirty="0" err="1">
                <a:solidFill>
                  <a:srgbClr val="000000"/>
                </a:solidFill>
                <a:ea typeface="MS Mincho"/>
                <a:cs typeface="Arial" panose="020B0604020202020204" pitchFamily="34" charset="0"/>
              </a:rPr>
              <a:t>Grünwald</a:t>
            </a:r>
            <a:r>
              <a:rPr lang="en-US" sz="1200" dirty="0">
                <a:solidFill>
                  <a:srgbClr val="000000"/>
                </a:solidFill>
                <a:ea typeface="MS Mincho"/>
                <a:cs typeface="Arial" panose="020B0604020202020204" pitchFamily="34" charset="0"/>
              </a:rPr>
              <a:t> solution (Sigma-Aldrich, St. Louis, Missouri, USA) followed by Giemsa stain (Sigma-Aldrich). Images were acquired on an Olympus BX45 microscope and the </a:t>
            </a:r>
            <a:r>
              <a:rPr lang="en-US" sz="1200" dirty="0" err="1">
                <a:solidFill>
                  <a:srgbClr val="000000"/>
                </a:solidFill>
                <a:ea typeface="MS Mincho"/>
                <a:cs typeface="Arial" panose="020B0604020202020204" pitchFamily="34" charset="0"/>
              </a:rPr>
              <a:t>CellB</a:t>
            </a:r>
            <a:r>
              <a:rPr lang="en-US" sz="1200" dirty="0">
                <a:solidFill>
                  <a:srgbClr val="000000"/>
                </a:solidFill>
                <a:ea typeface="MS Mincho"/>
                <a:cs typeface="Arial" panose="020B0604020202020204" pitchFamily="34" charset="0"/>
              </a:rPr>
              <a:t> image software (Olympus, Shinjuku, Japan</a:t>
            </a:r>
            <a:r>
              <a:rPr lang="en-US" sz="1200" dirty="0" smtClean="0">
                <a:solidFill>
                  <a:srgbClr val="000000"/>
                </a:solidFill>
                <a:ea typeface="MS Mincho"/>
                <a:cs typeface="Arial" panose="020B0604020202020204" pitchFamily="34" charset="0"/>
              </a:rPr>
              <a:t>).</a:t>
            </a:r>
            <a:endParaRPr lang="de-DE" sz="1200" dirty="0">
              <a:solidFill>
                <a:srgbClr val="000000"/>
              </a:solidFill>
              <a:ea typeface="MS Mincho"/>
              <a:cs typeface="Arial" panose="020B0604020202020204" pitchFamily="34" charset="0"/>
            </a:endParaRPr>
          </a:p>
        </p:txBody>
      </p:sp>
      <p:sp>
        <p:nvSpPr>
          <p:cNvPr id="2" name="Fußzeilenplatzhalter 1"/>
          <p:cNvSpPr>
            <a:spLocks noGrp="1"/>
          </p:cNvSpPr>
          <p:nvPr>
            <p:ph type="ftr" sz="quarter" idx="11"/>
          </p:nvPr>
        </p:nvSpPr>
        <p:spPr/>
        <p:txBody>
          <a:bodyPr/>
          <a:lstStyle/>
          <a:p>
            <a:r>
              <a:rPr lang="de-DE" dirty="0" smtClean="0"/>
              <a:t>1</a:t>
            </a:r>
            <a:endParaRPr lang="de-DE" dirty="0"/>
          </a:p>
        </p:txBody>
      </p:sp>
    </p:spTree>
    <p:extLst>
      <p:ext uri="{BB962C8B-B14F-4D97-AF65-F5344CB8AC3E}">
        <p14:creationId xmlns:p14="http://schemas.microsoft.com/office/powerpoint/2010/main" val="17675166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9894" y="5955144"/>
            <a:ext cx="2106767" cy="1534053"/>
          </a:xfrm>
          <a:prstGeom prst="rect">
            <a:avLst/>
          </a:prstGeom>
        </p:spPr>
      </p:pic>
      <p:sp>
        <p:nvSpPr>
          <p:cNvPr id="2" name="Textfeld 1"/>
          <p:cNvSpPr txBox="1"/>
          <p:nvPr/>
        </p:nvSpPr>
        <p:spPr>
          <a:xfrm>
            <a:off x="0" y="-6234"/>
            <a:ext cx="6368362" cy="461665"/>
          </a:xfrm>
          <a:prstGeom prst="rect">
            <a:avLst/>
          </a:prstGeom>
          <a:noFill/>
        </p:spPr>
        <p:txBody>
          <a:bodyPr wrap="square" rtlCol="0">
            <a:spAutoFit/>
          </a:bodyPr>
          <a:lstStyle/>
          <a:p>
            <a:r>
              <a:rPr lang="de-DE" sz="1200" b="1" dirty="0" smtClean="0"/>
              <a:t>Original Western </a:t>
            </a:r>
            <a:r>
              <a:rPr lang="de-DE" sz="1200" b="1" dirty="0" err="1" smtClean="0"/>
              <a:t>blot</a:t>
            </a:r>
            <a:r>
              <a:rPr lang="de-DE" sz="1200" b="1" dirty="0" smtClean="0"/>
              <a:t> </a:t>
            </a:r>
            <a:r>
              <a:rPr lang="de-DE" sz="1200" b="1" dirty="0" err="1" smtClean="0"/>
              <a:t>images</a:t>
            </a:r>
            <a:r>
              <a:rPr lang="de-DE" sz="1200" b="1" dirty="0" smtClean="0"/>
              <a:t> </a:t>
            </a:r>
            <a:r>
              <a:rPr lang="de-DE" sz="1200" b="1" dirty="0" err="1" smtClean="0"/>
              <a:t>of</a:t>
            </a:r>
            <a:r>
              <a:rPr lang="de-DE" sz="1200" b="1" dirty="0" smtClean="0"/>
              <a:t> </a:t>
            </a:r>
            <a:r>
              <a:rPr lang="de-DE" sz="1200" b="1" dirty="0" err="1" smtClean="0"/>
              <a:t>Figure</a:t>
            </a:r>
            <a:r>
              <a:rPr lang="de-DE" sz="1200" b="1" dirty="0" smtClean="0"/>
              <a:t> </a:t>
            </a:r>
            <a:r>
              <a:rPr lang="de-DE" sz="1200" b="1" dirty="0"/>
              <a:t>5A: </a:t>
            </a:r>
            <a:r>
              <a:rPr lang="de-DE" sz="1200" dirty="0" err="1"/>
              <a:t>Overlay</a:t>
            </a:r>
            <a:r>
              <a:rPr lang="de-DE" sz="1200" dirty="0"/>
              <a:t> </a:t>
            </a:r>
            <a:r>
              <a:rPr lang="de-DE" sz="1200" dirty="0" err="1"/>
              <a:t>images</a:t>
            </a:r>
            <a:r>
              <a:rPr lang="de-DE" sz="1200" dirty="0"/>
              <a:t> </a:t>
            </a:r>
            <a:r>
              <a:rPr lang="de-DE" sz="1200" dirty="0" err="1"/>
              <a:t>of</a:t>
            </a:r>
            <a:r>
              <a:rPr lang="de-DE" sz="1200" dirty="0"/>
              <a:t> </a:t>
            </a:r>
            <a:r>
              <a:rPr lang="de-DE" sz="1200" dirty="0" err="1"/>
              <a:t>the</a:t>
            </a:r>
            <a:r>
              <a:rPr lang="de-DE" sz="1200" dirty="0"/>
              <a:t> </a:t>
            </a:r>
            <a:r>
              <a:rPr lang="de-DE" sz="1200" dirty="0" err="1"/>
              <a:t>chemoluminescent</a:t>
            </a:r>
            <a:r>
              <a:rPr lang="de-DE" sz="1200" dirty="0"/>
              <a:t> </a:t>
            </a:r>
            <a:r>
              <a:rPr lang="de-DE" sz="1200" dirty="0" err="1"/>
              <a:t>exposure</a:t>
            </a:r>
            <a:r>
              <a:rPr lang="de-DE" sz="1200" dirty="0"/>
              <a:t> </a:t>
            </a:r>
            <a:r>
              <a:rPr lang="de-DE" sz="1200" dirty="0" err="1"/>
              <a:t>and</a:t>
            </a:r>
            <a:r>
              <a:rPr lang="de-DE" sz="1200" dirty="0"/>
              <a:t> </a:t>
            </a:r>
            <a:r>
              <a:rPr lang="de-DE" sz="1200" dirty="0" err="1"/>
              <a:t>white</a:t>
            </a:r>
            <a:r>
              <a:rPr lang="de-DE" sz="1200" dirty="0"/>
              <a:t> light </a:t>
            </a:r>
            <a:r>
              <a:rPr lang="de-DE" sz="1200" dirty="0" err="1"/>
              <a:t>exposer</a:t>
            </a:r>
            <a:r>
              <a:rPr lang="de-DE" sz="1200" dirty="0"/>
              <a:t> </a:t>
            </a:r>
            <a:r>
              <a:rPr lang="de-DE" sz="1200" dirty="0" err="1"/>
              <a:t>to</a:t>
            </a:r>
            <a:r>
              <a:rPr lang="de-DE" sz="1200" dirty="0"/>
              <a:t> </a:t>
            </a:r>
            <a:r>
              <a:rPr lang="de-DE" sz="1200" dirty="0" err="1"/>
              <a:t>generate</a:t>
            </a:r>
            <a:r>
              <a:rPr lang="de-DE" sz="1200" dirty="0"/>
              <a:t> a </a:t>
            </a:r>
            <a:r>
              <a:rPr lang="de-DE" sz="1200" dirty="0" err="1"/>
              <a:t>image</a:t>
            </a:r>
            <a:r>
              <a:rPr lang="de-DE" sz="1200" dirty="0"/>
              <a:t> </a:t>
            </a:r>
            <a:r>
              <a:rPr lang="de-DE" sz="1200" dirty="0" err="1"/>
              <a:t>including</a:t>
            </a:r>
            <a:r>
              <a:rPr lang="de-DE" sz="1200" dirty="0"/>
              <a:t> </a:t>
            </a:r>
            <a:r>
              <a:rPr lang="de-DE" sz="1200" dirty="0" err="1"/>
              <a:t>the</a:t>
            </a:r>
            <a:r>
              <a:rPr lang="de-DE" sz="1200" dirty="0"/>
              <a:t> </a:t>
            </a:r>
            <a:r>
              <a:rPr lang="de-DE" sz="1200" dirty="0" smtClean="0"/>
              <a:t> </a:t>
            </a:r>
            <a:r>
              <a:rPr lang="de-DE" sz="1200" dirty="0" err="1" smtClean="0"/>
              <a:t>molecular</a:t>
            </a:r>
            <a:r>
              <a:rPr lang="de-DE" sz="1200" dirty="0" smtClean="0"/>
              <a:t> </a:t>
            </a:r>
            <a:r>
              <a:rPr lang="de-DE" sz="1200" dirty="0" err="1" smtClean="0"/>
              <a:t>weight</a:t>
            </a:r>
            <a:r>
              <a:rPr lang="de-DE" sz="1200" dirty="0" smtClean="0"/>
              <a:t> </a:t>
            </a:r>
            <a:r>
              <a:rPr lang="de-DE" sz="1200" dirty="0" err="1" smtClean="0"/>
              <a:t>marker</a:t>
            </a:r>
            <a:r>
              <a:rPr lang="de-DE" sz="1200" dirty="0" smtClean="0"/>
              <a:t>  (</a:t>
            </a:r>
            <a:r>
              <a:rPr lang="de-DE" sz="1200" dirty="0" err="1" smtClean="0"/>
              <a:t>kDa</a:t>
            </a:r>
            <a:r>
              <a:rPr lang="de-DE" sz="1200" dirty="0" smtClean="0"/>
              <a:t>) </a:t>
            </a:r>
            <a:r>
              <a:rPr lang="de-DE" sz="1200" dirty="0" err="1" smtClean="0"/>
              <a:t>are</a:t>
            </a:r>
            <a:r>
              <a:rPr lang="de-DE" sz="1200" dirty="0" smtClean="0"/>
              <a:t> </a:t>
            </a:r>
            <a:r>
              <a:rPr lang="de-DE" sz="1200" dirty="0" err="1"/>
              <a:t>shown</a:t>
            </a:r>
            <a:r>
              <a:rPr lang="de-DE" sz="1200" dirty="0" smtClean="0"/>
              <a:t>.</a:t>
            </a:r>
            <a:endParaRPr lang="de-DE" sz="1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097" y="6692079"/>
            <a:ext cx="2095527" cy="1397018"/>
          </a:xfrm>
          <a:prstGeom prst="rect">
            <a:avLst/>
          </a:prstGeom>
          <a:ln>
            <a:solidFill>
              <a:schemeClr val="tx1"/>
            </a:solidFill>
          </a:ln>
        </p:spPr>
      </p:pic>
      <p:sp>
        <p:nvSpPr>
          <p:cNvPr id="6" name="Rechteck 5"/>
          <p:cNvSpPr/>
          <p:nvPr/>
        </p:nvSpPr>
        <p:spPr>
          <a:xfrm>
            <a:off x="707339" y="7057063"/>
            <a:ext cx="1259295"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2068523" y="7037497"/>
            <a:ext cx="606056" cy="246221"/>
          </a:xfrm>
          <a:prstGeom prst="rect">
            <a:avLst/>
          </a:prstGeom>
          <a:noFill/>
        </p:spPr>
        <p:txBody>
          <a:bodyPr wrap="square" rtlCol="0">
            <a:spAutoFit/>
          </a:bodyPr>
          <a:lstStyle/>
          <a:p>
            <a:r>
              <a:rPr lang="de-DE" sz="1000" dirty="0" smtClean="0"/>
              <a:t>MYC</a:t>
            </a:r>
            <a:endParaRPr lang="de-DE" sz="1000" dirty="0"/>
          </a:p>
        </p:txBody>
      </p:sp>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097" y="5152262"/>
            <a:ext cx="2212387" cy="1474924"/>
          </a:xfrm>
          <a:prstGeom prst="rect">
            <a:avLst/>
          </a:prstGeom>
        </p:spPr>
      </p:pic>
      <p:sp>
        <p:nvSpPr>
          <p:cNvPr id="9" name="Textfeld 8"/>
          <p:cNvSpPr txBox="1"/>
          <p:nvPr/>
        </p:nvSpPr>
        <p:spPr>
          <a:xfrm>
            <a:off x="2312543" y="6111571"/>
            <a:ext cx="606056" cy="246221"/>
          </a:xfrm>
          <a:prstGeom prst="rect">
            <a:avLst/>
          </a:prstGeom>
          <a:noFill/>
        </p:spPr>
        <p:txBody>
          <a:bodyPr wrap="square" rtlCol="0">
            <a:spAutoFit/>
          </a:bodyPr>
          <a:lstStyle/>
          <a:p>
            <a:r>
              <a:rPr lang="de-DE" sz="1000" dirty="0" smtClean="0"/>
              <a:t>HSP90</a:t>
            </a:r>
            <a:endParaRPr lang="de-DE" sz="1000" dirty="0"/>
          </a:p>
        </p:txBody>
      </p:sp>
      <p:pic>
        <p:nvPicPr>
          <p:cNvPr id="12" name="Grafik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70852" y="1911493"/>
            <a:ext cx="2118066" cy="1412044"/>
          </a:xfrm>
          <a:prstGeom prst="rect">
            <a:avLst/>
          </a:prstGeom>
        </p:spPr>
      </p:pic>
      <p:sp>
        <p:nvSpPr>
          <p:cNvPr id="13" name="Textfeld 12"/>
          <p:cNvSpPr txBox="1"/>
          <p:nvPr/>
        </p:nvSpPr>
        <p:spPr>
          <a:xfrm>
            <a:off x="5261468" y="2522460"/>
            <a:ext cx="654899" cy="246221"/>
          </a:xfrm>
          <a:prstGeom prst="rect">
            <a:avLst/>
          </a:prstGeom>
          <a:noFill/>
        </p:spPr>
        <p:txBody>
          <a:bodyPr wrap="square" rtlCol="0">
            <a:spAutoFit/>
          </a:bodyPr>
          <a:lstStyle/>
          <a:p>
            <a:r>
              <a:rPr lang="de-DE" sz="1000" dirty="0" err="1" smtClean="0"/>
              <a:t>pY</a:t>
            </a:r>
            <a:r>
              <a:rPr lang="de-DE" sz="1000" dirty="0" smtClean="0"/>
              <a:t>-CRKL</a:t>
            </a:r>
            <a:endParaRPr lang="de-DE" sz="1000" dirty="0"/>
          </a:p>
        </p:txBody>
      </p:sp>
      <p:pic>
        <p:nvPicPr>
          <p:cNvPr id="17" name="Grafik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097" y="3639050"/>
            <a:ext cx="2212387" cy="1474924"/>
          </a:xfrm>
          <a:prstGeom prst="rect">
            <a:avLst/>
          </a:prstGeom>
        </p:spPr>
      </p:pic>
      <p:sp>
        <p:nvSpPr>
          <p:cNvPr id="18" name="Textfeld 17"/>
          <p:cNvSpPr txBox="1"/>
          <p:nvPr/>
        </p:nvSpPr>
        <p:spPr>
          <a:xfrm>
            <a:off x="2204734" y="4403439"/>
            <a:ext cx="606056" cy="246221"/>
          </a:xfrm>
          <a:prstGeom prst="rect">
            <a:avLst/>
          </a:prstGeom>
          <a:noFill/>
        </p:spPr>
        <p:txBody>
          <a:bodyPr wrap="square" rtlCol="0">
            <a:spAutoFit/>
          </a:bodyPr>
          <a:lstStyle/>
          <a:p>
            <a:r>
              <a:rPr lang="de-DE" sz="1000" dirty="0"/>
              <a:t>v</a:t>
            </a:r>
            <a:r>
              <a:rPr lang="de-DE" sz="1000" dirty="0" smtClean="0"/>
              <a:t>-ABL</a:t>
            </a:r>
            <a:endParaRPr lang="de-DE" sz="1000" dirty="0"/>
          </a:p>
        </p:txBody>
      </p:sp>
      <p:pic>
        <p:nvPicPr>
          <p:cNvPr id="19" name="Grafik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70852" y="455431"/>
            <a:ext cx="2095528" cy="1397018"/>
          </a:xfrm>
          <a:prstGeom prst="rect">
            <a:avLst/>
          </a:prstGeom>
        </p:spPr>
      </p:pic>
      <p:sp>
        <p:nvSpPr>
          <p:cNvPr id="20" name="Textfeld 19"/>
          <p:cNvSpPr txBox="1"/>
          <p:nvPr/>
        </p:nvSpPr>
        <p:spPr>
          <a:xfrm>
            <a:off x="5263352" y="1125442"/>
            <a:ext cx="478477" cy="246221"/>
          </a:xfrm>
          <a:prstGeom prst="rect">
            <a:avLst/>
          </a:prstGeom>
          <a:noFill/>
        </p:spPr>
        <p:txBody>
          <a:bodyPr wrap="square" rtlCol="0">
            <a:spAutoFit/>
          </a:bodyPr>
          <a:lstStyle/>
          <a:p>
            <a:r>
              <a:rPr lang="de-DE" sz="1000" dirty="0" smtClean="0"/>
              <a:t>Skp2</a:t>
            </a:r>
            <a:endParaRPr lang="de-DE" sz="1000" dirty="0"/>
          </a:p>
        </p:txBody>
      </p:sp>
      <p:pic>
        <p:nvPicPr>
          <p:cNvPr id="25" name="Grafik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392097" y="455431"/>
            <a:ext cx="2377065" cy="1584710"/>
          </a:xfrm>
          <a:prstGeom prst="rect">
            <a:avLst/>
          </a:prstGeom>
        </p:spPr>
      </p:pic>
      <p:pic>
        <p:nvPicPr>
          <p:cNvPr id="26" name="Grafik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392097" y="2062721"/>
            <a:ext cx="2403914" cy="1602609"/>
          </a:xfrm>
          <a:prstGeom prst="rect">
            <a:avLst/>
          </a:prstGeom>
        </p:spPr>
      </p:pic>
      <p:sp>
        <p:nvSpPr>
          <p:cNvPr id="27" name="Textfeld 26"/>
          <p:cNvSpPr txBox="1"/>
          <p:nvPr/>
        </p:nvSpPr>
        <p:spPr>
          <a:xfrm>
            <a:off x="1717494" y="1526024"/>
            <a:ext cx="606056" cy="246221"/>
          </a:xfrm>
          <a:prstGeom prst="rect">
            <a:avLst/>
          </a:prstGeom>
          <a:noFill/>
        </p:spPr>
        <p:txBody>
          <a:bodyPr wrap="square" rtlCol="0">
            <a:spAutoFit/>
          </a:bodyPr>
          <a:lstStyle/>
          <a:p>
            <a:r>
              <a:rPr lang="de-DE" sz="1000" dirty="0" smtClean="0"/>
              <a:t>p27</a:t>
            </a:r>
            <a:endParaRPr lang="de-DE" sz="1000" dirty="0"/>
          </a:p>
        </p:txBody>
      </p:sp>
      <p:sp>
        <p:nvSpPr>
          <p:cNvPr id="28" name="Textfeld 27"/>
          <p:cNvSpPr txBox="1"/>
          <p:nvPr/>
        </p:nvSpPr>
        <p:spPr>
          <a:xfrm>
            <a:off x="1717494" y="2929291"/>
            <a:ext cx="606056" cy="246221"/>
          </a:xfrm>
          <a:prstGeom prst="rect">
            <a:avLst/>
          </a:prstGeom>
          <a:noFill/>
        </p:spPr>
        <p:txBody>
          <a:bodyPr wrap="square" rtlCol="0">
            <a:spAutoFit/>
          </a:bodyPr>
          <a:lstStyle/>
          <a:p>
            <a:r>
              <a:rPr lang="de-DE" sz="1000" dirty="0" smtClean="0"/>
              <a:t>GAPDH</a:t>
            </a:r>
            <a:endParaRPr lang="de-DE" sz="1000" dirty="0"/>
          </a:p>
        </p:txBody>
      </p:sp>
      <p:sp>
        <p:nvSpPr>
          <p:cNvPr id="29" name="Rechteck 28"/>
          <p:cNvSpPr/>
          <p:nvPr/>
        </p:nvSpPr>
        <p:spPr>
          <a:xfrm>
            <a:off x="784818" y="6111571"/>
            <a:ext cx="1337027" cy="2208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3808246" y="1125442"/>
            <a:ext cx="1259295"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p:cNvSpPr/>
          <p:nvPr/>
        </p:nvSpPr>
        <p:spPr>
          <a:xfrm>
            <a:off x="3829037" y="2511678"/>
            <a:ext cx="1259295"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p:cNvSpPr/>
          <p:nvPr/>
        </p:nvSpPr>
        <p:spPr>
          <a:xfrm>
            <a:off x="771860" y="1171005"/>
            <a:ext cx="1259295"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p:cNvSpPr/>
          <p:nvPr/>
        </p:nvSpPr>
        <p:spPr>
          <a:xfrm>
            <a:off x="771859" y="2596812"/>
            <a:ext cx="1259295"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p:cNvSpPr/>
          <p:nvPr/>
        </p:nvSpPr>
        <p:spPr>
          <a:xfrm>
            <a:off x="765767" y="4410093"/>
            <a:ext cx="1329633" cy="2266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Grafik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2121" y="3361550"/>
            <a:ext cx="2095528" cy="1397019"/>
          </a:xfrm>
          <a:prstGeom prst="rect">
            <a:avLst/>
          </a:prstGeom>
        </p:spPr>
      </p:pic>
      <p:sp>
        <p:nvSpPr>
          <p:cNvPr id="32" name="Textfeld 31"/>
          <p:cNvSpPr txBox="1"/>
          <p:nvPr/>
        </p:nvSpPr>
        <p:spPr>
          <a:xfrm>
            <a:off x="5220898" y="4120537"/>
            <a:ext cx="736039" cy="246221"/>
          </a:xfrm>
          <a:prstGeom prst="rect">
            <a:avLst/>
          </a:prstGeom>
          <a:noFill/>
        </p:spPr>
        <p:txBody>
          <a:bodyPr wrap="square" rtlCol="0">
            <a:spAutoFit/>
          </a:bodyPr>
          <a:lstStyle/>
          <a:p>
            <a:r>
              <a:rPr lang="de-DE" sz="1000" dirty="0" smtClean="0"/>
              <a:t>pY-STAT5</a:t>
            </a:r>
            <a:endParaRPr lang="de-DE" sz="1000" dirty="0"/>
          </a:p>
        </p:txBody>
      </p:sp>
      <p:sp>
        <p:nvSpPr>
          <p:cNvPr id="36" name="Rechteck 35"/>
          <p:cNvSpPr/>
          <p:nvPr/>
        </p:nvSpPr>
        <p:spPr>
          <a:xfrm>
            <a:off x="3857569" y="4182365"/>
            <a:ext cx="1230763" cy="1555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82121" y="4799020"/>
            <a:ext cx="2095528" cy="1206923"/>
          </a:xfrm>
          <a:prstGeom prst="rect">
            <a:avLst/>
          </a:prstGeom>
        </p:spPr>
      </p:pic>
      <p:sp>
        <p:nvSpPr>
          <p:cNvPr id="37" name="Textfeld 36"/>
          <p:cNvSpPr txBox="1"/>
          <p:nvPr/>
        </p:nvSpPr>
        <p:spPr>
          <a:xfrm>
            <a:off x="5168643" y="5376872"/>
            <a:ext cx="515675" cy="246221"/>
          </a:xfrm>
          <a:prstGeom prst="rect">
            <a:avLst/>
          </a:prstGeom>
          <a:noFill/>
        </p:spPr>
        <p:txBody>
          <a:bodyPr wrap="square" rtlCol="0">
            <a:spAutoFit/>
          </a:bodyPr>
          <a:lstStyle/>
          <a:p>
            <a:r>
              <a:rPr lang="de-DE" sz="1000" dirty="0" smtClean="0"/>
              <a:t>p-ERK</a:t>
            </a:r>
            <a:endParaRPr lang="de-DE" sz="1000" dirty="0"/>
          </a:p>
        </p:txBody>
      </p:sp>
      <p:sp>
        <p:nvSpPr>
          <p:cNvPr id="38" name="Rechteck 37"/>
          <p:cNvSpPr/>
          <p:nvPr/>
        </p:nvSpPr>
        <p:spPr>
          <a:xfrm>
            <a:off x="3857569" y="5388757"/>
            <a:ext cx="1294890" cy="1906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Textfeld 38"/>
          <p:cNvSpPr txBox="1"/>
          <p:nvPr/>
        </p:nvSpPr>
        <p:spPr>
          <a:xfrm>
            <a:off x="5232375" y="6805750"/>
            <a:ext cx="515675" cy="246221"/>
          </a:xfrm>
          <a:prstGeom prst="rect">
            <a:avLst/>
          </a:prstGeom>
          <a:noFill/>
        </p:spPr>
        <p:txBody>
          <a:bodyPr wrap="square" rtlCol="0">
            <a:spAutoFit/>
          </a:bodyPr>
          <a:lstStyle/>
          <a:p>
            <a:r>
              <a:rPr lang="de-DE" sz="1000" dirty="0" smtClean="0"/>
              <a:t>p21</a:t>
            </a:r>
            <a:endParaRPr lang="de-DE" sz="1000" dirty="0"/>
          </a:p>
        </p:txBody>
      </p:sp>
      <p:sp>
        <p:nvSpPr>
          <p:cNvPr id="40" name="Rechteck 39"/>
          <p:cNvSpPr/>
          <p:nvPr/>
        </p:nvSpPr>
        <p:spPr>
          <a:xfrm>
            <a:off x="3905733" y="6851810"/>
            <a:ext cx="1246726" cy="1465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93390" y="7561530"/>
            <a:ext cx="2083272" cy="1510371"/>
          </a:xfrm>
          <a:prstGeom prst="rect">
            <a:avLst/>
          </a:prstGeom>
        </p:spPr>
      </p:pic>
      <p:sp>
        <p:nvSpPr>
          <p:cNvPr id="42" name="Textfeld 41"/>
          <p:cNvSpPr txBox="1"/>
          <p:nvPr/>
        </p:nvSpPr>
        <p:spPr>
          <a:xfrm>
            <a:off x="5349745" y="8332129"/>
            <a:ext cx="566622" cy="246221"/>
          </a:xfrm>
          <a:prstGeom prst="rect">
            <a:avLst/>
          </a:prstGeom>
          <a:noFill/>
        </p:spPr>
        <p:txBody>
          <a:bodyPr wrap="square" rtlCol="0">
            <a:spAutoFit/>
          </a:bodyPr>
          <a:lstStyle/>
          <a:p>
            <a:r>
              <a:rPr lang="de-DE" sz="1000" dirty="0" smtClean="0"/>
              <a:t>p53</a:t>
            </a:r>
            <a:endParaRPr lang="de-DE" sz="1000" dirty="0"/>
          </a:p>
        </p:txBody>
      </p:sp>
      <p:sp>
        <p:nvSpPr>
          <p:cNvPr id="43" name="Rechteck 42"/>
          <p:cNvSpPr/>
          <p:nvPr/>
        </p:nvSpPr>
        <p:spPr>
          <a:xfrm>
            <a:off x="4199721" y="8401082"/>
            <a:ext cx="1063631" cy="143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Fußzeilenplatzhalter 10"/>
          <p:cNvSpPr>
            <a:spLocks noGrp="1"/>
          </p:cNvSpPr>
          <p:nvPr>
            <p:ph type="ftr" sz="quarter" idx="11"/>
          </p:nvPr>
        </p:nvSpPr>
        <p:spPr>
          <a:xfrm>
            <a:off x="1624971" y="8895870"/>
            <a:ext cx="2314575" cy="166112"/>
          </a:xfrm>
        </p:spPr>
        <p:txBody>
          <a:bodyPr/>
          <a:lstStyle/>
          <a:p>
            <a:r>
              <a:rPr lang="de-DE" dirty="0" smtClean="0"/>
              <a:t>19</a:t>
            </a:r>
            <a:endParaRPr lang="de-DE" dirty="0"/>
          </a:p>
        </p:txBody>
      </p:sp>
      <p:sp>
        <p:nvSpPr>
          <p:cNvPr id="44" name="Rectangle 7"/>
          <p:cNvSpPr>
            <a:spLocks noChangeArrowheads="1"/>
          </p:cNvSpPr>
          <p:nvPr/>
        </p:nvSpPr>
        <p:spPr bwMode="auto">
          <a:xfrm>
            <a:off x="343840" y="7031937"/>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72</a:t>
            </a:r>
          </a:p>
        </p:txBody>
      </p:sp>
      <p:sp>
        <p:nvSpPr>
          <p:cNvPr id="45" name="Rectangle 7"/>
          <p:cNvSpPr>
            <a:spLocks noChangeArrowheads="1"/>
          </p:cNvSpPr>
          <p:nvPr/>
        </p:nvSpPr>
        <p:spPr bwMode="auto">
          <a:xfrm>
            <a:off x="360067" y="7207217"/>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55</a:t>
            </a:r>
          </a:p>
        </p:txBody>
      </p:sp>
      <p:sp>
        <p:nvSpPr>
          <p:cNvPr id="48" name="Rectangle 7"/>
          <p:cNvSpPr>
            <a:spLocks noChangeArrowheads="1"/>
          </p:cNvSpPr>
          <p:nvPr/>
        </p:nvSpPr>
        <p:spPr bwMode="auto">
          <a:xfrm>
            <a:off x="3808246" y="8451688"/>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51" name="Rectangle 7">
            <a:extLst>
              <a:ext uri="{FF2B5EF4-FFF2-40B4-BE49-F238E27FC236}">
                <a16:creationId xmlns:a16="http://schemas.microsoft.com/office/drawing/2014/main" id="{60C386C6-7D77-F042-9E8B-F07D01D7A9A5}"/>
              </a:ext>
            </a:extLst>
          </p:cNvPr>
          <p:cNvSpPr>
            <a:spLocks noChangeArrowheads="1"/>
          </p:cNvSpPr>
          <p:nvPr/>
        </p:nvSpPr>
        <p:spPr bwMode="auto">
          <a:xfrm>
            <a:off x="3426204" y="6830039"/>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17</a:t>
            </a:r>
          </a:p>
        </p:txBody>
      </p:sp>
      <p:sp>
        <p:nvSpPr>
          <p:cNvPr id="52" name="Rectangle 7"/>
          <p:cNvSpPr>
            <a:spLocks noChangeArrowheads="1"/>
          </p:cNvSpPr>
          <p:nvPr/>
        </p:nvSpPr>
        <p:spPr bwMode="auto">
          <a:xfrm>
            <a:off x="2263222" y="1071282"/>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34</a:t>
            </a:r>
          </a:p>
        </p:txBody>
      </p:sp>
      <p:sp>
        <p:nvSpPr>
          <p:cNvPr id="53" name="Rectangle 7"/>
          <p:cNvSpPr>
            <a:spLocks noChangeArrowheads="1"/>
          </p:cNvSpPr>
          <p:nvPr/>
        </p:nvSpPr>
        <p:spPr bwMode="auto">
          <a:xfrm>
            <a:off x="2262533" y="119354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26</a:t>
            </a:r>
          </a:p>
        </p:txBody>
      </p:sp>
      <p:sp>
        <p:nvSpPr>
          <p:cNvPr id="56" name="Rectangle 7"/>
          <p:cNvSpPr>
            <a:spLocks noChangeArrowheads="1"/>
          </p:cNvSpPr>
          <p:nvPr/>
        </p:nvSpPr>
        <p:spPr bwMode="auto">
          <a:xfrm>
            <a:off x="3388335" y="2525571"/>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58" name="Rectangle 7"/>
          <p:cNvSpPr>
            <a:spLocks noChangeArrowheads="1"/>
          </p:cNvSpPr>
          <p:nvPr/>
        </p:nvSpPr>
        <p:spPr bwMode="auto">
          <a:xfrm>
            <a:off x="2223409" y="2666034"/>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59" name="Rectangle 7"/>
          <p:cNvSpPr>
            <a:spLocks noChangeArrowheads="1"/>
          </p:cNvSpPr>
          <p:nvPr/>
        </p:nvSpPr>
        <p:spPr bwMode="auto">
          <a:xfrm>
            <a:off x="3379241" y="418777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95</a:t>
            </a:r>
          </a:p>
        </p:txBody>
      </p:sp>
      <p:sp>
        <p:nvSpPr>
          <p:cNvPr id="60" name="Rectangle 7"/>
          <p:cNvSpPr>
            <a:spLocks noChangeArrowheads="1"/>
          </p:cNvSpPr>
          <p:nvPr/>
        </p:nvSpPr>
        <p:spPr bwMode="auto">
          <a:xfrm>
            <a:off x="3388335" y="5423366"/>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61" name="Rectangle 7"/>
          <p:cNvSpPr>
            <a:spLocks noChangeArrowheads="1"/>
          </p:cNvSpPr>
          <p:nvPr/>
        </p:nvSpPr>
        <p:spPr bwMode="auto">
          <a:xfrm>
            <a:off x="242056" y="4484835"/>
            <a:ext cx="300082"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130</a:t>
            </a:r>
          </a:p>
        </p:txBody>
      </p:sp>
      <p:sp>
        <p:nvSpPr>
          <p:cNvPr id="62" name="Rectangle 7"/>
          <p:cNvSpPr>
            <a:spLocks noChangeArrowheads="1"/>
          </p:cNvSpPr>
          <p:nvPr/>
        </p:nvSpPr>
        <p:spPr bwMode="auto">
          <a:xfrm>
            <a:off x="240624" y="4392502"/>
            <a:ext cx="300082"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170</a:t>
            </a:r>
          </a:p>
        </p:txBody>
      </p:sp>
      <p:sp>
        <p:nvSpPr>
          <p:cNvPr id="63" name="Rectangle 7"/>
          <p:cNvSpPr>
            <a:spLocks noChangeArrowheads="1"/>
          </p:cNvSpPr>
          <p:nvPr/>
        </p:nvSpPr>
        <p:spPr bwMode="auto">
          <a:xfrm>
            <a:off x="326848" y="6142348"/>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95</a:t>
            </a:r>
          </a:p>
        </p:txBody>
      </p:sp>
      <p:sp>
        <p:nvSpPr>
          <p:cNvPr id="64" name="Rectangle 7"/>
          <p:cNvSpPr>
            <a:spLocks noChangeArrowheads="1"/>
          </p:cNvSpPr>
          <p:nvPr/>
        </p:nvSpPr>
        <p:spPr bwMode="auto">
          <a:xfrm>
            <a:off x="3808741" y="8335471"/>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smtClean="0"/>
              <a:t>55</a:t>
            </a:r>
            <a:endParaRPr lang="de-DE" sz="600" dirty="0"/>
          </a:p>
        </p:txBody>
      </p:sp>
    </p:spTree>
    <p:extLst>
      <p:ext uri="{BB962C8B-B14F-4D97-AF65-F5344CB8AC3E}">
        <p14:creationId xmlns:p14="http://schemas.microsoft.com/office/powerpoint/2010/main" val="31201560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dirty="0" smtClean="0"/>
              <a:t>20</a:t>
            </a:r>
            <a:endParaRPr lang="de-DE"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337" y="1336781"/>
            <a:ext cx="2147428" cy="2949135"/>
          </a:xfrm>
          <a:prstGeom prst="rect">
            <a:avLst/>
          </a:prstGeom>
        </p:spPr>
      </p:pic>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5286" y="1349828"/>
            <a:ext cx="2147428" cy="2949135"/>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8185" y="1349827"/>
            <a:ext cx="2147428" cy="2949135"/>
          </a:xfrm>
          <a:prstGeom prst="rect">
            <a:avLst/>
          </a:prstGeom>
        </p:spPr>
      </p:pic>
      <p:sp>
        <p:nvSpPr>
          <p:cNvPr id="6" name="Rechteck 5"/>
          <p:cNvSpPr/>
          <p:nvPr/>
        </p:nvSpPr>
        <p:spPr>
          <a:xfrm>
            <a:off x="1036356" y="3060285"/>
            <a:ext cx="1096889" cy="2081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flipH="1">
            <a:off x="1783758" y="3268470"/>
            <a:ext cx="503007" cy="246221"/>
          </a:xfrm>
          <a:prstGeom prst="rect">
            <a:avLst/>
          </a:prstGeom>
          <a:noFill/>
        </p:spPr>
        <p:txBody>
          <a:bodyPr wrap="square" rtlCol="0">
            <a:spAutoFit/>
          </a:bodyPr>
          <a:lstStyle/>
          <a:p>
            <a:r>
              <a:rPr lang="de-DE" sz="1000" dirty="0" smtClean="0"/>
              <a:t>p27</a:t>
            </a:r>
            <a:endParaRPr lang="de-DE" sz="1000" dirty="0"/>
          </a:p>
        </p:txBody>
      </p:sp>
      <p:sp>
        <p:nvSpPr>
          <p:cNvPr id="8" name="Textfeld 7"/>
          <p:cNvSpPr txBox="1"/>
          <p:nvPr/>
        </p:nvSpPr>
        <p:spPr>
          <a:xfrm>
            <a:off x="139337" y="82209"/>
            <a:ext cx="6368362" cy="461665"/>
          </a:xfrm>
          <a:prstGeom prst="rect">
            <a:avLst/>
          </a:prstGeom>
          <a:noFill/>
        </p:spPr>
        <p:txBody>
          <a:bodyPr wrap="square" rtlCol="0">
            <a:spAutoFit/>
          </a:bodyPr>
          <a:lstStyle/>
          <a:p>
            <a:r>
              <a:rPr lang="de-DE" sz="1200" b="1" dirty="0" smtClean="0"/>
              <a:t>Original Western </a:t>
            </a:r>
            <a:r>
              <a:rPr lang="de-DE" sz="1200" b="1" dirty="0" err="1" smtClean="0"/>
              <a:t>blot</a:t>
            </a:r>
            <a:r>
              <a:rPr lang="de-DE" sz="1200" b="1" dirty="0" smtClean="0"/>
              <a:t> </a:t>
            </a:r>
            <a:r>
              <a:rPr lang="de-DE" sz="1200" b="1" dirty="0" err="1" smtClean="0"/>
              <a:t>images</a:t>
            </a:r>
            <a:r>
              <a:rPr lang="de-DE" sz="1200" b="1" dirty="0" smtClean="0"/>
              <a:t> </a:t>
            </a:r>
            <a:r>
              <a:rPr lang="de-DE" sz="1200" b="1" dirty="0" err="1" smtClean="0"/>
              <a:t>of</a:t>
            </a:r>
            <a:r>
              <a:rPr lang="de-DE" sz="1200" b="1" dirty="0" smtClean="0"/>
              <a:t> </a:t>
            </a:r>
            <a:r>
              <a:rPr lang="de-DE" sz="1200" b="1" dirty="0" err="1" smtClean="0"/>
              <a:t>Figure</a:t>
            </a:r>
            <a:r>
              <a:rPr lang="de-DE" sz="1200" b="1" dirty="0" smtClean="0"/>
              <a:t> </a:t>
            </a:r>
            <a:r>
              <a:rPr lang="de-DE" sz="1200" b="1" dirty="0" smtClean="0"/>
              <a:t>6C: </a:t>
            </a:r>
            <a:r>
              <a:rPr lang="de-DE" sz="1200" dirty="0" err="1"/>
              <a:t>Overlay</a:t>
            </a:r>
            <a:r>
              <a:rPr lang="de-DE" sz="1200" dirty="0"/>
              <a:t> </a:t>
            </a:r>
            <a:r>
              <a:rPr lang="de-DE" sz="1200" dirty="0" err="1"/>
              <a:t>images</a:t>
            </a:r>
            <a:r>
              <a:rPr lang="de-DE" sz="1200" dirty="0"/>
              <a:t> </a:t>
            </a:r>
            <a:r>
              <a:rPr lang="de-DE" sz="1200" dirty="0" err="1"/>
              <a:t>of</a:t>
            </a:r>
            <a:r>
              <a:rPr lang="de-DE" sz="1200" dirty="0"/>
              <a:t> </a:t>
            </a:r>
            <a:r>
              <a:rPr lang="de-DE" sz="1200" dirty="0" err="1"/>
              <a:t>the</a:t>
            </a:r>
            <a:r>
              <a:rPr lang="de-DE" sz="1200" dirty="0"/>
              <a:t> </a:t>
            </a:r>
            <a:r>
              <a:rPr lang="de-DE" sz="1200" dirty="0" err="1"/>
              <a:t>chemoluminescent</a:t>
            </a:r>
            <a:r>
              <a:rPr lang="de-DE" sz="1200" dirty="0"/>
              <a:t> </a:t>
            </a:r>
            <a:r>
              <a:rPr lang="de-DE" sz="1200" dirty="0" err="1"/>
              <a:t>exposure</a:t>
            </a:r>
            <a:r>
              <a:rPr lang="de-DE" sz="1200" dirty="0"/>
              <a:t> </a:t>
            </a:r>
            <a:r>
              <a:rPr lang="de-DE" sz="1200" dirty="0" err="1"/>
              <a:t>and</a:t>
            </a:r>
            <a:r>
              <a:rPr lang="de-DE" sz="1200" dirty="0"/>
              <a:t> </a:t>
            </a:r>
            <a:r>
              <a:rPr lang="de-DE" sz="1200" dirty="0" err="1"/>
              <a:t>white</a:t>
            </a:r>
            <a:r>
              <a:rPr lang="de-DE" sz="1200" dirty="0"/>
              <a:t> light </a:t>
            </a:r>
            <a:r>
              <a:rPr lang="de-DE" sz="1200" dirty="0" err="1"/>
              <a:t>exposer</a:t>
            </a:r>
            <a:r>
              <a:rPr lang="de-DE" sz="1200" dirty="0"/>
              <a:t> </a:t>
            </a:r>
            <a:r>
              <a:rPr lang="de-DE" sz="1200" dirty="0" err="1"/>
              <a:t>to</a:t>
            </a:r>
            <a:r>
              <a:rPr lang="de-DE" sz="1200" dirty="0"/>
              <a:t> </a:t>
            </a:r>
            <a:r>
              <a:rPr lang="de-DE" sz="1200" dirty="0" err="1"/>
              <a:t>generate</a:t>
            </a:r>
            <a:r>
              <a:rPr lang="de-DE" sz="1200" dirty="0"/>
              <a:t> a </a:t>
            </a:r>
            <a:r>
              <a:rPr lang="de-DE" sz="1200" dirty="0" err="1"/>
              <a:t>image</a:t>
            </a:r>
            <a:r>
              <a:rPr lang="de-DE" sz="1200" dirty="0"/>
              <a:t> </a:t>
            </a:r>
            <a:r>
              <a:rPr lang="de-DE" sz="1200" dirty="0" err="1"/>
              <a:t>including</a:t>
            </a:r>
            <a:r>
              <a:rPr lang="de-DE" sz="1200" dirty="0"/>
              <a:t> </a:t>
            </a:r>
            <a:r>
              <a:rPr lang="de-DE" sz="1200" dirty="0" err="1"/>
              <a:t>the</a:t>
            </a:r>
            <a:r>
              <a:rPr lang="de-DE" sz="1200" dirty="0"/>
              <a:t> </a:t>
            </a:r>
            <a:r>
              <a:rPr lang="de-DE" sz="1200" dirty="0" err="1" smtClean="0"/>
              <a:t>molecular</a:t>
            </a:r>
            <a:r>
              <a:rPr lang="de-DE" sz="1200" dirty="0" smtClean="0"/>
              <a:t> </a:t>
            </a:r>
            <a:r>
              <a:rPr lang="de-DE" sz="1200" dirty="0" err="1" smtClean="0"/>
              <a:t>weight</a:t>
            </a:r>
            <a:r>
              <a:rPr lang="de-DE" sz="1200" dirty="0" smtClean="0"/>
              <a:t> </a:t>
            </a:r>
            <a:r>
              <a:rPr lang="de-DE" sz="1200" dirty="0" err="1" smtClean="0"/>
              <a:t>marker</a:t>
            </a:r>
            <a:r>
              <a:rPr lang="de-DE" sz="1200" dirty="0" smtClean="0"/>
              <a:t> (</a:t>
            </a:r>
            <a:r>
              <a:rPr lang="de-DE" sz="1200" dirty="0" err="1" smtClean="0"/>
              <a:t>kDa</a:t>
            </a:r>
            <a:r>
              <a:rPr lang="de-DE" sz="1200" dirty="0" smtClean="0"/>
              <a:t>) </a:t>
            </a:r>
            <a:r>
              <a:rPr lang="de-DE" sz="1200" dirty="0" err="1"/>
              <a:t>are</a:t>
            </a:r>
            <a:r>
              <a:rPr lang="de-DE" sz="1200" dirty="0"/>
              <a:t> </a:t>
            </a:r>
            <a:r>
              <a:rPr lang="de-DE" sz="1200" dirty="0" err="1"/>
              <a:t>shown</a:t>
            </a:r>
            <a:r>
              <a:rPr lang="de-DE" sz="1200" dirty="0" smtClean="0"/>
              <a:t>.</a:t>
            </a:r>
            <a:endParaRPr lang="de-DE" sz="1200" dirty="0"/>
          </a:p>
        </p:txBody>
      </p:sp>
      <p:sp>
        <p:nvSpPr>
          <p:cNvPr id="9" name="Rechteck 8"/>
          <p:cNvSpPr/>
          <p:nvPr/>
        </p:nvSpPr>
        <p:spPr>
          <a:xfrm>
            <a:off x="3281623" y="2956192"/>
            <a:ext cx="1096889" cy="2081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flipH="1">
            <a:off x="4029025" y="3164377"/>
            <a:ext cx="503007" cy="246221"/>
          </a:xfrm>
          <a:prstGeom prst="rect">
            <a:avLst/>
          </a:prstGeom>
          <a:noFill/>
        </p:spPr>
        <p:txBody>
          <a:bodyPr wrap="square" rtlCol="0">
            <a:spAutoFit/>
          </a:bodyPr>
          <a:lstStyle/>
          <a:p>
            <a:r>
              <a:rPr lang="de-DE" sz="1000" dirty="0" smtClean="0"/>
              <a:t>SKP2</a:t>
            </a:r>
            <a:endParaRPr lang="de-DE" sz="1000" dirty="0"/>
          </a:p>
        </p:txBody>
      </p:sp>
      <p:sp>
        <p:nvSpPr>
          <p:cNvPr id="11" name="Rechteck 10"/>
          <p:cNvSpPr/>
          <p:nvPr/>
        </p:nvSpPr>
        <p:spPr>
          <a:xfrm>
            <a:off x="5503806" y="2810410"/>
            <a:ext cx="1096889" cy="2081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flipH="1">
            <a:off x="6251207" y="3018595"/>
            <a:ext cx="560558" cy="246221"/>
          </a:xfrm>
          <a:prstGeom prst="rect">
            <a:avLst/>
          </a:prstGeom>
          <a:noFill/>
        </p:spPr>
        <p:txBody>
          <a:bodyPr wrap="square" rtlCol="0">
            <a:spAutoFit/>
          </a:bodyPr>
          <a:lstStyle/>
          <a:p>
            <a:r>
              <a:rPr lang="de-DE" sz="1000" dirty="0" smtClean="0"/>
              <a:t>HSP90</a:t>
            </a:r>
            <a:endParaRPr lang="de-DE" sz="1000" dirty="0"/>
          </a:p>
        </p:txBody>
      </p:sp>
      <p:sp>
        <p:nvSpPr>
          <p:cNvPr id="40" name="Rectangle 7"/>
          <p:cNvSpPr>
            <a:spLocks noChangeArrowheads="1"/>
          </p:cNvSpPr>
          <p:nvPr/>
        </p:nvSpPr>
        <p:spPr bwMode="auto">
          <a:xfrm>
            <a:off x="4621919" y="281041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95</a:t>
            </a:r>
          </a:p>
        </p:txBody>
      </p:sp>
      <p:sp>
        <p:nvSpPr>
          <p:cNvPr id="41" name="Rectangle 7"/>
          <p:cNvSpPr>
            <a:spLocks noChangeArrowheads="1"/>
          </p:cNvSpPr>
          <p:nvPr/>
        </p:nvSpPr>
        <p:spPr bwMode="auto">
          <a:xfrm>
            <a:off x="4615116" y="2909542"/>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72</a:t>
            </a:r>
          </a:p>
        </p:txBody>
      </p:sp>
      <p:sp>
        <p:nvSpPr>
          <p:cNvPr id="42" name="Rectangle 7"/>
          <p:cNvSpPr>
            <a:spLocks noChangeArrowheads="1"/>
          </p:cNvSpPr>
          <p:nvPr/>
        </p:nvSpPr>
        <p:spPr bwMode="auto">
          <a:xfrm>
            <a:off x="2426040" y="2867245"/>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55</a:t>
            </a:r>
          </a:p>
        </p:txBody>
      </p:sp>
      <p:sp>
        <p:nvSpPr>
          <p:cNvPr id="44" name="Rectangle 7"/>
          <p:cNvSpPr>
            <a:spLocks noChangeArrowheads="1"/>
          </p:cNvSpPr>
          <p:nvPr/>
        </p:nvSpPr>
        <p:spPr bwMode="auto">
          <a:xfrm>
            <a:off x="2419237" y="2979762"/>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43</a:t>
            </a:r>
          </a:p>
        </p:txBody>
      </p:sp>
      <p:sp>
        <p:nvSpPr>
          <p:cNvPr id="45" name="Rectangle 7"/>
          <p:cNvSpPr>
            <a:spLocks noChangeArrowheads="1"/>
          </p:cNvSpPr>
          <p:nvPr/>
        </p:nvSpPr>
        <p:spPr bwMode="auto">
          <a:xfrm>
            <a:off x="139466" y="308015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26</a:t>
            </a:r>
          </a:p>
        </p:txBody>
      </p:sp>
      <p:sp>
        <p:nvSpPr>
          <p:cNvPr id="46" name="Rectangle 7">
            <a:extLst>
              <a:ext uri="{FF2B5EF4-FFF2-40B4-BE49-F238E27FC236}">
                <a16:creationId xmlns:a16="http://schemas.microsoft.com/office/drawing/2014/main" id="{60C386C6-7D77-F042-9E8B-F07D01D7A9A5}"/>
              </a:ext>
            </a:extLst>
          </p:cNvPr>
          <p:cNvSpPr>
            <a:spLocks noChangeArrowheads="1"/>
          </p:cNvSpPr>
          <p:nvPr/>
        </p:nvSpPr>
        <p:spPr bwMode="auto">
          <a:xfrm>
            <a:off x="139466" y="3391580"/>
            <a:ext cx="261610" cy="184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de-DE" sz="600" dirty="0"/>
              <a:t>17</a:t>
            </a:r>
          </a:p>
        </p:txBody>
      </p:sp>
    </p:spTree>
    <p:extLst>
      <p:ext uri="{BB962C8B-B14F-4D97-AF65-F5344CB8AC3E}">
        <p14:creationId xmlns:p14="http://schemas.microsoft.com/office/powerpoint/2010/main" val="356566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84271" y="337551"/>
            <a:ext cx="5889458" cy="8279190"/>
          </a:xfrm>
          <a:prstGeom prst="rect">
            <a:avLst/>
          </a:prstGeom>
        </p:spPr>
        <p:txBody>
          <a:bodyPr wrap="square">
            <a:spAutoFit/>
          </a:bodyPr>
          <a:lstStyle/>
          <a:p>
            <a:pPr algn="just">
              <a:spcAft>
                <a:spcPts val="600"/>
              </a:spcAft>
            </a:pPr>
            <a:r>
              <a:rPr lang="en-US" sz="1200" b="1" dirty="0">
                <a:ea typeface="MS Mincho"/>
                <a:cs typeface="Times New Roman" panose="02020603050405020304" pitchFamily="18" charset="0"/>
              </a:rPr>
              <a:t>Flow cytometry </a:t>
            </a:r>
            <a:endParaRPr lang="de-DE" sz="1200" dirty="0">
              <a:ea typeface="MS Mincho"/>
              <a:cs typeface="Times New Roman" panose="02020603050405020304" pitchFamily="18" charset="0"/>
            </a:endParaRPr>
          </a:p>
          <a:p>
            <a:pPr algn="just">
              <a:spcAft>
                <a:spcPts val="600"/>
              </a:spcAft>
            </a:pPr>
            <a:r>
              <a:rPr lang="en-US" sz="1200" dirty="0">
                <a:ea typeface="MS Mincho"/>
                <a:cs typeface="Times New Roman" panose="02020603050405020304" pitchFamily="18" charset="0"/>
              </a:rPr>
              <a:t>For </a:t>
            </a:r>
            <a:r>
              <a:rPr lang="en-US" sz="1200" dirty="0" err="1">
                <a:ea typeface="MS Mincho"/>
                <a:cs typeface="Times New Roman" panose="02020603050405020304" pitchFamily="18" charset="0"/>
              </a:rPr>
              <a:t>immunophenotyping</a:t>
            </a:r>
            <a:r>
              <a:rPr lang="en-US" sz="1200" dirty="0">
                <a:ea typeface="MS Mincho"/>
                <a:cs typeface="Times New Roman" panose="02020603050405020304" pitchFamily="18" charset="0"/>
              </a:rPr>
              <a:t>, single cell suspensions were prepared by passing the hematopoietic organs immerged in ice cold FACS buffer (PBS, 2 mM EDTA, 0.5% FCS) through a 100 μm nylon mesh strainer (Falcon, Corning, NY, USA) or by flushing femurs and tibiae using a 23 G needle. Red blood cells were lysed by incubation in cold RBC lysis buffer (145 mM NH</a:t>
            </a:r>
            <a:r>
              <a:rPr lang="en-US" sz="1200" baseline="-25000" dirty="0">
                <a:ea typeface="MS Mincho"/>
                <a:cs typeface="Times New Roman" panose="02020603050405020304" pitchFamily="18" charset="0"/>
              </a:rPr>
              <a:t>4</a:t>
            </a:r>
            <a:r>
              <a:rPr lang="en-US" sz="1200" dirty="0">
                <a:ea typeface="MS Mincho"/>
                <a:cs typeface="Times New Roman" panose="02020603050405020304" pitchFamily="18" charset="0"/>
              </a:rPr>
              <a:t>Cl, 12 mM NaHCO</a:t>
            </a:r>
            <a:r>
              <a:rPr lang="en-US" sz="1200" baseline="-25000" dirty="0">
                <a:ea typeface="MS Mincho"/>
                <a:cs typeface="Times New Roman" panose="02020603050405020304" pitchFamily="18" charset="0"/>
              </a:rPr>
              <a:t>3</a:t>
            </a:r>
            <a:r>
              <a:rPr lang="en-US" sz="1200" dirty="0">
                <a:ea typeface="MS Mincho"/>
                <a:cs typeface="Times New Roman" panose="02020603050405020304" pitchFamily="18" charset="0"/>
              </a:rPr>
              <a:t>, 125 </a:t>
            </a:r>
            <a:r>
              <a:rPr lang="de-DE" sz="1200" dirty="0">
                <a:ea typeface="MS Mincho"/>
                <a:cs typeface="Times New Roman" panose="02020603050405020304" pitchFamily="18" charset="0"/>
              </a:rPr>
              <a:t>μ</a:t>
            </a:r>
            <a:r>
              <a:rPr lang="en-US" sz="1200" dirty="0">
                <a:ea typeface="MS Mincho"/>
                <a:cs typeface="Times New Roman" panose="02020603050405020304" pitchFamily="18" charset="0"/>
              </a:rPr>
              <a:t>M EDTA) for 7 min. Lysis was stopped by addition of PBS. FACS staining was performed by incubating 1x10</a:t>
            </a:r>
            <a:r>
              <a:rPr lang="en-US" sz="1200" baseline="30000" dirty="0">
                <a:ea typeface="MS Mincho"/>
                <a:cs typeface="Times New Roman" panose="02020603050405020304" pitchFamily="18" charset="0"/>
              </a:rPr>
              <a:t>6</a:t>
            </a:r>
            <a:r>
              <a:rPr lang="en-US" sz="1200" dirty="0">
                <a:ea typeface="MS Mincho"/>
                <a:cs typeface="Times New Roman" panose="02020603050405020304" pitchFamily="18" charset="0"/>
              </a:rPr>
              <a:t> cells in 50 </a:t>
            </a:r>
            <a:r>
              <a:rPr lang="de-DE" sz="1200" dirty="0">
                <a:ea typeface="MS Mincho"/>
                <a:cs typeface="Times New Roman" panose="02020603050405020304" pitchFamily="18" charset="0"/>
              </a:rPr>
              <a:t>μ</a:t>
            </a:r>
            <a:r>
              <a:rPr lang="en-US" sz="1200" dirty="0">
                <a:ea typeface="MS Mincho"/>
                <a:cs typeface="Times New Roman" panose="02020603050405020304" pitchFamily="18" charset="0"/>
              </a:rPr>
              <a:t>l FACS buffer containing 2% rat serum and the respective fluorescent-conjugated antibodies for 30 min at 4°C. A second incubation step with Streptavidin-</a:t>
            </a:r>
            <a:r>
              <a:rPr lang="en-US" sz="1200" dirty="0" err="1">
                <a:ea typeface="MS Mincho"/>
                <a:cs typeface="Times New Roman" panose="02020603050405020304" pitchFamily="18" charset="0"/>
              </a:rPr>
              <a:t>PerCP</a:t>
            </a:r>
            <a:r>
              <a:rPr lang="en-US" sz="1200" dirty="0">
                <a:ea typeface="MS Mincho"/>
                <a:cs typeface="Times New Roman" panose="02020603050405020304" pitchFamily="18" charset="0"/>
              </a:rPr>
              <a:t>/Cy5.5 was performed for 15 min if a biotinylated primary antibody was used. </a:t>
            </a:r>
            <a:endParaRPr lang="en-US" sz="1200" dirty="0" smtClean="0">
              <a:ea typeface="MS Mincho"/>
              <a:cs typeface="Times New Roman" panose="02020603050405020304" pitchFamily="18" charset="0"/>
            </a:endParaRPr>
          </a:p>
          <a:p>
            <a:pPr algn="just">
              <a:spcAft>
                <a:spcPts val="600"/>
              </a:spcAft>
            </a:pPr>
            <a:r>
              <a:rPr lang="en-US" sz="1200" dirty="0" smtClean="0">
                <a:ea typeface="MS Mincho"/>
                <a:cs typeface="Times New Roman" panose="02020603050405020304" pitchFamily="18" charset="0"/>
              </a:rPr>
              <a:t>Cell </a:t>
            </a:r>
            <a:r>
              <a:rPr lang="en-US" sz="1200" dirty="0">
                <a:ea typeface="MS Mincho"/>
                <a:cs typeface="Times New Roman" panose="02020603050405020304" pitchFamily="18" charset="0"/>
              </a:rPr>
              <a:t>cycle analyses was performed after </a:t>
            </a:r>
            <a:r>
              <a:rPr lang="en-US" sz="1200" dirty="0" err="1">
                <a:ea typeface="MS Mincho"/>
                <a:cs typeface="Times New Roman" panose="02020603050405020304" pitchFamily="18" charset="0"/>
              </a:rPr>
              <a:t>BrdU</a:t>
            </a:r>
            <a:r>
              <a:rPr lang="en-US" sz="1200" dirty="0">
                <a:ea typeface="MS Mincho"/>
                <a:cs typeface="Times New Roman" panose="02020603050405020304" pitchFamily="18" charset="0"/>
              </a:rPr>
              <a:t> incorporation (20 </a:t>
            </a:r>
            <a:r>
              <a:rPr lang="en-US" sz="1200" dirty="0" err="1">
                <a:ea typeface="MS Mincho"/>
                <a:cs typeface="Times New Roman" panose="02020603050405020304" pitchFamily="18" charset="0"/>
              </a:rPr>
              <a:t>μM</a:t>
            </a:r>
            <a:r>
              <a:rPr lang="en-US" sz="1200" dirty="0">
                <a:ea typeface="MS Mincho"/>
                <a:cs typeface="Times New Roman" panose="02020603050405020304" pitchFamily="18" charset="0"/>
              </a:rPr>
              <a:t>, 20 min) and fixation of cells in 70% ice cold ethanol using FITC-conjugated anti-</a:t>
            </a:r>
            <a:r>
              <a:rPr lang="en-US" sz="1200" dirty="0" err="1">
                <a:ea typeface="MS Mincho"/>
                <a:cs typeface="Times New Roman" panose="02020603050405020304" pitchFamily="18" charset="0"/>
              </a:rPr>
              <a:t>BrdU</a:t>
            </a:r>
            <a:r>
              <a:rPr lang="en-US" sz="1200" dirty="0">
                <a:ea typeface="MS Mincho"/>
                <a:cs typeface="Times New Roman" panose="02020603050405020304" pitchFamily="18" charset="0"/>
              </a:rPr>
              <a:t> antibodies and </a:t>
            </a:r>
            <a:r>
              <a:rPr lang="en-US" sz="1200" dirty="0" err="1">
                <a:ea typeface="MS Mincho"/>
                <a:cs typeface="Times New Roman" panose="02020603050405020304" pitchFamily="18" charset="0"/>
              </a:rPr>
              <a:t>propidium</a:t>
            </a:r>
            <a:r>
              <a:rPr lang="en-US" sz="1200" dirty="0">
                <a:ea typeface="MS Mincho"/>
                <a:cs typeface="Times New Roman" panose="02020603050405020304" pitchFamily="18" charset="0"/>
              </a:rPr>
              <a:t> iodide according to the manufacturer´s recommendation (</a:t>
            </a:r>
            <a:r>
              <a:rPr lang="en-US" sz="1200" dirty="0" smtClean="0">
                <a:ea typeface="MS Mincho"/>
                <a:cs typeface="Times New Roman" panose="02020603050405020304" pitchFamily="18" charset="0"/>
              </a:rPr>
              <a:t>Becton-Dickinson Biosciences, Franklin Lakes, NJ, USA). </a:t>
            </a:r>
            <a:r>
              <a:rPr lang="en-US" sz="1200" dirty="0" smtClean="0">
                <a:ea typeface="MS Mincho"/>
                <a:cs typeface="Times New Roman" panose="02020603050405020304" pitchFamily="18" charset="0"/>
              </a:rPr>
              <a:t>Sub G1 </a:t>
            </a:r>
            <a:r>
              <a:rPr lang="en-US" sz="1200" dirty="0">
                <a:ea typeface="MS Mincho"/>
                <a:cs typeface="Times New Roman" panose="02020603050405020304" pitchFamily="18" charset="0"/>
              </a:rPr>
              <a:t>phase was used as an indicator of apoptotic cells after staining the DNA content with </a:t>
            </a:r>
            <a:r>
              <a:rPr lang="en-US" sz="1200" dirty="0" err="1">
                <a:ea typeface="MS Mincho"/>
                <a:cs typeface="Times New Roman" panose="02020603050405020304" pitchFamily="18" charset="0"/>
              </a:rPr>
              <a:t>propidium</a:t>
            </a:r>
            <a:r>
              <a:rPr lang="en-US" sz="1200" dirty="0">
                <a:ea typeface="MS Mincho"/>
                <a:cs typeface="Times New Roman" panose="02020603050405020304" pitchFamily="18" charset="0"/>
              </a:rPr>
              <a:t> iodide. Apoptosis was assessed by staining cells with Annexin-V-eFl450 antibodies and 7 AAD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St. Diego, CA, USA) </a:t>
            </a:r>
            <a:r>
              <a:rPr lang="en-US" sz="1200" dirty="0">
                <a:ea typeface="MS Mincho"/>
                <a:cs typeface="Times New Roman" panose="02020603050405020304" pitchFamily="18" charset="0"/>
              </a:rPr>
              <a:t>in </a:t>
            </a:r>
            <a:r>
              <a:rPr lang="en-US" sz="1200" dirty="0" err="1">
                <a:ea typeface="MS Mincho"/>
                <a:cs typeface="Times New Roman" panose="02020603050405020304" pitchFamily="18" charset="0"/>
              </a:rPr>
              <a:t>Annexin</a:t>
            </a:r>
            <a:r>
              <a:rPr lang="en-US" sz="1200" dirty="0">
                <a:ea typeface="MS Mincho"/>
                <a:cs typeface="Times New Roman" panose="02020603050405020304" pitchFamily="18" charset="0"/>
              </a:rPr>
              <a:t>-V binding buffer (</a:t>
            </a:r>
            <a:r>
              <a:rPr lang="en-US" sz="1200" dirty="0" err="1">
                <a:ea typeface="MS Mincho"/>
                <a:cs typeface="Times New Roman" panose="02020603050405020304" pitchFamily="18" charset="0"/>
              </a:rPr>
              <a:t>BioLegend</a:t>
            </a:r>
            <a:r>
              <a:rPr lang="en-US" sz="1200" dirty="0">
                <a:ea typeface="MS Mincho"/>
                <a:cs typeface="Times New Roman" panose="02020603050405020304" pitchFamily="18" charset="0"/>
              </a:rPr>
              <a:t>). FACS analyses were performed with the </a:t>
            </a:r>
            <a:r>
              <a:rPr lang="en-US" sz="1200" dirty="0" err="1">
                <a:ea typeface="MS Mincho"/>
                <a:cs typeface="Times New Roman" panose="02020603050405020304" pitchFamily="18" charset="0"/>
              </a:rPr>
              <a:t>Fortessa</a:t>
            </a:r>
            <a:r>
              <a:rPr lang="en-US" sz="1200" dirty="0">
                <a:ea typeface="MS Mincho"/>
                <a:cs typeface="Times New Roman" panose="02020603050405020304" pitchFamily="18" charset="0"/>
              </a:rPr>
              <a:t> flow cytometer using </a:t>
            </a:r>
            <a:r>
              <a:rPr lang="en-US" sz="1200" dirty="0" err="1">
                <a:ea typeface="MS Mincho"/>
                <a:cs typeface="Times New Roman" panose="02020603050405020304" pitchFamily="18" charset="0"/>
              </a:rPr>
              <a:t>FACSDiva</a:t>
            </a:r>
            <a:r>
              <a:rPr lang="en-US" sz="1200" dirty="0">
                <a:ea typeface="MS Mincho"/>
                <a:cs typeface="Times New Roman" panose="02020603050405020304" pitchFamily="18" charset="0"/>
              </a:rPr>
              <a:t> cytometer (</a:t>
            </a:r>
            <a:r>
              <a:rPr lang="en-US" sz="1200" dirty="0" smtClean="0">
                <a:ea typeface="MS Mincho"/>
                <a:cs typeface="Times New Roman" panose="02020603050405020304" pitchFamily="18" charset="0"/>
              </a:rPr>
              <a:t>Becton-Dickinson Biosciences) </a:t>
            </a:r>
            <a:r>
              <a:rPr lang="en-US" sz="1200" dirty="0">
                <a:ea typeface="MS Mincho"/>
                <a:cs typeface="Times New Roman" panose="02020603050405020304" pitchFamily="18" charset="0"/>
              </a:rPr>
              <a:t>and </a:t>
            </a:r>
            <a:r>
              <a:rPr lang="en-US" sz="1200" dirty="0" err="1">
                <a:ea typeface="MS Mincho"/>
                <a:cs typeface="Times New Roman" panose="02020603050405020304" pitchFamily="18" charset="0"/>
              </a:rPr>
              <a:t>FlowJo</a:t>
            </a:r>
            <a:r>
              <a:rPr lang="en-US" sz="1200" dirty="0">
                <a:ea typeface="MS Mincho"/>
                <a:cs typeface="Times New Roman" panose="02020603050405020304" pitchFamily="18" charset="0"/>
              </a:rPr>
              <a:t> v10 software </a:t>
            </a:r>
            <a:r>
              <a:rPr lang="en-US" sz="1200" dirty="0" smtClean="0">
                <a:ea typeface="MS Mincho"/>
                <a:cs typeface="Times New Roman" panose="02020603050405020304" pitchFamily="18" charset="0"/>
              </a:rPr>
              <a:t>(Becton-Dickinson Biosciences). </a:t>
            </a:r>
            <a:endParaRPr lang="en-US" sz="1200" dirty="0">
              <a:ea typeface="MS Mincho"/>
              <a:cs typeface="Times New Roman" panose="02020603050405020304" pitchFamily="18" charset="0"/>
            </a:endParaRPr>
          </a:p>
          <a:p>
            <a:pPr algn="just">
              <a:spcAft>
                <a:spcPts val="600"/>
              </a:spcAft>
            </a:pPr>
            <a:endParaRPr lang="de-DE" sz="1200" dirty="0" smtClean="0">
              <a:ea typeface="MS Mincho"/>
              <a:cs typeface="Times New Roman" panose="02020603050405020304" pitchFamily="18" charset="0"/>
            </a:endParaRPr>
          </a:p>
          <a:p>
            <a:pPr algn="just">
              <a:spcAft>
                <a:spcPts val="600"/>
              </a:spcAft>
            </a:pPr>
            <a:r>
              <a:rPr lang="de-DE" sz="1200" b="1" dirty="0" smtClean="0">
                <a:ea typeface="MS Mincho"/>
                <a:cs typeface="Times New Roman" panose="02020603050405020304" pitchFamily="18" charset="0"/>
              </a:rPr>
              <a:t>Retroviral </a:t>
            </a:r>
            <a:r>
              <a:rPr lang="de-DE" sz="1200" b="1" dirty="0" err="1" smtClean="0">
                <a:ea typeface="MS Mincho"/>
                <a:cs typeface="Times New Roman" panose="02020603050405020304" pitchFamily="18" charset="0"/>
              </a:rPr>
              <a:t>infection</a:t>
            </a:r>
            <a:r>
              <a:rPr lang="de-DE" sz="1200" b="1" dirty="0" smtClean="0">
                <a:ea typeface="MS Mincho"/>
                <a:cs typeface="Times New Roman" panose="02020603050405020304" pitchFamily="18" charset="0"/>
              </a:rPr>
              <a:t> </a:t>
            </a:r>
            <a:r>
              <a:rPr lang="de-DE" sz="1200" b="1" dirty="0" err="1" smtClean="0">
                <a:ea typeface="MS Mincho"/>
                <a:cs typeface="Times New Roman" panose="02020603050405020304" pitchFamily="18" charset="0"/>
              </a:rPr>
              <a:t>of</a:t>
            </a:r>
            <a:r>
              <a:rPr lang="de-DE" sz="1200" b="1" dirty="0" smtClean="0">
                <a:ea typeface="MS Mincho"/>
                <a:cs typeface="Times New Roman" panose="02020603050405020304" pitchFamily="18" charset="0"/>
              </a:rPr>
              <a:t> </a:t>
            </a:r>
            <a:r>
              <a:rPr lang="de-DE" sz="1200" b="1" dirty="0" err="1" smtClean="0">
                <a:ea typeface="MS Mincho"/>
                <a:cs typeface="Times New Roman" panose="02020603050405020304" pitchFamily="18" charset="0"/>
              </a:rPr>
              <a:t>bone</a:t>
            </a:r>
            <a:r>
              <a:rPr lang="de-DE" sz="1200" b="1" dirty="0" smtClean="0">
                <a:ea typeface="MS Mincho"/>
                <a:cs typeface="Times New Roman" panose="02020603050405020304" pitchFamily="18" charset="0"/>
              </a:rPr>
              <a:t> </a:t>
            </a:r>
            <a:r>
              <a:rPr lang="de-DE" sz="1200" b="1" dirty="0" err="1" smtClean="0">
                <a:ea typeface="MS Mincho"/>
                <a:cs typeface="Times New Roman" panose="02020603050405020304" pitchFamily="18" charset="0"/>
              </a:rPr>
              <a:t>marrow</a:t>
            </a:r>
            <a:r>
              <a:rPr lang="de-DE" sz="1200" b="1" dirty="0" smtClean="0">
                <a:ea typeface="MS Mincho"/>
                <a:cs typeface="Times New Roman" panose="02020603050405020304" pitchFamily="18" charset="0"/>
              </a:rPr>
              <a:t> </a:t>
            </a:r>
            <a:r>
              <a:rPr lang="de-DE" sz="1200" b="1" dirty="0" err="1" smtClean="0">
                <a:ea typeface="MS Mincho"/>
                <a:cs typeface="Times New Roman" panose="02020603050405020304" pitchFamily="18" charset="0"/>
              </a:rPr>
              <a:t>cells</a:t>
            </a:r>
            <a:endParaRPr lang="de-DE" sz="1200" b="1" dirty="0" smtClean="0">
              <a:ea typeface="MS Mincho"/>
              <a:cs typeface="Times New Roman" panose="02020603050405020304" pitchFamily="18" charset="0"/>
            </a:endParaRPr>
          </a:p>
          <a:p>
            <a:pPr algn="just">
              <a:spcAft>
                <a:spcPts val="600"/>
              </a:spcAft>
            </a:pPr>
            <a:r>
              <a:rPr lang="en-US" sz="1200" dirty="0"/>
              <a:t>Bone marrow cells were isolated from 7 weeks old mice by flushing tibia and femur using a 23G needle. The homogenized cell suspension was centrifuged and infected with BCR::ABL1</a:t>
            </a:r>
            <a:r>
              <a:rPr lang="en-US" sz="1200" baseline="30000" dirty="0"/>
              <a:t>p190</a:t>
            </a:r>
            <a:r>
              <a:rPr lang="en-US" sz="1200" dirty="0"/>
              <a:t>-IRES-GFP, v-ABL </a:t>
            </a:r>
            <a:r>
              <a:rPr lang="en-US" sz="1200" dirty="0" err="1"/>
              <a:t>pMSCV</a:t>
            </a:r>
            <a:r>
              <a:rPr lang="en-US" sz="1200" dirty="0"/>
              <a:t>-IRES-GFP or </a:t>
            </a:r>
            <a:r>
              <a:rPr lang="en-US" sz="1200" dirty="0" err="1"/>
              <a:t>pMSCV</a:t>
            </a:r>
            <a:r>
              <a:rPr lang="en-US" sz="1200" dirty="0"/>
              <a:t>-IRES-GFP viral supernatants in B cell culture medium (IMDM medium, </a:t>
            </a:r>
            <a:r>
              <a:rPr lang="en-US" sz="1200" dirty="0" smtClean="0"/>
              <a:t>Sigma, St. </a:t>
            </a:r>
            <a:r>
              <a:rPr lang="en-US" sz="1200" dirty="0" smtClean="0"/>
              <a:t>Louis, M, USA</a:t>
            </a:r>
            <a:r>
              <a:rPr lang="en-US" sz="1200" dirty="0" smtClean="0"/>
              <a:t>) </a:t>
            </a:r>
            <a:r>
              <a:rPr lang="en-US" sz="1200" dirty="0"/>
              <a:t>containing 10% FCS (</a:t>
            </a:r>
            <a:r>
              <a:rPr lang="en-US" sz="1200" dirty="0" err="1" smtClean="0"/>
              <a:t>Gibco</a:t>
            </a:r>
            <a:r>
              <a:rPr lang="en-US" sz="1200" dirty="0" smtClean="0"/>
              <a:t>, fisher scientific, Waltham, M, USA), </a:t>
            </a:r>
            <a:r>
              <a:rPr lang="en-US" sz="1200" dirty="0"/>
              <a:t>100 U/ml penicillin, 100 </a:t>
            </a:r>
            <a:r>
              <a:rPr lang="en-US" sz="1200" dirty="0" err="1"/>
              <a:t>μg</a:t>
            </a:r>
            <a:r>
              <a:rPr lang="en-US" sz="1200" dirty="0"/>
              <a:t>/mL streptomycin, 2 mM L-glutamine 100 µM β-</a:t>
            </a:r>
            <a:r>
              <a:rPr lang="en-US" sz="1200" dirty="0" err="1"/>
              <a:t>mercaptoethanol</a:t>
            </a:r>
            <a:r>
              <a:rPr lang="en-US" sz="1200" dirty="0"/>
              <a:t>) in the absence or presence of 10 ng/ml rhIL7 (</a:t>
            </a:r>
            <a:r>
              <a:rPr lang="en-US" sz="1200" dirty="0" err="1"/>
              <a:t>PeproTech</a:t>
            </a:r>
            <a:r>
              <a:rPr lang="en-US" sz="1200" dirty="0"/>
              <a:t>, Rocky Hill, NJ, USA). Viral supernatants were produced with Phoenix cells using </a:t>
            </a:r>
            <a:r>
              <a:rPr lang="en-US" sz="1200" dirty="0" err="1"/>
              <a:t>Lipofectamine</a:t>
            </a:r>
            <a:r>
              <a:rPr lang="en-US" sz="1200" dirty="0"/>
              <a:t> 2000 (Invitrogen, fisher scientific) as transfection reagent. </a:t>
            </a:r>
            <a:endParaRPr lang="en-US" sz="1200" dirty="0" smtClean="0"/>
          </a:p>
          <a:p>
            <a:pPr algn="just">
              <a:spcAft>
                <a:spcPts val="600"/>
              </a:spcAft>
            </a:pPr>
            <a:endParaRPr lang="en-US" sz="1200" dirty="0"/>
          </a:p>
          <a:p>
            <a:pPr algn="just">
              <a:spcAft>
                <a:spcPts val="600"/>
              </a:spcAft>
            </a:pPr>
            <a:r>
              <a:rPr lang="de-DE" sz="1200" b="1" dirty="0" err="1" smtClean="0">
                <a:ea typeface="MS Mincho"/>
                <a:cs typeface="Times New Roman" panose="02020603050405020304" pitchFamily="18" charset="0"/>
              </a:rPr>
              <a:t>Colony</a:t>
            </a:r>
            <a:r>
              <a:rPr lang="de-DE" sz="1200" b="1" dirty="0" smtClean="0">
                <a:ea typeface="MS Mincho"/>
                <a:cs typeface="Times New Roman" panose="02020603050405020304" pitchFamily="18" charset="0"/>
              </a:rPr>
              <a:t> </a:t>
            </a:r>
            <a:r>
              <a:rPr lang="de-DE" sz="1200" b="1" dirty="0" err="1" smtClean="0">
                <a:ea typeface="MS Mincho"/>
                <a:cs typeface="Times New Roman" panose="02020603050405020304" pitchFamily="18" charset="0"/>
              </a:rPr>
              <a:t>formation</a:t>
            </a:r>
            <a:r>
              <a:rPr lang="de-DE" sz="1200" b="1" dirty="0" smtClean="0">
                <a:ea typeface="MS Mincho"/>
                <a:cs typeface="Times New Roman" panose="02020603050405020304" pitchFamily="18" charset="0"/>
              </a:rPr>
              <a:t> </a:t>
            </a:r>
            <a:r>
              <a:rPr lang="de-DE" sz="1200" b="1" dirty="0" err="1" smtClean="0">
                <a:ea typeface="MS Mincho"/>
                <a:cs typeface="Times New Roman" panose="02020603050405020304" pitchFamily="18" charset="0"/>
              </a:rPr>
              <a:t>assay</a:t>
            </a:r>
            <a:endParaRPr lang="de-DE" sz="1200" b="1" dirty="0">
              <a:ea typeface="MS Mincho"/>
              <a:cs typeface="Times New Roman" panose="02020603050405020304" pitchFamily="18" charset="0"/>
            </a:endParaRPr>
          </a:p>
          <a:p>
            <a:pPr algn="just">
              <a:spcAft>
                <a:spcPts val="600"/>
              </a:spcAft>
            </a:pPr>
            <a:r>
              <a:rPr lang="en-US" sz="1200" dirty="0"/>
              <a:t>Colony formation of bone marrow resident B cell progenitors was assessed in semisolid methylcellulose (</a:t>
            </a:r>
            <a:r>
              <a:rPr lang="en-US" sz="1200" dirty="0" err="1"/>
              <a:t>MethoCult</a:t>
            </a:r>
            <a:r>
              <a:rPr lang="en-US" sz="1200" dirty="0"/>
              <a:t> M3234, Stem Cell </a:t>
            </a:r>
            <a:r>
              <a:rPr lang="en-US" sz="1200" dirty="0" smtClean="0"/>
              <a:t>Technologies, Vancouver, USA) </a:t>
            </a:r>
            <a:r>
              <a:rPr lang="en-US" sz="1200" dirty="0"/>
              <a:t>by plating 1x10</a:t>
            </a:r>
            <a:r>
              <a:rPr lang="en-US" sz="1200" baseline="30000" dirty="0"/>
              <a:t>5</a:t>
            </a:r>
            <a:r>
              <a:rPr lang="en-US" sz="1200" dirty="0"/>
              <a:t> cells per 35 mm dishes supplemented with 10 ng/ml rh-IL-7 (</a:t>
            </a:r>
            <a:r>
              <a:rPr lang="en-US" sz="1200" dirty="0" err="1"/>
              <a:t>PeproTech</a:t>
            </a:r>
            <a:r>
              <a:rPr lang="en-US" sz="1200" dirty="0"/>
              <a:t>). Transformation by v-ABL was assessed after viral infection in the presence of 10 ng/ml IL-7. 2x10</a:t>
            </a:r>
            <a:r>
              <a:rPr lang="en-US" sz="1200" baseline="30000" dirty="0"/>
              <a:t>5 </a:t>
            </a:r>
            <a:r>
              <a:rPr lang="en-US" sz="1200" dirty="0"/>
              <a:t>cells were plated after 72 hours. Retroviral expression of BCR::ABL1</a:t>
            </a:r>
            <a:r>
              <a:rPr lang="en-US" sz="1200" baseline="30000" dirty="0"/>
              <a:t>p190</a:t>
            </a:r>
            <a:r>
              <a:rPr lang="en-US" sz="1200" dirty="0"/>
              <a:t> was carried out in the absence of IL-7 and 1x10</a:t>
            </a:r>
            <a:r>
              <a:rPr lang="en-US" sz="1200" baseline="30000" dirty="0"/>
              <a:t>5 </a:t>
            </a:r>
            <a:r>
              <a:rPr lang="en-US" sz="1200" dirty="0"/>
              <a:t>cells were plated after 48 hours. The indicated cell number was plated in growth-factor free methylcellulose and colony numbers were determined by light microscopy 8 days after incubation at 37°C (Olympus CK30 microscope, 5x magnification</a:t>
            </a:r>
            <a:r>
              <a:rPr lang="en-US" sz="1200" dirty="0" smtClean="0"/>
              <a:t>). The investigator was blinded to the group allocation when assessing the colony numbers. The colony </a:t>
            </a:r>
            <a:r>
              <a:rPr lang="en-US" sz="1200" dirty="0"/>
              <a:t>formation assays were performed in </a:t>
            </a:r>
            <a:r>
              <a:rPr lang="en-US" sz="1200" dirty="0" smtClean="0"/>
              <a:t> technical duplicates</a:t>
            </a:r>
            <a:r>
              <a:rPr lang="en-US" sz="1200" dirty="0" smtClean="0"/>
              <a:t>.</a:t>
            </a:r>
            <a:endParaRPr lang="de-DE" sz="1200" dirty="0" smtClean="0">
              <a:ea typeface="MS Mincho"/>
              <a:cs typeface="Times New Roman" panose="02020603050405020304" pitchFamily="18" charset="0"/>
            </a:endParaRPr>
          </a:p>
        </p:txBody>
      </p:sp>
      <p:sp>
        <p:nvSpPr>
          <p:cNvPr id="3" name="Fußzeilenplatzhalter 2"/>
          <p:cNvSpPr>
            <a:spLocks noGrp="1"/>
          </p:cNvSpPr>
          <p:nvPr>
            <p:ph type="ftr" sz="quarter" idx="11"/>
          </p:nvPr>
        </p:nvSpPr>
        <p:spPr/>
        <p:txBody>
          <a:bodyPr/>
          <a:lstStyle/>
          <a:p>
            <a:r>
              <a:rPr lang="de-DE" dirty="0" smtClean="0"/>
              <a:t>2</a:t>
            </a:r>
            <a:endParaRPr lang="de-DE" dirty="0"/>
          </a:p>
        </p:txBody>
      </p:sp>
    </p:spTree>
    <p:extLst>
      <p:ext uri="{BB962C8B-B14F-4D97-AF65-F5344CB8AC3E}">
        <p14:creationId xmlns:p14="http://schemas.microsoft.com/office/powerpoint/2010/main" val="4170120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81262" y="184607"/>
            <a:ext cx="5642811" cy="2062103"/>
          </a:xfrm>
          <a:prstGeom prst="rect">
            <a:avLst/>
          </a:prstGeom>
        </p:spPr>
        <p:txBody>
          <a:bodyPr wrap="square">
            <a:spAutoFit/>
          </a:bodyPr>
          <a:lstStyle/>
          <a:p>
            <a:pPr algn="just">
              <a:spcAft>
                <a:spcPts val="600"/>
              </a:spcAft>
            </a:pPr>
            <a:endParaRPr lang="de-DE" sz="1200" dirty="0">
              <a:ea typeface="MS Mincho"/>
              <a:cs typeface="Times New Roman" panose="02020603050405020304" pitchFamily="18" charset="0"/>
            </a:endParaRPr>
          </a:p>
          <a:p>
            <a:pPr algn="just">
              <a:spcAft>
                <a:spcPts val="600"/>
              </a:spcAft>
            </a:pPr>
            <a:r>
              <a:rPr lang="en-US" sz="1200" b="1" dirty="0">
                <a:ea typeface="MS Mincho"/>
                <a:cs typeface="Times New Roman" panose="02020603050405020304" pitchFamily="18" charset="0"/>
              </a:rPr>
              <a:t>Generation of v-ABL+ cell lines</a:t>
            </a:r>
          </a:p>
          <a:p>
            <a:pPr algn="just">
              <a:spcAft>
                <a:spcPts val="600"/>
              </a:spcAft>
            </a:pPr>
            <a:r>
              <a:rPr lang="en-US" sz="1200" dirty="0">
                <a:ea typeface="MS Mincho"/>
                <a:cs typeface="Times New Roman" panose="02020603050405020304" pitchFamily="18" charset="0"/>
              </a:rPr>
              <a:t>Bone marrow cells were isolated from leukemic mice at their respective endpoint and immortalized by extended culture in B cell medium (IMDM medium (Sigma) containing 10% FCS (</a:t>
            </a:r>
            <a:r>
              <a:rPr lang="en-US" sz="1200" dirty="0" err="1">
                <a:ea typeface="MS Mincho"/>
                <a:cs typeface="Times New Roman" panose="02020603050405020304" pitchFamily="18" charset="0"/>
              </a:rPr>
              <a:t>Gibco</a:t>
            </a:r>
            <a:r>
              <a:rPr lang="en-US" sz="1200" dirty="0">
                <a:ea typeface="MS Mincho"/>
                <a:cs typeface="Times New Roman" panose="02020603050405020304" pitchFamily="18" charset="0"/>
              </a:rPr>
              <a:t>), 100 U/ml penicillin, 100 </a:t>
            </a:r>
            <a:r>
              <a:rPr lang="en-US" sz="1200" dirty="0" err="1">
                <a:ea typeface="MS Mincho"/>
                <a:cs typeface="Times New Roman" panose="02020603050405020304" pitchFamily="18" charset="0"/>
              </a:rPr>
              <a:t>μg</a:t>
            </a:r>
            <a:r>
              <a:rPr lang="en-US" sz="1200" dirty="0">
                <a:ea typeface="MS Mincho"/>
                <a:cs typeface="Times New Roman" panose="02020603050405020304" pitchFamily="18" charset="0"/>
              </a:rPr>
              <a:t>/mL streptomycin, 2 mM L-glutamine 100 µM β-</a:t>
            </a:r>
            <a:r>
              <a:rPr lang="en-US" sz="1200" dirty="0" err="1">
                <a:ea typeface="MS Mincho"/>
                <a:cs typeface="Times New Roman" panose="02020603050405020304" pitchFamily="18" charset="0"/>
              </a:rPr>
              <a:t>mercaptoethanol</a:t>
            </a:r>
            <a:r>
              <a:rPr lang="en-US" sz="1200" dirty="0">
                <a:ea typeface="MS Mincho"/>
                <a:cs typeface="Times New Roman" panose="02020603050405020304" pitchFamily="18" charset="0"/>
              </a:rPr>
              <a:t>). The established v-ABL+ polyclonal cell populations were propagated in RPMI medium (Sigma) containing 10% FCS (</a:t>
            </a:r>
            <a:r>
              <a:rPr lang="en-US" sz="1200" dirty="0" err="1">
                <a:ea typeface="MS Mincho"/>
                <a:cs typeface="Times New Roman" panose="02020603050405020304" pitchFamily="18" charset="0"/>
              </a:rPr>
              <a:t>Gibco</a:t>
            </a:r>
            <a:r>
              <a:rPr lang="en-US" sz="1200" dirty="0">
                <a:ea typeface="MS Mincho"/>
                <a:cs typeface="Times New Roman" panose="02020603050405020304" pitchFamily="18" charset="0"/>
              </a:rPr>
              <a:t>), 100 U/ml penicillin, 100 </a:t>
            </a:r>
            <a:r>
              <a:rPr lang="en-US" sz="1200" dirty="0" err="1">
                <a:ea typeface="MS Mincho"/>
                <a:cs typeface="Times New Roman" panose="02020603050405020304" pitchFamily="18" charset="0"/>
              </a:rPr>
              <a:t>μg</a:t>
            </a:r>
            <a:r>
              <a:rPr lang="en-US" sz="1200" dirty="0">
                <a:ea typeface="MS Mincho"/>
                <a:cs typeface="Times New Roman" panose="02020603050405020304" pitchFamily="18" charset="0"/>
              </a:rPr>
              <a:t>/mL streptomycin, 2 mM L-glutamine 50 µM β-</a:t>
            </a:r>
            <a:r>
              <a:rPr lang="en-US" sz="1200" dirty="0" err="1">
                <a:ea typeface="MS Mincho"/>
                <a:cs typeface="Times New Roman" panose="02020603050405020304" pitchFamily="18" charset="0"/>
              </a:rPr>
              <a:t>mercaptoethanol</a:t>
            </a:r>
            <a:r>
              <a:rPr lang="en-US" sz="1200" dirty="0">
                <a:ea typeface="MS Mincho"/>
                <a:cs typeface="Times New Roman" panose="02020603050405020304" pitchFamily="18" charset="0"/>
              </a:rPr>
              <a:t>).</a:t>
            </a:r>
          </a:p>
          <a:p>
            <a:pPr algn="just">
              <a:spcAft>
                <a:spcPts val="600"/>
              </a:spcAft>
            </a:pPr>
            <a:endParaRPr lang="de-DE" dirty="0">
              <a:latin typeface="Cambria" panose="02040503050406030204" pitchFamily="18" charset="0"/>
              <a:ea typeface="MS Mincho"/>
              <a:cs typeface="Times New Roman" panose="02020603050405020304" pitchFamily="18" charset="0"/>
            </a:endParaRPr>
          </a:p>
        </p:txBody>
      </p:sp>
      <p:sp>
        <p:nvSpPr>
          <p:cNvPr id="3" name="Fußzeilenplatzhalter 2"/>
          <p:cNvSpPr>
            <a:spLocks noGrp="1"/>
          </p:cNvSpPr>
          <p:nvPr>
            <p:ph type="ftr" sz="quarter" idx="11"/>
          </p:nvPr>
        </p:nvSpPr>
        <p:spPr/>
        <p:txBody>
          <a:bodyPr/>
          <a:lstStyle/>
          <a:p>
            <a:r>
              <a:rPr lang="de-DE" dirty="0" smtClean="0"/>
              <a:t>3</a:t>
            </a:r>
            <a:endParaRPr lang="de-DE" dirty="0"/>
          </a:p>
        </p:txBody>
      </p:sp>
    </p:spTree>
    <p:extLst>
      <p:ext uri="{BB962C8B-B14F-4D97-AF65-F5344CB8AC3E}">
        <p14:creationId xmlns:p14="http://schemas.microsoft.com/office/powerpoint/2010/main" val="1693935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a:xfrm>
            <a:off x="399504" y="1828384"/>
            <a:ext cx="5778011" cy="3508653"/>
          </a:xfrm>
          <a:prstGeom prst="rect">
            <a:avLst/>
          </a:prstGeom>
        </p:spPr>
        <p:txBody>
          <a:bodyPr wrap="square">
            <a:spAutoFit/>
          </a:bodyPr>
          <a:lstStyle/>
          <a:p>
            <a:pPr>
              <a:spcAft>
                <a:spcPts val="0"/>
              </a:spcAft>
            </a:pPr>
            <a:r>
              <a:rPr lang="en-US" sz="1200" b="1" dirty="0" smtClean="0">
                <a:ea typeface="MS Mincho"/>
                <a:cs typeface="Times New Roman" panose="02020603050405020304" pitchFamily="18" charset="0"/>
              </a:rPr>
              <a:t>Antibodies used for flow cytometry    </a:t>
            </a:r>
            <a:endParaRPr lang="de-DE" sz="1200" b="1"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CD43 </a:t>
            </a:r>
            <a:r>
              <a:rPr lang="de-DE" sz="1200" dirty="0">
                <a:ea typeface="MS Mincho"/>
                <a:cs typeface="Times New Roman" panose="02020603050405020304" pitchFamily="18" charset="0"/>
              </a:rPr>
              <a:t>Biotin 1/200 1B11 </a:t>
            </a:r>
            <a:r>
              <a:rPr lang="de-DE" sz="1200" dirty="0" err="1" smtClean="0">
                <a:ea typeface="MS Mincho"/>
                <a:cs typeface="Times New Roman" panose="02020603050405020304" pitchFamily="18" charset="0"/>
              </a:rPr>
              <a:t>BioLegend</a:t>
            </a:r>
            <a:r>
              <a:rPr lang="de-DE" sz="1200" dirty="0" smtClean="0">
                <a:ea typeface="MS Mincho"/>
                <a:cs typeface="Times New Roman" panose="02020603050405020304" pitchFamily="18" charset="0"/>
              </a:rPr>
              <a:t> (121204)</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B220/CD45R </a:t>
            </a:r>
            <a:r>
              <a:rPr lang="de-DE" sz="1200" dirty="0">
                <a:ea typeface="MS Mincho"/>
                <a:cs typeface="Times New Roman" panose="02020603050405020304" pitchFamily="18" charset="0"/>
              </a:rPr>
              <a:t>Biotin 1/800 RA3-6B2 </a:t>
            </a:r>
            <a:r>
              <a:rPr lang="de-DE" sz="1200" dirty="0" err="1" smtClean="0">
                <a:ea typeface="MS Mincho"/>
                <a:cs typeface="Times New Roman" panose="02020603050405020304" pitchFamily="18" charset="0"/>
              </a:rPr>
              <a:t>BioLegend</a:t>
            </a:r>
            <a:r>
              <a:rPr lang="de-DE" sz="1200" dirty="0" smtClean="0">
                <a:ea typeface="MS Mincho"/>
                <a:cs typeface="Times New Roman" panose="02020603050405020304" pitchFamily="18" charset="0"/>
              </a:rPr>
              <a:t> (103203)</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B220/CD45R </a:t>
            </a:r>
            <a:r>
              <a:rPr lang="en-US" sz="1200" dirty="0">
                <a:ea typeface="MS Mincho"/>
                <a:cs typeface="Times New Roman" panose="02020603050405020304" pitchFamily="18" charset="0"/>
              </a:rPr>
              <a:t>PE 1/200 RA3-6B2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(103208)</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CD19 </a:t>
            </a:r>
            <a:r>
              <a:rPr lang="en-US" sz="1200" dirty="0">
                <a:ea typeface="MS Mincho"/>
                <a:cs typeface="Times New Roman" panose="02020603050405020304" pitchFamily="18" charset="0"/>
              </a:rPr>
              <a:t>Pacific Blue 1/200 6D5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(115523)</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CD19 </a:t>
            </a:r>
            <a:r>
              <a:rPr lang="en-US" sz="1200" dirty="0">
                <a:ea typeface="MS Mincho"/>
                <a:cs typeface="Times New Roman" panose="02020603050405020304" pitchFamily="18" charset="0"/>
              </a:rPr>
              <a:t>APC-Cy7 1/200 6D5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(115529)</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err="1" smtClean="0">
                <a:ea typeface="MS Mincho"/>
                <a:cs typeface="Times New Roman" panose="02020603050405020304" pitchFamily="18" charset="0"/>
              </a:rPr>
              <a:t>IgD</a:t>
            </a:r>
            <a:r>
              <a:rPr lang="en-US" sz="1200" dirty="0" smtClean="0">
                <a:ea typeface="MS Mincho"/>
                <a:cs typeface="Times New Roman" panose="02020603050405020304" pitchFamily="18" charset="0"/>
              </a:rPr>
              <a:t> </a:t>
            </a:r>
            <a:r>
              <a:rPr lang="en-US" sz="1200" dirty="0">
                <a:ea typeface="MS Mincho"/>
                <a:cs typeface="Times New Roman" panose="02020603050405020304" pitchFamily="18" charset="0"/>
              </a:rPr>
              <a:t>APC 1/1000 11-26c.2a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(405714)</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IgM </a:t>
            </a:r>
            <a:r>
              <a:rPr lang="en-US" sz="1200" dirty="0" err="1">
                <a:ea typeface="MS Mincho"/>
                <a:cs typeface="Times New Roman" panose="02020603050405020304" pitchFamily="18" charset="0"/>
              </a:rPr>
              <a:t>eFluor</a:t>
            </a:r>
            <a:r>
              <a:rPr lang="en-US" sz="1200" dirty="0">
                <a:ea typeface="MS Mincho"/>
                <a:cs typeface="Times New Roman" panose="02020603050405020304" pitchFamily="18" charset="0"/>
              </a:rPr>
              <a:t> 450 1/400 eB121-15F9 </a:t>
            </a:r>
            <a:r>
              <a:rPr lang="en-US" sz="1200" dirty="0" err="1" smtClean="0">
                <a:ea typeface="MS Mincho"/>
                <a:cs typeface="Times New Roman" panose="02020603050405020304" pitchFamily="18" charset="0"/>
              </a:rPr>
              <a:t>eBioscience</a:t>
            </a:r>
            <a:r>
              <a:rPr lang="en-US" sz="1200" dirty="0" smtClean="0">
                <a:ea typeface="MS Mincho"/>
                <a:cs typeface="Times New Roman" panose="02020603050405020304" pitchFamily="18" charset="0"/>
              </a:rPr>
              <a:t> (48589083)</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CD25 </a:t>
            </a:r>
            <a:r>
              <a:rPr lang="en-US" sz="1200" dirty="0">
                <a:ea typeface="MS Mincho"/>
                <a:cs typeface="Times New Roman" panose="02020603050405020304" pitchFamily="18" charset="0"/>
              </a:rPr>
              <a:t>PE 1/200 PC61 </a:t>
            </a:r>
            <a:r>
              <a:rPr lang="en-US" sz="1200" dirty="0" err="1" smtClean="0">
                <a:ea typeface="MS Mincho"/>
                <a:cs typeface="Times New Roman" panose="02020603050405020304" pitchFamily="18" charset="0"/>
              </a:rPr>
              <a:t>BioLegend</a:t>
            </a:r>
            <a:r>
              <a:rPr lang="en-US" sz="1200" dirty="0">
                <a:ea typeface="MS Mincho"/>
                <a:cs typeface="Times New Roman" panose="02020603050405020304" pitchFamily="18" charset="0"/>
              </a:rPr>
              <a:t> </a:t>
            </a:r>
            <a:r>
              <a:rPr lang="en-US" sz="1200" dirty="0" smtClean="0">
                <a:ea typeface="MS Mincho"/>
                <a:cs typeface="Times New Roman" panose="02020603050405020304" pitchFamily="18" charset="0"/>
              </a:rPr>
              <a:t>(10227)</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CD25 </a:t>
            </a:r>
            <a:r>
              <a:rPr lang="en-US" sz="1200" dirty="0">
                <a:ea typeface="MS Mincho"/>
                <a:cs typeface="Times New Roman" panose="02020603050405020304" pitchFamily="18" charset="0"/>
              </a:rPr>
              <a:t>Biotin 1/200 PC61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(102003)</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c-Kit/CD117 </a:t>
            </a:r>
            <a:r>
              <a:rPr lang="en-US" sz="1200" dirty="0">
                <a:ea typeface="MS Mincho"/>
                <a:cs typeface="Times New Roman" panose="02020603050405020304" pitchFamily="18" charset="0"/>
              </a:rPr>
              <a:t>APC 1/400 2B8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(105811)</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CD3 </a:t>
            </a:r>
            <a:r>
              <a:rPr lang="en-US" sz="1200" dirty="0">
                <a:ea typeface="MS Mincho"/>
                <a:cs typeface="Times New Roman" panose="02020603050405020304" pitchFamily="18" charset="0"/>
              </a:rPr>
              <a:t>Alexa Fluor 488 1/200 145-2C11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(100321)</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CD4 </a:t>
            </a:r>
            <a:r>
              <a:rPr lang="en-US" sz="1200" dirty="0">
                <a:ea typeface="MS Mincho"/>
                <a:cs typeface="Times New Roman" panose="02020603050405020304" pitchFamily="18" charset="0"/>
              </a:rPr>
              <a:t>PE 1/100 RM4-5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(100511)</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CD8a </a:t>
            </a:r>
            <a:r>
              <a:rPr lang="en-US" sz="1200" dirty="0">
                <a:ea typeface="MS Mincho"/>
                <a:cs typeface="Times New Roman" panose="02020603050405020304" pitchFamily="18" charset="0"/>
              </a:rPr>
              <a:t>Alexa Fluor 647 1/200 53-6.7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(100727)</a:t>
            </a:r>
            <a:endParaRPr lang="de-DE" sz="1200" dirty="0">
              <a:ea typeface="MS Mincho"/>
              <a:cs typeface="Times New Roman" panose="02020603050405020304" pitchFamily="18" charset="0"/>
            </a:endParaRPr>
          </a:p>
          <a:p>
            <a:pPr>
              <a:spcAft>
                <a:spcPts val="0"/>
              </a:spcAft>
            </a:pPr>
            <a:r>
              <a:rPr lang="de-DE" sz="1200" dirty="0" smtClean="0">
                <a:ea typeface="MS Mincho"/>
                <a:cs typeface="Times New Roman" panose="02020603050405020304" pitchFamily="18" charset="0"/>
              </a:rPr>
              <a:t>α </a:t>
            </a:r>
            <a:r>
              <a:rPr lang="en-US" sz="1200" dirty="0" smtClean="0">
                <a:ea typeface="MS Mincho"/>
                <a:cs typeface="Times New Roman" panose="02020603050405020304" pitchFamily="18" charset="0"/>
              </a:rPr>
              <a:t>CD115/CSF-1R </a:t>
            </a:r>
            <a:r>
              <a:rPr lang="en-US" sz="1200" dirty="0">
                <a:ea typeface="MS Mincho"/>
                <a:cs typeface="Times New Roman" panose="02020603050405020304" pitchFamily="18" charset="0"/>
              </a:rPr>
              <a:t>PE 1/100 AFS98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(135505)</a:t>
            </a:r>
            <a:endParaRPr lang="de-DE" sz="1200" dirty="0">
              <a:ea typeface="MS Mincho"/>
              <a:cs typeface="Times New Roman" panose="02020603050405020304" pitchFamily="18" charset="0"/>
            </a:endParaRPr>
          </a:p>
          <a:p>
            <a:pPr>
              <a:spcAft>
                <a:spcPts val="0"/>
              </a:spcAft>
            </a:pPr>
            <a:r>
              <a:rPr lang="en-US" sz="1200" dirty="0">
                <a:ea typeface="MS Mincho"/>
                <a:cs typeface="Times New Roman" panose="02020603050405020304" pitchFamily="18" charset="0"/>
              </a:rPr>
              <a:t>Streptavidin </a:t>
            </a:r>
            <a:r>
              <a:rPr lang="en-US" sz="1200" dirty="0" err="1">
                <a:ea typeface="MS Mincho"/>
                <a:cs typeface="Times New Roman" panose="02020603050405020304" pitchFamily="18" charset="0"/>
              </a:rPr>
              <a:t>PerCP</a:t>
            </a:r>
            <a:r>
              <a:rPr lang="en-US" sz="1200" dirty="0">
                <a:ea typeface="MS Mincho"/>
                <a:cs typeface="Times New Roman" panose="02020603050405020304" pitchFamily="18" charset="0"/>
              </a:rPr>
              <a:t>/Cy5.5 1/500 </a:t>
            </a:r>
            <a:r>
              <a:rPr lang="en-US" sz="1200" dirty="0" err="1" smtClean="0">
                <a:ea typeface="MS Mincho"/>
                <a:cs typeface="Times New Roman" panose="02020603050405020304" pitchFamily="18" charset="0"/>
              </a:rPr>
              <a:t>BioLegend</a:t>
            </a:r>
            <a:r>
              <a:rPr lang="en-US" sz="1200" dirty="0" smtClean="0">
                <a:ea typeface="MS Mincho"/>
                <a:cs typeface="Times New Roman" panose="02020603050405020304" pitchFamily="18" charset="0"/>
              </a:rPr>
              <a:t> </a:t>
            </a:r>
            <a:r>
              <a:rPr lang="en-US" sz="1200" dirty="0" smtClean="0">
                <a:ea typeface="MS Mincho"/>
                <a:cs typeface="Times New Roman" panose="02020603050405020304" pitchFamily="18" charset="0"/>
              </a:rPr>
              <a:t> (405214)</a:t>
            </a:r>
            <a:endParaRPr lang="en-US" sz="1200" dirty="0" smtClean="0">
              <a:ea typeface="MS Mincho"/>
              <a:cs typeface="Times New Roman" panose="02020603050405020304" pitchFamily="18" charset="0"/>
            </a:endParaRPr>
          </a:p>
          <a:p>
            <a:pPr>
              <a:spcAft>
                <a:spcPts val="0"/>
              </a:spcAft>
            </a:pPr>
            <a:r>
              <a:rPr lang="de-DE" sz="1200" dirty="0">
                <a:ea typeface="MS Mincho"/>
                <a:cs typeface="Times New Roman" panose="02020603050405020304" pitchFamily="18" charset="0"/>
              </a:rPr>
              <a:t>α </a:t>
            </a:r>
            <a:r>
              <a:rPr lang="en-US" sz="1200" dirty="0" err="1" smtClean="0">
                <a:ea typeface="MS Mincho"/>
                <a:cs typeface="Times New Roman" panose="02020603050405020304" pitchFamily="18" charset="0"/>
              </a:rPr>
              <a:t>BrdU</a:t>
            </a:r>
            <a:r>
              <a:rPr lang="en-US" sz="1200" dirty="0" smtClean="0">
                <a:ea typeface="MS Mincho"/>
                <a:cs typeface="Times New Roman" panose="02020603050405020304" pitchFamily="18" charset="0"/>
              </a:rPr>
              <a:t> FITC  1/200 FITC </a:t>
            </a:r>
            <a:r>
              <a:rPr lang="en-US" sz="1200" dirty="0" err="1" smtClean="0">
                <a:ea typeface="MS Mincho"/>
                <a:cs typeface="Times New Roman" panose="02020603050405020304" pitchFamily="18" charset="0"/>
              </a:rPr>
              <a:t>eBioscience</a:t>
            </a:r>
            <a:r>
              <a:rPr lang="en-US" sz="1200" dirty="0" smtClean="0">
                <a:ea typeface="MS Mincho"/>
                <a:cs typeface="Times New Roman" panose="02020603050405020304" pitchFamily="18" charset="0"/>
              </a:rPr>
              <a:t> (364104)</a:t>
            </a:r>
            <a:endParaRPr lang="en-US" sz="1200" dirty="0" smtClean="0">
              <a:ea typeface="MS Mincho"/>
              <a:cs typeface="Times New Roman" panose="02020603050405020304" pitchFamily="18" charset="0"/>
            </a:endParaRPr>
          </a:p>
          <a:p>
            <a:r>
              <a:rPr lang="en-US" sz="1200" dirty="0" smtClean="0">
                <a:ea typeface="MS Mincho"/>
                <a:cs typeface="Times New Roman" panose="02020603050405020304" pitchFamily="18" charset="0"/>
              </a:rPr>
              <a:t>Annexin-V-eFl450 1/50 </a:t>
            </a:r>
            <a:r>
              <a:rPr lang="en-US" sz="1200" dirty="0" err="1" smtClean="0">
                <a:ea typeface="MS Mincho"/>
                <a:cs typeface="Times New Roman" panose="02020603050405020304" pitchFamily="18" charset="0"/>
              </a:rPr>
              <a:t>eBiosciences</a:t>
            </a:r>
            <a:r>
              <a:rPr lang="en-US" sz="1200" dirty="0" smtClean="0">
                <a:ea typeface="MS Mincho"/>
                <a:cs typeface="Times New Roman" panose="02020603050405020304" pitchFamily="18" charset="0"/>
              </a:rPr>
              <a:t> (88800674)</a:t>
            </a:r>
            <a:endParaRPr lang="en-US" sz="1200" dirty="0">
              <a:ea typeface="MS Mincho"/>
              <a:cs typeface="Times New Roman" panose="02020603050405020304" pitchFamily="18" charset="0"/>
            </a:endParaRPr>
          </a:p>
        </p:txBody>
      </p:sp>
      <p:sp>
        <p:nvSpPr>
          <p:cNvPr id="4" name="Rectangle 2"/>
          <p:cNvSpPr>
            <a:spLocks noChangeArrowheads="1"/>
          </p:cNvSpPr>
          <p:nvPr/>
        </p:nvSpPr>
        <p:spPr bwMode="auto">
          <a:xfrm>
            <a:off x="399504" y="5286270"/>
            <a:ext cx="6332221"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Antibodies used for Western</a:t>
            </a:r>
            <a:r>
              <a:rPr kumimoji="0" lang="en-US" altLang="de-DE" sz="1200" b="1"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blot</a:t>
            </a:r>
            <a:r>
              <a:rPr kumimoji="0" lang="en-US" altLang="de-DE" sz="1200" b="1"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mouse </a:t>
            </a:r>
            <a:r>
              <a:rPr kumimoji="0" lang="de-AT"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α</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p27</a:t>
            </a:r>
            <a:r>
              <a:rPr kumimoji="0" lang="en-US" altLang="de-DE" sz="1200" b="0" i="0" u="none" strike="noStrike" cap="none" normalizeH="0" baseline="30000" dirty="0" smtClean="0">
                <a:ln>
                  <a:noFill/>
                </a:ln>
                <a:solidFill>
                  <a:schemeClr val="tx1"/>
                </a:solidFill>
                <a:effectLst/>
                <a:ea typeface="Times New Roman" panose="02020603050405020304" pitchFamily="18" charset="0"/>
                <a:cs typeface="Arial" panose="020B0604020202020204" pitchFamily="34" charset="0"/>
              </a:rPr>
              <a:t>Kip1</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-HRP (clone 57, BD Bioscience, Franklin Lakes, NJ, USA</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de-DE" altLang="de-DE" sz="1200" dirty="0" err="1" smtClean="0">
                <a:ea typeface="Times New Roman" panose="02020603050405020304" pitchFamily="18" charset="0"/>
                <a:cs typeface="Arial" panose="020B0604020202020204" pitchFamily="34" charset="0"/>
              </a:rPr>
              <a:t>rabbit</a:t>
            </a:r>
            <a:r>
              <a:rPr lang="de-DE" altLang="de-DE" sz="1200" dirty="0" smtClean="0">
                <a:ea typeface="Times New Roman" panose="02020603050405020304" pitchFamily="18" charset="0"/>
                <a:cs typeface="Arial" panose="020B0604020202020204" pitchFamily="34" charset="0"/>
              </a:rPr>
              <a:t> </a:t>
            </a:r>
            <a:r>
              <a:rPr lang="de-AT" altLang="de-DE" sz="1200" dirty="0" smtClean="0">
                <a:ea typeface="Times New Roman" panose="02020603050405020304" pitchFamily="18" charset="0"/>
                <a:cs typeface="Arial" panose="020B0604020202020204" pitchFamily="34" charset="0"/>
              </a:rPr>
              <a:t>α p27</a:t>
            </a:r>
            <a:r>
              <a:rPr lang="en-US" altLang="de-DE" sz="1200" baseline="30000" dirty="0">
                <a:ea typeface="Times New Roman" panose="02020603050405020304" pitchFamily="18" charset="0"/>
                <a:cs typeface="Arial" panose="020B0604020202020204" pitchFamily="34" charset="0"/>
              </a:rPr>
              <a:t>Kip1</a:t>
            </a:r>
            <a:r>
              <a:rPr lang="de-AT" altLang="de-DE" sz="1200" dirty="0" smtClean="0">
                <a:ea typeface="Times New Roman" panose="02020603050405020304" pitchFamily="18" charset="0"/>
                <a:cs typeface="Arial" panose="020B0604020202020204" pitchFamily="34" charset="0"/>
              </a:rPr>
              <a:t>  (C19, St. Cruz Biotechnology, Texas, USA) (sc-528) </a:t>
            </a:r>
          </a:p>
          <a:p>
            <a:pPr lvl="0" defTabSz="914400" eaLnBrk="0" fontAlgn="base" hangingPunct="0">
              <a:spcBef>
                <a:spcPct val="0"/>
              </a:spcBef>
              <a:spcAft>
                <a:spcPct val="0"/>
              </a:spcAf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mouse </a:t>
            </a:r>
            <a:r>
              <a:rPr kumimoji="0" lang="de-AT"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α</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phospho-Y88-p27Kip1 (</a:t>
            </a:r>
            <a:r>
              <a:rPr kumimoji="0" lang="en-US" altLang="de-DE" sz="1200" b="0" i="0" u="none" strike="noStrike" cap="none" normalizeH="0" baseline="0" dirty="0" err="1" smtClean="0">
                <a:ln>
                  <a:noFill/>
                </a:ln>
                <a:solidFill>
                  <a:schemeClr val="tx1"/>
                </a:solidFill>
                <a:effectLst/>
                <a:ea typeface="Times New Roman" panose="02020603050405020304" pitchFamily="18" charset="0"/>
                <a:cs typeface="Arial" panose="020B0604020202020204" pitchFamily="34" charset="0"/>
              </a:rPr>
              <a:t>Grimmler</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Wang et al</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 Cell</a:t>
            </a:r>
            <a:r>
              <a:rPr kumimoji="0" lang="en-US" altLang="de-DE" sz="1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2</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007)</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rabbit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α SKP2 (St. Cruz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Biotechnology</a:t>
            </a:r>
            <a:r>
              <a:rPr lang="en-US" altLang="de-DE" sz="1200" dirty="0">
                <a:ea typeface="Times New Roman" panose="02020603050405020304" pitchFamily="18" charset="0"/>
                <a:cs typeface="Arial" panose="020B0604020202020204" pitchFamily="34" charset="0"/>
              </a:rPr>
              <a:t>)</a:t>
            </a:r>
            <a:r>
              <a:rPr kumimoji="0" lang="en-US" altLang="de-DE" sz="1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(sc-74477)</a:t>
            </a:r>
            <a:endPar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endParaRPr>
          </a:p>
          <a:p>
            <a:pPr lvl="0" defTabSz="914400" eaLnBrk="0" fontAlgn="base" hangingPunct="0">
              <a:spcBef>
                <a:spcPct val="0"/>
              </a:spcBef>
              <a:spcAft>
                <a:spcPct val="0"/>
              </a:spcAf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rabbit α SKP2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t>
            </a:r>
            <a:r>
              <a:rPr lang="en-US" altLang="de-DE" sz="1200" dirty="0" err="1">
                <a:ea typeface="Times New Roman" panose="02020603050405020304" pitchFamily="18" charset="0"/>
                <a:cs typeface="Arial" panose="020B0604020202020204" pitchFamily="34" charset="0"/>
              </a:rPr>
              <a:t>P</a:t>
            </a:r>
            <a:r>
              <a:rPr kumimoji="0" lang="en-US" altLang="de-DE" sz="1200" b="0" i="0" u="none" strike="noStrike" cap="none" normalizeH="0" baseline="0" dirty="0" err="1" smtClean="0">
                <a:ln>
                  <a:noFill/>
                </a:ln>
                <a:solidFill>
                  <a:schemeClr val="tx1"/>
                </a:solidFill>
                <a:effectLst/>
                <a:ea typeface="Times New Roman" panose="02020603050405020304" pitchFamily="18" charset="0"/>
                <a:cs typeface="Arial" panose="020B0604020202020204" pitchFamily="34" charset="0"/>
              </a:rPr>
              <a:t>roteintech</a:t>
            </a:r>
            <a:r>
              <a:rPr lang="en-US" altLang="de-DE" sz="1200" dirty="0" smtClean="0">
                <a:ea typeface="Times New Roman" panose="02020603050405020304" pitchFamily="18" charset="0"/>
                <a:cs typeface="Arial" panose="020B0604020202020204" pitchFamily="34" charset="0"/>
              </a:rPr>
              <a:t> Germany, </a:t>
            </a:r>
            <a:r>
              <a:rPr lang="en-US" altLang="de-DE" sz="1200" dirty="0" err="1" smtClean="0">
                <a:ea typeface="Times New Roman" panose="02020603050405020304" pitchFamily="18" charset="0"/>
                <a:cs typeface="Arial" panose="020B0604020202020204" pitchFamily="34" charset="0"/>
              </a:rPr>
              <a:t>Planegg-Martinsried</a:t>
            </a:r>
            <a:r>
              <a:rPr lang="en-US" altLang="de-DE" sz="1200" dirty="0" smtClean="0">
                <a:ea typeface="Times New Roman" panose="02020603050405020304" pitchFamily="18" charset="0"/>
                <a:cs typeface="Arial" panose="020B0604020202020204" pitchFamily="34" charset="0"/>
              </a:rPr>
              <a:t>, Germany</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t>
            </a:r>
            <a:r>
              <a:rPr kumimoji="0" lang="en-US" altLang="de-DE" sz="1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a:t>
            </a:r>
            <a:r>
              <a:rPr lang="en-US" sz="1200" dirty="0" smtClean="0">
                <a:ea typeface="Times New Roman" panose="02020603050405020304" pitchFamily="18" charset="0"/>
                <a:cs typeface="Arial" panose="020B0604020202020204" pitchFamily="34" charset="0"/>
              </a:rPr>
              <a:t>15010-1-AP)</a:t>
            </a:r>
            <a:endParaRPr lang="en-US" altLang="de-DE" sz="1200" dirty="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rabbit α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phosphoY207-CrkL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Cell Signaling Technology</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t>
            </a:r>
            <a:r>
              <a:rPr kumimoji="0" lang="en-US" altLang="de-DE" sz="1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(3181)</a:t>
            </a:r>
            <a:endPar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mouse α c-</a:t>
            </a:r>
            <a:r>
              <a:rPr kumimoji="0" lang="en-US" altLang="de-DE" sz="1200" b="0" i="0" u="none" strike="noStrike" cap="none" normalizeH="0" baseline="0" dirty="0" err="1" smtClean="0">
                <a:ln>
                  <a:noFill/>
                </a:ln>
                <a:solidFill>
                  <a:schemeClr val="tx1"/>
                </a:solidFill>
                <a:effectLst/>
                <a:ea typeface="Times New Roman" panose="02020603050405020304" pitchFamily="18" charset="0"/>
                <a:cs typeface="Arial" panose="020B0604020202020204" pitchFamily="34" charset="0"/>
              </a:rPr>
              <a:t>Abl</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(Ab-3) (</a:t>
            </a:r>
            <a:r>
              <a:rPr kumimoji="0" lang="en-US" altLang="de-DE" sz="1200" b="0" i="0" u="none" strike="noStrike" cap="none" normalizeH="0" baseline="0" dirty="0" err="1" smtClean="0">
                <a:ln>
                  <a:noFill/>
                </a:ln>
                <a:solidFill>
                  <a:schemeClr val="tx1"/>
                </a:solidFill>
                <a:effectLst/>
                <a:ea typeface="Times New Roman" panose="02020603050405020304" pitchFamily="18" charset="0"/>
                <a:cs typeface="Arial" panose="020B0604020202020204" pitchFamily="34" charset="0"/>
              </a:rPr>
              <a:t>Calbiochem</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Sigma) (OP20)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rabbit α c-</a:t>
            </a:r>
            <a:r>
              <a:rPr kumimoji="0" lang="en-US" altLang="de-DE" sz="1200" b="0" i="0" u="none" strike="noStrike" cap="none" normalizeH="0" baseline="0" dirty="0" err="1" smtClean="0">
                <a:ln>
                  <a:noFill/>
                </a:ln>
                <a:solidFill>
                  <a:schemeClr val="tx1"/>
                </a:solidFill>
                <a:effectLst/>
                <a:ea typeface="Times New Roman" panose="02020603050405020304" pitchFamily="18" charset="0"/>
                <a:cs typeface="Arial" panose="020B0604020202020204" pitchFamily="34" charset="0"/>
              </a:rPr>
              <a:t>Myc</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(Y69) (</a:t>
            </a:r>
            <a:r>
              <a:rPr kumimoji="0" lang="en-US" altLang="de-DE" sz="1200" b="0" i="0" u="none" strike="noStrike" cap="none" normalizeH="0" baseline="0" dirty="0" err="1" smtClean="0">
                <a:ln>
                  <a:noFill/>
                </a:ln>
                <a:solidFill>
                  <a:schemeClr val="tx1"/>
                </a:solidFill>
                <a:effectLst/>
                <a:ea typeface="Times New Roman" panose="02020603050405020304" pitchFamily="18" charset="0"/>
                <a:cs typeface="Arial" panose="020B0604020202020204" pitchFamily="34" charset="0"/>
              </a:rPr>
              <a:t>Abcam</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(ab32072)</a:t>
            </a:r>
          </a:p>
          <a:p>
            <a:pPr marL="0" marR="0" lvl="0" indent="0" algn="l" defTabSz="914400" rtl="0" eaLnBrk="0" fontAlgn="base" latinLnBrk="0" hangingPunct="0">
              <a:lnSpc>
                <a:spcPct val="100000"/>
              </a:lnSpc>
              <a:spcBef>
                <a:spcPct val="0"/>
              </a:spcBef>
              <a:spcAft>
                <a:spcPct val="0"/>
              </a:spcAft>
              <a:buClrTx/>
              <a:buSzTx/>
              <a:buFontTx/>
              <a:buNone/>
              <a:tabLst/>
            </a:pPr>
            <a:r>
              <a:rPr lang="de-DE" sz="1200" dirty="0" err="1" smtClean="0">
                <a:ea typeface="MS Mincho"/>
                <a:cs typeface="Times New Roman" panose="02020603050405020304" pitchFamily="18" charset="0"/>
              </a:rPr>
              <a:t>mouse</a:t>
            </a:r>
            <a:r>
              <a:rPr lang="de-DE" sz="1200" dirty="0" smtClean="0">
                <a:ea typeface="MS Mincho"/>
                <a:cs typeface="Times New Roman" panose="02020603050405020304" pitchFamily="18" charset="0"/>
              </a:rPr>
              <a:t> α  p21 </a:t>
            </a:r>
            <a:r>
              <a:rPr lang="de-DE" sz="1200" dirty="0" smtClean="0"/>
              <a:t>(BD </a:t>
            </a:r>
            <a:r>
              <a:rPr lang="de-DE" sz="1200" dirty="0" err="1" smtClean="0"/>
              <a:t>Biosciences</a:t>
            </a:r>
            <a:r>
              <a:rPr lang="de-DE" sz="1200" dirty="0" smtClean="0"/>
              <a:t>) (</a:t>
            </a:r>
            <a:r>
              <a:rPr lang="de-DE" sz="1200" dirty="0" smtClean="0"/>
              <a:t>556430)  </a:t>
            </a:r>
            <a:endParaRPr lang="de-DE" sz="1200" dirty="0" smtClean="0"/>
          </a:p>
          <a:p>
            <a:pPr algn="just"/>
            <a:r>
              <a:rPr lang="en-US" altLang="de-DE" sz="1200" dirty="0" smtClean="0">
                <a:ea typeface="Times New Roman" panose="02020603050405020304" pitchFamily="18" charset="0"/>
                <a:cs typeface="Arial" panose="020B0604020202020204" pitchFamily="34" charset="0"/>
              </a:rPr>
              <a:t>rabbit </a:t>
            </a:r>
            <a:r>
              <a:rPr lang="en-US" altLang="de-DE" sz="1200" dirty="0">
                <a:ea typeface="Times New Roman" panose="02020603050405020304" pitchFamily="18" charset="0"/>
                <a:cs typeface="Arial" panose="020B0604020202020204" pitchFamily="34" charset="0"/>
              </a:rPr>
              <a:t>α </a:t>
            </a:r>
            <a:r>
              <a:rPr lang="de-DE" sz="1200" dirty="0" smtClean="0"/>
              <a:t>pY694-STAT5 (C11C5</a:t>
            </a:r>
            <a:r>
              <a:rPr lang="de-DE" sz="1200" dirty="0"/>
              <a:t>) </a:t>
            </a:r>
            <a:r>
              <a:rPr lang="de-DE" sz="1200" dirty="0" smtClean="0"/>
              <a:t> (</a:t>
            </a:r>
            <a:r>
              <a:rPr lang="de-DE" sz="1200" dirty="0" err="1" smtClean="0"/>
              <a:t>Cell</a:t>
            </a:r>
            <a:r>
              <a:rPr lang="de-DE" sz="1200" dirty="0" smtClean="0"/>
              <a:t> </a:t>
            </a:r>
            <a:r>
              <a:rPr lang="de-DE" sz="1200" dirty="0" err="1" smtClean="0"/>
              <a:t>Signalling</a:t>
            </a:r>
            <a:r>
              <a:rPr lang="de-DE" sz="1200" dirty="0" smtClean="0"/>
              <a:t>), (9359)</a:t>
            </a:r>
            <a:endParaRPr lang="de-DE" sz="1200" dirty="0" smtClean="0"/>
          </a:p>
          <a:p>
            <a:pPr algn="just"/>
            <a:r>
              <a:rPr lang="en-US" altLang="de-DE" sz="1200" dirty="0">
                <a:ea typeface="Times New Roman" panose="02020603050405020304" pitchFamily="18" charset="0"/>
                <a:cs typeface="Arial" panose="020B0604020202020204" pitchFamily="34" charset="0"/>
              </a:rPr>
              <a:t>rabbit α </a:t>
            </a:r>
            <a:r>
              <a:rPr lang="de-DE" sz="1200" dirty="0" smtClean="0"/>
              <a:t>p53 </a:t>
            </a:r>
            <a:r>
              <a:rPr lang="de-DE" sz="1200" dirty="0" smtClean="0"/>
              <a:t>FL-393</a:t>
            </a:r>
            <a:r>
              <a:rPr lang="de-DE" sz="1200" dirty="0"/>
              <a:t> </a:t>
            </a:r>
            <a:r>
              <a:rPr lang="de-DE" sz="1200" dirty="0" smtClean="0"/>
              <a:t>(Santa </a:t>
            </a:r>
            <a:r>
              <a:rPr lang="de-DE" sz="1200" dirty="0" smtClean="0"/>
              <a:t>Cruz </a:t>
            </a:r>
            <a:r>
              <a:rPr lang="de-DE" sz="1200" dirty="0" smtClean="0"/>
              <a:t>Biotechnology</a:t>
            </a:r>
            <a:r>
              <a:rPr lang="de-DE" sz="1200" dirty="0" smtClean="0"/>
              <a:t>) (sc-6243)</a:t>
            </a:r>
            <a:endParaRPr lang="en-US" altLang="de-DE" sz="1200" dirty="0">
              <a:ea typeface="Times New Roman" panose="02020603050405020304" pitchFamily="18" charset="0"/>
              <a:cs typeface="Arial" panose="020B0604020202020204" pitchFamily="34" charset="0"/>
            </a:endParaRPr>
          </a:p>
          <a:p>
            <a:pPr lvl="0" defTabSz="914400" eaLnBrk="0" fontAlgn="base" hangingPunct="0">
              <a:spcBef>
                <a:spcPct val="0"/>
              </a:spcBef>
              <a:spcAft>
                <a:spcPct val="0"/>
              </a:spcAft>
            </a:pPr>
            <a:r>
              <a:rPr lang="en-US" altLang="de-DE" sz="1200" dirty="0">
                <a:ea typeface="Times New Roman" panose="02020603050405020304" pitchFamily="18" charset="0"/>
                <a:cs typeface="Arial" panose="020B0604020202020204" pitchFamily="34" charset="0"/>
              </a:rPr>
              <a:t>mouse α </a:t>
            </a:r>
            <a:r>
              <a:rPr lang="en-US" altLang="de-DE" sz="1200" dirty="0" smtClean="0">
                <a:ea typeface="Times New Roman" panose="02020603050405020304" pitchFamily="18" charset="0"/>
                <a:cs typeface="Arial" panose="020B0604020202020204" pitchFamily="34" charset="0"/>
              </a:rPr>
              <a:t>p44/42-</a:t>
            </a:r>
            <a:r>
              <a:rPr lang="de-DE" altLang="de-DE" sz="1200" dirty="0" smtClean="0">
                <a:ea typeface="Times New Roman" panose="02020603050405020304" pitchFamily="18" charset="0"/>
                <a:cs typeface="Arial" panose="020B0604020202020204" pitchFamily="34" charset="0"/>
              </a:rPr>
              <a:t>MAPK (ERK1/2)</a:t>
            </a:r>
            <a:r>
              <a:rPr lang="de-DE" sz="1200" dirty="0" smtClean="0"/>
              <a:t>(pT202/pY204</a:t>
            </a:r>
            <a:r>
              <a:rPr lang="de-DE" sz="1200" dirty="0"/>
              <a:t>) (E10) </a:t>
            </a:r>
            <a:r>
              <a:rPr lang="de-DE" sz="1200" dirty="0" smtClean="0"/>
              <a:t> (</a:t>
            </a:r>
            <a:r>
              <a:rPr lang="de-DE" sz="1200" dirty="0" err="1" smtClean="0"/>
              <a:t>Cell</a:t>
            </a:r>
            <a:r>
              <a:rPr lang="de-DE" sz="1200" dirty="0" smtClean="0"/>
              <a:t> </a:t>
            </a:r>
            <a:r>
              <a:rPr lang="de-DE" sz="1200" dirty="0" err="1" smtClean="0"/>
              <a:t>Signalling</a:t>
            </a:r>
            <a:r>
              <a:rPr lang="de-DE" sz="1200" dirty="0" smtClean="0"/>
              <a:t>) (9106)</a:t>
            </a:r>
            <a:endParaRPr lang="de-DE" sz="1200" dirty="0" smtClean="0"/>
          </a:p>
          <a:p>
            <a:pPr lvl="0" defTabSz="914400" eaLnBrk="0" fontAlgn="base" hangingPunct="0">
              <a:spcBef>
                <a:spcPct val="0"/>
              </a:spcBef>
              <a:spcAft>
                <a:spcPct val="0"/>
              </a:spcAf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mouse α</a:t>
            </a:r>
            <a:r>
              <a:rPr kumimoji="0" lang="en-US" altLang="de-DE" sz="1200" b="0" i="0" u="none" strike="noStrike" cap="none" normalizeH="0" dirty="0" smtClean="0">
                <a:ln>
                  <a:noFill/>
                </a:ln>
                <a:solidFill>
                  <a:schemeClr val="tx1"/>
                </a:solidFill>
                <a:effectLst/>
                <a:ea typeface="Times New Roman" panose="02020603050405020304" pitchFamily="18" charset="0"/>
                <a:cs typeface="Arial" panose="020B0604020202020204" pitchFamily="34" charset="0"/>
              </a:rPr>
              <a:t>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HSP90 (F8) (Santa Cruz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Biotechnology) (sc-13119)</a:t>
            </a:r>
          </a:p>
          <a:p>
            <a:pPr lvl="0" defTabSz="914400" eaLnBrk="0" fontAlgn="base" hangingPunct="0">
              <a:spcBef>
                <a:spcPct val="0"/>
              </a:spcBef>
              <a:spcAft>
                <a:spcPct val="0"/>
              </a:spcAft>
            </a:pPr>
            <a:r>
              <a:rPr lang="en-US" altLang="de-DE" sz="1200" dirty="0" smtClean="0">
                <a:ea typeface="Times New Roman" panose="02020603050405020304" pitchFamily="18" charset="0"/>
                <a:cs typeface="Arial" panose="020B0604020202020204" pitchFamily="34" charset="0"/>
              </a:rPr>
              <a:t>mouse </a:t>
            </a:r>
            <a:r>
              <a:rPr lang="en-US" altLang="de-DE" sz="1200" dirty="0">
                <a:ea typeface="Times New Roman" panose="02020603050405020304" pitchFamily="18" charset="0"/>
                <a:cs typeface="Arial" panose="020B0604020202020204" pitchFamily="34" charset="0"/>
              </a:rPr>
              <a:t>α β-tubulin (clone </a:t>
            </a:r>
            <a:r>
              <a:rPr lang="en-US" altLang="de-DE" sz="1200" dirty="0" smtClean="0">
                <a:ea typeface="Times New Roman" panose="02020603050405020304" pitchFamily="18" charset="0"/>
                <a:cs typeface="Arial" panose="020B0604020202020204" pitchFamily="34" charset="0"/>
              </a:rPr>
              <a:t>AA2) (Sigma) (T8328)</a:t>
            </a:r>
          </a:p>
          <a:p>
            <a:pPr lvl="0" defTabSz="914400" eaLnBrk="0" fontAlgn="base" hangingPunct="0">
              <a:spcBef>
                <a:spcPct val="0"/>
              </a:spcBef>
              <a:spcAft>
                <a:spcPct val="0"/>
              </a:spcAf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α-rabbit </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IgG, HRP linked antibody (sc-2357) (Santa Cruz Biotechnology</a:t>
            </a: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(sc-2030)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α-mouse IgG, HRP linked antibody (Cell Signaling Technology) ( 7076)</a:t>
            </a:r>
            <a:endParaRPr kumimoji="0" lang="de-DE" altLang="de-DE" sz="1200" b="0" i="0" u="none" strike="noStrike" cap="none" normalizeH="0" baseline="0" dirty="0" smtClean="0">
              <a:ln>
                <a:noFill/>
              </a:ln>
              <a:solidFill>
                <a:schemeClr val="tx1"/>
              </a:solidFill>
              <a:effectLst/>
            </a:endParaRPr>
          </a:p>
          <a:p>
            <a:pPr defTabSz="914400" eaLnBrk="0" fontAlgn="base" hangingPunct="0">
              <a:spcBef>
                <a:spcPct val="0"/>
              </a:spcBef>
              <a:spcAft>
                <a:spcPct val="0"/>
              </a:spcAft>
            </a:pPr>
            <a:r>
              <a:rPr lang="en-US" altLang="de-DE" sz="1200" dirty="0" smtClean="0">
                <a:ea typeface="Times New Roman" panose="02020603050405020304" pitchFamily="18" charset="0"/>
                <a:cs typeface="Arial" panose="020B0604020202020204" pitchFamily="34" charset="0"/>
              </a:rPr>
              <a:t>mouse </a:t>
            </a:r>
            <a:r>
              <a:rPr lang="en-US" altLang="de-DE" sz="1200" dirty="0">
                <a:ea typeface="Times New Roman" panose="02020603050405020304" pitchFamily="18" charset="0"/>
                <a:cs typeface="Arial" panose="020B0604020202020204" pitchFamily="34" charset="0"/>
              </a:rPr>
              <a:t>α GAPDH (</a:t>
            </a:r>
            <a:r>
              <a:rPr lang="en-US" altLang="de-DE" sz="1200" dirty="0" err="1">
                <a:ea typeface="Times New Roman" panose="02020603050405020304" pitchFamily="18" charset="0"/>
                <a:cs typeface="Arial" panose="020B0604020202020204" pitchFamily="34" charset="0"/>
              </a:rPr>
              <a:t>Calbiochem</a:t>
            </a:r>
            <a:r>
              <a:rPr lang="en-US" altLang="de-DE" sz="1200" dirty="0">
                <a:ea typeface="Times New Roman" panose="02020603050405020304" pitchFamily="18" charset="0"/>
                <a:cs typeface="Arial" panose="020B0604020202020204" pitchFamily="34" charset="0"/>
              </a:rPr>
              <a:t>, Sigma</a:t>
            </a:r>
            <a:r>
              <a:rPr lang="en-US" altLang="de-DE" sz="1200" dirty="0" smtClean="0">
                <a:ea typeface="Times New Roman" panose="02020603050405020304" pitchFamily="18" charset="0"/>
                <a:cs typeface="Arial" panose="020B0604020202020204" pitchFamily="34" charset="0"/>
              </a:rPr>
              <a:t>) (CB1001)</a:t>
            </a:r>
            <a:endParaRPr kumimoji="0" lang="de-DE" altLang="de-DE" sz="1200" b="0" i="0" u="none" strike="noStrike" cap="none" normalizeH="0" baseline="0" dirty="0" smtClean="0">
              <a:ln>
                <a:noFill/>
              </a:ln>
              <a:solidFill>
                <a:schemeClr val="tx1"/>
              </a:solidFill>
              <a:effectLst/>
            </a:endParaRPr>
          </a:p>
        </p:txBody>
      </p:sp>
      <p:sp>
        <p:nvSpPr>
          <p:cNvPr id="5" name="Rectangle 3"/>
          <p:cNvSpPr>
            <a:spLocks noChangeArrowheads="1"/>
          </p:cNvSpPr>
          <p:nvPr/>
        </p:nvSpPr>
        <p:spPr bwMode="auto">
          <a:xfrm>
            <a:off x="399504" y="590682"/>
            <a:ext cx="4385816"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1" i="0" u="none" strike="noStrike" cap="none" normalizeH="0" baseline="0" dirty="0" smtClean="0">
                <a:ln>
                  <a:noFill/>
                </a:ln>
                <a:solidFill>
                  <a:schemeClr val="tx1"/>
                </a:solidFill>
                <a:effectLst/>
                <a:ea typeface="MS Mincho"/>
                <a:cs typeface="Arial" panose="020B0604020202020204" pitchFamily="34" charset="0"/>
              </a:rPr>
              <a:t>Primer sequences and cycling conditions for Q-PCR</a:t>
            </a:r>
            <a:endParaRPr kumimoji="0" lang="de-DE" altLang="ja-JP" sz="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ea typeface="MS Mincho"/>
                <a:cs typeface="Arial" panose="020B0604020202020204" pitchFamily="34" charset="0"/>
              </a:rPr>
              <a:t>mouse p27 Forward: CAAACTCTGAGGACCGGCAT</a:t>
            </a:r>
            <a:endParaRPr kumimoji="0" lang="de-DE" altLang="ja-JP" sz="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ea typeface="MS Mincho"/>
                <a:cs typeface="Arial" panose="020B0604020202020204" pitchFamily="34" charset="0"/>
              </a:rPr>
              <a:t>mouse p27 Reverse: CTTAATTCGGAGCTGTTTACGTCTG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ea typeface="MS Mincho"/>
                <a:cs typeface="Arial" panose="020B0604020202020204" pitchFamily="34" charset="0"/>
              </a:rPr>
              <a:t>mouse TBP Forward: 5´ACTTCGTGCAAGAAATGCTGAA3´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ea typeface="MS Mincho"/>
                <a:cs typeface="Arial" panose="020B0604020202020204" pitchFamily="34" charset="0"/>
              </a:rPr>
              <a:t>mouse TBP Reverse: 5´TGTCCGTGGCTCTCTTATTCTCA3´</a:t>
            </a:r>
            <a:r>
              <a:rPr kumimoji="0" lang="de-DE" altLang="ja-JP" sz="400" b="0" i="0" u="none" strike="noStrike" cap="none" normalizeH="0" baseline="0" dirty="0" smtClean="0">
                <a:ln>
                  <a:noFill/>
                </a:ln>
                <a:solidFill>
                  <a:schemeClr val="tx1"/>
                </a:solidFill>
                <a:effectLst/>
              </a:rPr>
              <a:t> </a:t>
            </a:r>
            <a:endParaRPr kumimoji="0" lang="de-DE" altLang="ja-JP" sz="1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ea typeface="MS Mincho"/>
                <a:cs typeface="Arial" panose="020B0604020202020204" pitchFamily="34" charset="0"/>
              </a:rPr>
              <a:t>cycle conditions: 95°C/10 min; 44 cycles: 95°C/15 sec, 60°C/60 sec </a:t>
            </a:r>
            <a:endParaRPr kumimoji="0" lang="de-DE" altLang="ja-JP" sz="1800" b="0" i="0" u="none" strike="noStrike" cap="none" normalizeH="0" baseline="0" dirty="0" smtClean="0">
              <a:ln>
                <a:noFill/>
              </a:ln>
              <a:solidFill>
                <a:schemeClr val="tx1"/>
              </a:solidFill>
              <a:effectLst/>
            </a:endParaRPr>
          </a:p>
        </p:txBody>
      </p:sp>
      <p:sp>
        <p:nvSpPr>
          <p:cNvPr id="2" name="Fußzeilenplatzhalter 1"/>
          <p:cNvSpPr>
            <a:spLocks noGrp="1"/>
          </p:cNvSpPr>
          <p:nvPr>
            <p:ph type="ftr" sz="quarter" idx="11"/>
          </p:nvPr>
        </p:nvSpPr>
        <p:spPr/>
        <p:txBody>
          <a:bodyPr/>
          <a:lstStyle/>
          <a:p>
            <a:r>
              <a:rPr lang="de-DE" dirty="0" smtClean="0"/>
              <a:t>4</a:t>
            </a:r>
            <a:endParaRPr lang="de-DE" dirty="0"/>
          </a:p>
        </p:txBody>
      </p:sp>
    </p:spTree>
    <p:extLst>
      <p:ext uri="{BB962C8B-B14F-4D97-AF65-F5344CB8AC3E}">
        <p14:creationId xmlns:p14="http://schemas.microsoft.com/office/powerpoint/2010/main" val="7730787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88718" y="454391"/>
            <a:ext cx="5572448" cy="3323987"/>
          </a:xfrm>
          <a:prstGeom prst="rect">
            <a:avLst/>
          </a:prstGeom>
        </p:spPr>
        <p:txBody>
          <a:bodyPr wrap="square">
            <a:spAutoFit/>
          </a:bodyPr>
          <a:lstStyle/>
          <a:p>
            <a:pPr algn="just"/>
            <a:r>
              <a:rPr lang="en-US" sz="1400" b="1" dirty="0" smtClean="0"/>
              <a:t>Supplemental </a:t>
            </a:r>
            <a:r>
              <a:rPr lang="en-US" sz="1400" b="1" dirty="0" smtClean="0"/>
              <a:t>Material and </a:t>
            </a:r>
            <a:r>
              <a:rPr lang="en-US" sz="1400" b="1" dirty="0" smtClean="0"/>
              <a:t>Methods </a:t>
            </a:r>
            <a:r>
              <a:rPr lang="en-US" sz="1400" b="1" dirty="0" smtClean="0"/>
              <a:t>to Supplemental Figures</a:t>
            </a:r>
          </a:p>
          <a:p>
            <a:pPr algn="just"/>
            <a:endParaRPr lang="en-US" sz="1400" b="1" dirty="0"/>
          </a:p>
          <a:p>
            <a:pPr algn="just"/>
            <a:endParaRPr lang="en-US" sz="1400" b="1" dirty="0" smtClean="0"/>
          </a:p>
          <a:p>
            <a:pPr algn="just">
              <a:spcAft>
                <a:spcPts val="0"/>
              </a:spcAft>
            </a:pPr>
            <a:r>
              <a:rPr lang="de-AT" sz="1200" b="1" dirty="0" err="1">
                <a:ea typeface="Times New Roman" panose="02020603050405020304" pitchFamily="18" charset="0"/>
                <a:cs typeface="Times New Roman" panose="02020603050405020304" pitchFamily="18" charset="0"/>
              </a:rPr>
              <a:t>Supplemental</a:t>
            </a:r>
            <a:r>
              <a:rPr lang="de-AT" sz="1200" b="1" dirty="0">
                <a:ea typeface="Times New Roman" panose="02020603050405020304" pitchFamily="18" charset="0"/>
                <a:cs typeface="Times New Roman" panose="02020603050405020304" pitchFamily="18" charset="0"/>
              </a:rPr>
              <a:t> </a:t>
            </a:r>
            <a:r>
              <a:rPr lang="de-AT" sz="1200" b="1" dirty="0" smtClean="0">
                <a:ea typeface="Times New Roman" panose="02020603050405020304" pitchFamily="18" charset="0"/>
                <a:cs typeface="Times New Roman" panose="02020603050405020304" pitchFamily="18" charset="0"/>
              </a:rPr>
              <a:t>Material: </a:t>
            </a:r>
            <a:r>
              <a:rPr lang="de-AT" sz="1200" dirty="0" smtClean="0">
                <a:ea typeface="Times New Roman" panose="02020603050405020304" pitchFamily="18" charset="0"/>
                <a:cs typeface="Times New Roman" panose="02020603050405020304" pitchFamily="18" charset="0"/>
              </a:rPr>
              <a:t> </a:t>
            </a:r>
            <a:endParaRPr lang="de-AT" sz="1200" dirty="0">
              <a:ea typeface="Times New Roman" panose="02020603050405020304" pitchFamily="18" charset="0"/>
              <a:cs typeface="Times New Roman" panose="02020603050405020304" pitchFamily="18" charset="0"/>
            </a:endParaRPr>
          </a:p>
          <a:p>
            <a:pPr algn="just"/>
            <a:r>
              <a:rPr lang="en-GB" sz="1200" dirty="0">
                <a:ea typeface="MS Mincho"/>
                <a:cs typeface="Times New Roman" panose="02020603050405020304" pitchFamily="18" charset="0"/>
              </a:rPr>
              <a:t>mouse </a:t>
            </a:r>
            <a:r>
              <a:rPr lang="de-DE" sz="1200" dirty="0">
                <a:ea typeface="MS Mincho"/>
                <a:cs typeface="Times New Roman" panose="02020603050405020304" pitchFamily="18" charset="0"/>
              </a:rPr>
              <a:t>α </a:t>
            </a:r>
            <a:r>
              <a:rPr lang="en-GB" sz="1200" dirty="0">
                <a:ea typeface="MS Mincho"/>
                <a:cs typeface="Times New Roman" panose="02020603050405020304" pitchFamily="18" charset="0"/>
              </a:rPr>
              <a:t>Cyclin D1 (</a:t>
            </a:r>
            <a:r>
              <a:rPr lang="en-GB" sz="1200" dirty="0" smtClean="0">
                <a:ea typeface="MS Mincho"/>
                <a:cs typeface="Times New Roman" panose="02020603050405020304" pitchFamily="18" charset="0"/>
              </a:rPr>
              <a:t>DCS6) </a:t>
            </a:r>
            <a:r>
              <a:rPr lang="de-DE" sz="1200" dirty="0" smtClean="0">
                <a:ea typeface="MS Mincho"/>
                <a:cs typeface="Times New Roman" panose="02020603050405020304" pitchFamily="18" charset="0"/>
              </a:rPr>
              <a:t>(</a:t>
            </a:r>
            <a:r>
              <a:rPr lang="de-DE" sz="1200" dirty="0">
                <a:ea typeface="MS Mincho"/>
                <a:cs typeface="Times New Roman" panose="02020603050405020304" pitchFamily="18" charset="0"/>
              </a:rPr>
              <a:t>Santa Cruz Biotechnology</a:t>
            </a:r>
            <a:r>
              <a:rPr lang="de-DE" sz="1200" dirty="0" smtClean="0">
                <a:ea typeface="MS Mincho"/>
                <a:cs typeface="Times New Roman" panose="02020603050405020304" pitchFamily="18" charset="0"/>
              </a:rPr>
              <a:t>)</a:t>
            </a:r>
            <a:r>
              <a:rPr lang="en-GB" sz="1200" dirty="0">
                <a:ea typeface="MS Mincho"/>
                <a:cs typeface="Times New Roman" panose="02020603050405020304" pitchFamily="18" charset="0"/>
              </a:rPr>
              <a:t> (sc-20044) </a:t>
            </a:r>
            <a:endParaRPr lang="de-DE" sz="1200" dirty="0">
              <a:ea typeface="MS Mincho"/>
              <a:cs typeface="Times New Roman" panose="02020603050405020304" pitchFamily="18" charset="0"/>
            </a:endParaRPr>
          </a:p>
          <a:p>
            <a:pPr algn="just">
              <a:spcAft>
                <a:spcPts val="0"/>
              </a:spcAft>
            </a:pPr>
            <a:r>
              <a:rPr lang="en-GB" sz="1200" dirty="0" smtClean="0">
                <a:ea typeface="MS Mincho"/>
                <a:cs typeface="Times New Roman" panose="02020603050405020304" pitchFamily="18" charset="0"/>
              </a:rPr>
              <a:t>rabbit </a:t>
            </a:r>
            <a:r>
              <a:rPr lang="de-DE" sz="1200" dirty="0">
                <a:ea typeface="MS Mincho"/>
                <a:cs typeface="Times New Roman" panose="02020603050405020304" pitchFamily="18" charset="0"/>
              </a:rPr>
              <a:t>α </a:t>
            </a:r>
            <a:r>
              <a:rPr lang="de-DE" sz="1200" dirty="0" err="1">
                <a:ea typeface="MS Mincho"/>
                <a:cs typeface="Times New Roman" panose="02020603050405020304" pitchFamily="18" charset="0"/>
              </a:rPr>
              <a:t>Cyclin</a:t>
            </a:r>
            <a:r>
              <a:rPr lang="de-DE" sz="1200" dirty="0">
                <a:ea typeface="MS Mincho"/>
                <a:cs typeface="Times New Roman" panose="02020603050405020304" pitchFamily="18" charset="0"/>
              </a:rPr>
              <a:t> </a:t>
            </a:r>
            <a:r>
              <a:rPr lang="de-DE" sz="1200" dirty="0" smtClean="0">
                <a:ea typeface="MS Mincho"/>
                <a:cs typeface="Times New Roman" panose="02020603050405020304" pitchFamily="18" charset="0"/>
              </a:rPr>
              <a:t>D2 (</a:t>
            </a:r>
            <a:r>
              <a:rPr lang="de-DE" sz="1200" dirty="0">
                <a:ea typeface="MS Mincho"/>
                <a:cs typeface="Times New Roman" panose="02020603050405020304" pitchFamily="18" charset="0"/>
              </a:rPr>
              <a:t>M20) </a:t>
            </a:r>
            <a:r>
              <a:rPr lang="de-DE" sz="1200" dirty="0" smtClean="0">
                <a:ea typeface="MS Mincho"/>
                <a:cs typeface="Times New Roman" panose="02020603050405020304" pitchFamily="18" charset="0"/>
              </a:rPr>
              <a:t>(</a:t>
            </a:r>
            <a:r>
              <a:rPr lang="de-DE" sz="1200" dirty="0">
                <a:ea typeface="MS Mincho"/>
                <a:cs typeface="Times New Roman" panose="02020603050405020304" pitchFamily="18" charset="0"/>
              </a:rPr>
              <a:t>Santa Cruz </a:t>
            </a:r>
            <a:r>
              <a:rPr lang="de-DE" sz="1200" dirty="0" err="1">
                <a:ea typeface="MS Mincho"/>
                <a:cs typeface="Times New Roman" panose="02020603050405020304" pitchFamily="18" charset="0"/>
              </a:rPr>
              <a:t>Biotechnolgy</a:t>
            </a:r>
            <a:r>
              <a:rPr lang="de-DE" sz="1200" dirty="0">
                <a:ea typeface="MS Mincho"/>
                <a:cs typeface="Times New Roman" panose="02020603050405020304" pitchFamily="18" charset="0"/>
              </a:rPr>
              <a:t>) (sc-593) </a:t>
            </a:r>
            <a:endParaRPr lang="de-DE" sz="1200" dirty="0">
              <a:ea typeface="MS Mincho"/>
              <a:cs typeface="Times New Roman" panose="02020603050405020304" pitchFamily="18" charset="0"/>
            </a:endParaRPr>
          </a:p>
          <a:p>
            <a:pPr algn="just">
              <a:spcAft>
                <a:spcPts val="0"/>
              </a:spcAft>
            </a:pPr>
            <a:r>
              <a:rPr lang="de-DE" sz="1200" dirty="0" err="1" smtClean="0">
                <a:ea typeface="MS Mincho"/>
                <a:cs typeface="Times New Roman" panose="02020603050405020304" pitchFamily="18" charset="0"/>
              </a:rPr>
              <a:t>rabbit</a:t>
            </a:r>
            <a:r>
              <a:rPr lang="de-DE" sz="1200" dirty="0" smtClean="0">
                <a:ea typeface="MS Mincho"/>
                <a:cs typeface="Times New Roman" panose="02020603050405020304" pitchFamily="18" charset="0"/>
              </a:rPr>
              <a:t> </a:t>
            </a:r>
            <a:r>
              <a:rPr lang="el-GR" sz="1200" dirty="0" smtClean="0">
                <a:ea typeface="MS Mincho"/>
                <a:cs typeface="Times New Roman" panose="02020603050405020304" pitchFamily="18" charset="0"/>
              </a:rPr>
              <a:t>α</a:t>
            </a:r>
            <a:r>
              <a:rPr lang="de-DE" sz="1200" dirty="0" smtClean="0">
                <a:ea typeface="MS Mincho"/>
                <a:cs typeface="Times New Roman" panose="02020603050405020304" pitchFamily="18" charset="0"/>
              </a:rPr>
              <a:t> </a:t>
            </a:r>
            <a:r>
              <a:rPr lang="de-DE" sz="1200" dirty="0" err="1">
                <a:ea typeface="MS Mincho"/>
                <a:cs typeface="Times New Roman" panose="02020603050405020304" pitchFamily="18" charset="0"/>
              </a:rPr>
              <a:t>Cyclin</a:t>
            </a:r>
            <a:r>
              <a:rPr lang="de-DE" sz="1200" dirty="0">
                <a:ea typeface="MS Mincho"/>
                <a:cs typeface="Times New Roman" panose="02020603050405020304" pitchFamily="18" charset="0"/>
              </a:rPr>
              <a:t> </a:t>
            </a:r>
            <a:r>
              <a:rPr lang="de-DE" sz="1200" dirty="0" smtClean="0">
                <a:ea typeface="MS Mincho"/>
                <a:cs typeface="Times New Roman" panose="02020603050405020304" pitchFamily="18" charset="0"/>
              </a:rPr>
              <a:t>D3 </a:t>
            </a:r>
            <a:r>
              <a:rPr lang="de-DE" sz="1200" dirty="0" smtClean="0">
                <a:ea typeface="MS Mincho"/>
                <a:cs typeface="Times New Roman" panose="02020603050405020304" pitchFamily="18" charset="0"/>
              </a:rPr>
              <a:t>(</a:t>
            </a:r>
            <a:r>
              <a:rPr lang="de-DE" sz="1200" dirty="0" smtClean="0">
                <a:ea typeface="MS Mincho"/>
                <a:cs typeface="Times New Roman" panose="02020603050405020304" pitchFamily="18" charset="0"/>
              </a:rPr>
              <a:t>Santa Cruz Biotechnology</a:t>
            </a:r>
            <a:r>
              <a:rPr lang="de-DE" sz="1200" dirty="0">
                <a:ea typeface="MS Mincho"/>
                <a:cs typeface="Times New Roman" panose="02020603050405020304" pitchFamily="18" charset="0"/>
              </a:rPr>
              <a:t>) (sc-182) </a:t>
            </a:r>
            <a:endParaRPr lang="de-DE" sz="1200" dirty="0">
              <a:ea typeface="MS Mincho"/>
              <a:cs typeface="Times New Roman" panose="02020603050405020304" pitchFamily="18" charset="0"/>
            </a:endParaRPr>
          </a:p>
          <a:p>
            <a:pPr algn="just"/>
            <a:r>
              <a:rPr lang="de-DE" sz="1200" dirty="0" err="1">
                <a:ea typeface="MS Mincho"/>
                <a:cs typeface="Times New Roman" panose="02020603050405020304" pitchFamily="18" charset="0"/>
              </a:rPr>
              <a:t>rabbit</a:t>
            </a:r>
            <a:r>
              <a:rPr lang="de-DE" sz="1200" dirty="0">
                <a:ea typeface="MS Mincho"/>
                <a:cs typeface="Times New Roman" panose="02020603050405020304" pitchFamily="18" charset="0"/>
              </a:rPr>
              <a:t> α cdk4 (C-22</a:t>
            </a:r>
            <a:r>
              <a:rPr lang="de-DE" sz="1200" dirty="0" smtClean="0">
                <a:ea typeface="MS Mincho"/>
                <a:cs typeface="Times New Roman" panose="02020603050405020304" pitchFamily="18" charset="0"/>
              </a:rPr>
              <a:t>) </a:t>
            </a:r>
            <a:r>
              <a:rPr lang="de-DE" sz="1200" dirty="0" smtClean="0">
                <a:ea typeface="MS Mincho"/>
                <a:cs typeface="Times New Roman" panose="02020603050405020304" pitchFamily="18" charset="0"/>
              </a:rPr>
              <a:t>(</a:t>
            </a:r>
            <a:r>
              <a:rPr lang="de-DE" sz="1200" dirty="0">
                <a:ea typeface="MS Mincho"/>
                <a:cs typeface="Times New Roman" panose="02020603050405020304" pitchFamily="18" charset="0"/>
              </a:rPr>
              <a:t>Santa Cruz Biotechnology</a:t>
            </a:r>
            <a:r>
              <a:rPr lang="de-DE" sz="1200" dirty="0">
                <a:ea typeface="MS Mincho"/>
                <a:cs typeface="Times New Roman" panose="02020603050405020304" pitchFamily="18" charset="0"/>
              </a:rPr>
              <a:t>) (sc-260) </a:t>
            </a:r>
            <a:endParaRPr lang="de-DE" sz="1200" dirty="0">
              <a:ea typeface="MS Mincho"/>
              <a:cs typeface="Times New Roman" panose="02020603050405020304" pitchFamily="18" charset="0"/>
            </a:endParaRPr>
          </a:p>
          <a:p>
            <a:pPr algn="just"/>
            <a:endParaRPr lang="en-US" sz="1200" dirty="0" smtClean="0"/>
          </a:p>
          <a:p>
            <a:pPr algn="just"/>
            <a:endParaRPr lang="en-US" sz="1200" dirty="0"/>
          </a:p>
          <a:p>
            <a:pPr algn="just"/>
            <a:r>
              <a:rPr lang="de-AT" sz="1200" b="1" dirty="0" err="1">
                <a:ea typeface="Times New Roman" panose="02020603050405020304" pitchFamily="18" charset="0"/>
                <a:cs typeface="Times New Roman" panose="02020603050405020304" pitchFamily="18" charset="0"/>
              </a:rPr>
              <a:t>Supplemental</a:t>
            </a:r>
            <a:r>
              <a:rPr lang="de-AT" sz="1200" b="1" dirty="0">
                <a:ea typeface="Times New Roman" panose="02020603050405020304" pitchFamily="18" charset="0"/>
                <a:cs typeface="Times New Roman" panose="02020603050405020304" pitchFamily="18" charset="0"/>
              </a:rPr>
              <a:t> </a:t>
            </a:r>
            <a:r>
              <a:rPr lang="de-AT" sz="1200" b="1" dirty="0" err="1">
                <a:ea typeface="Times New Roman" panose="02020603050405020304" pitchFamily="18" charset="0"/>
                <a:cs typeface="Times New Roman" panose="02020603050405020304" pitchFamily="18" charset="0"/>
              </a:rPr>
              <a:t>Method</a:t>
            </a:r>
            <a:r>
              <a:rPr lang="de-AT" sz="1200" b="1" dirty="0">
                <a:ea typeface="Times New Roman" panose="02020603050405020304" pitchFamily="18" charset="0"/>
                <a:cs typeface="Times New Roman" panose="02020603050405020304" pitchFamily="18" charset="0"/>
              </a:rPr>
              <a:t> </a:t>
            </a:r>
            <a:r>
              <a:rPr lang="de-AT" sz="1200" b="1" dirty="0" err="1">
                <a:ea typeface="Times New Roman" panose="02020603050405020304" pitchFamily="18" charset="0"/>
                <a:cs typeface="Times New Roman" panose="02020603050405020304" pitchFamily="18" charset="0"/>
              </a:rPr>
              <a:t>to</a:t>
            </a:r>
            <a:r>
              <a:rPr lang="de-AT" sz="1200" b="1" dirty="0">
                <a:ea typeface="Times New Roman" panose="02020603050405020304" pitchFamily="18" charset="0"/>
                <a:cs typeface="Times New Roman" panose="02020603050405020304" pitchFamily="18" charset="0"/>
              </a:rPr>
              <a:t> </a:t>
            </a:r>
            <a:r>
              <a:rPr lang="de-AT" sz="1200" b="1" dirty="0" err="1">
                <a:ea typeface="Times New Roman" panose="02020603050405020304" pitchFamily="18" charset="0"/>
                <a:cs typeface="Times New Roman" panose="02020603050405020304" pitchFamily="18" charset="0"/>
              </a:rPr>
              <a:t>Supplemental</a:t>
            </a:r>
            <a:r>
              <a:rPr lang="de-AT" sz="1200" b="1" dirty="0">
                <a:ea typeface="Times New Roman" panose="02020603050405020304" pitchFamily="18" charset="0"/>
                <a:cs typeface="Times New Roman" panose="02020603050405020304" pitchFamily="18" charset="0"/>
              </a:rPr>
              <a:t> </a:t>
            </a:r>
            <a:r>
              <a:rPr lang="de-AT" sz="1200" b="1" dirty="0" err="1">
                <a:ea typeface="Times New Roman" panose="02020603050405020304" pitchFamily="18" charset="0"/>
                <a:cs typeface="Times New Roman" panose="02020603050405020304" pitchFamily="18" charset="0"/>
              </a:rPr>
              <a:t>Figure</a:t>
            </a:r>
            <a:r>
              <a:rPr lang="de-AT" sz="1200" b="1" dirty="0">
                <a:ea typeface="Times New Roman" panose="02020603050405020304" pitchFamily="18" charset="0"/>
                <a:cs typeface="Times New Roman" panose="02020603050405020304" pitchFamily="18" charset="0"/>
              </a:rPr>
              <a:t> </a:t>
            </a:r>
            <a:r>
              <a:rPr lang="de-AT" sz="1200" b="1" dirty="0" smtClean="0">
                <a:ea typeface="Times New Roman" panose="02020603050405020304" pitchFamily="18" charset="0"/>
                <a:cs typeface="Times New Roman" panose="02020603050405020304" pitchFamily="18" charset="0"/>
              </a:rPr>
              <a:t>4</a:t>
            </a:r>
            <a:r>
              <a:rPr lang="de-AT" sz="1200" dirty="0" smtClean="0">
                <a:ea typeface="Times New Roman" panose="02020603050405020304" pitchFamily="18" charset="0"/>
                <a:cs typeface="Times New Roman" panose="02020603050405020304" pitchFamily="18" charset="0"/>
              </a:rPr>
              <a:t>: </a:t>
            </a:r>
            <a:endParaRPr lang="de-AT" sz="1200" dirty="0">
              <a:ea typeface="Times New Roman" panose="02020603050405020304" pitchFamily="18" charset="0"/>
              <a:cs typeface="Times New Roman" panose="02020603050405020304" pitchFamily="18" charset="0"/>
            </a:endParaRPr>
          </a:p>
          <a:p>
            <a:pPr algn="just"/>
            <a:r>
              <a:rPr lang="en-US" sz="1200" dirty="0" smtClean="0"/>
              <a:t>For Western blot analyses of pY88-p27, cells </a:t>
            </a:r>
            <a:r>
              <a:rPr lang="en-US" sz="1200" dirty="0"/>
              <a:t>were washed with PBS containing 1 mM </a:t>
            </a:r>
            <a:r>
              <a:rPr lang="en-US" sz="1200" dirty="0" err="1"/>
              <a:t>pervanadate</a:t>
            </a:r>
            <a:r>
              <a:rPr lang="en-US" sz="1200" dirty="0"/>
              <a:t>  and p-Y88-p27 was </a:t>
            </a:r>
            <a:r>
              <a:rPr lang="en-US" sz="1200" dirty="0" err="1"/>
              <a:t>immunoprecipitated</a:t>
            </a:r>
            <a:r>
              <a:rPr lang="en-US" sz="1200" dirty="0"/>
              <a:t> from boiled total protein lysates with a specific </a:t>
            </a:r>
            <a:r>
              <a:rPr lang="de-AT" sz="1200" dirty="0"/>
              <a:t>α</a:t>
            </a:r>
            <a:r>
              <a:rPr lang="en-US" sz="1200" dirty="0"/>
              <a:t> p-Y88-p27 followed by Western blotting with mouse </a:t>
            </a:r>
            <a:r>
              <a:rPr lang="de-AT" sz="1200" dirty="0"/>
              <a:t>α</a:t>
            </a:r>
            <a:r>
              <a:rPr lang="en-US" sz="1200" dirty="0"/>
              <a:t> p27-HRP (BD) (</a:t>
            </a:r>
            <a:r>
              <a:rPr lang="en-US" sz="1200" dirty="0" err="1"/>
              <a:t>Jäkel</a:t>
            </a:r>
            <a:r>
              <a:rPr lang="en-US" sz="1200" dirty="0"/>
              <a:t>, </a:t>
            </a:r>
            <a:r>
              <a:rPr lang="en-US" sz="1200" dirty="0" err="1"/>
              <a:t>Weinl</a:t>
            </a:r>
            <a:r>
              <a:rPr lang="en-US" sz="1200" dirty="0"/>
              <a:t> et al. </a:t>
            </a:r>
            <a:r>
              <a:rPr lang="en-US" sz="1200" dirty="0" smtClean="0"/>
              <a:t>Oncogene 2011</a:t>
            </a:r>
            <a:r>
              <a:rPr lang="en-US" sz="1200" dirty="0"/>
              <a:t>).</a:t>
            </a:r>
            <a:endParaRPr lang="de-DE" sz="1200" dirty="0"/>
          </a:p>
          <a:p>
            <a:pPr algn="just">
              <a:spcAft>
                <a:spcPts val="0"/>
              </a:spcAft>
            </a:pPr>
            <a:endParaRPr lang="de-AT" sz="1200" b="1" dirty="0" smtClean="0">
              <a:ea typeface="Times New Roman" panose="02020603050405020304" pitchFamily="18" charset="0"/>
              <a:cs typeface="Times New Roman" panose="02020603050405020304" pitchFamily="18" charset="0"/>
            </a:endParaRPr>
          </a:p>
          <a:p>
            <a:pPr algn="just"/>
            <a:r>
              <a:rPr lang="de-DE" sz="1200" dirty="0" smtClean="0">
                <a:ea typeface="MS Mincho"/>
                <a:cs typeface="Times New Roman" panose="02020603050405020304" pitchFamily="18" charset="0"/>
              </a:rPr>
              <a:t>    </a:t>
            </a:r>
            <a:endParaRPr lang="de-DE" sz="1200" dirty="0">
              <a:ea typeface="MS Mincho"/>
              <a:cs typeface="Times New Roman" panose="02020603050405020304" pitchFamily="18" charset="0"/>
            </a:endParaRPr>
          </a:p>
        </p:txBody>
      </p:sp>
      <p:sp>
        <p:nvSpPr>
          <p:cNvPr id="3" name="Fußzeilenplatzhalter 2"/>
          <p:cNvSpPr>
            <a:spLocks noGrp="1"/>
          </p:cNvSpPr>
          <p:nvPr>
            <p:ph type="ftr" sz="quarter" idx="11"/>
          </p:nvPr>
        </p:nvSpPr>
        <p:spPr/>
        <p:txBody>
          <a:bodyPr/>
          <a:lstStyle/>
          <a:p>
            <a:r>
              <a:rPr lang="de-DE" dirty="0" smtClean="0"/>
              <a:t>5</a:t>
            </a:r>
            <a:endParaRPr lang="de-DE" dirty="0"/>
          </a:p>
        </p:txBody>
      </p:sp>
    </p:spTree>
    <p:extLst>
      <p:ext uri="{BB962C8B-B14F-4D97-AF65-F5344CB8AC3E}">
        <p14:creationId xmlns:p14="http://schemas.microsoft.com/office/powerpoint/2010/main" val="1451472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7" name="Grafik 2066"/>
          <p:cNvPicPr>
            <a:picLocks noChangeAspect="1"/>
          </p:cNvPicPr>
          <p:nvPr/>
        </p:nvPicPr>
        <p:blipFill rotWithShape="1">
          <a:blip r:embed="rId2"/>
          <a:srcRect b="15315"/>
          <a:stretch/>
        </p:blipFill>
        <p:spPr>
          <a:xfrm>
            <a:off x="719665" y="3657830"/>
            <a:ext cx="4253103" cy="3454616"/>
          </a:xfrm>
          <a:prstGeom prst="rect">
            <a:avLst/>
          </a:prstGeom>
        </p:spPr>
      </p:pic>
      <p:sp>
        <p:nvSpPr>
          <p:cNvPr id="4" name="Rechteck 3"/>
          <p:cNvSpPr/>
          <p:nvPr/>
        </p:nvSpPr>
        <p:spPr>
          <a:xfrm>
            <a:off x="603659" y="7406968"/>
            <a:ext cx="4043404" cy="830997"/>
          </a:xfrm>
          <a:prstGeom prst="rect">
            <a:avLst/>
          </a:prstGeom>
        </p:spPr>
        <p:txBody>
          <a:bodyPr wrap="square">
            <a:spAutoFit/>
          </a:bodyPr>
          <a:lstStyle/>
          <a:p>
            <a:pPr algn="just"/>
            <a:r>
              <a:rPr lang="en-US" sz="1200" b="1" dirty="0"/>
              <a:t>Supplemental Figure 1 :</a:t>
            </a:r>
            <a:r>
              <a:rPr lang="en-US" sz="1200" dirty="0"/>
              <a:t> Histological analyses of spleen and bone marrow (BM) from sternum sections. Representative pictures of H&amp;E stained  tissues from wild type and p27-Y88F mice are </a:t>
            </a:r>
            <a:r>
              <a:rPr lang="en-US" sz="1200" dirty="0" smtClean="0"/>
              <a:t>shown.</a:t>
            </a:r>
            <a:endParaRPr lang="de-DE" sz="1200" dirty="0"/>
          </a:p>
        </p:txBody>
      </p:sp>
      <p:graphicFrame>
        <p:nvGraphicFramePr>
          <p:cNvPr id="5" name="Tabelle 4"/>
          <p:cNvGraphicFramePr>
            <a:graphicFrameLocks noGrp="1"/>
          </p:cNvGraphicFramePr>
          <p:nvPr>
            <p:extLst>
              <p:ext uri="{D42A27DB-BD31-4B8C-83A1-F6EECF244321}">
                <p14:modId xmlns:p14="http://schemas.microsoft.com/office/powerpoint/2010/main" val="1401084311"/>
              </p:ext>
            </p:extLst>
          </p:nvPr>
        </p:nvGraphicFramePr>
        <p:xfrm>
          <a:off x="796471" y="1094006"/>
          <a:ext cx="4394200" cy="617220"/>
        </p:xfrm>
        <a:graphic>
          <a:graphicData uri="http://schemas.openxmlformats.org/drawingml/2006/table">
            <a:tbl>
              <a:tblPr firstRow="1" firstCol="1" bandRow="1"/>
              <a:tblGrid>
                <a:gridCol w="1371600">
                  <a:extLst>
                    <a:ext uri="{9D8B030D-6E8A-4147-A177-3AD203B41FA5}">
                      <a16:colId xmlns:a16="http://schemas.microsoft.com/office/drawing/2014/main" val="3931807948"/>
                    </a:ext>
                  </a:extLst>
                </a:gridCol>
                <a:gridCol w="838200">
                  <a:extLst>
                    <a:ext uri="{9D8B030D-6E8A-4147-A177-3AD203B41FA5}">
                      <a16:colId xmlns:a16="http://schemas.microsoft.com/office/drawing/2014/main" val="771653709"/>
                    </a:ext>
                  </a:extLst>
                </a:gridCol>
                <a:gridCol w="698500">
                  <a:extLst>
                    <a:ext uri="{9D8B030D-6E8A-4147-A177-3AD203B41FA5}">
                      <a16:colId xmlns:a16="http://schemas.microsoft.com/office/drawing/2014/main" val="3791097997"/>
                    </a:ext>
                  </a:extLst>
                </a:gridCol>
                <a:gridCol w="660400">
                  <a:extLst>
                    <a:ext uri="{9D8B030D-6E8A-4147-A177-3AD203B41FA5}">
                      <a16:colId xmlns:a16="http://schemas.microsoft.com/office/drawing/2014/main" val="2787782198"/>
                    </a:ext>
                  </a:extLst>
                </a:gridCol>
                <a:gridCol w="825500">
                  <a:extLst>
                    <a:ext uri="{9D8B030D-6E8A-4147-A177-3AD203B41FA5}">
                      <a16:colId xmlns:a16="http://schemas.microsoft.com/office/drawing/2014/main" val="2407064067"/>
                    </a:ext>
                  </a:extLst>
                </a:gridCol>
              </a:tblGrid>
              <a:tr h="217170">
                <a:tc>
                  <a:txBody>
                    <a:bodyPr/>
                    <a:lstStyle/>
                    <a:p>
                      <a:pPr>
                        <a:spcAft>
                          <a:spcPts val="0"/>
                        </a:spcAft>
                      </a:pPr>
                      <a:r>
                        <a:rPr lang="de-DE" sz="1200" b="1">
                          <a:solidFill>
                            <a:srgbClr val="0D0D0D"/>
                          </a:solidFill>
                          <a:effectLst/>
                          <a:latin typeface="Calibri" panose="020F0502020204030204" pitchFamily="34" charset="0"/>
                          <a:ea typeface="Times New Roman" panose="02020603050405020304" pitchFamily="18" charset="0"/>
                          <a:cs typeface="Times New Roman" panose="02020603050405020304" pitchFamily="18" charset="0"/>
                        </a:rPr>
                        <a:t>p27</a:t>
                      </a:r>
                      <a:r>
                        <a:rPr lang="de-DE" sz="1200" b="1" baseline="30000">
                          <a:solidFill>
                            <a:srgbClr val="0D0D0D"/>
                          </a:solidFill>
                          <a:effectLst/>
                          <a:latin typeface="Calibri (Textkörper)"/>
                          <a:ea typeface="Times New Roman" panose="02020603050405020304" pitchFamily="18" charset="0"/>
                          <a:cs typeface="Calibri" panose="020F0502020204030204" pitchFamily="34" charset="0"/>
                        </a:rPr>
                        <a:t>+/Y88F </a:t>
                      </a:r>
                      <a:r>
                        <a:rPr lang="de-DE" sz="1200" b="1">
                          <a:solidFill>
                            <a:srgbClr val="0D0D0D"/>
                          </a:solidFill>
                          <a:effectLst/>
                          <a:latin typeface="Calibri" panose="020F0502020204030204" pitchFamily="34" charset="0"/>
                          <a:ea typeface="Times New Roman" panose="02020603050405020304" pitchFamily="18" charset="0"/>
                          <a:cs typeface="Times New Roman" panose="02020603050405020304" pitchFamily="18" charset="0"/>
                        </a:rPr>
                        <a:t>x p27</a:t>
                      </a:r>
                      <a:r>
                        <a:rPr lang="de-DE" sz="1200" b="1" baseline="30000">
                          <a:solidFill>
                            <a:srgbClr val="0D0D0D"/>
                          </a:solidFill>
                          <a:effectLst/>
                          <a:latin typeface="Calibri (Textkörper)"/>
                          <a:ea typeface="Times New Roman" panose="02020603050405020304" pitchFamily="18" charset="0"/>
                          <a:cs typeface="Calibri" panose="020F0502020204030204" pitchFamily="34" charset="0"/>
                        </a:rPr>
                        <a:t>+/Y88F</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de-DE" sz="1200" b="1">
                          <a:solidFill>
                            <a:srgbClr val="0D0D0D"/>
                          </a:solidFill>
                          <a:effectLst/>
                          <a:latin typeface="Calibri" panose="020F0502020204030204" pitchFamily="34" charset="0"/>
                          <a:ea typeface="Times New Roman" panose="02020603050405020304" pitchFamily="18" charset="0"/>
                          <a:cs typeface="Times New Roman" panose="02020603050405020304" pitchFamily="18" charset="0"/>
                        </a:rPr>
                        <a:t>Genotype</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de-DE" sz="1200" b="1">
                          <a:solidFill>
                            <a:srgbClr val="0D0D0D"/>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de-DE" sz="1200" b="1">
                          <a:solidFill>
                            <a:srgbClr val="0D0D0D"/>
                          </a:solidFill>
                          <a:effectLst/>
                          <a:latin typeface="Calibri" panose="020F0502020204030204" pitchFamily="34" charset="0"/>
                          <a:ea typeface="Times New Roman" panose="02020603050405020304" pitchFamily="18" charset="0"/>
                          <a:cs typeface="Times New Roman" panose="02020603050405020304" pitchFamily="18" charset="0"/>
                        </a:rPr>
                        <a:t> +/Y88F</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de-DE" sz="1200" b="1">
                          <a:solidFill>
                            <a:srgbClr val="0D0D0D"/>
                          </a:solidFill>
                          <a:effectLst/>
                          <a:latin typeface="Calibri" panose="020F0502020204030204" pitchFamily="34" charset="0"/>
                          <a:ea typeface="Times New Roman" panose="02020603050405020304" pitchFamily="18" charset="0"/>
                          <a:cs typeface="Times New Roman" panose="02020603050405020304" pitchFamily="18" charset="0"/>
                        </a:rPr>
                        <a:t> Y88F/Y88F</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36072441"/>
                  </a:ext>
                </a:extLst>
              </a:tr>
              <a:tr h="200025">
                <a:tc>
                  <a:txBody>
                    <a:bodyPr/>
                    <a:lstStyle/>
                    <a:p>
                      <a:pP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Number of animals</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141</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69</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35</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88480214"/>
                  </a:ext>
                </a:extLst>
              </a:tr>
              <a:tr h="200025">
                <a:tc>
                  <a:txBody>
                    <a:bodyPr/>
                    <a:lstStyle/>
                    <a:p>
                      <a:pP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Percentage</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26,24%</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48,94%</a:t>
                      </a:r>
                      <a:endParaRPr lang="en-US" sz="120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24,82%</a:t>
                      </a:r>
                      <a:endParaRPr lang="en-US" sz="1200" dirty="0">
                        <a:effectLst/>
                        <a:latin typeface="Cambria" panose="02040503050406030204" pitchFamily="18" charset="0"/>
                        <a:ea typeface="MS Mincho"/>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1775408"/>
                  </a:ext>
                </a:extLst>
              </a:tr>
            </a:tbl>
          </a:graphicData>
        </a:graphic>
      </p:graphicFrame>
      <p:sp>
        <p:nvSpPr>
          <p:cNvPr id="6" name="Rechteck 5"/>
          <p:cNvSpPr/>
          <p:nvPr/>
        </p:nvSpPr>
        <p:spPr>
          <a:xfrm>
            <a:off x="719665" y="1828016"/>
            <a:ext cx="5436586" cy="276999"/>
          </a:xfrm>
          <a:prstGeom prst="rect">
            <a:avLst/>
          </a:prstGeom>
        </p:spPr>
        <p:txBody>
          <a:bodyPr wrap="square">
            <a:spAutoFit/>
          </a:bodyPr>
          <a:lstStyle/>
          <a:p>
            <a:r>
              <a:rPr lang="en-US" sz="1200" b="1" dirty="0" smtClean="0">
                <a:solidFill>
                  <a:srgbClr val="000000"/>
                </a:solidFill>
                <a:ea typeface="Times New Roman" panose="02020603050405020304" pitchFamily="18" charset="0"/>
              </a:rPr>
              <a:t>Supplemental Table </a:t>
            </a:r>
            <a:r>
              <a:rPr lang="en-US" sz="1200" b="1" dirty="0">
                <a:solidFill>
                  <a:srgbClr val="000000"/>
                </a:solidFill>
                <a:ea typeface="Times New Roman" panose="02020603050405020304" pitchFamily="18" charset="0"/>
              </a:rPr>
              <a:t>1</a:t>
            </a:r>
            <a:r>
              <a:rPr lang="en-US" sz="1200" dirty="0">
                <a:solidFill>
                  <a:srgbClr val="000000"/>
                </a:solidFill>
                <a:ea typeface="Times New Roman" panose="02020603050405020304" pitchFamily="18" charset="0"/>
              </a:rPr>
              <a:t>: </a:t>
            </a:r>
            <a:r>
              <a:rPr lang="en-US" sz="1200" dirty="0" smtClean="0">
                <a:solidFill>
                  <a:srgbClr val="000000"/>
                </a:solidFill>
                <a:ea typeface="Times New Roman" panose="02020603050405020304" pitchFamily="18" charset="0"/>
              </a:rPr>
              <a:t>Progeny of heterozygous  p27-Y88F ( p27</a:t>
            </a:r>
            <a:r>
              <a:rPr lang="en-US" sz="1200" baseline="30000" dirty="0">
                <a:solidFill>
                  <a:srgbClr val="000000"/>
                </a:solidFill>
                <a:ea typeface="Times New Roman" panose="02020603050405020304" pitchFamily="18" charset="0"/>
              </a:rPr>
              <a:t>+/Y88F </a:t>
            </a:r>
            <a:r>
              <a:rPr lang="en-US" sz="1200" dirty="0" smtClean="0">
                <a:solidFill>
                  <a:srgbClr val="000000"/>
                </a:solidFill>
                <a:ea typeface="Times New Roman" panose="02020603050405020304" pitchFamily="18" charset="0"/>
              </a:rPr>
              <a:t>)  </a:t>
            </a:r>
            <a:r>
              <a:rPr lang="en-US" sz="1200" dirty="0" err="1" smtClean="0">
                <a:solidFill>
                  <a:srgbClr val="000000"/>
                </a:solidFill>
                <a:ea typeface="Times New Roman" panose="02020603050405020304" pitchFamily="18" charset="0"/>
              </a:rPr>
              <a:t>breedings</a:t>
            </a:r>
            <a:r>
              <a:rPr lang="en-US" sz="1200" dirty="0" smtClean="0">
                <a:solidFill>
                  <a:srgbClr val="000000"/>
                </a:solidFill>
                <a:ea typeface="Times New Roman" panose="02020603050405020304" pitchFamily="18" charset="0"/>
              </a:rPr>
              <a:t>.</a:t>
            </a:r>
            <a:endParaRPr lang="en-US" sz="1200" dirty="0"/>
          </a:p>
        </p:txBody>
      </p:sp>
      <p:sp>
        <p:nvSpPr>
          <p:cNvPr id="2" name="Fußzeilenplatzhalter 1"/>
          <p:cNvSpPr>
            <a:spLocks noGrp="1"/>
          </p:cNvSpPr>
          <p:nvPr>
            <p:ph type="ftr" sz="quarter" idx="11"/>
          </p:nvPr>
        </p:nvSpPr>
        <p:spPr/>
        <p:txBody>
          <a:bodyPr/>
          <a:lstStyle/>
          <a:p>
            <a:r>
              <a:rPr lang="de-DE" dirty="0" smtClean="0"/>
              <a:t>6</a:t>
            </a:r>
            <a:endParaRPr lang="de-DE" dirty="0"/>
          </a:p>
        </p:txBody>
      </p:sp>
    </p:spTree>
    <p:extLst>
      <p:ext uri="{BB962C8B-B14F-4D97-AF65-F5344CB8AC3E}">
        <p14:creationId xmlns:p14="http://schemas.microsoft.com/office/powerpoint/2010/main" val="2989191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uppieren 59"/>
          <p:cNvGrpSpPr/>
          <p:nvPr/>
        </p:nvGrpSpPr>
        <p:grpSpPr>
          <a:xfrm>
            <a:off x="588137" y="1198084"/>
            <a:ext cx="2391210" cy="3453052"/>
            <a:chOff x="708966" y="5236657"/>
            <a:chExt cx="2391210" cy="3453052"/>
          </a:xfrm>
        </p:grpSpPr>
        <p:pic>
          <p:nvPicPr>
            <p:cNvPr id="7" name="Grafik 6"/>
            <p:cNvPicPr>
              <a:picLocks noChangeAspect="1"/>
            </p:cNvPicPr>
            <p:nvPr/>
          </p:nvPicPr>
          <p:blipFill>
            <a:blip r:embed="rId2"/>
            <a:stretch>
              <a:fillRect/>
            </a:stretch>
          </p:blipFill>
          <p:spPr>
            <a:xfrm>
              <a:off x="938981" y="5471624"/>
              <a:ext cx="989275" cy="973818"/>
            </a:xfrm>
            <a:prstGeom prst="rect">
              <a:avLst/>
            </a:prstGeom>
          </p:spPr>
        </p:pic>
        <p:pic>
          <p:nvPicPr>
            <p:cNvPr id="9" name="Grafik 8"/>
            <p:cNvPicPr>
              <a:picLocks noChangeAspect="1"/>
            </p:cNvPicPr>
            <p:nvPr/>
          </p:nvPicPr>
          <p:blipFill>
            <a:blip r:embed="rId3"/>
            <a:stretch>
              <a:fillRect/>
            </a:stretch>
          </p:blipFill>
          <p:spPr>
            <a:xfrm>
              <a:off x="947488" y="6445443"/>
              <a:ext cx="980767" cy="965442"/>
            </a:xfrm>
            <a:prstGeom prst="rect">
              <a:avLst/>
            </a:prstGeom>
          </p:spPr>
        </p:pic>
        <p:pic>
          <p:nvPicPr>
            <p:cNvPr id="32" name="Grafik 31"/>
            <p:cNvPicPr>
              <a:picLocks noChangeAspect="1"/>
            </p:cNvPicPr>
            <p:nvPr/>
          </p:nvPicPr>
          <p:blipFill>
            <a:blip r:embed="rId4"/>
            <a:stretch>
              <a:fillRect/>
            </a:stretch>
          </p:blipFill>
          <p:spPr>
            <a:xfrm>
              <a:off x="947488" y="7440420"/>
              <a:ext cx="1000682" cy="985047"/>
            </a:xfrm>
            <a:prstGeom prst="rect">
              <a:avLst/>
            </a:prstGeom>
          </p:spPr>
        </p:pic>
        <p:pic>
          <p:nvPicPr>
            <p:cNvPr id="34" name="Grafik 33"/>
            <p:cNvPicPr>
              <a:picLocks noChangeAspect="1"/>
            </p:cNvPicPr>
            <p:nvPr/>
          </p:nvPicPr>
          <p:blipFill>
            <a:blip r:embed="rId5"/>
            <a:stretch>
              <a:fillRect/>
            </a:stretch>
          </p:blipFill>
          <p:spPr>
            <a:xfrm>
              <a:off x="2061896" y="7429230"/>
              <a:ext cx="1021388" cy="1005429"/>
            </a:xfrm>
            <a:prstGeom prst="rect">
              <a:avLst/>
            </a:prstGeom>
          </p:spPr>
        </p:pic>
        <p:pic>
          <p:nvPicPr>
            <p:cNvPr id="35" name="Grafik 34"/>
            <p:cNvPicPr>
              <a:picLocks noChangeAspect="1"/>
            </p:cNvPicPr>
            <p:nvPr/>
          </p:nvPicPr>
          <p:blipFill>
            <a:blip r:embed="rId6"/>
            <a:stretch>
              <a:fillRect/>
            </a:stretch>
          </p:blipFill>
          <p:spPr>
            <a:xfrm>
              <a:off x="2075598" y="6445442"/>
              <a:ext cx="1007685" cy="991940"/>
            </a:xfrm>
            <a:prstGeom prst="rect">
              <a:avLst/>
            </a:prstGeom>
          </p:spPr>
        </p:pic>
        <p:pic>
          <p:nvPicPr>
            <p:cNvPr id="36" name="Grafik 35"/>
            <p:cNvPicPr>
              <a:picLocks noChangeAspect="1"/>
            </p:cNvPicPr>
            <p:nvPr/>
          </p:nvPicPr>
          <p:blipFill>
            <a:blip r:embed="rId7"/>
            <a:stretch>
              <a:fillRect/>
            </a:stretch>
          </p:blipFill>
          <p:spPr>
            <a:xfrm>
              <a:off x="2094356" y="5463481"/>
              <a:ext cx="1005820" cy="990104"/>
            </a:xfrm>
            <a:prstGeom prst="rect">
              <a:avLst/>
            </a:prstGeom>
          </p:spPr>
        </p:pic>
        <p:sp>
          <p:nvSpPr>
            <p:cNvPr id="37" name="Textfeld 36"/>
            <p:cNvSpPr txBox="1"/>
            <p:nvPr/>
          </p:nvSpPr>
          <p:spPr>
            <a:xfrm>
              <a:off x="1317311" y="5236657"/>
              <a:ext cx="1771747" cy="276999"/>
            </a:xfrm>
            <a:prstGeom prst="rect">
              <a:avLst/>
            </a:prstGeom>
            <a:noFill/>
          </p:spPr>
          <p:txBody>
            <a:bodyPr wrap="square" rtlCol="0">
              <a:spAutoFit/>
            </a:bodyPr>
            <a:lstStyle/>
            <a:p>
              <a:r>
                <a:rPr lang="de-DE" sz="1200" dirty="0" smtClean="0"/>
                <a:t>WT                     p27-Y88F</a:t>
              </a:r>
              <a:endParaRPr lang="de-DE" sz="1200" dirty="0"/>
            </a:p>
          </p:txBody>
        </p:sp>
        <p:grpSp>
          <p:nvGrpSpPr>
            <p:cNvPr id="48" name="Gruppieren 47"/>
            <p:cNvGrpSpPr/>
            <p:nvPr/>
          </p:nvGrpSpPr>
          <p:grpSpPr>
            <a:xfrm>
              <a:off x="708966" y="8024463"/>
              <a:ext cx="794051" cy="665246"/>
              <a:chOff x="737512" y="4778093"/>
              <a:chExt cx="1058734" cy="886995"/>
            </a:xfrm>
          </p:grpSpPr>
          <p:grpSp>
            <p:nvGrpSpPr>
              <p:cNvPr id="49" name="Gruppieren 48"/>
              <p:cNvGrpSpPr/>
              <p:nvPr/>
            </p:nvGrpSpPr>
            <p:grpSpPr>
              <a:xfrm>
                <a:off x="1057460" y="4778093"/>
                <a:ext cx="657940" cy="648001"/>
                <a:chOff x="639038" y="4518503"/>
                <a:chExt cx="657940" cy="648001"/>
              </a:xfrm>
            </p:grpSpPr>
            <p:cxnSp>
              <p:nvCxnSpPr>
                <p:cNvPr id="52" name="Gerader Verbinder 51"/>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3" name="Gerader Verbinder 52"/>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50" name="Textfeld 49"/>
              <p:cNvSpPr txBox="1"/>
              <p:nvPr/>
            </p:nvSpPr>
            <p:spPr>
              <a:xfrm>
                <a:off x="737512" y="4884354"/>
                <a:ext cx="615553" cy="458784"/>
              </a:xfrm>
              <a:prstGeom prst="rect">
                <a:avLst/>
              </a:prstGeom>
              <a:noFill/>
            </p:spPr>
            <p:txBody>
              <a:bodyPr vert="vert270" wrap="square" rtlCol="0">
                <a:spAutoFit/>
              </a:bodyPr>
              <a:lstStyle/>
              <a:p>
                <a:r>
                  <a:rPr lang="de-DE" sz="900" dirty="0" err="1" smtClean="0"/>
                  <a:t>BrdU</a:t>
                </a:r>
                <a:r>
                  <a:rPr lang="de-DE" sz="900" dirty="0" smtClean="0"/>
                  <a:t>  FITC</a:t>
                </a:r>
                <a:endParaRPr lang="de-DE" sz="900" dirty="0"/>
              </a:p>
            </p:txBody>
          </p:sp>
          <p:sp>
            <p:nvSpPr>
              <p:cNvPr id="51" name="Textfeld 50"/>
              <p:cNvSpPr txBox="1"/>
              <p:nvPr/>
            </p:nvSpPr>
            <p:spPr>
              <a:xfrm>
                <a:off x="1117898" y="5357312"/>
                <a:ext cx="678348" cy="307776"/>
              </a:xfrm>
              <a:prstGeom prst="rect">
                <a:avLst/>
              </a:prstGeom>
              <a:noFill/>
            </p:spPr>
            <p:txBody>
              <a:bodyPr wrap="square" rtlCol="0">
                <a:spAutoFit/>
              </a:bodyPr>
              <a:lstStyle/>
              <a:p>
                <a:r>
                  <a:rPr lang="de-DE" sz="900" dirty="0" smtClean="0"/>
                  <a:t>PI</a:t>
                </a:r>
                <a:endParaRPr lang="de-DE" sz="900" dirty="0"/>
              </a:p>
            </p:txBody>
          </p:sp>
        </p:grpSp>
      </p:grpSp>
      <p:grpSp>
        <p:nvGrpSpPr>
          <p:cNvPr id="61" name="Gruppieren 60"/>
          <p:cNvGrpSpPr/>
          <p:nvPr/>
        </p:nvGrpSpPr>
        <p:grpSpPr>
          <a:xfrm>
            <a:off x="3861296" y="1251817"/>
            <a:ext cx="2293061" cy="3383282"/>
            <a:chOff x="3822530" y="5281873"/>
            <a:chExt cx="2293061" cy="3383282"/>
          </a:xfrm>
        </p:grpSpPr>
        <p:sp>
          <p:nvSpPr>
            <p:cNvPr id="38" name="Textfeld 37"/>
            <p:cNvSpPr txBox="1"/>
            <p:nvPr/>
          </p:nvSpPr>
          <p:spPr>
            <a:xfrm>
              <a:off x="4343844" y="5281873"/>
              <a:ext cx="1771747" cy="276999"/>
            </a:xfrm>
            <a:prstGeom prst="rect">
              <a:avLst/>
            </a:prstGeom>
            <a:noFill/>
          </p:spPr>
          <p:txBody>
            <a:bodyPr wrap="square" rtlCol="0">
              <a:spAutoFit/>
            </a:bodyPr>
            <a:lstStyle/>
            <a:p>
              <a:r>
                <a:rPr lang="de-DE" sz="1200" dirty="0" smtClean="0"/>
                <a:t>WT                     p27-Y88F</a:t>
              </a:r>
              <a:endParaRPr lang="de-DE" sz="1200" dirty="0"/>
            </a:p>
          </p:txBody>
        </p:sp>
        <p:pic>
          <p:nvPicPr>
            <p:cNvPr id="40" name="Grafik 39"/>
            <p:cNvPicPr>
              <a:picLocks noChangeAspect="1"/>
            </p:cNvPicPr>
            <p:nvPr/>
          </p:nvPicPr>
          <p:blipFill>
            <a:blip r:embed="rId8"/>
            <a:stretch>
              <a:fillRect/>
            </a:stretch>
          </p:blipFill>
          <p:spPr>
            <a:xfrm>
              <a:off x="5072754" y="5494691"/>
              <a:ext cx="964722" cy="937924"/>
            </a:xfrm>
            <a:prstGeom prst="rect">
              <a:avLst/>
            </a:prstGeom>
          </p:spPr>
        </p:pic>
        <p:pic>
          <p:nvPicPr>
            <p:cNvPr id="41" name="Grafik 40"/>
            <p:cNvPicPr>
              <a:picLocks noChangeAspect="1"/>
            </p:cNvPicPr>
            <p:nvPr/>
          </p:nvPicPr>
          <p:blipFill>
            <a:blip r:embed="rId8"/>
            <a:stretch>
              <a:fillRect/>
            </a:stretch>
          </p:blipFill>
          <p:spPr>
            <a:xfrm>
              <a:off x="5085973" y="6432615"/>
              <a:ext cx="951503" cy="925072"/>
            </a:xfrm>
            <a:prstGeom prst="rect">
              <a:avLst/>
            </a:prstGeom>
          </p:spPr>
        </p:pic>
        <p:pic>
          <p:nvPicPr>
            <p:cNvPr id="42" name="Grafik 41"/>
            <p:cNvPicPr>
              <a:picLocks noChangeAspect="1"/>
            </p:cNvPicPr>
            <p:nvPr/>
          </p:nvPicPr>
          <p:blipFill>
            <a:blip r:embed="rId9"/>
            <a:stretch>
              <a:fillRect/>
            </a:stretch>
          </p:blipFill>
          <p:spPr>
            <a:xfrm>
              <a:off x="5092443" y="7448356"/>
              <a:ext cx="934879" cy="920271"/>
            </a:xfrm>
            <a:prstGeom prst="rect">
              <a:avLst/>
            </a:prstGeom>
          </p:spPr>
        </p:pic>
        <p:pic>
          <p:nvPicPr>
            <p:cNvPr id="43" name="Grafik 42"/>
            <p:cNvPicPr>
              <a:picLocks noChangeAspect="1"/>
            </p:cNvPicPr>
            <p:nvPr/>
          </p:nvPicPr>
          <p:blipFill>
            <a:blip r:embed="rId10"/>
            <a:stretch>
              <a:fillRect/>
            </a:stretch>
          </p:blipFill>
          <p:spPr>
            <a:xfrm>
              <a:off x="4014662" y="5500829"/>
              <a:ext cx="979977" cy="952756"/>
            </a:xfrm>
            <a:prstGeom prst="rect">
              <a:avLst/>
            </a:prstGeom>
          </p:spPr>
        </p:pic>
        <p:pic>
          <p:nvPicPr>
            <p:cNvPr id="44" name="Grafik 43"/>
            <p:cNvPicPr>
              <a:picLocks noChangeAspect="1"/>
            </p:cNvPicPr>
            <p:nvPr/>
          </p:nvPicPr>
          <p:blipFill>
            <a:blip r:embed="rId11"/>
            <a:stretch>
              <a:fillRect/>
            </a:stretch>
          </p:blipFill>
          <p:spPr>
            <a:xfrm>
              <a:off x="4037834" y="6451567"/>
              <a:ext cx="956805" cy="930227"/>
            </a:xfrm>
            <a:prstGeom prst="rect">
              <a:avLst/>
            </a:prstGeom>
          </p:spPr>
        </p:pic>
        <p:pic>
          <p:nvPicPr>
            <p:cNvPr id="45" name="Grafik 44"/>
            <p:cNvPicPr>
              <a:picLocks noChangeAspect="1"/>
            </p:cNvPicPr>
            <p:nvPr/>
          </p:nvPicPr>
          <p:blipFill>
            <a:blip r:embed="rId12"/>
            <a:stretch>
              <a:fillRect/>
            </a:stretch>
          </p:blipFill>
          <p:spPr>
            <a:xfrm>
              <a:off x="4048074" y="7448356"/>
              <a:ext cx="946565" cy="920271"/>
            </a:xfrm>
            <a:prstGeom prst="rect">
              <a:avLst/>
            </a:prstGeom>
          </p:spPr>
        </p:pic>
        <p:grpSp>
          <p:nvGrpSpPr>
            <p:cNvPr id="54" name="Gruppieren 53"/>
            <p:cNvGrpSpPr/>
            <p:nvPr/>
          </p:nvGrpSpPr>
          <p:grpSpPr>
            <a:xfrm>
              <a:off x="3822530" y="7999909"/>
              <a:ext cx="794051" cy="665246"/>
              <a:chOff x="737512" y="4778093"/>
              <a:chExt cx="1058734" cy="886995"/>
            </a:xfrm>
          </p:grpSpPr>
          <p:grpSp>
            <p:nvGrpSpPr>
              <p:cNvPr id="55" name="Gruppieren 54"/>
              <p:cNvGrpSpPr/>
              <p:nvPr/>
            </p:nvGrpSpPr>
            <p:grpSpPr>
              <a:xfrm>
                <a:off x="1057460" y="4778093"/>
                <a:ext cx="657940" cy="648001"/>
                <a:chOff x="639038" y="4518503"/>
                <a:chExt cx="657940" cy="648001"/>
              </a:xfrm>
            </p:grpSpPr>
            <p:cxnSp>
              <p:nvCxnSpPr>
                <p:cNvPr id="58" name="Gerader Verbinder 57"/>
                <p:cNvCxnSpPr/>
                <p:nvPr/>
              </p:nvCxnSpPr>
              <p:spPr>
                <a:xfrm rot="10800000">
                  <a:off x="639038" y="4518503"/>
                  <a:ext cx="9626" cy="64800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9" name="Gerader Verbinder 58"/>
                <p:cNvCxnSpPr/>
                <p:nvPr/>
              </p:nvCxnSpPr>
              <p:spPr>
                <a:xfrm>
                  <a:off x="648978" y="5166504"/>
                  <a:ext cx="648000" cy="0"/>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56" name="Textfeld 55"/>
              <p:cNvSpPr txBox="1"/>
              <p:nvPr/>
            </p:nvSpPr>
            <p:spPr>
              <a:xfrm>
                <a:off x="737512" y="4884716"/>
                <a:ext cx="430886" cy="562760"/>
              </a:xfrm>
              <a:prstGeom prst="rect">
                <a:avLst/>
              </a:prstGeom>
              <a:noFill/>
            </p:spPr>
            <p:txBody>
              <a:bodyPr vert="vert270" wrap="square" rtlCol="0">
                <a:spAutoFit/>
              </a:bodyPr>
              <a:lstStyle/>
              <a:p>
                <a:r>
                  <a:rPr lang="de-DE" sz="900" dirty="0" smtClean="0"/>
                  <a:t>Counts</a:t>
                </a:r>
                <a:endParaRPr lang="de-DE" sz="900" dirty="0"/>
              </a:p>
            </p:txBody>
          </p:sp>
          <p:sp>
            <p:nvSpPr>
              <p:cNvPr id="57" name="Textfeld 56"/>
              <p:cNvSpPr txBox="1"/>
              <p:nvPr/>
            </p:nvSpPr>
            <p:spPr>
              <a:xfrm>
                <a:off x="1117898" y="5357312"/>
                <a:ext cx="678348" cy="307776"/>
              </a:xfrm>
              <a:prstGeom prst="rect">
                <a:avLst/>
              </a:prstGeom>
              <a:noFill/>
            </p:spPr>
            <p:txBody>
              <a:bodyPr wrap="square" rtlCol="0">
                <a:spAutoFit/>
              </a:bodyPr>
              <a:lstStyle/>
              <a:p>
                <a:r>
                  <a:rPr lang="de-DE" sz="900" dirty="0" smtClean="0"/>
                  <a:t>PI</a:t>
                </a:r>
                <a:endParaRPr lang="de-DE" sz="900" dirty="0"/>
              </a:p>
            </p:txBody>
          </p:sp>
        </p:grpSp>
      </p:grpSp>
      <p:sp>
        <p:nvSpPr>
          <p:cNvPr id="39" name="Textfeld 38"/>
          <p:cNvSpPr txBox="1"/>
          <p:nvPr/>
        </p:nvSpPr>
        <p:spPr>
          <a:xfrm>
            <a:off x="676406" y="5225274"/>
            <a:ext cx="5572071" cy="1015663"/>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2:</a:t>
            </a:r>
            <a:r>
              <a:rPr lang="de-DE" sz="1200" dirty="0" smtClean="0"/>
              <a:t> </a:t>
            </a:r>
            <a:r>
              <a:rPr lang="de-DE" sz="1200" dirty="0"/>
              <a:t>Flow </a:t>
            </a:r>
            <a:r>
              <a:rPr lang="de-DE" sz="1200" dirty="0" err="1"/>
              <a:t>cytometry</a:t>
            </a:r>
            <a:r>
              <a:rPr lang="de-DE" sz="1200" dirty="0"/>
              <a:t> </a:t>
            </a:r>
            <a:r>
              <a:rPr lang="de-DE" sz="1200" dirty="0" err="1"/>
              <a:t>analysis</a:t>
            </a:r>
            <a:r>
              <a:rPr lang="de-DE" sz="1200" dirty="0"/>
              <a:t> </a:t>
            </a:r>
            <a:r>
              <a:rPr lang="de-DE" sz="1200" dirty="0" err="1"/>
              <a:t>of</a:t>
            </a:r>
            <a:r>
              <a:rPr lang="de-DE" sz="1200" dirty="0"/>
              <a:t> </a:t>
            </a:r>
            <a:r>
              <a:rPr lang="de-DE" sz="1200" dirty="0" err="1"/>
              <a:t>progenitor</a:t>
            </a:r>
            <a:r>
              <a:rPr lang="de-DE" sz="1200" dirty="0"/>
              <a:t> </a:t>
            </a:r>
            <a:r>
              <a:rPr lang="de-DE" sz="1200" dirty="0" smtClean="0"/>
              <a:t>B </a:t>
            </a:r>
            <a:r>
              <a:rPr lang="de-DE" sz="1200" dirty="0" err="1" smtClean="0"/>
              <a:t>cell</a:t>
            </a:r>
            <a:r>
              <a:rPr lang="de-DE" sz="1200" dirty="0" smtClean="0"/>
              <a:t> </a:t>
            </a:r>
            <a:r>
              <a:rPr lang="de-DE" sz="1200" dirty="0" err="1" smtClean="0"/>
              <a:t>enriched</a:t>
            </a:r>
            <a:r>
              <a:rPr lang="de-DE" sz="1200" dirty="0" smtClean="0"/>
              <a:t> </a:t>
            </a:r>
            <a:r>
              <a:rPr lang="de-DE" sz="1200" dirty="0" err="1" smtClean="0"/>
              <a:t>cell</a:t>
            </a:r>
            <a:r>
              <a:rPr lang="de-DE" sz="1200" dirty="0" smtClean="0"/>
              <a:t> </a:t>
            </a:r>
            <a:r>
              <a:rPr lang="de-DE" sz="1200" dirty="0" err="1" smtClean="0"/>
              <a:t>cultures</a:t>
            </a:r>
            <a:r>
              <a:rPr lang="de-DE" sz="1200" dirty="0" smtClean="0"/>
              <a:t>  </a:t>
            </a:r>
            <a:r>
              <a:rPr lang="de-DE" sz="1200" dirty="0" err="1" smtClean="0"/>
              <a:t>of</a:t>
            </a:r>
            <a:r>
              <a:rPr lang="de-DE" sz="1200" dirty="0" smtClean="0"/>
              <a:t> wild </a:t>
            </a:r>
            <a:r>
              <a:rPr lang="de-DE" sz="1200" dirty="0"/>
              <a:t>type </a:t>
            </a:r>
            <a:r>
              <a:rPr lang="de-DE" sz="1200" dirty="0" err="1"/>
              <a:t>and</a:t>
            </a:r>
            <a:r>
              <a:rPr lang="de-DE" sz="1200" dirty="0"/>
              <a:t> p27-Y88F </a:t>
            </a:r>
            <a:r>
              <a:rPr lang="de-DE" sz="1200" dirty="0" err="1" smtClean="0"/>
              <a:t>bone</a:t>
            </a:r>
            <a:r>
              <a:rPr lang="de-DE" sz="1200" dirty="0" smtClean="0"/>
              <a:t> </a:t>
            </a:r>
            <a:r>
              <a:rPr lang="de-DE" sz="1200" dirty="0" err="1" smtClean="0"/>
              <a:t>marrow</a:t>
            </a:r>
            <a:r>
              <a:rPr lang="de-DE" sz="1200" dirty="0" smtClean="0"/>
              <a:t> </a:t>
            </a:r>
            <a:r>
              <a:rPr lang="de-DE" sz="1200" dirty="0" err="1" smtClean="0"/>
              <a:t>cells</a:t>
            </a:r>
            <a:r>
              <a:rPr lang="de-DE" sz="1200" dirty="0" smtClean="0"/>
              <a:t>. </a:t>
            </a:r>
            <a:r>
              <a:rPr lang="de-DE" sz="1200" dirty="0" err="1" smtClean="0"/>
              <a:t>Left</a:t>
            </a:r>
            <a:r>
              <a:rPr lang="de-DE" sz="1200" dirty="0" smtClean="0"/>
              <a:t> </a:t>
            </a:r>
            <a:r>
              <a:rPr lang="de-DE" sz="1200" dirty="0" err="1" smtClean="0"/>
              <a:t>panels</a:t>
            </a:r>
            <a:r>
              <a:rPr lang="de-DE" sz="1200" dirty="0" smtClean="0"/>
              <a:t>: </a:t>
            </a:r>
            <a:r>
              <a:rPr lang="de-DE" sz="1200" dirty="0" err="1" smtClean="0"/>
              <a:t>cell</a:t>
            </a:r>
            <a:r>
              <a:rPr lang="de-DE" sz="1200" dirty="0" smtClean="0"/>
              <a:t> </a:t>
            </a:r>
            <a:r>
              <a:rPr lang="de-DE" sz="1200" dirty="0" err="1"/>
              <a:t>cycle</a:t>
            </a:r>
            <a:r>
              <a:rPr lang="de-DE" sz="1200" dirty="0"/>
              <a:t> </a:t>
            </a:r>
            <a:r>
              <a:rPr lang="de-DE" sz="1200" dirty="0" err="1"/>
              <a:t>phase</a:t>
            </a:r>
            <a:r>
              <a:rPr lang="de-DE" sz="1200" dirty="0"/>
              <a:t> </a:t>
            </a:r>
            <a:r>
              <a:rPr lang="de-DE" sz="1200" dirty="0" err="1"/>
              <a:t>distribution</a:t>
            </a:r>
            <a:r>
              <a:rPr lang="de-DE" sz="1200" dirty="0"/>
              <a:t> </a:t>
            </a:r>
            <a:r>
              <a:rPr lang="de-DE" sz="1200" dirty="0" err="1"/>
              <a:t>of</a:t>
            </a:r>
            <a:r>
              <a:rPr lang="de-DE" sz="1200" dirty="0"/>
              <a:t> </a:t>
            </a:r>
            <a:r>
              <a:rPr lang="de-DE" sz="1200" dirty="0" err="1"/>
              <a:t>ethanol</a:t>
            </a:r>
            <a:r>
              <a:rPr lang="de-DE" sz="1200" dirty="0"/>
              <a:t> </a:t>
            </a:r>
            <a:r>
              <a:rPr lang="de-DE" sz="1200" dirty="0" err="1"/>
              <a:t>fixed</a:t>
            </a:r>
            <a:r>
              <a:rPr lang="de-DE" sz="1200" dirty="0"/>
              <a:t> </a:t>
            </a:r>
            <a:r>
              <a:rPr lang="de-DE" sz="1200" dirty="0" err="1"/>
              <a:t>cells</a:t>
            </a:r>
            <a:r>
              <a:rPr lang="de-DE" sz="1200" dirty="0"/>
              <a:t> after </a:t>
            </a:r>
            <a:r>
              <a:rPr lang="de-DE" sz="1200" dirty="0" err="1"/>
              <a:t>propidium</a:t>
            </a:r>
            <a:r>
              <a:rPr lang="de-DE" sz="1200" dirty="0"/>
              <a:t> </a:t>
            </a:r>
            <a:r>
              <a:rPr lang="de-DE" sz="1200" dirty="0" err="1"/>
              <a:t>iodide</a:t>
            </a:r>
            <a:r>
              <a:rPr lang="de-DE" sz="1200" dirty="0"/>
              <a:t> (PI) </a:t>
            </a:r>
            <a:r>
              <a:rPr lang="de-DE" sz="1200" dirty="0" err="1"/>
              <a:t>and</a:t>
            </a:r>
            <a:r>
              <a:rPr lang="de-DE" sz="1200" dirty="0"/>
              <a:t> anti-</a:t>
            </a:r>
            <a:r>
              <a:rPr lang="de-DE" sz="1200" dirty="0" err="1"/>
              <a:t>BrdU</a:t>
            </a:r>
            <a:r>
              <a:rPr lang="de-DE" sz="1200" dirty="0"/>
              <a:t>-FITC </a:t>
            </a:r>
            <a:r>
              <a:rPr lang="de-DE" sz="1200" dirty="0" err="1" smtClean="0"/>
              <a:t>staining</a:t>
            </a:r>
            <a:r>
              <a:rPr lang="de-DE" sz="1200" dirty="0"/>
              <a:t> </a:t>
            </a:r>
            <a:r>
              <a:rPr lang="de-DE" sz="1200" dirty="0" err="1" smtClean="0"/>
              <a:t>are</a:t>
            </a:r>
            <a:r>
              <a:rPr lang="de-DE" sz="1200" dirty="0" smtClean="0"/>
              <a:t> </a:t>
            </a:r>
            <a:r>
              <a:rPr lang="de-DE" sz="1200" dirty="0" err="1" smtClean="0"/>
              <a:t>shown</a:t>
            </a:r>
            <a:r>
              <a:rPr lang="de-DE" sz="1200" dirty="0" smtClean="0"/>
              <a:t>. </a:t>
            </a:r>
            <a:r>
              <a:rPr lang="de-DE" sz="1200" dirty="0" err="1" smtClean="0"/>
              <a:t>Right</a:t>
            </a:r>
            <a:r>
              <a:rPr lang="de-DE" sz="1200" dirty="0" smtClean="0"/>
              <a:t> </a:t>
            </a:r>
            <a:r>
              <a:rPr lang="de-DE" sz="1200" dirty="0" err="1" smtClean="0"/>
              <a:t>panels</a:t>
            </a:r>
            <a:r>
              <a:rPr lang="de-DE" sz="1200" dirty="0" smtClean="0"/>
              <a:t>: Histogramms </a:t>
            </a:r>
            <a:r>
              <a:rPr lang="de-DE" sz="1200" dirty="0" err="1" smtClean="0"/>
              <a:t>of</a:t>
            </a:r>
            <a:r>
              <a:rPr lang="de-DE" sz="1200" dirty="0" smtClean="0"/>
              <a:t> PI-</a:t>
            </a:r>
            <a:r>
              <a:rPr lang="de-DE" sz="1200" dirty="0" err="1" smtClean="0"/>
              <a:t>stained</a:t>
            </a:r>
            <a:r>
              <a:rPr lang="de-DE" sz="1200" dirty="0" smtClean="0"/>
              <a:t>  </a:t>
            </a:r>
            <a:r>
              <a:rPr lang="de-DE" sz="1200" dirty="0" err="1" smtClean="0"/>
              <a:t>cells</a:t>
            </a:r>
            <a:r>
              <a:rPr lang="de-DE" sz="1200" dirty="0" smtClean="0"/>
              <a:t> </a:t>
            </a:r>
            <a:r>
              <a:rPr lang="de-DE" sz="1200" dirty="0" err="1" smtClean="0"/>
              <a:t>were</a:t>
            </a:r>
            <a:r>
              <a:rPr lang="de-DE" sz="1200" dirty="0" smtClean="0"/>
              <a:t> </a:t>
            </a:r>
            <a:r>
              <a:rPr lang="de-DE" sz="1200" dirty="0" err="1" smtClean="0"/>
              <a:t>used</a:t>
            </a:r>
            <a:r>
              <a:rPr lang="de-DE" sz="1200" dirty="0" smtClean="0"/>
              <a:t> </a:t>
            </a:r>
            <a:r>
              <a:rPr lang="de-DE" sz="1200" dirty="0" err="1" smtClean="0"/>
              <a:t>for</a:t>
            </a:r>
            <a:r>
              <a:rPr lang="de-DE" sz="1200" dirty="0" smtClean="0"/>
              <a:t> </a:t>
            </a:r>
            <a:r>
              <a:rPr lang="de-DE" sz="1200" dirty="0" err="1" smtClean="0"/>
              <a:t>quantification</a:t>
            </a:r>
            <a:r>
              <a:rPr lang="de-DE" sz="1200" dirty="0" smtClean="0"/>
              <a:t> </a:t>
            </a:r>
            <a:r>
              <a:rPr lang="de-DE" sz="1200" dirty="0" err="1" smtClean="0"/>
              <a:t>of</a:t>
            </a:r>
            <a:r>
              <a:rPr lang="de-DE" sz="1200" dirty="0" smtClean="0"/>
              <a:t> </a:t>
            </a:r>
            <a:r>
              <a:rPr lang="de-DE" sz="1200" dirty="0" err="1"/>
              <a:t>s</a:t>
            </a:r>
            <a:r>
              <a:rPr lang="de-DE" sz="1200" dirty="0" err="1" smtClean="0"/>
              <a:t>ub</a:t>
            </a:r>
            <a:r>
              <a:rPr lang="de-DE" sz="1200" dirty="0" smtClean="0"/>
              <a:t> G1 </a:t>
            </a:r>
            <a:r>
              <a:rPr lang="de-DE" sz="1200" dirty="0" err="1" smtClean="0"/>
              <a:t>phase</a:t>
            </a:r>
            <a:r>
              <a:rPr lang="de-DE" sz="1200" dirty="0" smtClean="0"/>
              <a:t>.</a:t>
            </a:r>
            <a:endParaRPr lang="de-DE" sz="1200" dirty="0"/>
          </a:p>
        </p:txBody>
      </p:sp>
      <p:sp>
        <p:nvSpPr>
          <p:cNvPr id="2" name="Fußzeilenplatzhalter 1"/>
          <p:cNvSpPr>
            <a:spLocks noGrp="1"/>
          </p:cNvSpPr>
          <p:nvPr>
            <p:ph type="ftr" sz="quarter" idx="11"/>
          </p:nvPr>
        </p:nvSpPr>
        <p:spPr/>
        <p:txBody>
          <a:bodyPr/>
          <a:lstStyle/>
          <a:p>
            <a:r>
              <a:rPr lang="de-DE" dirty="0" smtClean="0"/>
              <a:t>7</a:t>
            </a:r>
            <a:endParaRPr lang="de-DE" dirty="0"/>
          </a:p>
        </p:txBody>
      </p:sp>
    </p:spTree>
    <p:extLst>
      <p:ext uri="{BB962C8B-B14F-4D97-AF65-F5344CB8AC3E}">
        <p14:creationId xmlns:p14="http://schemas.microsoft.com/office/powerpoint/2010/main" val="4185660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705" t="19258" r="43397" b="17563"/>
          <a:stretch/>
        </p:blipFill>
        <p:spPr>
          <a:xfrm>
            <a:off x="1963596" y="3177595"/>
            <a:ext cx="2253455" cy="272312"/>
          </a:xfrm>
          <a:prstGeom prst="rect">
            <a:avLst/>
          </a:prstGeom>
          <a:ln>
            <a:solidFill>
              <a:schemeClr val="tx1"/>
            </a:solidFill>
          </a:ln>
        </p:spPr>
      </p:pic>
      <p:pic>
        <p:nvPicPr>
          <p:cNvPr id="3" name="Picture 41"/>
          <p:cNvPicPr>
            <a:picLocks noChangeAspect="1"/>
          </p:cNvPicPr>
          <p:nvPr/>
        </p:nvPicPr>
        <p:blipFill rotWithShape="1">
          <a:blip r:embed="rId3" cstate="print">
            <a:extLst>
              <a:ext uri="{28A0092B-C50C-407E-A947-70E740481C1C}">
                <a14:useLocalDpi xmlns:a14="http://schemas.microsoft.com/office/drawing/2010/main" val="0"/>
              </a:ext>
            </a:extLst>
          </a:blip>
          <a:srcRect l="5363" t="23937" r="43383" b="22639"/>
          <a:stretch/>
        </p:blipFill>
        <p:spPr>
          <a:xfrm>
            <a:off x="1960206" y="3506192"/>
            <a:ext cx="2256846" cy="234902"/>
          </a:xfrm>
          <a:prstGeom prst="rect">
            <a:avLst/>
          </a:prstGeom>
          <a:ln>
            <a:solidFill>
              <a:schemeClr val="tx1"/>
            </a:solidFill>
          </a:ln>
        </p:spPr>
      </p:pic>
      <p:sp>
        <p:nvSpPr>
          <p:cNvPr id="4" name="Textfeld 14"/>
          <p:cNvSpPr txBox="1"/>
          <p:nvPr/>
        </p:nvSpPr>
        <p:spPr>
          <a:xfrm rot="17735380">
            <a:off x="1799883" y="1007454"/>
            <a:ext cx="775452" cy="276999"/>
          </a:xfrm>
          <a:prstGeom prst="rect">
            <a:avLst/>
          </a:prstGeom>
          <a:noFill/>
        </p:spPr>
        <p:txBody>
          <a:bodyPr wrap="square" rtlCol="0">
            <a:spAutoFit/>
          </a:bodyPr>
          <a:lstStyle/>
          <a:p>
            <a:r>
              <a:rPr lang="en-US" sz="1200" dirty="0"/>
              <a:t>WT</a:t>
            </a:r>
          </a:p>
        </p:txBody>
      </p:sp>
      <p:sp>
        <p:nvSpPr>
          <p:cNvPr id="5" name="Textfeld 4"/>
          <p:cNvSpPr txBox="1"/>
          <p:nvPr/>
        </p:nvSpPr>
        <p:spPr>
          <a:xfrm rot="17735380">
            <a:off x="2014333" y="1007454"/>
            <a:ext cx="775452" cy="276999"/>
          </a:xfrm>
          <a:prstGeom prst="rect">
            <a:avLst/>
          </a:prstGeom>
          <a:noFill/>
        </p:spPr>
        <p:txBody>
          <a:bodyPr wrap="square" rtlCol="0">
            <a:spAutoFit/>
          </a:bodyPr>
          <a:lstStyle/>
          <a:p>
            <a:r>
              <a:rPr lang="en-US" sz="1200" dirty="0">
                <a:cs typeface="Arial" panose="020B0604020202020204" pitchFamily="34" charset="0"/>
              </a:rPr>
              <a:t>p27-Y88F </a:t>
            </a:r>
          </a:p>
        </p:txBody>
      </p:sp>
      <p:sp>
        <p:nvSpPr>
          <p:cNvPr id="6" name="Textfeld 19"/>
          <p:cNvSpPr txBox="1"/>
          <p:nvPr/>
        </p:nvSpPr>
        <p:spPr>
          <a:xfrm>
            <a:off x="1255175" y="1395588"/>
            <a:ext cx="595446" cy="307777"/>
          </a:xfrm>
          <a:prstGeom prst="rect">
            <a:avLst/>
          </a:prstGeom>
          <a:noFill/>
        </p:spPr>
        <p:txBody>
          <a:bodyPr wrap="square" rtlCol="0">
            <a:spAutoFit/>
          </a:bodyPr>
          <a:lstStyle/>
          <a:p>
            <a:pPr algn="r"/>
            <a:r>
              <a:rPr lang="en-US" sz="1400" dirty="0">
                <a:latin typeface="Arial" panose="020B0604020202020204" pitchFamily="34" charset="0"/>
                <a:cs typeface="Arial" panose="020B0604020202020204" pitchFamily="34" charset="0"/>
              </a:rPr>
              <a:t>BM</a:t>
            </a:r>
          </a:p>
        </p:txBody>
      </p:sp>
      <p:sp>
        <p:nvSpPr>
          <p:cNvPr id="7" name="Textfeld 14"/>
          <p:cNvSpPr txBox="1"/>
          <p:nvPr/>
        </p:nvSpPr>
        <p:spPr>
          <a:xfrm rot="17735380">
            <a:off x="2266883" y="1007454"/>
            <a:ext cx="775452" cy="276999"/>
          </a:xfrm>
          <a:prstGeom prst="rect">
            <a:avLst/>
          </a:prstGeom>
          <a:noFill/>
        </p:spPr>
        <p:txBody>
          <a:bodyPr wrap="square" rtlCol="0">
            <a:spAutoFit/>
          </a:bodyPr>
          <a:lstStyle/>
          <a:p>
            <a:r>
              <a:rPr lang="en-US" sz="1200" dirty="0">
                <a:cs typeface="Arial" panose="020B0604020202020204" pitchFamily="34" charset="0"/>
              </a:rPr>
              <a:t>WT</a:t>
            </a:r>
          </a:p>
        </p:txBody>
      </p:sp>
      <p:sp>
        <p:nvSpPr>
          <p:cNvPr id="8" name="Textfeld 7"/>
          <p:cNvSpPr txBox="1"/>
          <p:nvPr/>
        </p:nvSpPr>
        <p:spPr>
          <a:xfrm rot="17735380">
            <a:off x="2494033" y="1007454"/>
            <a:ext cx="775452" cy="276999"/>
          </a:xfrm>
          <a:prstGeom prst="rect">
            <a:avLst/>
          </a:prstGeom>
          <a:noFill/>
        </p:spPr>
        <p:txBody>
          <a:bodyPr wrap="square" rtlCol="0">
            <a:spAutoFit/>
          </a:bodyPr>
          <a:lstStyle/>
          <a:p>
            <a:r>
              <a:rPr lang="en-US" sz="1200" dirty="0">
                <a:cs typeface="Arial" panose="020B0604020202020204" pitchFamily="34" charset="0"/>
              </a:rPr>
              <a:t>p27-Y88F </a:t>
            </a:r>
          </a:p>
        </p:txBody>
      </p:sp>
      <p:sp>
        <p:nvSpPr>
          <p:cNvPr id="9" name="Textfeld 14"/>
          <p:cNvSpPr txBox="1"/>
          <p:nvPr/>
        </p:nvSpPr>
        <p:spPr>
          <a:xfrm rot="17735380">
            <a:off x="2708483" y="1007454"/>
            <a:ext cx="775452" cy="276999"/>
          </a:xfrm>
          <a:prstGeom prst="rect">
            <a:avLst/>
          </a:prstGeom>
          <a:noFill/>
        </p:spPr>
        <p:txBody>
          <a:bodyPr wrap="square" rtlCol="0">
            <a:spAutoFit/>
          </a:bodyPr>
          <a:lstStyle/>
          <a:p>
            <a:r>
              <a:rPr lang="en-US" sz="1200" dirty="0">
                <a:cs typeface="Arial" panose="020B0604020202020204" pitchFamily="34" charset="0"/>
              </a:rPr>
              <a:t>WT</a:t>
            </a:r>
          </a:p>
        </p:txBody>
      </p:sp>
      <p:sp>
        <p:nvSpPr>
          <p:cNvPr id="10" name="Textfeld 9"/>
          <p:cNvSpPr txBox="1"/>
          <p:nvPr/>
        </p:nvSpPr>
        <p:spPr>
          <a:xfrm rot="17735380">
            <a:off x="2922933" y="1007454"/>
            <a:ext cx="775452" cy="276999"/>
          </a:xfrm>
          <a:prstGeom prst="rect">
            <a:avLst/>
          </a:prstGeom>
          <a:noFill/>
        </p:spPr>
        <p:txBody>
          <a:bodyPr wrap="square" rtlCol="0">
            <a:spAutoFit/>
          </a:bodyPr>
          <a:lstStyle/>
          <a:p>
            <a:r>
              <a:rPr lang="en-US" sz="1200" dirty="0">
                <a:cs typeface="Arial" panose="020B0604020202020204" pitchFamily="34" charset="0"/>
              </a:rPr>
              <a:t>p27-Y88F </a:t>
            </a:r>
          </a:p>
        </p:txBody>
      </p:sp>
      <p:sp>
        <p:nvSpPr>
          <p:cNvPr id="11" name="Textfeld 14"/>
          <p:cNvSpPr txBox="1"/>
          <p:nvPr/>
        </p:nvSpPr>
        <p:spPr>
          <a:xfrm rot="17735380">
            <a:off x="3157860" y="1007454"/>
            <a:ext cx="775452" cy="276999"/>
          </a:xfrm>
          <a:prstGeom prst="rect">
            <a:avLst/>
          </a:prstGeom>
          <a:noFill/>
        </p:spPr>
        <p:txBody>
          <a:bodyPr wrap="square" rtlCol="0">
            <a:spAutoFit/>
          </a:bodyPr>
          <a:lstStyle/>
          <a:p>
            <a:r>
              <a:rPr lang="en-US" sz="1200" dirty="0">
                <a:cs typeface="Arial" panose="020B0604020202020204" pitchFamily="34" charset="0"/>
              </a:rPr>
              <a:t>WT</a:t>
            </a:r>
          </a:p>
        </p:txBody>
      </p:sp>
      <p:sp>
        <p:nvSpPr>
          <p:cNvPr id="12" name="Textfeld 11"/>
          <p:cNvSpPr txBox="1"/>
          <p:nvPr/>
        </p:nvSpPr>
        <p:spPr>
          <a:xfrm rot="17735380">
            <a:off x="3373884" y="1007454"/>
            <a:ext cx="775452" cy="276999"/>
          </a:xfrm>
          <a:prstGeom prst="rect">
            <a:avLst/>
          </a:prstGeom>
          <a:noFill/>
        </p:spPr>
        <p:txBody>
          <a:bodyPr wrap="square" rtlCol="0">
            <a:spAutoFit/>
          </a:bodyPr>
          <a:lstStyle/>
          <a:p>
            <a:r>
              <a:rPr lang="en-US" sz="1200" dirty="0">
                <a:cs typeface="Arial" panose="020B0604020202020204" pitchFamily="34" charset="0"/>
              </a:rPr>
              <a:t>p27-Y88F </a:t>
            </a:r>
          </a:p>
        </p:txBody>
      </p:sp>
      <p:sp>
        <p:nvSpPr>
          <p:cNvPr id="13" name="Textfeld 14"/>
          <p:cNvSpPr txBox="1"/>
          <p:nvPr/>
        </p:nvSpPr>
        <p:spPr>
          <a:xfrm rot="17735380">
            <a:off x="3589908" y="1007454"/>
            <a:ext cx="775452" cy="276999"/>
          </a:xfrm>
          <a:prstGeom prst="rect">
            <a:avLst/>
          </a:prstGeom>
          <a:noFill/>
        </p:spPr>
        <p:txBody>
          <a:bodyPr wrap="square" rtlCol="0">
            <a:spAutoFit/>
          </a:bodyPr>
          <a:lstStyle/>
          <a:p>
            <a:r>
              <a:rPr lang="en-US" sz="1200" dirty="0">
                <a:cs typeface="Arial" panose="020B0604020202020204" pitchFamily="34" charset="0"/>
              </a:rPr>
              <a:t>WT</a:t>
            </a:r>
          </a:p>
        </p:txBody>
      </p:sp>
      <p:sp>
        <p:nvSpPr>
          <p:cNvPr id="14" name="Textfeld 13"/>
          <p:cNvSpPr txBox="1"/>
          <p:nvPr/>
        </p:nvSpPr>
        <p:spPr>
          <a:xfrm rot="17735380">
            <a:off x="3794900" y="1007455"/>
            <a:ext cx="775450" cy="276999"/>
          </a:xfrm>
          <a:prstGeom prst="rect">
            <a:avLst/>
          </a:prstGeom>
          <a:noFill/>
        </p:spPr>
        <p:txBody>
          <a:bodyPr wrap="square" rtlCol="0">
            <a:spAutoFit/>
          </a:bodyPr>
          <a:lstStyle/>
          <a:p>
            <a:r>
              <a:rPr lang="en-US" sz="1200" dirty="0">
                <a:cs typeface="Arial" panose="020B0604020202020204" pitchFamily="34" charset="0"/>
              </a:rPr>
              <a:t>p27-Y88F </a:t>
            </a:r>
          </a:p>
        </p:txBody>
      </p:sp>
      <p:pic>
        <p:nvPicPr>
          <p:cNvPr id="15"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5283" t="24886" r="40105" b="26249"/>
          <a:stretch/>
        </p:blipFill>
        <p:spPr>
          <a:xfrm>
            <a:off x="1940443" y="1518122"/>
            <a:ext cx="2253456" cy="278224"/>
          </a:xfrm>
          <a:prstGeom prst="rect">
            <a:avLst/>
          </a:prstGeom>
          <a:ln>
            <a:solidFill>
              <a:schemeClr val="tx1"/>
            </a:solidFill>
          </a:ln>
        </p:spPr>
      </p:pic>
      <p:pic>
        <p:nvPicPr>
          <p:cNvPr id="16" name="Picture 38"/>
          <p:cNvPicPr>
            <a:picLocks noChangeAspect="1"/>
          </p:cNvPicPr>
          <p:nvPr/>
        </p:nvPicPr>
        <p:blipFill rotWithShape="1">
          <a:blip r:embed="rId5" cstate="print">
            <a:extLst>
              <a:ext uri="{28A0092B-C50C-407E-A947-70E740481C1C}">
                <a14:useLocalDpi xmlns:a14="http://schemas.microsoft.com/office/drawing/2010/main" val="0"/>
              </a:ext>
            </a:extLst>
          </a:blip>
          <a:srcRect l="4222" t="21635" r="39539" b="29614"/>
          <a:stretch/>
        </p:blipFill>
        <p:spPr>
          <a:xfrm>
            <a:off x="1940443" y="1845970"/>
            <a:ext cx="2253456" cy="249570"/>
          </a:xfrm>
          <a:prstGeom prst="rect">
            <a:avLst/>
          </a:prstGeom>
          <a:ln>
            <a:solidFill>
              <a:schemeClr val="tx1"/>
            </a:solidFill>
          </a:ln>
        </p:spPr>
      </p:pic>
      <p:pic>
        <p:nvPicPr>
          <p:cNvPr id="17" name="Picture 3"/>
          <p:cNvPicPr>
            <a:picLocks noChangeAspect="1"/>
          </p:cNvPicPr>
          <p:nvPr/>
        </p:nvPicPr>
        <p:blipFill rotWithShape="1">
          <a:blip r:embed="rId6" cstate="print">
            <a:extLst>
              <a:ext uri="{28A0092B-C50C-407E-A947-70E740481C1C}">
                <a14:useLocalDpi xmlns:a14="http://schemas.microsoft.com/office/drawing/2010/main" val="0"/>
              </a:ext>
            </a:extLst>
          </a:blip>
          <a:srcRect l="3485" t="31075" r="44116" b="30658"/>
          <a:stretch/>
        </p:blipFill>
        <p:spPr>
          <a:xfrm>
            <a:off x="1983629" y="5057850"/>
            <a:ext cx="2244504" cy="268321"/>
          </a:xfrm>
          <a:prstGeom prst="rect">
            <a:avLst/>
          </a:prstGeom>
          <a:ln>
            <a:solidFill>
              <a:schemeClr val="tx1"/>
            </a:solidFill>
          </a:ln>
        </p:spPr>
      </p:pic>
      <p:pic>
        <p:nvPicPr>
          <p:cNvPr id="18" name="Picture 5"/>
          <p:cNvPicPr>
            <a:picLocks noChangeAspect="1"/>
          </p:cNvPicPr>
          <p:nvPr/>
        </p:nvPicPr>
        <p:blipFill rotWithShape="1">
          <a:blip r:embed="rId7" cstate="print">
            <a:extLst>
              <a:ext uri="{28A0092B-C50C-407E-A947-70E740481C1C}">
                <a14:useLocalDpi xmlns:a14="http://schemas.microsoft.com/office/drawing/2010/main" val="0"/>
              </a:ext>
            </a:extLst>
          </a:blip>
          <a:srcRect l="3979" t="32497" r="44135" b="25936"/>
          <a:stretch/>
        </p:blipFill>
        <p:spPr>
          <a:xfrm>
            <a:off x="1982559" y="5373289"/>
            <a:ext cx="2245585" cy="231869"/>
          </a:xfrm>
          <a:prstGeom prst="rect">
            <a:avLst/>
          </a:prstGeom>
          <a:ln>
            <a:solidFill>
              <a:schemeClr val="tx1"/>
            </a:solidFill>
          </a:ln>
        </p:spPr>
      </p:pic>
      <p:sp>
        <p:nvSpPr>
          <p:cNvPr id="19" name="Textfeld 18">
            <a:extLst>
              <a:ext uri="{FF2B5EF4-FFF2-40B4-BE49-F238E27FC236}">
                <a16:creationId xmlns:a16="http://schemas.microsoft.com/office/drawing/2014/main" id="{1869FD54-92D0-F942-875F-2F196DC67FA8}"/>
              </a:ext>
            </a:extLst>
          </p:cNvPr>
          <p:cNvSpPr txBox="1"/>
          <p:nvPr/>
        </p:nvSpPr>
        <p:spPr>
          <a:xfrm>
            <a:off x="4137690" y="1489824"/>
            <a:ext cx="421910" cy="276999"/>
          </a:xfrm>
          <a:prstGeom prst="rect">
            <a:avLst/>
          </a:prstGeom>
          <a:noFill/>
        </p:spPr>
        <p:txBody>
          <a:bodyPr wrap="none" rtlCol="0">
            <a:spAutoFit/>
          </a:bodyPr>
          <a:lstStyle/>
          <a:p>
            <a:r>
              <a:rPr lang="de-DE" sz="1200" dirty="0"/>
              <a:t>p27</a:t>
            </a:r>
          </a:p>
        </p:txBody>
      </p:sp>
      <p:sp>
        <p:nvSpPr>
          <p:cNvPr id="20" name="Textfeld 19">
            <a:extLst>
              <a:ext uri="{FF2B5EF4-FFF2-40B4-BE49-F238E27FC236}">
                <a16:creationId xmlns:a16="http://schemas.microsoft.com/office/drawing/2014/main" id="{B03052E2-F477-9044-9766-C19319F16458}"/>
              </a:ext>
            </a:extLst>
          </p:cNvPr>
          <p:cNvSpPr txBox="1"/>
          <p:nvPr/>
        </p:nvSpPr>
        <p:spPr>
          <a:xfrm>
            <a:off x="4137690" y="1807061"/>
            <a:ext cx="643125" cy="276999"/>
          </a:xfrm>
          <a:prstGeom prst="rect">
            <a:avLst/>
          </a:prstGeom>
          <a:noFill/>
        </p:spPr>
        <p:txBody>
          <a:bodyPr wrap="none" rtlCol="0">
            <a:spAutoFit/>
          </a:bodyPr>
          <a:lstStyle/>
          <a:p>
            <a:r>
              <a:rPr lang="de-DE" sz="1200" dirty="0"/>
              <a:t>GAPDH</a:t>
            </a:r>
          </a:p>
        </p:txBody>
      </p:sp>
      <p:sp>
        <p:nvSpPr>
          <p:cNvPr id="21" name="Textfeld 20">
            <a:extLst>
              <a:ext uri="{FF2B5EF4-FFF2-40B4-BE49-F238E27FC236}">
                <a16:creationId xmlns:a16="http://schemas.microsoft.com/office/drawing/2014/main" id="{287F5D11-14B1-FB4E-8573-D4D0F87F4EB4}"/>
              </a:ext>
            </a:extLst>
          </p:cNvPr>
          <p:cNvSpPr txBox="1"/>
          <p:nvPr/>
        </p:nvSpPr>
        <p:spPr>
          <a:xfrm>
            <a:off x="4161544" y="3193685"/>
            <a:ext cx="421910" cy="276999"/>
          </a:xfrm>
          <a:prstGeom prst="rect">
            <a:avLst/>
          </a:prstGeom>
          <a:noFill/>
        </p:spPr>
        <p:txBody>
          <a:bodyPr wrap="none" rtlCol="0">
            <a:spAutoFit/>
          </a:bodyPr>
          <a:lstStyle/>
          <a:p>
            <a:r>
              <a:rPr lang="de-DE" sz="1200" dirty="0"/>
              <a:t>p27</a:t>
            </a:r>
          </a:p>
        </p:txBody>
      </p:sp>
      <p:sp>
        <p:nvSpPr>
          <p:cNvPr id="22" name="Textfeld 21">
            <a:extLst>
              <a:ext uri="{FF2B5EF4-FFF2-40B4-BE49-F238E27FC236}">
                <a16:creationId xmlns:a16="http://schemas.microsoft.com/office/drawing/2014/main" id="{2B5BE535-A7B7-5947-9A31-D9BA52D7B2B1}"/>
              </a:ext>
            </a:extLst>
          </p:cNvPr>
          <p:cNvSpPr txBox="1"/>
          <p:nvPr/>
        </p:nvSpPr>
        <p:spPr>
          <a:xfrm>
            <a:off x="4161544" y="3484558"/>
            <a:ext cx="643125" cy="276999"/>
          </a:xfrm>
          <a:prstGeom prst="rect">
            <a:avLst/>
          </a:prstGeom>
          <a:noFill/>
        </p:spPr>
        <p:txBody>
          <a:bodyPr wrap="none" rtlCol="0">
            <a:spAutoFit/>
          </a:bodyPr>
          <a:lstStyle/>
          <a:p>
            <a:r>
              <a:rPr lang="de-DE" sz="1200" dirty="0"/>
              <a:t>GAPDH</a:t>
            </a:r>
          </a:p>
        </p:txBody>
      </p:sp>
      <p:sp>
        <p:nvSpPr>
          <p:cNvPr id="23" name="Textfeld 22">
            <a:extLst>
              <a:ext uri="{FF2B5EF4-FFF2-40B4-BE49-F238E27FC236}">
                <a16:creationId xmlns:a16="http://schemas.microsoft.com/office/drawing/2014/main" id="{E2E0AC5C-EFB5-6B43-937A-CEE62A218F91}"/>
              </a:ext>
            </a:extLst>
          </p:cNvPr>
          <p:cNvSpPr txBox="1"/>
          <p:nvPr/>
        </p:nvSpPr>
        <p:spPr>
          <a:xfrm>
            <a:off x="4169494" y="5055169"/>
            <a:ext cx="421910" cy="276999"/>
          </a:xfrm>
          <a:prstGeom prst="rect">
            <a:avLst/>
          </a:prstGeom>
          <a:noFill/>
        </p:spPr>
        <p:txBody>
          <a:bodyPr wrap="none" rtlCol="0">
            <a:spAutoFit/>
          </a:bodyPr>
          <a:lstStyle/>
          <a:p>
            <a:r>
              <a:rPr lang="de-DE" sz="1200" dirty="0"/>
              <a:t>p27</a:t>
            </a:r>
          </a:p>
        </p:txBody>
      </p:sp>
      <p:sp>
        <p:nvSpPr>
          <p:cNvPr id="24" name="Textfeld 23">
            <a:extLst>
              <a:ext uri="{FF2B5EF4-FFF2-40B4-BE49-F238E27FC236}">
                <a16:creationId xmlns:a16="http://schemas.microsoft.com/office/drawing/2014/main" id="{F812D185-0733-4045-AD54-C2F7567BC9D3}"/>
              </a:ext>
            </a:extLst>
          </p:cNvPr>
          <p:cNvSpPr txBox="1"/>
          <p:nvPr/>
        </p:nvSpPr>
        <p:spPr>
          <a:xfrm>
            <a:off x="4169494" y="5340585"/>
            <a:ext cx="643125" cy="276999"/>
          </a:xfrm>
          <a:prstGeom prst="rect">
            <a:avLst/>
          </a:prstGeom>
          <a:noFill/>
        </p:spPr>
        <p:txBody>
          <a:bodyPr wrap="none" rtlCol="0">
            <a:spAutoFit/>
          </a:bodyPr>
          <a:lstStyle/>
          <a:p>
            <a:r>
              <a:rPr lang="de-DE" sz="1200" dirty="0"/>
              <a:t>GAPDH</a:t>
            </a:r>
          </a:p>
        </p:txBody>
      </p:sp>
      <p:sp>
        <p:nvSpPr>
          <p:cNvPr id="25" name="Textfeld 19">
            <a:extLst>
              <a:ext uri="{FF2B5EF4-FFF2-40B4-BE49-F238E27FC236}">
                <a16:creationId xmlns:a16="http://schemas.microsoft.com/office/drawing/2014/main" id="{61444766-9AEB-B24C-8CB4-DAAA5D487FED}"/>
              </a:ext>
            </a:extLst>
          </p:cNvPr>
          <p:cNvSpPr txBox="1"/>
          <p:nvPr/>
        </p:nvSpPr>
        <p:spPr>
          <a:xfrm>
            <a:off x="924578" y="3214078"/>
            <a:ext cx="949196" cy="307777"/>
          </a:xfrm>
          <a:prstGeom prst="rect">
            <a:avLst/>
          </a:prstGeom>
          <a:noFill/>
        </p:spPr>
        <p:txBody>
          <a:bodyPr wrap="square" rtlCol="0">
            <a:spAutoFit/>
          </a:bodyPr>
          <a:lstStyle/>
          <a:p>
            <a:pPr algn="r"/>
            <a:r>
              <a:rPr lang="en-US" sz="1400" dirty="0">
                <a:latin typeface="Arial" panose="020B0604020202020204" pitchFamily="34" charset="0"/>
                <a:cs typeface="Arial" panose="020B0604020202020204" pitchFamily="34" charset="0"/>
              </a:rPr>
              <a:t>Spleen</a:t>
            </a:r>
          </a:p>
        </p:txBody>
      </p:sp>
      <p:sp>
        <p:nvSpPr>
          <p:cNvPr id="26" name="Textfeld 25">
            <a:extLst>
              <a:ext uri="{FF2B5EF4-FFF2-40B4-BE49-F238E27FC236}">
                <a16:creationId xmlns:a16="http://schemas.microsoft.com/office/drawing/2014/main" id="{4BC4C118-A0B0-6F4B-A712-4589FC6E45F2}"/>
              </a:ext>
            </a:extLst>
          </p:cNvPr>
          <p:cNvSpPr txBox="1"/>
          <p:nvPr/>
        </p:nvSpPr>
        <p:spPr>
          <a:xfrm>
            <a:off x="1142524" y="4951072"/>
            <a:ext cx="821059" cy="307777"/>
          </a:xfrm>
          <a:prstGeom prst="rect">
            <a:avLst/>
          </a:prstGeom>
          <a:noFill/>
        </p:spPr>
        <p:txBody>
          <a:bodyPr wrap="none" rtlCol="0">
            <a:spAutoFit/>
          </a:bodyPr>
          <a:lstStyle/>
          <a:p>
            <a:r>
              <a:rPr lang="de-DE" sz="1400" dirty="0">
                <a:latin typeface="Arial" panose="020B0604020202020204" pitchFamily="34" charset="0"/>
                <a:cs typeface="Arial" panose="020B0604020202020204" pitchFamily="34" charset="0"/>
              </a:rPr>
              <a:t>Thymus</a:t>
            </a:r>
          </a:p>
        </p:txBody>
      </p:sp>
      <p:sp>
        <p:nvSpPr>
          <p:cNvPr id="27" name="Textfeld 26">
            <a:extLst>
              <a:ext uri="{FF2B5EF4-FFF2-40B4-BE49-F238E27FC236}">
                <a16:creationId xmlns:a16="http://schemas.microsoft.com/office/drawing/2014/main" id="{7540F60B-076A-2646-83E0-57F300BA8203}"/>
              </a:ext>
            </a:extLst>
          </p:cNvPr>
          <p:cNvSpPr txBox="1"/>
          <p:nvPr/>
        </p:nvSpPr>
        <p:spPr>
          <a:xfrm>
            <a:off x="924578" y="7138790"/>
            <a:ext cx="4883132" cy="830997"/>
          </a:xfrm>
          <a:prstGeom prst="rect">
            <a:avLst/>
          </a:prstGeom>
          <a:noFill/>
        </p:spPr>
        <p:txBody>
          <a:bodyPr wrap="square" rtlCol="0">
            <a:spAutoFit/>
          </a:bodyPr>
          <a:lstStyle/>
          <a:p>
            <a:pPr algn="just"/>
            <a:r>
              <a:rPr lang="de-DE" sz="1200" b="1" dirty="0" err="1" smtClean="0"/>
              <a:t>Supplemental</a:t>
            </a:r>
            <a:r>
              <a:rPr lang="de-DE" sz="1200" b="1" dirty="0" smtClean="0"/>
              <a:t> </a:t>
            </a:r>
            <a:r>
              <a:rPr lang="de-DE" sz="1200" b="1" dirty="0" err="1" smtClean="0"/>
              <a:t>Figure</a:t>
            </a:r>
            <a:r>
              <a:rPr lang="de-DE" sz="1200" b="1" dirty="0" smtClean="0"/>
              <a:t> 3: </a:t>
            </a:r>
            <a:r>
              <a:rPr lang="de-DE" sz="1200" dirty="0" smtClean="0"/>
              <a:t>Western </a:t>
            </a:r>
            <a:r>
              <a:rPr lang="de-DE" sz="1200" dirty="0" err="1" smtClean="0"/>
              <a:t>blot</a:t>
            </a:r>
            <a:r>
              <a:rPr lang="de-DE" sz="1200" dirty="0" smtClean="0"/>
              <a:t> </a:t>
            </a:r>
            <a:r>
              <a:rPr lang="de-DE" sz="1200" dirty="0" err="1" smtClean="0"/>
              <a:t>analyses</a:t>
            </a:r>
            <a:r>
              <a:rPr lang="de-DE" sz="1200" dirty="0" smtClean="0"/>
              <a:t> </a:t>
            </a:r>
            <a:r>
              <a:rPr lang="de-DE" sz="1200" dirty="0" err="1" smtClean="0"/>
              <a:t>with</a:t>
            </a:r>
            <a:r>
              <a:rPr lang="de-DE" sz="1200" dirty="0" smtClean="0"/>
              <a:t> </a:t>
            </a:r>
            <a:r>
              <a:rPr lang="de-DE" sz="1200" dirty="0" err="1" smtClean="0"/>
              <a:t>antibodies</a:t>
            </a:r>
            <a:r>
              <a:rPr lang="de-DE" sz="1200" dirty="0" smtClean="0"/>
              <a:t> </a:t>
            </a:r>
            <a:r>
              <a:rPr lang="de-DE" sz="1200" dirty="0" err="1" smtClean="0"/>
              <a:t>raised</a:t>
            </a:r>
            <a:r>
              <a:rPr lang="de-DE" sz="1200" dirty="0" smtClean="0"/>
              <a:t> </a:t>
            </a:r>
            <a:r>
              <a:rPr lang="de-DE" sz="1200" dirty="0" err="1" smtClean="0"/>
              <a:t>against</a:t>
            </a:r>
            <a:r>
              <a:rPr lang="de-DE" sz="1200" dirty="0" smtClean="0"/>
              <a:t> p27, SKP2, PSTAIRE, p21 </a:t>
            </a:r>
            <a:r>
              <a:rPr lang="de-DE" sz="1200" dirty="0" err="1" smtClean="0"/>
              <a:t>and</a:t>
            </a:r>
            <a:r>
              <a:rPr lang="de-DE" sz="1200" dirty="0" smtClean="0"/>
              <a:t> GAPDH </a:t>
            </a:r>
            <a:r>
              <a:rPr lang="de-DE" sz="1200" dirty="0" err="1" smtClean="0"/>
              <a:t>protein</a:t>
            </a:r>
            <a:r>
              <a:rPr lang="de-DE" sz="1200" dirty="0" smtClean="0"/>
              <a:t> (</a:t>
            </a:r>
            <a:r>
              <a:rPr lang="de-DE" sz="1200" dirty="0" err="1" smtClean="0"/>
              <a:t>loading</a:t>
            </a:r>
            <a:r>
              <a:rPr lang="de-DE" sz="1200" dirty="0" smtClean="0"/>
              <a:t> </a:t>
            </a:r>
            <a:r>
              <a:rPr lang="de-DE" sz="1200" dirty="0" err="1" smtClean="0"/>
              <a:t>control</a:t>
            </a:r>
            <a:r>
              <a:rPr lang="de-DE" sz="1200" dirty="0"/>
              <a:t>) in </a:t>
            </a:r>
            <a:r>
              <a:rPr lang="de-DE" sz="1200" dirty="0" err="1" smtClean="0"/>
              <a:t>bone</a:t>
            </a:r>
            <a:r>
              <a:rPr lang="de-DE" sz="1200" dirty="0" smtClean="0"/>
              <a:t> </a:t>
            </a:r>
            <a:r>
              <a:rPr lang="de-DE" sz="1200" dirty="0" err="1" smtClean="0"/>
              <a:t>marrow</a:t>
            </a:r>
            <a:r>
              <a:rPr lang="de-DE" sz="1200" dirty="0" smtClean="0"/>
              <a:t> (BM), </a:t>
            </a:r>
            <a:r>
              <a:rPr lang="de-DE" sz="1200" dirty="0" err="1" smtClean="0"/>
              <a:t>spleen</a:t>
            </a:r>
            <a:r>
              <a:rPr lang="de-DE" sz="1200" dirty="0" smtClean="0"/>
              <a:t> </a:t>
            </a:r>
            <a:r>
              <a:rPr lang="de-DE" sz="1200" dirty="0" err="1" smtClean="0"/>
              <a:t>and</a:t>
            </a:r>
            <a:r>
              <a:rPr lang="de-DE" sz="1200" dirty="0" smtClean="0"/>
              <a:t> </a:t>
            </a:r>
            <a:r>
              <a:rPr lang="de-DE" sz="1200" dirty="0" err="1" smtClean="0"/>
              <a:t>thymus</a:t>
            </a:r>
            <a:r>
              <a:rPr lang="de-DE" sz="1200" dirty="0" smtClean="0"/>
              <a:t> </a:t>
            </a:r>
            <a:r>
              <a:rPr lang="de-DE" sz="1200" dirty="0" err="1" smtClean="0"/>
              <a:t>of</a:t>
            </a:r>
            <a:r>
              <a:rPr lang="de-DE" sz="1200" dirty="0" smtClean="0"/>
              <a:t> 10 </a:t>
            </a:r>
            <a:r>
              <a:rPr lang="de-DE" sz="1200" dirty="0" err="1"/>
              <a:t>weeks</a:t>
            </a:r>
            <a:r>
              <a:rPr lang="de-DE" sz="1200" dirty="0"/>
              <a:t> </a:t>
            </a:r>
            <a:r>
              <a:rPr lang="de-DE" sz="1200" dirty="0" err="1"/>
              <a:t>old</a:t>
            </a:r>
            <a:r>
              <a:rPr lang="de-DE" sz="1200" dirty="0"/>
              <a:t> </a:t>
            </a:r>
            <a:r>
              <a:rPr lang="de-DE" sz="1200" dirty="0" smtClean="0"/>
              <a:t>wild type </a:t>
            </a:r>
            <a:r>
              <a:rPr lang="de-DE" sz="1200" dirty="0" err="1" smtClean="0"/>
              <a:t>and</a:t>
            </a:r>
            <a:r>
              <a:rPr lang="de-DE" sz="1200" dirty="0" smtClean="0"/>
              <a:t> p27-Y88F </a:t>
            </a:r>
            <a:r>
              <a:rPr lang="de-DE" sz="1200" dirty="0" err="1" smtClean="0"/>
              <a:t>littermates</a:t>
            </a:r>
            <a:r>
              <a:rPr lang="de-DE" sz="1200" dirty="0" smtClean="0"/>
              <a:t>.</a:t>
            </a:r>
            <a:endParaRPr lang="de-DE" sz="1200" dirty="0"/>
          </a:p>
        </p:txBody>
      </p:sp>
      <p:pic>
        <p:nvPicPr>
          <p:cNvPr id="28" name="Picture 3"/>
          <p:cNvPicPr>
            <a:picLocks noChangeAspect="1"/>
          </p:cNvPicPr>
          <p:nvPr/>
        </p:nvPicPr>
        <p:blipFill rotWithShape="1">
          <a:blip r:embed="rId8">
            <a:extLst>
              <a:ext uri="{BEBA8EAE-BF5A-486C-A8C5-ECC9F3942E4B}">
                <a14:imgProps xmlns:a14="http://schemas.microsoft.com/office/drawing/2010/main">
                  <a14:imgLayer r:embed="rId9">
                    <a14:imgEffect>
                      <a14:sharpenSoften amount="55000"/>
                    </a14:imgEffect>
                  </a14:imgLayer>
                </a14:imgProps>
              </a:ext>
              <a:ext uri="{28A0092B-C50C-407E-A947-70E740481C1C}">
                <a14:useLocalDpi xmlns:a14="http://schemas.microsoft.com/office/drawing/2010/main" val="0"/>
              </a:ext>
            </a:extLst>
          </a:blip>
          <a:srcRect l="1" t="711" r="44660" b="-1004"/>
          <a:stretch/>
        </p:blipFill>
        <p:spPr>
          <a:xfrm>
            <a:off x="1961597" y="3806349"/>
            <a:ext cx="2259492" cy="183543"/>
          </a:xfrm>
          <a:prstGeom prst="rect">
            <a:avLst/>
          </a:prstGeom>
          <a:ln>
            <a:solidFill>
              <a:schemeClr val="tx1"/>
            </a:solidFill>
          </a:ln>
        </p:spPr>
      </p:pic>
      <p:cxnSp>
        <p:nvCxnSpPr>
          <p:cNvPr id="29" name="Gerade Verbindung mit Pfeil 46"/>
          <p:cNvCxnSpPr>
            <a:cxnSpLocks noChangeShapeType="1"/>
          </p:cNvCxnSpPr>
          <p:nvPr/>
        </p:nvCxnSpPr>
        <p:spPr bwMode="auto">
          <a:xfrm>
            <a:off x="1674660" y="3920015"/>
            <a:ext cx="252000" cy="0"/>
          </a:xfrm>
          <a:prstGeom prst="straightConnector1">
            <a:avLst/>
          </a:prstGeom>
          <a:ln>
            <a:headEnd/>
            <a:tailEnd type="arrow" w="med" len="med"/>
          </a:ln>
          <a:extLst>
            <a:ext uri="{909E8E84-426E-40dd-AFC4-6F175D3DCCD1}">
              <a14:hiddenFill xmlns:a14="http://schemas.microsoft.com/office/drawing/2010/main" xmlns="">
                <a:noFill/>
              </a14:hiddenFill>
            </a:ext>
          </a:extLst>
        </p:spPr>
        <p:style>
          <a:lnRef idx="1">
            <a:schemeClr val="dk1"/>
          </a:lnRef>
          <a:fillRef idx="0">
            <a:schemeClr val="dk1"/>
          </a:fillRef>
          <a:effectRef idx="0">
            <a:schemeClr val="dk1"/>
          </a:effectRef>
          <a:fontRef idx="minor">
            <a:schemeClr val="tx1"/>
          </a:fontRef>
        </p:style>
      </p:cxnSp>
      <p:sp>
        <p:nvSpPr>
          <p:cNvPr id="30" name="Textfeld 29">
            <a:extLst>
              <a:ext uri="{FF2B5EF4-FFF2-40B4-BE49-F238E27FC236}">
                <a16:creationId xmlns:a16="http://schemas.microsoft.com/office/drawing/2014/main" id="{2B5BE535-A7B7-5947-9A31-D9BA52D7B2B1}"/>
              </a:ext>
            </a:extLst>
          </p:cNvPr>
          <p:cNvSpPr txBox="1"/>
          <p:nvPr/>
        </p:nvSpPr>
        <p:spPr>
          <a:xfrm>
            <a:off x="4161544" y="3758146"/>
            <a:ext cx="494046" cy="276999"/>
          </a:xfrm>
          <a:prstGeom prst="rect">
            <a:avLst/>
          </a:prstGeom>
          <a:noFill/>
        </p:spPr>
        <p:txBody>
          <a:bodyPr wrap="none" rtlCol="0">
            <a:spAutoFit/>
          </a:bodyPr>
          <a:lstStyle/>
          <a:p>
            <a:r>
              <a:rPr lang="de-DE" sz="1200" dirty="0" smtClean="0"/>
              <a:t>SKP2</a:t>
            </a:r>
            <a:endParaRPr lang="de-DE" sz="1200" dirty="0"/>
          </a:p>
        </p:txBody>
      </p:sp>
      <p:pic>
        <p:nvPicPr>
          <p:cNvPr id="31" name="Picture 4"/>
          <p:cNvPicPr>
            <a:picLocks noChangeAspect="1"/>
          </p:cNvPicPr>
          <p:nvPr/>
        </p:nvPicPr>
        <p:blipFill rotWithShape="1">
          <a:blip r:embed="rId10">
            <a:extLst>
              <a:ext uri="{28A0092B-C50C-407E-A947-70E740481C1C}">
                <a14:useLocalDpi xmlns:a14="http://schemas.microsoft.com/office/drawing/2010/main" val="0"/>
              </a:ext>
            </a:extLst>
          </a:blip>
          <a:srcRect l="434" t="6128" r="39794" b="16224"/>
          <a:stretch/>
        </p:blipFill>
        <p:spPr>
          <a:xfrm>
            <a:off x="1937054" y="2138057"/>
            <a:ext cx="2260881" cy="239765"/>
          </a:xfrm>
          <a:prstGeom prst="rect">
            <a:avLst/>
          </a:prstGeom>
          <a:ln>
            <a:solidFill>
              <a:schemeClr val="tx1"/>
            </a:solidFill>
          </a:ln>
        </p:spPr>
      </p:pic>
      <p:sp>
        <p:nvSpPr>
          <p:cNvPr id="32" name="Textfeld 31"/>
          <p:cNvSpPr txBox="1">
            <a:spLocks noChangeArrowheads="1"/>
          </p:cNvSpPr>
          <p:nvPr/>
        </p:nvSpPr>
        <p:spPr bwMode="auto">
          <a:xfrm>
            <a:off x="4137690" y="2095540"/>
            <a:ext cx="49427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altLang="en-US" sz="1200" dirty="0" smtClean="0">
                <a:latin typeface="Calibri" charset="0"/>
              </a:rPr>
              <a:t>SKP2</a:t>
            </a:r>
            <a:endParaRPr lang="en-US" altLang="en-US" sz="1200" dirty="0">
              <a:latin typeface="Calibri" charset="0"/>
            </a:endParaRPr>
          </a:p>
        </p:txBody>
      </p:sp>
      <p:pic>
        <p:nvPicPr>
          <p:cNvPr id="33" name="Picture 36"/>
          <p:cNvPicPr>
            <a:picLocks noChangeAspect="1"/>
          </p:cNvPicPr>
          <p:nvPr/>
        </p:nvPicPr>
        <p:blipFill rotWithShape="1">
          <a:blip r:embed="rId11">
            <a:extLst>
              <a:ext uri="{28A0092B-C50C-407E-A947-70E740481C1C}">
                <a14:useLocalDpi xmlns:a14="http://schemas.microsoft.com/office/drawing/2010/main" val="0"/>
              </a:ext>
            </a:extLst>
          </a:blip>
          <a:srcRect l="1530" t="22807" r="44352" b="11686"/>
          <a:stretch/>
        </p:blipFill>
        <p:spPr>
          <a:xfrm>
            <a:off x="1982561" y="5659327"/>
            <a:ext cx="2244030" cy="238929"/>
          </a:xfrm>
          <a:prstGeom prst="rect">
            <a:avLst/>
          </a:prstGeom>
          <a:ln>
            <a:solidFill>
              <a:schemeClr val="tx1"/>
            </a:solidFill>
          </a:ln>
        </p:spPr>
      </p:pic>
      <p:sp>
        <p:nvSpPr>
          <p:cNvPr id="34" name="Textfeld 33"/>
          <p:cNvSpPr txBox="1">
            <a:spLocks noChangeArrowheads="1"/>
          </p:cNvSpPr>
          <p:nvPr/>
        </p:nvSpPr>
        <p:spPr bwMode="auto">
          <a:xfrm>
            <a:off x="4169494" y="5619764"/>
            <a:ext cx="49427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r>
              <a:rPr lang="en-US" altLang="en-US" sz="1200" dirty="0" smtClean="0">
                <a:latin typeface="Calibri" charset="0"/>
              </a:rPr>
              <a:t>SKP2</a:t>
            </a:r>
            <a:endParaRPr lang="en-US" altLang="en-US" sz="1200" dirty="0">
              <a:latin typeface="Calibri" charset="0"/>
            </a:endParaRPr>
          </a:p>
        </p:txBody>
      </p:sp>
      <p:cxnSp>
        <p:nvCxnSpPr>
          <p:cNvPr id="35" name="Gerade Verbindung mit Pfeil 46"/>
          <p:cNvCxnSpPr>
            <a:cxnSpLocks noChangeShapeType="1"/>
          </p:cNvCxnSpPr>
          <p:nvPr/>
        </p:nvCxnSpPr>
        <p:spPr bwMode="auto">
          <a:xfrm>
            <a:off x="1643227" y="2290085"/>
            <a:ext cx="252000" cy="0"/>
          </a:xfrm>
          <a:prstGeom prst="straightConnector1">
            <a:avLst/>
          </a:prstGeom>
          <a:ln>
            <a:headEnd/>
            <a:tailEnd type="arrow" w="med" len="med"/>
          </a:ln>
          <a:extLst>
            <a:ext uri="{909E8E84-426E-40dd-AFC4-6F175D3DCCD1}">
              <a14:hiddenFill xmlns:a14="http://schemas.microsoft.com/office/drawing/2010/main" xmlns="">
                <a:noFill/>
              </a14:hiddenFill>
            </a:ext>
          </a:extLst>
        </p:spPr>
        <p:style>
          <a:lnRef idx="1">
            <a:schemeClr val="dk1"/>
          </a:lnRef>
          <a:fillRef idx="0">
            <a:schemeClr val="dk1"/>
          </a:fillRef>
          <a:effectRef idx="0">
            <a:schemeClr val="dk1"/>
          </a:effectRef>
          <a:fontRef idx="minor">
            <a:schemeClr val="tx1"/>
          </a:fontRef>
        </p:style>
      </p:cxnSp>
      <p:pic>
        <p:nvPicPr>
          <p:cNvPr id="36" name="Picture 44"/>
          <p:cNvPicPr>
            <a:picLocks noChangeAspect="1"/>
          </p:cNvPicPr>
          <p:nvPr/>
        </p:nvPicPr>
        <p:blipFill rotWithShape="1">
          <a:blip r:embed="rId12">
            <a:extLst>
              <a:ext uri="{28A0092B-C50C-407E-A947-70E740481C1C}">
                <a14:useLocalDpi xmlns:a14="http://schemas.microsoft.com/office/drawing/2010/main" val="0"/>
              </a:ext>
            </a:extLst>
          </a:blip>
          <a:srcRect l="4420" t="17699" r="43403" b="23462"/>
          <a:stretch/>
        </p:blipFill>
        <p:spPr>
          <a:xfrm>
            <a:off x="1960206" y="4074708"/>
            <a:ext cx="2256846" cy="258629"/>
          </a:xfrm>
          <a:prstGeom prst="rect">
            <a:avLst/>
          </a:prstGeom>
          <a:ln>
            <a:solidFill>
              <a:schemeClr val="tx1"/>
            </a:solidFill>
          </a:ln>
        </p:spPr>
      </p:pic>
      <p:sp>
        <p:nvSpPr>
          <p:cNvPr id="37" name="Textfeld 36">
            <a:extLst>
              <a:ext uri="{FF2B5EF4-FFF2-40B4-BE49-F238E27FC236}">
                <a16:creationId xmlns:a16="http://schemas.microsoft.com/office/drawing/2014/main" id="{2B5BE535-A7B7-5947-9A31-D9BA52D7B2B1}"/>
              </a:ext>
            </a:extLst>
          </p:cNvPr>
          <p:cNvSpPr txBox="1"/>
          <p:nvPr/>
        </p:nvSpPr>
        <p:spPr>
          <a:xfrm>
            <a:off x="4161544" y="4064104"/>
            <a:ext cx="684546" cy="276999"/>
          </a:xfrm>
          <a:prstGeom prst="rect">
            <a:avLst/>
          </a:prstGeom>
          <a:noFill/>
        </p:spPr>
        <p:txBody>
          <a:bodyPr wrap="none" rtlCol="0">
            <a:spAutoFit/>
          </a:bodyPr>
          <a:lstStyle/>
          <a:p>
            <a:r>
              <a:rPr lang="de-DE" sz="1200" dirty="0" smtClean="0"/>
              <a:t>PSTAIRE</a:t>
            </a:r>
            <a:endParaRPr lang="de-DE" sz="1200" dirty="0"/>
          </a:p>
        </p:txBody>
      </p:sp>
      <p:pic>
        <p:nvPicPr>
          <p:cNvPr id="38" name="Picture 41"/>
          <p:cNvPicPr>
            <a:picLocks noChangeAspect="1"/>
          </p:cNvPicPr>
          <p:nvPr/>
        </p:nvPicPr>
        <p:blipFill rotWithShape="1">
          <a:blip r:embed="rId13">
            <a:extLst>
              <a:ext uri="{28A0092B-C50C-407E-A947-70E740481C1C}">
                <a14:useLocalDpi xmlns:a14="http://schemas.microsoft.com/office/drawing/2010/main" val="0"/>
              </a:ext>
            </a:extLst>
          </a:blip>
          <a:srcRect l="2437" t="14557" r="42113" b="44054"/>
          <a:stretch/>
        </p:blipFill>
        <p:spPr>
          <a:xfrm>
            <a:off x="1931124" y="2418408"/>
            <a:ext cx="2262775" cy="259445"/>
          </a:xfrm>
          <a:prstGeom prst="rect">
            <a:avLst/>
          </a:prstGeom>
          <a:ln>
            <a:solidFill>
              <a:schemeClr val="tx1"/>
            </a:solidFill>
          </a:ln>
        </p:spPr>
      </p:pic>
      <p:sp>
        <p:nvSpPr>
          <p:cNvPr id="39" name="Textfeld 38">
            <a:extLst>
              <a:ext uri="{FF2B5EF4-FFF2-40B4-BE49-F238E27FC236}">
                <a16:creationId xmlns:a16="http://schemas.microsoft.com/office/drawing/2014/main" id="{2B5BE535-A7B7-5947-9A31-D9BA52D7B2B1}"/>
              </a:ext>
            </a:extLst>
          </p:cNvPr>
          <p:cNvSpPr txBox="1"/>
          <p:nvPr/>
        </p:nvSpPr>
        <p:spPr>
          <a:xfrm>
            <a:off x="4137690" y="2404233"/>
            <a:ext cx="684546" cy="276999"/>
          </a:xfrm>
          <a:prstGeom prst="rect">
            <a:avLst/>
          </a:prstGeom>
          <a:noFill/>
        </p:spPr>
        <p:txBody>
          <a:bodyPr wrap="none" rtlCol="0">
            <a:spAutoFit/>
          </a:bodyPr>
          <a:lstStyle/>
          <a:p>
            <a:r>
              <a:rPr lang="de-DE" sz="1200" dirty="0" smtClean="0"/>
              <a:t>PSTAIRE</a:t>
            </a:r>
            <a:endParaRPr lang="de-DE" sz="1200" dirty="0"/>
          </a:p>
        </p:txBody>
      </p:sp>
      <p:pic>
        <p:nvPicPr>
          <p:cNvPr id="40" name="Picture 2"/>
          <p:cNvPicPr>
            <a:picLocks noChangeAspect="1"/>
          </p:cNvPicPr>
          <p:nvPr/>
        </p:nvPicPr>
        <p:blipFill rotWithShape="1">
          <a:blip r:embed="rId14">
            <a:extLst>
              <a:ext uri="{28A0092B-C50C-407E-A947-70E740481C1C}">
                <a14:useLocalDpi xmlns:a14="http://schemas.microsoft.com/office/drawing/2010/main" val="0"/>
              </a:ext>
            </a:extLst>
          </a:blip>
          <a:srcRect l="5642" t="23497" r="43314" b="19061"/>
          <a:stretch/>
        </p:blipFill>
        <p:spPr>
          <a:xfrm>
            <a:off x="1983629" y="5945070"/>
            <a:ext cx="2233423" cy="269551"/>
          </a:xfrm>
          <a:prstGeom prst="rect">
            <a:avLst/>
          </a:prstGeom>
          <a:ln>
            <a:solidFill>
              <a:schemeClr val="tx1"/>
            </a:solidFill>
          </a:ln>
        </p:spPr>
      </p:pic>
      <p:sp>
        <p:nvSpPr>
          <p:cNvPr id="41" name="Textfeld 40">
            <a:extLst>
              <a:ext uri="{FF2B5EF4-FFF2-40B4-BE49-F238E27FC236}">
                <a16:creationId xmlns:a16="http://schemas.microsoft.com/office/drawing/2014/main" id="{2B5BE535-A7B7-5947-9A31-D9BA52D7B2B1}"/>
              </a:ext>
            </a:extLst>
          </p:cNvPr>
          <p:cNvSpPr txBox="1"/>
          <p:nvPr/>
        </p:nvSpPr>
        <p:spPr>
          <a:xfrm>
            <a:off x="4169494" y="5910417"/>
            <a:ext cx="684546" cy="276999"/>
          </a:xfrm>
          <a:prstGeom prst="rect">
            <a:avLst/>
          </a:prstGeom>
          <a:noFill/>
        </p:spPr>
        <p:txBody>
          <a:bodyPr wrap="none" rtlCol="0">
            <a:spAutoFit/>
          </a:bodyPr>
          <a:lstStyle/>
          <a:p>
            <a:r>
              <a:rPr lang="de-DE" sz="1200" dirty="0" smtClean="0"/>
              <a:t>PSTAIRE</a:t>
            </a:r>
            <a:endParaRPr lang="de-DE" sz="1200" dirty="0"/>
          </a:p>
        </p:txBody>
      </p:sp>
      <p:pic>
        <p:nvPicPr>
          <p:cNvPr id="42" name="Grafik 41"/>
          <p:cNvPicPr>
            <a:picLocks noChangeAspect="1"/>
          </p:cNvPicPr>
          <p:nvPr/>
        </p:nvPicPr>
        <p:blipFill rotWithShape="1">
          <a:blip r:embed="rId15" cstate="print">
            <a:extLst>
              <a:ext uri="{28A0092B-C50C-407E-A947-70E740481C1C}">
                <a14:useLocalDpi xmlns:a14="http://schemas.microsoft.com/office/drawing/2010/main" val="0"/>
              </a:ext>
            </a:extLst>
          </a:blip>
          <a:srcRect t="14846" r="44126" b="18615"/>
          <a:stretch/>
        </p:blipFill>
        <p:spPr>
          <a:xfrm>
            <a:off x="1983629" y="6266741"/>
            <a:ext cx="2233423" cy="262586"/>
          </a:xfrm>
          <a:prstGeom prst="rect">
            <a:avLst/>
          </a:prstGeom>
          <a:ln>
            <a:solidFill>
              <a:schemeClr val="tx1"/>
            </a:solidFill>
          </a:ln>
        </p:spPr>
      </p:pic>
      <p:sp>
        <p:nvSpPr>
          <p:cNvPr id="43" name="Textfeld 42">
            <a:extLst>
              <a:ext uri="{FF2B5EF4-FFF2-40B4-BE49-F238E27FC236}">
                <a16:creationId xmlns:a16="http://schemas.microsoft.com/office/drawing/2014/main" id="{E2E0AC5C-EFB5-6B43-937A-CEE62A218F91}"/>
              </a:ext>
            </a:extLst>
          </p:cNvPr>
          <p:cNvSpPr txBox="1"/>
          <p:nvPr/>
        </p:nvSpPr>
        <p:spPr>
          <a:xfrm>
            <a:off x="4182625" y="6261207"/>
            <a:ext cx="421910" cy="276999"/>
          </a:xfrm>
          <a:prstGeom prst="rect">
            <a:avLst/>
          </a:prstGeom>
          <a:noFill/>
        </p:spPr>
        <p:txBody>
          <a:bodyPr wrap="none" rtlCol="0">
            <a:spAutoFit/>
          </a:bodyPr>
          <a:lstStyle/>
          <a:p>
            <a:r>
              <a:rPr lang="de-DE" sz="1200" dirty="0" smtClean="0"/>
              <a:t>p21</a:t>
            </a:r>
            <a:endParaRPr lang="de-DE" sz="1200" dirty="0"/>
          </a:p>
        </p:txBody>
      </p:sp>
      <p:sp>
        <p:nvSpPr>
          <p:cNvPr id="44" name="Fußzeilenplatzhalter 43"/>
          <p:cNvSpPr>
            <a:spLocks noGrp="1"/>
          </p:cNvSpPr>
          <p:nvPr>
            <p:ph type="ftr" sz="quarter" idx="11"/>
          </p:nvPr>
        </p:nvSpPr>
        <p:spPr/>
        <p:txBody>
          <a:bodyPr/>
          <a:lstStyle/>
          <a:p>
            <a:r>
              <a:rPr lang="de-DE" dirty="0" smtClean="0"/>
              <a:t>8</a:t>
            </a:r>
            <a:endParaRPr lang="de-DE" dirty="0"/>
          </a:p>
        </p:txBody>
      </p:sp>
    </p:spTree>
    <p:extLst>
      <p:ext uri="{BB962C8B-B14F-4D97-AF65-F5344CB8AC3E}">
        <p14:creationId xmlns:p14="http://schemas.microsoft.com/office/powerpoint/2010/main" val="2578137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2867</Words>
  <Application>Microsoft Office PowerPoint</Application>
  <PresentationFormat>Bildschirmpräsentation (4:3)</PresentationFormat>
  <Paragraphs>288</Paragraphs>
  <Slides>21</Slides>
  <Notes>0</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21</vt:i4>
      </vt:variant>
    </vt:vector>
  </HeadingPairs>
  <TitlesOfParts>
    <vt:vector size="32" baseType="lpstr">
      <vt:lpstr>ＭＳ Ｐゴシック</vt:lpstr>
      <vt:lpstr>游ゴシック</vt:lpstr>
      <vt:lpstr>Arial</vt:lpstr>
      <vt:lpstr>Calibri</vt:lpstr>
      <vt:lpstr>Calibri (Textkörper)</vt:lpstr>
      <vt:lpstr>Calibri Light</vt:lpstr>
      <vt:lpstr>Cambria</vt:lpstr>
      <vt:lpstr>MS Mincho</vt:lpstr>
      <vt:lpstr>Times New Roman</vt:lpstr>
      <vt:lpstr>Office</vt:lpstr>
      <vt:lpstr>GraphPad Prism 8 Project</vt:lpstr>
      <vt:lpstr>Supplemental Material for  Inability to phosphorylate p27 on Y88 enforces reduced p27Kip1 protein levels and accelerates leukemia progression in mice  Heidelinde Jäkel, Martin Taschler, Karin Jung, Christina Weinl, Fragka Pegka, Michael Keith Kullmann, Silvio Roland Podmirseg, Sayantanee Dutta, Markus Moser and Ludger Hengst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Additional Figures MS  v-abl Y88F</dc:title>
  <dc:creator>Microsoft Office User</dc:creator>
  <cp:lastModifiedBy>Jaekel Heidelinde</cp:lastModifiedBy>
  <cp:revision>659</cp:revision>
  <cp:lastPrinted>2022-04-12T19:40:35Z</cp:lastPrinted>
  <dcterms:created xsi:type="dcterms:W3CDTF">2019-05-28T11:31:05Z</dcterms:created>
  <dcterms:modified xsi:type="dcterms:W3CDTF">2022-05-05T14:01:32Z</dcterms:modified>
</cp:coreProperties>
</file>