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68" r:id="rId2"/>
    <p:sldId id="306" r:id="rId3"/>
    <p:sldId id="273" r:id="rId4"/>
    <p:sldId id="285" r:id="rId5"/>
    <p:sldId id="307" r:id="rId6"/>
    <p:sldId id="269" r:id="rId7"/>
    <p:sldId id="341" r:id="rId8"/>
    <p:sldId id="311" r:id="rId9"/>
    <p:sldId id="342" r:id="rId10"/>
    <p:sldId id="309" r:id="rId11"/>
    <p:sldId id="271" r:id="rId12"/>
    <p:sldId id="288" r:id="rId13"/>
    <p:sldId id="289" r:id="rId14"/>
    <p:sldId id="290" r:id="rId15"/>
    <p:sldId id="318" r:id="rId16"/>
    <p:sldId id="343" r:id="rId17"/>
    <p:sldId id="320" r:id="rId18"/>
    <p:sldId id="293" r:id="rId19"/>
    <p:sldId id="302" r:id="rId20"/>
    <p:sldId id="335" r:id="rId21"/>
    <p:sldId id="322" r:id="rId22"/>
    <p:sldId id="331" r:id="rId23"/>
    <p:sldId id="332" r:id="rId24"/>
    <p:sldId id="312" r:id="rId25"/>
    <p:sldId id="291" r:id="rId26"/>
    <p:sldId id="344" r:id="rId27"/>
    <p:sldId id="310" r:id="rId28"/>
    <p:sldId id="324" r:id="rId29"/>
    <p:sldId id="346" r:id="rId30"/>
    <p:sldId id="328" r:id="rId31"/>
    <p:sldId id="347" r:id="rId32"/>
    <p:sldId id="348" r:id="rId33"/>
    <p:sldId id="350" r:id="rId34"/>
    <p:sldId id="351" r:id="rId35"/>
    <p:sldId id="353" r:id="rId36"/>
  </p:sldIdLst>
  <p:sldSz cx="6858000" cy="9906000" type="A4"/>
  <p:notesSz cx="6794500" cy="9931400"/>
  <p:defaultTextStyle>
    <a:defPPr>
      <a:defRPr lang="ko-KR"/>
    </a:defPPr>
    <a:lvl1pPr marL="0" algn="l" defTabSz="957694" rtl="0" eaLnBrk="1" latinLnBrk="1" hangingPunct="1">
      <a:defRPr sz="1862" kern="1200">
        <a:solidFill>
          <a:schemeClr val="tx1"/>
        </a:solidFill>
        <a:latin typeface="+mn-lt"/>
        <a:ea typeface="+mn-ea"/>
        <a:cs typeface="+mn-cs"/>
      </a:defRPr>
    </a:lvl1pPr>
    <a:lvl2pPr marL="478847" algn="l" defTabSz="957694" rtl="0" eaLnBrk="1" latinLnBrk="1" hangingPunct="1">
      <a:defRPr sz="1862" kern="1200">
        <a:solidFill>
          <a:schemeClr val="tx1"/>
        </a:solidFill>
        <a:latin typeface="+mn-lt"/>
        <a:ea typeface="+mn-ea"/>
        <a:cs typeface="+mn-cs"/>
      </a:defRPr>
    </a:lvl2pPr>
    <a:lvl3pPr marL="957694" algn="l" defTabSz="957694" rtl="0" eaLnBrk="1" latinLnBrk="1" hangingPunct="1">
      <a:defRPr sz="1862" kern="1200">
        <a:solidFill>
          <a:schemeClr val="tx1"/>
        </a:solidFill>
        <a:latin typeface="+mn-lt"/>
        <a:ea typeface="+mn-ea"/>
        <a:cs typeface="+mn-cs"/>
      </a:defRPr>
    </a:lvl3pPr>
    <a:lvl4pPr marL="1436542" algn="l" defTabSz="957694" rtl="0" eaLnBrk="1" latinLnBrk="1" hangingPunct="1">
      <a:defRPr sz="1862" kern="1200">
        <a:solidFill>
          <a:schemeClr val="tx1"/>
        </a:solidFill>
        <a:latin typeface="+mn-lt"/>
        <a:ea typeface="+mn-ea"/>
        <a:cs typeface="+mn-cs"/>
      </a:defRPr>
    </a:lvl4pPr>
    <a:lvl5pPr marL="1915387" algn="l" defTabSz="957694" rtl="0" eaLnBrk="1" latinLnBrk="1" hangingPunct="1">
      <a:defRPr sz="1862" kern="1200">
        <a:solidFill>
          <a:schemeClr val="tx1"/>
        </a:solidFill>
        <a:latin typeface="+mn-lt"/>
        <a:ea typeface="+mn-ea"/>
        <a:cs typeface="+mn-cs"/>
      </a:defRPr>
    </a:lvl5pPr>
    <a:lvl6pPr marL="2394234" algn="l" defTabSz="957694" rtl="0" eaLnBrk="1" latinLnBrk="1" hangingPunct="1">
      <a:defRPr sz="1862" kern="1200">
        <a:solidFill>
          <a:schemeClr val="tx1"/>
        </a:solidFill>
        <a:latin typeface="+mn-lt"/>
        <a:ea typeface="+mn-ea"/>
        <a:cs typeface="+mn-cs"/>
      </a:defRPr>
    </a:lvl6pPr>
    <a:lvl7pPr marL="2873081" algn="l" defTabSz="957694" rtl="0" eaLnBrk="1" latinLnBrk="1" hangingPunct="1">
      <a:defRPr sz="1862" kern="1200">
        <a:solidFill>
          <a:schemeClr val="tx1"/>
        </a:solidFill>
        <a:latin typeface="+mn-lt"/>
        <a:ea typeface="+mn-ea"/>
        <a:cs typeface="+mn-cs"/>
      </a:defRPr>
    </a:lvl7pPr>
    <a:lvl8pPr marL="3351929" algn="l" defTabSz="957694" rtl="0" eaLnBrk="1" latinLnBrk="1" hangingPunct="1">
      <a:defRPr sz="1862" kern="1200">
        <a:solidFill>
          <a:schemeClr val="tx1"/>
        </a:solidFill>
        <a:latin typeface="+mn-lt"/>
        <a:ea typeface="+mn-ea"/>
        <a:cs typeface="+mn-cs"/>
      </a:defRPr>
    </a:lvl8pPr>
    <a:lvl9pPr marL="3830775" algn="l" defTabSz="957694" rtl="0" eaLnBrk="1" latinLnBrk="1" hangingPunct="1">
      <a:defRPr sz="186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0" userDrawn="1">
          <p15:clr>
            <a:srgbClr val="A4A3A4"/>
          </p15:clr>
        </p15:guide>
        <p15:guide id="2" pos="90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nah Park" initials="JP" lastIdx="1" clrIdx="0">
    <p:extLst>
      <p:ext uri="{19B8F6BF-5375-455C-9EA6-DF929625EA0E}">
        <p15:presenceInfo xmlns:p15="http://schemas.microsoft.com/office/powerpoint/2012/main" userId="Jinah Par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249"/>
    <a:srgbClr val="2A08B8"/>
    <a:srgbClr val="E2AC00"/>
    <a:srgbClr val="B0B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60" autoAdjust="0"/>
    <p:restoredTop sz="96370" autoAdjust="0"/>
  </p:normalViewPr>
  <p:slideViewPr>
    <p:cSldViewPr>
      <p:cViewPr>
        <p:scale>
          <a:sx n="125" d="100"/>
          <a:sy n="125" d="100"/>
        </p:scale>
        <p:origin x="2909" y="-1186"/>
      </p:cViewPr>
      <p:guideLst>
        <p:guide orient="horz" pos="2080"/>
        <p:guide pos="907"/>
      </p:guideLst>
    </p:cSldViewPr>
  </p:slideViewPr>
  <p:notesTextViewPr>
    <p:cViewPr>
      <p:scale>
        <a:sx n="1" d="1"/>
        <a:sy n="1" d="1"/>
      </p:scale>
      <p:origin x="0" y="0"/>
    </p:cViewPr>
  </p:notesTextViewPr>
  <p:sorterViewPr>
    <p:cViewPr>
      <p:scale>
        <a:sx n="30" d="100"/>
        <a:sy n="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xwja\Desktop\MAST4%20Nat%20Commun\Revision\Graphs%20Raw%20data\EDF_Image%20J.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xwja\Desktop\MAST4%20Nat%20Commun\Revision\PK\20220111%20image%20J%20new.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jxwja\Documents\&#52852;&#52852;&#50724;&#53665;%20&#48155;&#51008;%20&#54028;&#51068;\20220114%20EDF_Image%20J%20PDZ%20Full%20siRNA.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1"/>
            </a:solidFill>
            <a:ln>
              <a:solidFill>
                <a:schemeClr val="tx1"/>
              </a:solidFill>
            </a:ln>
            <a:effectLst/>
          </c:spPr>
          <c:invertIfNegative val="0"/>
          <c:val>
            <c:numRef>
              <c:f>Sheet1!$K$26:$K$29</c:f>
              <c:numCache>
                <c:formatCode>General</c:formatCode>
                <c:ptCount val="4"/>
                <c:pt idx="0">
                  <c:v>1</c:v>
                </c:pt>
                <c:pt idx="1">
                  <c:v>0.13730623875129119</c:v>
                </c:pt>
                <c:pt idx="2">
                  <c:v>1.2173126345473917</c:v>
                </c:pt>
                <c:pt idx="3">
                  <c:v>0.91798965120371623</c:v>
                </c:pt>
              </c:numCache>
            </c:numRef>
          </c:val>
          <c:extLst>
            <c:ext xmlns:c16="http://schemas.microsoft.com/office/drawing/2014/chart" uri="{C3380CC4-5D6E-409C-BE32-E72D297353CC}">
              <c16:uniqueId val="{00000000-EDE6-41D4-B1CE-33AD3466387B}"/>
            </c:ext>
          </c:extLst>
        </c:ser>
        <c:dLbls>
          <c:showLegendKey val="0"/>
          <c:showVal val="0"/>
          <c:showCatName val="0"/>
          <c:showSerName val="0"/>
          <c:showPercent val="0"/>
          <c:showBubbleSize val="0"/>
        </c:dLbls>
        <c:gapWidth val="100"/>
        <c:axId val="144214272"/>
        <c:axId val="144220160"/>
      </c:barChart>
      <c:catAx>
        <c:axId val="144214272"/>
        <c:scaling>
          <c:orientation val="minMax"/>
        </c:scaling>
        <c:delete val="0"/>
        <c:axPos val="b"/>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600" b="0"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144220160"/>
        <c:crosses val="autoZero"/>
        <c:auto val="1"/>
        <c:lblAlgn val="ctr"/>
        <c:lblOffset val="100"/>
        <c:noMultiLvlLbl val="0"/>
      </c:catAx>
      <c:valAx>
        <c:axId val="144220160"/>
        <c:scaling>
          <c:orientation val="minMax"/>
          <c:max val="1.5"/>
        </c:scaling>
        <c:delete val="0"/>
        <c:axPos val="l"/>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600" b="0"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144214272"/>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600">
          <a:solidFill>
            <a:schemeClr val="tx1"/>
          </a:solidFill>
          <a:latin typeface="Arial" panose="020B0604020202020204" pitchFamily="34" charset="0"/>
          <a:cs typeface="Arial" panose="020B0604020202020204" pitchFamily="34" charset="0"/>
        </a:defRPr>
      </a:pPr>
      <a:endParaRPr lang="ko-K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1"/>
            </a:solidFill>
            <a:ln>
              <a:solidFill>
                <a:schemeClr val="tx1"/>
              </a:solidFill>
            </a:ln>
            <a:effectLst/>
          </c:spPr>
          <c:invertIfNegative val="0"/>
          <c:val>
            <c:numRef>
              <c:f>Sheet1!$G$3:$G$10</c:f>
              <c:numCache>
                <c:formatCode>General</c:formatCode>
                <c:ptCount val="8"/>
                <c:pt idx="0">
                  <c:v>0</c:v>
                </c:pt>
                <c:pt idx="1">
                  <c:v>1</c:v>
                </c:pt>
                <c:pt idx="3">
                  <c:v>7.0774743561988263E-2</c:v>
                </c:pt>
                <c:pt idx="5">
                  <c:v>0.14202539402085612</c:v>
                </c:pt>
                <c:pt idx="7">
                  <c:v>0.19494451315877331</c:v>
                </c:pt>
              </c:numCache>
            </c:numRef>
          </c:val>
          <c:extLst>
            <c:ext xmlns:c16="http://schemas.microsoft.com/office/drawing/2014/chart" uri="{C3380CC4-5D6E-409C-BE32-E72D297353CC}">
              <c16:uniqueId val="{00000000-9CC0-4CF4-8620-10C940B37085}"/>
            </c:ext>
          </c:extLst>
        </c:ser>
        <c:dLbls>
          <c:showLegendKey val="0"/>
          <c:showVal val="0"/>
          <c:showCatName val="0"/>
          <c:showSerName val="0"/>
          <c:showPercent val="0"/>
          <c:showBubbleSize val="0"/>
        </c:dLbls>
        <c:gapWidth val="100"/>
        <c:axId val="144601088"/>
        <c:axId val="144602624"/>
      </c:barChart>
      <c:catAx>
        <c:axId val="144601088"/>
        <c:scaling>
          <c:orientation val="minMax"/>
        </c:scaling>
        <c:delete val="0"/>
        <c:axPos val="b"/>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600" b="0" i="0" u="none" strike="noStrike" kern="1200" baseline="0">
                <a:solidFill>
                  <a:schemeClr val="tx1"/>
                </a:solidFill>
                <a:latin typeface="+mn-lt"/>
                <a:ea typeface="+mn-ea"/>
                <a:cs typeface="+mn-cs"/>
              </a:defRPr>
            </a:pPr>
            <a:endParaRPr lang="ko-KR"/>
          </a:p>
        </c:txPr>
        <c:crossAx val="144602624"/>
        <c:crosses val="autoZero"/>
        <c:auto val="1"/>
        <c:lblAlgn val="ctr"/>
        <c:lblOffset val="100"/>
        <c:noMultiLvlLbl val="0"/>
      </c:catAx>
      <c:valAx>
        <c:axId val="144602624"/>
        <c:scaling>
          <c:orientation val="minMax"/>
          <c:max val="1.5"/>
        </c:scaling>
        <c:delete val="0"/>
        <c:axPos val="l"/>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600" b="0" i="0" u="none" strike="noStrike" kern="1200" baseline="0">
                <a:solidFill>
                  <a:schemeClr val="tx1"/>
                </a:solidFill>
                <a:latin typeface="+mn-lt"/>
                <a:ea typeface="+mn-ea"/>
                <a:cs typeface="+mn-cs"/>
              </a:defRPr>
            </a:pPr>
            <a:endParaRPr lang="ko-KR"/>
          </a:p>
        </c:txPr>
        <c:crossAx val="1446010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ko-K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1"/>
            </a:solidFill>
            <a:ln>
              <a:noFill/>
            </a:ln>
            <a:effectLst/>
          </c:spPr>
          <c:invertIfNegative val="0"/>
          <c:val>
            <c:numRef>
              <c:f>Sheet1!$K$4:$K$11</c:f>
              <c:numCache>
                <c:formatCode>General</c:formatCode>
                <c:ptCount val="8"/>
                <c:pt idx="0">
                  <c:v>1</c:v>
                </c:pt>
                <c:pt idx="1">
                  <c:v>0.66046029751083546</c:v>
                </c:pt>
                <c:pt idx="2">
                  <c:v>0.23626281775433075</c:v>
                </c:pt>
                <c:pt idx="3">
                  <c:v>0.87162225445797437</c:v>
                </c:pt>
                <c:pt idx="4">
                  <c:v>1.1404797418402732</c:v>
                </c:pt>
                <c:pt idx="5">
                  <c:v>0.64576742046742497</c:v>
                </c:pt>
                <c:pt idx="6">
                  <c:v>0.28633016254578192</c:v>
                </c:pt>
                <c:pt idx="7">
                  <c:v>0.67587962658901213</c:v>
                </c:pt>
              </c:numCache>
            </c:numRef>
          </c:val>
          <c:extLst>
            <c:ext xmlns:c16="http://schemas.microsoft.com/office/drawing/2014/chart" uri="{C3380CC4-5D6E-409C-BE32-E72D297353CC}">
              <c16:uniqueId val="{00000000-CF5B-4DB4-BC3D-6EF6B1DC0C63}"/>
            </c:ext>
          </c:extLst>
        </c:ser>
        <c:dLbls>
          <c:showLegendKey val="0"/>
          <c:showVal val="0"/>
          <c:showCatName val="0"/>
          <c:showSerName val="0"/>
          <c:showPercent val="0"/>
          <c:showBubbleSize val="0"/>
        </c:dLbls>
        <c:gapWidth val="100"/>
        <c:axId val="144909824"/>
        <c:axId val="144911360"/>
      </c:barChart>
      <c:catAx>
        <c:axId val="144909824"/>
        <c:scaling>
          <c:orientation val="minMax"/>
        </c:scaling>
        <c:delete val="0"/>
        <c:axPos val="b"/>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600" b="0"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144911360"/>
        <c:crosses val="autoZero"/>
        <c:auto val="1"/>
        <c:lblAlgn val="ctr"/>
        <c:lblOffset val="100"/>
        <c:noMultiLvlLbl val="0"/>
      </c:catAx>
      <c:valAx>
        <c:axId val="144911360"/>
        <c:scaling>
          <c:orientation val="minMax"/>
          <c:max val="1.5"/>
        </c:scaling>
        <c:delete val="0"/>
        <c:axPos val="l"/>
        <c:numFmt formatCode="General" sourceLinked="1"/>
        <c:majorTickMark val="out"/>
        <c:minorTickMark val="none"/>
        <c:tickLblPos val="nextTo"/>
        <c:spPr>
          <a:noFill/>
          <a:ln w="19050">
            <a:solidFill>
              <a:schemeClr val="tx1"/>
            </a:solidFill>
          </a:ln>
          <a:effectLst/>
        </c:spPr>
        <c:txPr>
          <a:bodyPr rot="-60000000" spcFirstLastPara="1" vertOverflow="ellipsis" vert="horz" wrap="square" anchor="ctr" anchorCtr="1"/>
          <a:lstStyle/>
          <a:p>
            <a:pPr>
              <a:defRPr sz="600" b="0"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144909824"/>
        <c:crosses val="autoZero"/>
        <c:crossBetween val="between"/>
        <c:majorUnit val="0.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latin typeface="Arial" panose="020B0604020202020204" pitchFamily="34" charset="0"/>
          <a:cs typeface="Arial" panose="020B0604020202020204" pitchFamily="34" charset="0"/>
        </a:defRPr>
      </a:pPr>
      <a:endParaRPr lang="ko-K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4.emf"/><Relationship Id="rId1" Type="http://schemas.openxmlformats.org/officeDocument/2006/relationships/image" Target="../media/image113.emf"/><Relationship Id="rId5" Type="http://schemas.openxmlformats.org/officeDocument/2006/relationships/image" Target="../media/image117.emf"/><Relationship Id="rId4" Type="http://schemas.openxmlformats.org/officeDocument/2006/relationships/image" Target="../media/image116.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31.emf"/><Relationship Id="rId2" Type="http://schemas.openxmlformats.org/officeDocument/2006/relationships/image" Target="../media/image130.emf"/><Relationship Id="rId1" Type="http://schemas.openxmlformats.org/officeDocument/2006/relationships/image" Target="../media/image129.emf"/><Relationship Id="rId4" Type="http://schemas.openxmlformats.org/officeDocument/2006/relationships/image" Target="../media/image132.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50.emf"/><Relationship Id="rId1" Type="http://schemas.openxmlformats.org/officeDocument/2006/relationships/image" Target="../media/image149.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167.emf"/><Relationship Id="rId1" Type="http://schemas.openxmlformats.org/officeDocument/2006/relationships/image" Target="../media/image16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image" Target="../media/image54.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image" Target="../media/image6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image" Target="../media/image9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48100" y="0"/>
            <a:ext cx="2944813" cy="498475"/>
          </a:xfrm>
          <a:prstGeom prst="rect">
            <a:avLst/>
          </a:prstGeom>
        </p:spPr>
        <p:txBody>
          <a:bodyPr vert="horz" lIns="91440" tIns="45720" rIns="91440" bIns="45720" rtlCol="0"/>
          <a:lstStyle>
            <a:lvl1pPr algn="r">
              <a:defRPr sz="1200"/>
            </a:lvl1pPr>
          </a:lstStyle>
          <a:p>
            <a:fld id="{C851F4E6-0F50-41EB-9C77-598075D0A122}" type="datetimeFigureOut">
              <a:rPr lang="ko-KR" altLang="en-US" smtClean="0"/>
              <a:t>2022-07-06</a:t>
            </a:fld>
            <a:endParaRPr lang="ko-KR" altLang="en-US"/>
          </a:p>
        </p:txBody>
      </p:sp>
      <p:sp>
        <p:nvSpPr>
          <p:cNvPr id="4" name="슬라이드 이미지 개체 틀 3"/>
          <p:cNvSpPr>
            <a:spLocks noGrp="1" noRot="1" noChangeAspect="1"/>
          </p:cNvSpPr>
          <p:nvPr>
            <p:ph type="sldImg" idx="2"/>
          </p:nvPr>
        </p:nvSpPr>
        <p:spPr>
          <a:xfrm>
            <a:off x="2236788" y="1241425"/>
            <a:ext cx="2320925" cy="3351213"/>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432925"/>
            <a:ext cx="2944813" cy="498475"/>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48100" y="9432925"/>
            <a:ext cx="2944813" cy="498475"/>
          </a:xfrm>
          <a:prstGeom prst="rect">
            <a:avLst/>
          </a:prstGeom>
        </p:spPr>
        <p:txBody>
          <a:bodyPr vert="horz" lIns="91440" tIns="45720" rIns="91440" bIns="45720" rtlCol="0" anchor="b"/>
          <a:lstStyle>
            <a:lvl1pPr algn="r">
              <a:defRPr sz="1200"/>
            </a:lvl1pPr>
          </a:lstStyle>
          <a:p>
            <a:fld id="{B805445D-82A6-4BFB-86F4-7FCE0D1AEE98}" type="slidenum">
              <a:rPr lang="ko-KR" altLang="en-US" smtClean="0"/>
              <a:t>‹#›</a:t>
            </a:fld>
            <a:endParaRPr lang="ko-KR" altLang="en-US"/>
          </a:p>
        </p:txBody>
      </p:sp>
    </p:spTree>
    <p:extLst>
      <p:ext uri="{BB962C8B-B14F-4D97-AF65-F5344CB8AC3E}">
        <p14:creationId xmlns:p14="http://schemas.microsoft.com/office/powerpoint/2010/main" val="3606461531"/>
      </p:ext>
    </p:extLst>
  </p:cSld>
  <p:clrMap bg1="lt1" tx1="dk1" bg2="lt2" tx2="dk2" accent1="accent1" accent2="accent2" accent3="accent3" accent4="accent4" accent5="accent5" accent6="accent6" hlink="hlink" folHlink="folHlink"/>
  <p:notesStyle>
    <a:lvl1pPr marL="0" algn="l" defTabSz="608059" rtl="0" eaLnBrk="1" latinLnBrk="1" hangingPunct="1">
      <a:defRPr sz="798" kern="1200">
        <a:solidFill>
          <a:schemeClr val="tx1"/>
        </a:solidFill>
        <a:latin typeface="+mn-lt"/>
        <a:ea typeface="+mn-ea"/>
        <a:cs typeface="+mn-cs"/>
      </a:defRPr>
    </a:lvl1pPr>
    <a:lvl2pPr marL="304030" algn="l" defTabSz="608059" rtl="0" eaLnBrk="1" latinLnBrk="1" hangingPunct="1">
      <a:defRPr sz="798" kern="1200">
        <a:solidFill>
          <a:schemeClr val="tx1"/>
        </a:solidFill>
        <a:latin typeface="+mn-lt"/>
        <a:ea typeface="+mn-ea"/>
        <a:cs typeface="+mn-cs"/>
      </a:defRPr>
    </a:lvl2pPr>
    <a:lvl3pPr marL="608059" algn="l" defTabSz="608059" rtl="0" eaLnBrk="1" latinLnBrk="1" hangingPunct="1">
      <a:defRPr sz="798" kern="1200">
        <a:solidFill>
          <a:schemeClr val="tx1"/>
        </a:solidFill>
        <a:latin typeface="+mn-lt"/>
        <a:ea typeface="+mn-ea"/>
        <a:cs typeface="+mn-cs"/>
      </a:defRPr>
    </a:lvl3pPr>
    <a:lvl4pPr marL="912089" algn="l" defTabSz="608059" rtl="0" eaLnBrk="1" latinLnBrk="1" hangingPunct="1">
      <a:defRPr sz="798" kern="1200">
        <a:solidFill>
          <a:schemeClr val="tx1"/>
        </a:solidFill>
        <a:latin typeface="+mn-lt"/>
        <a:ea typeface="+mn-ea"/>
        <a:cs typeface="+mn-cs"/>
      </a:defRPr>
    </a:lvl4pPr>
    <a:lvl5pPr marL="1216119" algn="l" defTabSz="608059" rtl="0" eaLnBrk="1" latinLnBrk="1" hangingPunct="1">
      <a:defRPr sz="798" kern="1200">
        <a:solidFill>
          <a:schemeClr val="tx1"/>
        </a:solidFill>
        <a:latin typeface="+mn-lt"/>
        <a:ea typeface="+mn-ea"/>
        <a:cs typeface="+mn-cs"/>
      </a:defRPr>
    </a:lvl5pPr>
    <a:lvl6pPr marL="1520149" algn="l" defTabSz="608059" rtl="0" eaLnBrk="1" latinLnBrk="1" hangingPunct="1">
      <a:defRPr sz="798" kern="1200">
        <a:solidFill>
          <a:schemeClr val="tx1"/>
        </a:solidFill>
        <a:latin typeface="+mn-lt"/>
        <a:ea typeface="+mn-ea"/>
        <a:cs typeface="+mn-cs"/>
      </a:defRPr>
    </a:lvl6pPr>
    <a:lvl7pPr marL="1824178" algn="l" defTabSz="608059" rtl="0" eaLnBrk="1" latinLnBrk="1" hangingPunct="1">
      <a:defRPr sz="798" kern="1200">
        <a:solidFill>
          <a:schemeClr val="tx1"/>
        </a:solidFill>
        <a:latin typeface="+mn-lt"/>
        <a:ea typeface="+mn-ea"/>
        <a:cs typeface="+mn-cs"/>
      </a:defRPr>
    </a:lvl7pPr>
    <a:lvl8pPr marL="2128208" algn="l" defTabSz="608059" rtl="0" eaLnBrk="1" latinLnBrk="1" hangingPunct="1">
      <a:defRPr sz="798" kern="1200">
        <a:solidFill>
          <a:schemeClr val="tx1"/>
        </a:solidFill>
        <a:latin typeface="+mn-lt"/>
        <a:ea typeface="+mn-ea"/>
        <a:cs typeface="+mn-cs"/>
      </a:defRPr>
    </a:lvl8pPr>
    <a:lvl9pPr marL="2432238" algn="l" defTabSz="608059" rtl="0" eaLnBrk="1" latinLnBrk="1" hangingPunct="1">
      <a:defRPr sz="79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3077285"/>
            <a:ext cx="5829300" cy="2123369"/>
          </a:xfrm>
        </p:spPr>
        <p:txBody>
          <a:bodyPr/>
          <a:lstStyle/>
          <a:p>
            <a:r>
              <a:rPr lang="ko-KR" altLang="en-US"/>
              <a:t>마스터 제목 스타일 편집</a:t>
            </a:r>
          </a:p>
        </p:txBody>
      </p:sp>
      <p:sp>
        <p:nvSpPr>
          <p:cNvPr id="3" name="부제목 2"/>
          <p:cNvSpPr>
            <a:spLocks noGrp="1"/>
          </p:cNvSpPr>
          <p:nvPr>
            <p:ph type="subTitle" idx="1"/>
          </p:nvPr>
        </p:nvSpPr>
        <p:spPr>
          <a:xfrm>
            <a:off x="1028700" y="5613405"/>
            <a:ext cx="4800600" cy="2531533"/>
          </a:xfrm>
        </p:spPr>
        <p:txBody>
          <a:bodyPr/>
          <a:lstStyle>
            <a:lvl1pPr marL="0" indent="0" algn="ctr">
              <a:buNone/>
              <a:defRPr>
                <a:solidFill>
                  <a:schemeClr val="tx1">
                    <a:tint val="75000"/>
                  </a:schemeClr>
                </a:solidFill>
              </a:defRPr>
            </a:lvl1pPr>
            <a:lvl2pPr marL="342914" indent="0" algn="ctr">
              <a:buNone/>
              <a:defRPr>
                <a:solidFill>
                  <a:schemeClr val="tx1">
                    <a:tint val="75000"/>
                  </a:schemeClr>
                </a:solidFill>
              </a:defRPr>
            </a:lvl2pPr>
            <a:lvl3pPr marL="685828" indent="0" algn="ctr">
              <a:buNone/>
              <a:defRPr>
                <a:solidFill>
                  <a:schemeClr val="tx1">
                    <a:tint val="75000"/>
                  </a:schemeClr>
                </a:solidFill>
              </a:defRPr>
            </a:lvl3pPr>
            <a:lvl4pPr marL="1028742" indent="0" algn="ctr">
              <a:buNone/>
              <a:defRPr>
                <a:solidFill>
                  <a:schemeClr val="tx1">
                    <a:tint val="75000"/>
                  </a:schemeClr>
                </a:solidFill>
              </a:defRPr>
            </a:lvl4pPr>
            <a:lvl5pPr marL="1371655" indent="0" algn="ctr">
              <a:buNone/>
              <a:defRPr>
                <a:solidFill>
                  <a:schemeClr val="tx1">
                    <a:tint val="75000"/>
                  </a:schemeClr>
                </a:solidFill>
              </a:defRPr>
            </a:lvl5pPr>
            <a:lvl6pPr marL="1714568" indent="0" algn="ctr">
              <a:buNone/>
              <a:defRPr>
                <a:solidFill>
                  <a:schemeClr val="tx1">
                    <a:tint val="75000"/>
                  </a:schemeClr>
                </a:solidFill>
              </a:defRPr>
            </a:lvl6pPr>
            <a:lvl7pPr marL="2057482" indent="0" algn="ctr">
              <a:buNone/>
              <a:defRPr>
                <a:solidFill>
                  <a:schemeClr val="tx1">
                    <a:tint val="75000"/>
                  </a:schemeClr>
                </a:solidFill>
              </a:defRPr>
            </a:lvl7pPr>
            <a:lvl8pPr marL="2400396" indent="0" algn="ctr">
              <a:buNone/>
              <a:defRPr>
                <a:solidFill>
                  <a:schemeClr val="tx1">
                    <a:tint val="75000"/>
                  </a:schemeClr>
                </a:solidFill>
              </a:defRPr>
            </a:lvl8pPr>
            <a:lvl9pPr marL="274331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3249796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2829286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830744" y="623712"/>
            <a:ext cx="2430065" cy="13313480"/>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540544" y="623712"/>
            <a:ext cx="7175897" cy="13313480"/>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782622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1129389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6365522"/>
            <a:ext cx="5829300" cy="1967442"/>
          </a:xfrm>
        </p:spPr>
        <p:txBody>
          <a:bodyPr anchor="t"/>
          <a:lstStyle>
            <a:lvl1pPr algn="l">
              <a:defRPr sz="3000" b="1" cap="all"/>
            </a:lvl1pPr>
          </a:lstStyle>
          <a:p>
            <a:r>
              <a:rPr lang="ko-KR" altLang="en-US"/>
              <a:t>마스터 제목 스타일 편집</a:t>
            </a:r>
          </a:p>
        </p:txBody>
      </p:sp>
      <p:sp>
        <p:nvSpPr>
          <p:cNvPr id="3" name="텍스트 개체 틀 2"/>
          <p:cNvSpPr>
            <a:spLocks noGrp="1"/>
          </p:cNvSpPr>
          <p:nvPr>
            <p:ph type="body" idx="1"/>
          </p:nvPr>
        </p:nvSpPr>
        <p:spPr>
          <a:xfrm>
            <a:off x="541735" y="4198592"/>
            <a:ext cx="5829300" cy="2166937"/>
          </a:xfrm>
        </p:spPr>
        <p:txBody>
          <a:bodyPr anchor="b"/>
          <a:lstStyle>
            <a:lvl1pPr marL="0" indent="0">
              <a:buNone/>
              <a:defRPr sz="1524">
                <a:solidFill>
                  <a:schemeClr val="tx1">
                    <a:tint val="75000"/>
                  </a:schemeClr>
                </a:solidFill>
              </a:defRPr>
            </a:lvl1pPr>
            <a:lvl2pPr marL="342914" indent="0">
              <a:buNone/>
              <a:defRPr sz="1333">
                <a:solidFill>
                  <a:schemeClr val="tx1">
                    <a:tint val="75000"/>
                  </a:schemeClr>
                </a:solidFill>
              </a:defRPr>
            </a:lvl2pPr>
            <a:lvl3pPr marL="685828" indent="0">
              <a:buNone/>
              <a:defRPr sz="1191">
                <a:solidFill>
                  <a:schemeClr val="tx1">
                    <a:tint val="75000"/>
                  </a:schemeClr>
                </a:solidFill>
              </a:defRPr>
            </a:lvl3pPr>
            <a:lvl4pPr marL="1028742" indent="0">
              <a:buNone/>
              <a:defRPr sz="1048">
                <a:solidFill>
                  <a:schemeClr val="tx1">
                    <a:tint val="75000"/>
                  </a:schemeClr>
                </a:solidFill>
              </a:defRPr>
            </a:lvl4pPr>
            <a:lvl5pPr marL="1371655" indent="0">
              <a:buNone/>
              <a:defRPr sz="1048">
                <a:solidFill>
                  <a:schemeClr val="tx1">
                    <a:tint val="75000"/>
                  </a:schemeClr>
                </a:solidFill>
              </a:defRPr>
            </a:lvl5pPr>
            <a:lvl6pPr marL="1714568" indent="0">
              <a:buNone/>
              <a:defRPr sz="1048">
                <a:solidFill>
                  <a:schemeClr val="tx1">
                    <a:tint val="75000"/>
                  </a:schemeClr>
                </a:solidFill>
              </a:defRPr>
            </a:lvl6pPr>
            <a:lvl7pPr marL="2057482" indent="0">
              <a:buNone/>
              <a:defRPr sz="1048">
                <a:solidFill>
                  <a:schemeClr val="tx1">
                    <a:tint val="75000"/>
                  </a:schemeClr>
                </a:solidFill>
              </a:defRPr>
            </a:lvl7pPr>
            <a:lvl8pPr marL="2400396" indent="0">
              <a:buNone/>
              <a:defRPr sz="1048">
                <a:solidFill>
                  <a:schemeClr val="tx1">
                    <a:tint val="75000"/>
                  </a:schemeClr>
                </a:solidFill>
              </a:defRPr>
            </a:lvl8pPr>
            <a:lvl9pPr marL="2743310" indent="0">
              <a:buNone/>
              <a:defRPr sz="1048">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2165774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540547" y="3641378"/>
            <a:ext cx="4802981" cy="10295819"/>
          </a:xfrm>
        </p:spPr>
        <p:txBody>
          <a:bodyPr/>
          <a:lstStyle>
            <a:lvl1pPr>
              <a:defRPr sz="2095"/>
            </a:lvl1pPr>
            <a:lvl2pPr>
              <a:defRPr sz="1810"/>
            </a:lvl2pPr>
            <a:lvl3pPr>
              <a:defRPr sz="1524"/>
            </a:lvl3pPr>
            <a:lvl4pPr>
              <a:defRPr sz="1333"/>
            </a:lvl4pPr>
            <a:lvl5pPr>
              <a:defRPr sz="1333"/>
            </a:lvl5pPr>
            <a:lvl6pPr>
              <a:defRPr sz="1333"/>
            </a:lvl6pPr>
            <a:lvl7pPr>
              <a:defRPr sz="1333"/>
            </a:lvl7pPr>
            <a:lvl8pPr>
              <a:defRPr sz="1333"/>
            </a:lvl8pPr>
            <a:lvl9pPr>
              <a:defRPr sz="1333"/>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5457829" y="3641378"/>
            <a:ext cx="4802981" cy="10295819"/>
          </a:xfrm>
        </p:spPr>
        <p:txBody>
          <a:bodyPr/>
          <a:lstStyle>
            <a:lvl1pPr>
              <a:defRPr sz="2095"/>
            </a:lvl1pPr>
            <a:lvl2pPr>
              <a:defRPr sz="1810"/>
            </a:lvl2pPr>
            <a:lvl3pPr>
              <a:defRPr sz="1524"/>
            </a:lvl3pPr>
            <a:lvl4pPr>
              <a:defRPr sz="1333"/>
            </a:lvl4pPr>
            <a:lvl5pPr>
              <a:defRPr sz="1333"/>
            </a:lvl5pPr>
            <a:lvl6pPr>
              <a:defRPr sz="1333"/>
            </a:lvl6pPr>
            <a:lvl7pPr>
              <a:defRPr sz="1333"/>
            </a:lvl7pPr>
            <a:lvl8pPr>
              <a:defRPr sz="1333"/>
            </a:lvl8pPr>
            <a:lvl9pPr>
              <a:defRPr sz="1333"/>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4211914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342900" y="396702"/>
            <a:ext cx="6172200" cy="1651000"/>
          </a:xfrm>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342900" y="2217388"/>
            <a:ext cx="3030141" cy="924101"/>
          </a:xfrm>
        </p:spPr>
        <p:txBody>
          <a:bodyPr anchor="b"/>
          <a:lstStyle>
            <a:lvl1pPr marL="0" indent="0">
              <a:buNone/>
              <a:defRPr sz="1810" b="1"/>
            </a:lvl1pPr>
            <a:lvl2pPr marL="342914" indent="0">
              <a:buNone/>
              <a:defRPr sz="1524" b="1"/>
            </a:lvl2pPr>
            <a:lvl3pPr marL="685828" indent="0">
              <a:buNone/>
              <a:defRPr sz="1333" b="1"/>
            </a:lvl3pPr>
            <a:lvl4pPr marL="1028742" indent="0">
              <a:buNone/>
              <a:defRPr sz="1191" b="1"/>
            </a:lvl4pPr>
            <a:lvl5pPr marL="1371655" indent="0">
              <a:buNone/>
              <a:defRPr sz="1191" b="1"/>
            </a:lvl5pPr>
            <a:lvl6pPr marL="1714568" indent="0">
              <a:buNone/>
              <a:defRPr sz="1191" b="1"/>
            </a:lvl6pPr>
            <a:lvl7pPr marL="2057482" indent="0">
              <a:buNone/>
              <a:defRPr sz="1191" b="1"/>
            </a:lvl7pPr>
            <a:lvl8pPr marL="2400396" indent="0">
              <a:buNone/>
              <a:defRPr sz="1191" b="1"/>
            </a:lvl8pPr>
            <a:lvl9pPr marL="2743310" indent="0">
              <a:buNone/>
              <a:defRPr sz="1191" b="1"/>
            </a:lvl9pPr>
          </a:lstStyle>
          <a:p>
            <a:pPr lvl="0"/>
            <a:r>
              <a:rPr lang="ko-KR" altLang="en-US"/>
              <a:t>마스터 텍스트 스타일을 편집합니다</a:t>
            </a:r>
          </a:p>
        </p:txBody>
      </p:sp>
      <p:sp>
        <p:nvSpPr>
          <p:cNvPr id="4" name="내용 개체 틀 3"/>
          <p:cNvSpPr>
            <a:spLocks noGrp="1"/>
          </p:cNvSpPr>
          <p:nvPr>
            <p:ph sz="half" idx="2"/>
          </p:nvPr>
        </p:nvSpPr>
        <p:spPr>
          <a:xfrm>
            <a:off x="342900" y="3141488"/>
            <a:ext cx="3030141" cy="5707416"/>
          </a:xfrm>
        </p:spPr>
        <p:txBody>
          <a:bodyPr/>
          <a:lstStyle>
            <a:lvl1pPr>
              <a:defRPr sz="1810"/>
            </a:lvl1pPr>
            <a:lvl2pPr>
              <a:defRPr sz="1524"/>
            </a:lvl2pPr>
            <a:lvl3pPr>
              <a:defRPr sz="1333"/>
            </a:lvl3pPr>
            <a:lvl4pPr>
              <a:defRPr sz="1191"/>
            </a:lvl4pPr>
            <a:lvl5pPr>
              <a:defRPr sz="1191"/>
            </a:lvl5pPr>
            <a:lvl6pPr>
              <a:defRPr sz="1191"/>
            </a:lvl6pPr>
            <a:lvl7pPr>
              <a:defRPr sz="1191"/>
            </a:lvl7pPr>
            <a:lvl8pPr>
              <a:defRPr sz="1191"/>
            </a:lvl8pPr>
            <a:lvl9pPr>
              <a:defRPr sz="1191"/>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3483772" y="2217388"/>
            <a:ext cx="3031331" cy="924101"/>
          </a:xfrm>
        </p:spPr>
        <p:txBody>
          <a:bodyPr anchor="b"/>
          <a:lstStyle>
            <a:lvl1pPr marL="0" indent="0">
              <a:buNone/>
              <a:defRPr sz="1810" b="1"/>
            </a:lvl1pPr>
            <a:lvl2pPr marL="342914" indent="0">
              <a:buNone/>
              <a:defRPr sz="1524" b="1"/>
            </a:lvl2pPr>
            <a:lvl3pPr marL="685828" indent="0">
              <a:buNone/>
              <a:defRPr sz="1333" b="1"/>
            </a:lvl3pPr>
            <a:lvl4pPr marL="1028742" indent="0">
              <a:buNone/>
              <a:defRPr sz="1191" b="1"/>
            </a:lvl4pPr>
            <a:lvl5pPr marL="1371655" indent="0">
              <a:buNone/>
              <a:defRPr sz="1191" b="1"/>
            </a:lvl5pPr>
            <a:lvl6pPr marL="1714568" indent="0">
              <a:buNone/>
              <a:defRPr sz="1191" b="1"/>
            </a:lvl6pPr>
            <a:lvl7pPr marL="2057482" indent="0">
              <a:buNone/>
              <a:defRPr sz="1191" b="1"/>
            </a:lvl7pPr>
            <a:lvl8pPr marL="2400396" indent="0">
              <a:buNone/>
              <a:defRPr sz="1191" b="1"/>
            </a:lvl8pPr>
            <a:lvl9pPr marL="2743310" indent="0">
              <a:buNone/>
              <a:defRPr sz="1191" b="1"/>
            </a:lvl9pPr>
          </a:lstStyle>
          <a:p>
            <a:pPr lvl="0"/>
            <a:r>
              <a:rPr lang="ko-KR" altLang="en-US"/>
              <a:t>마스터 텍스트 스타일을 편집합니다</a:t>
            </a:r>
          </a:p>
        </p:txBody>
      </p:sp>
      <p:sp>
        <p:nvSpPr>
          <p:cNvPr id="6" name="내용 개체 틀 5"/>
          <p:cNvSpPr>
            <a:spLocks noGrp="1"/>
          </p:cNvSpPr>
          <p:nvPr>
            <p:ph sz="quarter" idx="4"/>
          </p:nvPr>
        </p:nvSpPr>
        <p:spPr>
          <a:xfrm>
            <a:off x="3483772" y="3141488"/>
            <a:ext cx="3031331" cy="5707416"/>
          </a:xfrm>
        </p:spPr>
        <p:txBody>
          <a:bodyPr/>
          <a:lstStyle>
            <a:lvl1pPr>
              <a:defRPr sz="1810"/>
            </a:lvl1pPr>
            <a:lvl2pPr>
              <a:defRPr sz="1524"/>
            </a:lvl2pPr>
            <a:lvl3pPr>
              <a:defRPr sz="1333"/>
            </a:lvl3pPr>
            <a:lvl4pPr>
              <a:defRPr sz="1191"/>
            </a:lvl4pPr>
            <a:lvl5pPr>
              <a:defRPr sz="1191"/>
            </a:lvl5pPr>
            <a:lvl6pPr>
              <a:defRPr sz="1191"/>
            </a:lvl6pPr>
            <a:lvl7pPr>
              <a:defRPr sz="1191"/>
            </a:lvl7pPr>
            <a:lvl8pPr>
              <a:defRPr sz="1191"/>
            </a:lvl8pPr>
            <a:lvl9pPr>
              <a:defRPr sz="1191"/>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2613874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3662031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3082102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3" y="394410"/>
            <a:ext cx="2256235" cy="1678517"/>
          </a:xfrm>
        </p:spPr>
        <p:txBody>
          <a:bodyPr anchor="b"/>
          <a:lstStyle>
            <a:lvl1pPr algn="l">
              <a:defRPr sz="1524" b="1"/>
            </a:lvl1pPr>
          </a:lstStyle>
          <a:p>
            <a:r>
              <a:rPr lang="ko-KR" altLang="en-US"/>
              <a:t>마스터 제목 스타일 편집</a:t>
            </a:r>
          </a:p>
        </p:txBody>
      </p:sp>
      <p:sp>
        <p:nvSpPr>
          <p:cNvPr id="3" name="내용 개체 틀 2"/>
          <p:cNvSpPr>
            <a:spLocks noGrp="1"/>
          </p:cNvSpPr>
          <p:nvPr>
            <p:ph idx="1"/>
          </p:nvPr>
        </p:nvSpPr>
        <p:spPr>
          <a:xfrm>
            <a:off x="2681288" y="394410"/>
            <a:ext cx="3833812" cy="8454497"/>
          </a:xfrm>
        </p:spPr>
        <p:txBody>
          <a:bodyPr/>
          <a:lstStyle>
            <a:lvl1pPr>
              <a:defRPr sz="2381"/>
            </a:lvl1pPr>
            <a:lvl2pPr>
              <a:defRPr sz="2095"/>
            </a:lvl2pPr>
            <a:lvl3pPr>
              <a:defRPr sz="1810"/>
            </a:lvl3pPr>
            <a:lvl4pPr>
              <a:defRPr sz="1524"/>
            </a:lvl4pPr>
            <a:lvl5pPr>
              <a:defRPr sz="1524"/>
            </a:lvl5pPr>
            <a:lvl6pPr>
              <a:defRPr sz="1524"/>
            </a:lvl6pPr>
            <a:lvl7pPr>
              <a:defRPr sz="1524"/>
            </a:lvl7pPr>
            <a:lvl8pPr>
              <a:defRPr sz="1524"/>
            </a:lvl8pPr>
            <a:lvl9pPr>
              <a:defRPr sz="1524"/>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342903" y="2072923"/>
            <a:ext cx="2256235" cy="6775980"/>
          </a:xfrm>
        </p:spPr>
        <p:txBody>
          <a:bodyPr/>
          <a:lstStyle>
            <a:lvl1pPr marL="0" indent="0">
              <a:buNone/>
              <a:defRPr sz="1048"/>
            </a:lvl1pPr>
            <a:lvl2pPr marL="342914" indent="0">
              <a:buNone/>
              <a:defRPr sz="905"/>
            </a:lvl2pPr>
            <a:lvl3pPr marL="685828" indent="0">
              <a:buNone/>
              <a:defRPr sz="762"/>
            </a:lvl3pPr>
            <a:lvl4pPr marL="1028742" indent="0">
              <a:buNone/>
              <a:defRPr sz="667"/>
            </a:lvl4pPr>
            <a:lvl5pPr marL="1371655" indent="0">
              <a:buNone/>
              <a:defRPr sz="667"/>
            </a:lvl5pPr>
            <a:lvl6pPr marL="1714568" indent="0">
              <a:buNone/>
              <a:defRPr sz="667"/>
            </a:lvl6pPr>
            <a:lvl7pPr marL="2057482" indent="0">
              <a:buNone/>
              <a:defRPr sz="667"/>
            </a:lvl7pPr>
            <a:lvl8pPr marL="2400396" indent="0">
              <a:buNone/>
              <a:defRPr sz="667"/>
            </a:lvl8pPr>
            <a:lvl9pPr marL="2743310" indent="0">
              <a:buNone/>
              <a:defRPr sz="667"/>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1051617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934200"/>
            <a:ext cx="4114800" cy="818621"/>
          </a:xfrm>
        </p:spPr>
        <p:txBody>
          <a:bodyPr anchor="b"/>
          <a:lstStyle>
            <a:lvl1pPr algn="l">
              <a:defRPr sz="1524" b="1"/>
            </a:lvl1pPr>
          </a:lstStyle>
          <a:p>
            <a:r>
              <a:rPr lang="ko-KR" altLang="en-US"/>
              <a:t>마스터 제목 스타일 편집</a:t>
            </a:r>
          </a:p>
        </p:txBody>
      </p:sp>
      <p:sp>
        <p:nvSpPr>
          <p:cNvPr id="3" name="그림 개체 틀 2"/>
          <p:cNvSpPr>
            <a:spLocks noGrp="1"/>
          </p:cNvSpPr>
          <p:nvPr>
            <p:ph type="pic" idx="1"/>
          </p:nvPr>
        </p:nvSpPr>
        <p:spPr>
          <a:xfrm>
            <a:off x="1344216" y="885121"/>
            <a:ext cx="4114800" cy="5943600"/>
          </a:xfrm>
        </p:spPr>
        <p:txBody>
          <a:bodyPr/>
          <a:lstStyle>
            <a:lvl1pPr marL="0" indent="0">
              <a:buNone/>
              <a:defRPr sz="2381"/>
            </a:lvl1pPr>
            <a:lvl2pPr marL="342914" indent="0">
              <a:buNone/>
              <a:defRPr sz="2095"/>
            </a:lvl2pPr>
            <a:lvl3pPr marL="685828" indent="0">
              <a:buNone/>
              <a:defRPr sz="1810"/>
            </a:lvl3pPr>
            <a:lvl4pPr marL="1028742" indent="0">
              <a:buNone/>
              <a:defRPr sz="1524"/>
            </a:lvl4pPr>
            <a:lvl5pPr marL="1371655" indent="0">
              <a:buNone/>
              <a:defRPr sz="1524"/>
            </a:lvl5pPr>
            <a:lvl6pPr marL="1714568" indent="0">
              <a:buNone/>
              <a:defRPr sz="1524"/>
            </a:lvl6pPr>
            <a:lvl7pPr marL="2057482" indent="0">
              <a:buNone/>
              <a:defRPr sz="1524"/>
            </a:lvl7pPr>
            <a:lvl8pPr marL="2400396" indent="0">
              <a:buNone/>
              <a:defRPr sz="1524"/>
            </a:lvl8pPr>
            <a:lvl9pPr marL="2743310" indent="0">
              <a:buNone/>
              <a:defRPr sz="1524"/>
            </a:lvl9pPr>
          </a:lstStyle>
          <a:p>
            <a:endParaRPr lang="ko-KR" altLang="en-US"/>
          </a:p>
        </p:txBody>
      </p:sp>
      <p:sp>
        <p:nvSpPr>
          <p:cNvPr id="4" name="텍스트 개체 틀 3"/>
          <p:cNvSpPr>
            <a:spLocks noGrp="1"/>
          </p:cNvSpPr>
          <p:nvPr>
            <p:ph type="body" sz="half" idx="2"/>
          </p:nvPr>
        </p:nvSpPr>
        <p:spPr>
          <a:xfrm>
            <a:off x="1344216" y="7752824"/>
            <a:ext cx="4114800" cy="1162579"/>
          </a:xfrm>
        </p:spPr>
        <p:txBody>
          <a:bodyPr/>
          <a:lstStyle>
            <a:lvl1pPr marL="0" indent="0">
              <a:buNone/>
              <a:defRPr sz="1048"/>
            </a:lvl1pPr>
            <a:lvl2pPr marL="342914" indent="0">
              <a:buNone/>
              <a:defRPr sz="905"/>
            </a:lvl2pPr>
            <a:lvl3pPr marL="685828" indent="0">
              <a:buNone/>
              <a:defRPr sz="762"/>
            </a:lvl3pPr>
            <a:lvl4pPr marL="1028742" indent="0">
              <a:buNone/>
              <a:defRPr sz="667"/>
            </a:lvl4pPr>
            <a:lvl5pPr marL="1371655" indent="0">
              <a:buNone/>
              <a:defRPr sz="667"/>
            </a:lvl5pPr>
            <a:lvl6pPr marL="1714568" indent="0">
              <a:buNone/>
              <a:defRPr sz="667"/>
            </a:lvl6pPr>
            <a:lvl7pPr marL="2057482" indent="0">
              <a:buNone/>
              <a:defRPr sz="667"/>
            </a:lvl7pPr>
            <a:lvl8pPr marL="2400396" indent="0">
              <a:buNone/>
              <a:defRPr sz="667"/>
            </a:lvl8pPr>
            <a:lvl9pPr marL="2743310" indent="0">
              <a:buNone/>
              <a:defRPr sz="667"/>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EBA075E6-CA73-4D96-AC42-55CE7D8AFCB3}" type="datetimeFigureOut">
              <a:rPr lang="ko-KR" altLang="en-US" smtClean="0"/>
              <a:pPr/>
              <a:t>2022-07-06</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2519369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342900" y="396702"/>
            <a:ext cx="6172200" cy="1651000"/>
          </a:xfrm>
          <a:prstGeom prst="rect">
            <a:avLst/>
          </a:prstGeom>
        </p:spPr>
        <p:txBody>
          <a:bodyPr vert="horz" lIns="144018" tIns="72009" rIns="144018" bIns="72009" rtlCol="0" anchor="ctr">
            <a:normAutofit/>
          </a:bodyPr>
          <a:lstStyle/>
          <a:p>
            <a:r>
              <a:rPr lang="ko-KR" altLang="en-US"/>
              <a:t>마스터 제목 스타일 편집</a:t>
            </a:r>
          </a:p>
        </p:txBody>
      </p:sp>
      <p:sp>
        <p:nvSpPr>
          <p:cNvPr id="3" name="텍스트 개체 틀 2"/>
          <p:cNvSpPr>
            <a:spLocks noGrp="1"/>
          </p:cNvSpPr>
          <p:nvPr>
            <p:ph type="body" idx="1"/>
          </p:nvPr>
        </p:nvSpPr>
        <p:spPr>
          <a:xfrm>
            <a:off x="342900" y="2311401"/>
            <a:ext cx="6172200" cy="6537502"/>
          </a:xfrm>
          <a:prstGeom prst="rect">
            <a:avLst/>
          </a:prstGeom>
        </p:spPr>
        <p:txBody>
          <a:bodyPr vert="horz" lIns="144018" tIns="72009" rIns="144018" bIns="72009"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342900" y="9181395"/>
            <a:ext cx="1600200" cy="527403"/>
          </a:xfrm>
          <a:prstGeom prst="rect">
            <a:avLst/>
          </a:prstGeom>
        </p:spPr>
        <p:txBody>
          <a:bodyPr vert="horz" lIns="144018" tIns="72009" rIns="144018" bIns="72009" rtlCol="0" anchor="ctr"/>
          <a:lstStyle>
            <a:lvl1pPr algn="l">
              <a:defRPr sz="905">
                <a:solidFill>
                  <a:schemeClr val="tx1">
                    <a:tint val="75000"/>
                  </a:schemeClr>
                </a:solidFill>
              </a:defRPr>
            </a:lvl1pPr>
          </a:lstStyle>
          <a:p>
            <a:fld id="{EBA075E6-CA73-4D96-AC42-55CE7D8AFCB3}" type="datetimeFigureOut">
              <a:rPr lang="ko-KR" altLang="en-US" smtClean="0"/>
              <a:pPr/>
              <a:t>2022-07-06</a:t>
            </a:fld>
            <a:endParaRPr lang="ko-KR" altLang="en-US"/>
          </a:p>
        </p:txBody>
      </p:sp>
      <p:sp>
        <p:nvSpPr>
          <p:cNvPr id="5" name="바닥글 개체 틀 4"/>
          <p:cNvSpPr>
            <a:spLocks noGrp="1"/>
          </p:cNvSpPr>
          <p:nvPr>
            <p:ph type="ftr" sz="quarter" idx="3"/>
          </p:nvPr>
        </p:nvSpPr>
        <p:spPr>
          <a:xfrm>
            <a:off x="2343150" y="9181395"/>
            <a:ext cx="2171700" cy="527403"/>
          </a:xfrm>
          <a:prstGeom prst="rect">
            <a:avLst/>
          </a:prstGeom>
        </p:spPr>
        <p:txBody>
          <a:bodyPr vert="horz" lIns="144018" tIns="72009" rIns="144018" bIns="72009" rtlCol="0" anchor="ctr"/>
          <a:lstStyle>
            <a:lvl1pPr algn="ctr">
              <a:defRPr sz="905">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4914900" y="9181395"/>
            <a:ext cx="1600200" cy="527403"/>
          </a:xfrm>
          <a:prstGeom prst="rect">
            <a:avLst/>
          </a:prstGeom>
        </p:spPr>
        <p:txBody>
          <a:bodyPr vert="horz" lIns="144018" tIns="72009" rIns="144018" bIns="72009" rtlCol="0" anchor="ctr"/>
          <a:lstStyle>
            <a:lvl1pPr algn="r">
              <a:defRPr sz="905">
                <a:solidFill>
                  <a:schemeClr val="tx1">
                    <a:tint val="75000"/>
                  </a:schemeClr>
                </a:solidFill>
              </a:defRPr>
            </a:lvl1pPr>
          </a:lstStyle>
          <a:p>
            <a:fld id="{342FD161-4211-47F2-AFE9-34FC3108CE95}" type="slidenum">
              <a:rPr lang="ko-KR" altLang="en-US" smtClean="0"/>
              <a:pPr/>
              <a:t>‹#›</a:t>
            </a:fld>
            <a:endParaRPr lang="ko-KR" altLang="en-US"/>
          </a:p>
        </p:txBody>
      </p:sp>
    </p:spTree>
    <p:extLst>
      <p:ext uri="{BB962C8B-B14F-4D97-AF65-F5344CB8AC3E}">
        <p14:creationId xmlns:p14="http://schemas.microsoft.com/office/powerpoint/2010/main" val="2170648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28" rtl="0" eaLnBrk="1" latinLnBrk="1" hangingPunct="1">
        <a:spcBef>
          <a:spcPct val="0"/>
        </a:spcBef>
        <a:buNone/>
        <a:defRPr sz="3286" kern="1200">
          <a:solidFill>
            <a:schemeClr val="tx1"/>
          </a:solidFill>
          <a:latin typeface="+mj-lt"/>
          <a:ea typeface="+mj-ea"/>
          <a:cs typeface="+mj-cs"/>
        </a:defRPr>
      </a:lvl1pPr>
    </p:titleStyle>
    <p:bodyStyle>
      <a:lvl1pPr marL="257185" indent="-257185" algn="l" defTabSz="685828" rtl="0" eaLnBrk="1" latinLnBrk="1" hangingPunct="1">
        <a:spcBef>
          <a:spcPct val="20000"/>
        </a:spcBef>
        <a:buFont typeface="Arial" panose="020B0604020202020204" pitchFamily="34" charset="0"/>
        <a:buChar char="•"/>
        <a:defRPr sz="2381" kern="1200">
          <a:solidFill>
            <a:schemeClr val="tx1"/>
          </a:solidFill>
          <a:latin typeface="+mn-lt"/>
          <a:ea typeface="+mn-ea"/>
          <a:cs typeface="+mn-cs"/>
        </a:defRPr>
      </a:lvl1pPr>
      <a:lvl2pPr marL="557235" indent="-214321" algn="l" defTabSz="685828" rtl="0" eaLnBrk="1" latinLnBrk="1" hangingPunct="1">
        <a:spcBef>
          <a:spcPct val="20000"/>
        </a:spcBef>
        <a:buFont typeface="Arial" panose="020B0604020202020204" pitchFamily="34" charset="0"/>
        <a:buChar char="–"/>
        <a:defRPr sz="2095" kern="1200">
          <a:solidFill>
            <a:schemeClr val="tx1"/>
          </a:solidFill>
          <a:latin typeface="+mn-lt"/>
          <a:ea typeface="+mn-ea"/>
          <a:cs typeface="+mn-cs"/>
        </a:defRPr>
      </a:lvl2pPr>
      <a:lvl3pPr marL="857284" indent="-171456" algn="l" defTabSz="685828" rtl="0" eaLnBrk="1" latinLnBrk="1" hangingPunct="1">
        <a:spcBef>
          <a:spcPct val="20000"/>
        </a:spcBef>
        <a:buFont typeface="Arial" panose="020B0604020202020204" pitchFamily="34" charset="0"/>
        <a:buChar char="•"/>
        <a:defRPr sz="1810" kern="1200">
          <a:solidFill>
            <a:schemeClr val="tx1"/>
          </a:solidFill>
          <a:latin typeface="+mn-lt"/>
          <a:ea typeface="+mn-ea"/>
          <a:cs typeface="+mn-cs"/>
        </a:defRPr>
      </a:lvl3pPr>
      <a:lvl4pPr marL="1200198"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4pPr>
      <a:lvl5pPr marL="1543112"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5pPr>
      <a:lvl6pPr marL="1886026"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6pPr>
      <a:lvl7pPr marL="2228940"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7pPr>
      <a:lvl8pPr marL="2571852"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8pPr>
      <a:lvl9pPr marL="2914766" indent="-171456" algn="l" defTabSz="685828" rtl="0" eaLnBrk="1" latinLnBrk="1" hangingPunct="1">
        <a:spcBef>
          <a:spcPct val="20000"/>
        </a:spcBef>
        <a:buFont typeface="Arial" panose="020B0604020202020204" pitchFamily="34" charset="0"/>
        <a:buChar char="•"/>
        <a:defRPr sz="1524" kern="1200">
          <a:solidFill>
            <a:schemeClr val="tx1"/>
          </a:solidFill>
          <a:latin typeface="+mn-lt"/>
          <a:ea typeface="+mn-ea"/>
          <a:cs typeface="+mn-cs"/>
        </a:defRPr>
      </a:lvl9pPr>
    </p:bodyStyle>
    <p:otherStyle>
      <a:defPPr>
        <a:defRPr lang="ko-KR"/>
      </a:defPPr>
      <a:lvl1pPr marL="0" algn="l" defTabSz="685828" rtl="0" eaLnBrk="1" latinLnBrk="1" hangingPunct="1">
        <a:defRPr sz="1333" kern="1200">
          <a:solidFill>
            <a:schemeClr val="tx1"/>
          </a:solidFill>
          <a:latin typeface="+mn-lt"/>
          <a:ea typeface="+mn-ea"/>
          <a:cs typeface="+mn-cs"/>
        </a:defRPr>
      </a:lvl1pPr>
      <a:lvl2pPr marL="342914" algn="l" defTabSz="685828" rtl="0" eaLnBrk="1" latinLnBrk="1" hangingPunct="1">
        <a:defRPr sz="1333" kern="1200">
          <a:solidFill>
            <a:schemeClr val="tx1"/>
          </a:solidFill>
          <a:latin typeface="+mn-lt"/>
          <a:ea typeface="+mn-ea"/>
          <a:cs typeface="+mn-cs"/>
        </a:defRPr>
      </a:lvl2pPr>
      <a:lvl3pPr marL="685828" algn="l" defTabSz="685828" rtl="0" eaLnBrk="1" latinLnBrk="1" hangingPunct="1">
        <a:defRPr sz="1333" kern="1200">
          <a:solidFill>
            <a:schemeClr val="tx1"/>
          </a:solidFill>
          <a:latin typeface="+mn-lt"/>
          <a:ea typeface="+mn-ea"/>
          <a:cs typeface="+mn-cs"/>
        </a:defRPr>
      </a:lvl3pPr>
      <a:lvl4pPr marL="1028742" algn="l" defTabSz="685828" rtl="0" eaLnBrk="1" latinLnBrk="1" hangingPunct="1">
        <a:defRPr sz="1333" kern="1200">
          <a:solidFill>
            <a:schemeClr val="tx1"/>
          </a:solidFill>
          <a:latin typeface="+mn-lt"/>
          <a:ea typeface="+mn-ea"/>
          <a:cs typeface="+mn-cs"/>
        </a:defRPr>
      </a:lvl4pPr>
      <a:lvl5pPr marL="1371655" algn="l" defTabSz="685828" rtl="0" eaLnBrk="1" latinLnBrk="1" hangingPunct="1">
        <a:defRPr sz="1333" kern="1200">
          <a:solidFill>
            <a:schemeClr val="tx1"/>
          </a:solidFill>
          <a:latin typeface="+mn-lt"/>
          <a:ea typeface="+mn-ea"/>
          <a:cs typeface="+mn-cs"/>
        </a:defRPr>
      </a:lvl5pPr>
      <a:lvl6pPr marL="1714568" algn="l" defTabSz="685828" rtl="0" eaLnBrk="1" latinLnBrk="1" hangingPunct="1">
        <a:defRPr sz="1333" kern="1200">
          <a:solidFill>
            <a:schemeClr val="tx1"/>
          </a:solidFill>
          <a:latin typeface="+mn-lt"/>
          <a:ea typeface="+mn-ea"/>
          <a:cs typeface="+mn-cs"/>
        </a:defRPr>
      </a:lvl6pPr>
      <a:lvl7pPr marL="2057482" algn="l" defTabSz="685828" rtl="0" eaLnBrk="1" latinLnBrk="1" hangingPunct="1">
        <a:defRPr sz="1333" kern="1200">
          <a:solidFill>
            <a:schemeClr val="tx1"/>
          </a:solidFill>
          <a:latin typeface="+mn-lt"/>
          <a:ea typeface="+mn-ea"/>
          <a:cs typeface="+mn-cs"/>
        </a:defRPr>
      </a:lvl7pPr>
      <a:lvl8pPr marL="2400396" algn="l" defTabSz="685828" rtl="0" eaLnBrk="1" latinLnBrk="1" hangingPunct="1">
        <a:defRPr sz="1333" kern="1200">
          <a:solidFill>
            <a:schemeClr val="tx1"/>
          </a:solidFill>
          <a:latin typeface="+mn-lt"/>
          <a:ea typeface="+mn-ea"/>
          <a:cs typeface="+mn-cs"/>
        </a:defRPr>
      </a:lvl8pPr>
      <a:lvl9pPr marL="2743310" algn="l" defTabSz="685828" rtl="0" eaLnBrk="1" latinLnBrk="1" hangingPunct="1">
        <a:defRPr sz="13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64.emf"/><Relationship Id="rId5" Type="http://schemas.openxmlformats.org/officeDocument/2006/relationships/oleObject" Target="../embeddings/oleObject7.bin"/><Relationship Id="rId4" Type="http://schemas.openxmlformats.org/officeDocument/2006/relationships/image" Target="../media/image65.png"/></Relationships>
</file>

<file path=ppt/slides/_rels/slide11.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5.png"/><Relationship Id="rId3" Type="http://schemas.openxmlformats.org/officeDocument/2006/relationships/oleObject" Target="../embeddings/oleObject8.bin"/><Relationship Id="rId7" Type="http://schemas.openxmlformats.org/officeDocument/2006/relationships/image" Target="../media/image70.png"/><Relationship Id="rId12" Type="http://schemas.microsoft.com/office/2007/relationships/hdphoto" Target="../media/hdphoto16.wdp"/><Relationship Id="rId17" Type="http://schemas.openxmlformats.org/officeDocument/2006/relationships/image" Target="../media/image67.emf"/><Relationship Id="rId2" Type="http://schemas.openxmlformats.org/officeDocument/2006/relationships/slideLayout" Target="../slideLayouts/slideLayout2.xml"/><Relationship Id="rId16" Type="http://schemas.openxmlformats.org/officeDocument/2006/relationships/oleObject" Target="../embeddings/oleObject9.bin"/><Relationship Id="rId1" Type="http://schemas.openxmlformats.org/officeDocument/2006/relationships/vmlDrawing" Target="../drawings/vmlDrawing6.v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65.png"/><Relationship Id="rId10" Type="http://schemas.openxmlformats.org/officeDocument/2006/relationships/image" Target="../media/image73.png"/><Relationship Id="rId4" Type="http://schemas.openxmlformats.org/officeDocument/2006/relationships/image" Target="../media/image66.emf"/><Relationship Id="rId9" Type="http://schemas.openxmlformats.org/officeDocument/2006/relationships/image" Target="../media/image72.png"/><Relationship Id="rId1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77.png"/><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76.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65.png"/><Relationship Id="rId5" Type="http://schemas.openxmlformats.org/officeDocument/2006/relationships/image" Target="../media/image16.png"/><Relationship Id="rId4" Type="http://schemas.openxmlformats.org/officeDocument/2006/relationships/image" Target="../media/image81.emf"/></Relationships>
</file>

<file path=ppt/slides/_rels/slide14.xml.rels><?xml version="1.0" encoding="UTF-8" standalone="yes"?>
<Relationships xmlns="http://schemas.openxmlformats.org/package/2006/relationships"><Relationship Id="rId3" Type="http://schemas.microsoft.com/office/2007/relationships/hdphoto" Target="../media/hdphoto17.wdp"/><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15.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jpe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1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17.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oleObject" Target="../embeddings/oleObject12.bin"/><Relationship Id="rId7" Type="http://schemas.openxmlformats.org/officeDocument/2006/relationships/image" Target="../media/image98.png"/><Relationship Id="rId12" Type="http://schemas.openxmlformats.org/officeDocument/2006/relationships/image" Target="../media/image96.e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97.png"/><Relationship Id="rId11" Type="http://schemas.openxmlformats.org/officeDocument/2006/relationships/oleObject" Target="../embeddings/oleObject13.bin"/><Relationship Id="rId5" Type="http://schemas.openxmlformats.org/officeDocument/2006/relationships/image" Target="../media/image16.png"/><Relationship Id="rId10" Type="http://schemas.openxmlformats.org/officeDocument/2006/relationships/image" Target="../media/image101.png"/><Relationship Id="rId4" Type="http://schemas.openxmlformats.org/officeDocument/2006/relationships/image" Target="../media/image95.emf"/><Relationship Id="rId9" Type="http://schemas.openxmlformats.org/officeDocument/2006/relationships/image" Target="../media/image100.png"/></Relationships>
</file>

<file path=ppt/slides/_rels/slide18.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11.png"/><Relationship Id="rId3" Type="http://schemas.openxmlformats.org/officeDocument/2006/relationships/image" Target="../media/image103.png"/><Relationship Id="rId7" Type="http://schemas.openxmlformats.org/officeDocument/2006/relationships/image" Target="../media/image105.png"/><Relationship Id="rId12" Type="http://schemas.openxmlformats.org/officeDocument/2006/relationships/image" Target="../media/image110.png"/><Relationship Id="rId2" Type="http://schemas.openxmlformats.org/officeDocument/2006/relationships/image" Target="../media/image102.png"/><Relationship Id="rId1" Type="http://schemas.openxmlformats.org/officeDocument/2006/relationships/slideLayout" Target="../slideLayouts/slideLayout2.xml"/><Relationship Id="rId6" Type="http://schemas.microsoft.com/office/2007/relationships/hdphoto" Target="../media/hdphoto19.wdp"/><Relationship Id="rId11" Type="http://schemas.openxmlformats.org/officeDocument/2006/relationships/image" Target="../media/image109.png"/><Relationship Id="rId5" Type="http://schemas.openxmlformats.org/officeDocument/2006/relationships/image" Target="../media/image104.png"/><Relationship Id="rId10" Type="http://schemas.openxmlformats.org/officeDocument/2006/relationships/image" Target="../media/image108.png"/><Relationship Id="rId4" Type="http://schemas.microsoft.com/office/2007/relationships/hdphoto" Target="../media/hdphoto18.wdp"/><Relationship Id="rId9" Type="http://schemas.openxmlformats.org/officeDocument/2006/relationships/image" Target="../media/image107.jpeg"/><Relationship Id="rId14" Type="http://schemas.openxmlformats.org/officeDocument/2006/relationships/image" Target="../media/image112.jpeg"/></Relationships>
</file>

<file path=ppt/slides/_rels/slide19.xml.rels><?xml version="1.0" encoding="UTF-8" standalone="yes"?>
<Relationships xmlns="http://schemas.openxmlformats.org/package/2006/relationships"><Relationship Id="rId8" Type="http://schemas.openxmlformats.org/officeDocument/2006/relationships/image" Target="../media/image123.jpeg"/><Relationship Id="rId13" Type="http://schemas.openxmlformats.org/officeDocument/2006/relationships/image" Target="../media/image114.emf"/><Relationship Id="rId18" Type="http://schemas.openxmlformats.org/officeDocument/2006/relationships/oleObject" Target="../embeddings/oleObject18.bin"/><Relationship Id="rId3" Type="http://schemas.openxmlformats.org/officeDocument/2006/relationships/image" Target="../media/image118.jpeg"/><Relationship Id="rId21" Type="http://schemas.openxmlformats.org/officeDocument/2006/relationships/image" Target="../media/image126.tiff"/><Relationship Id="rId7" Type="http://schemas.openxmlformats.org/officeDocument/2006/relationships/image" Target="../media/image122.jpeg"/><Relationship Id="rId12" Type="http://schemas.openxmlformats.org/officeDocument/2006/relationships/oleObject" Target="../embeddings/oleObject15.bin"/><Relationship Id="rId17" Type="http://schemas.openxmlformats.org/officeDocument/2006/relationships/image" Target="../media/image116.emf"/><Relationship Id="rId2" Type="http://schemas.openxmlformats.org/officeDocument/2006/relationships/slideLayout" Target="../slideLayouts/slideLayout2.xml"/><Relationship Id="rId16" Type="http://schemas.openxmlformats.org/officeDocument/2006/relationships/oleObject" Target="../embeddings/oleObject17.bin"/><Relationship Id="rId20" Type="http://schemas.openxmlformats.org/officeDocument/2006/relationships/image" Target="../media/image125.tiff"/><Relationship Id="rId1" Type="http://schemas.openxmlformats.org/officeDocument/2006/relationships/vmlDrawing" Target="../drawings/vmlDrawing10.vml"/><Relationship Id="rId6" Type="http://schemas.openxmlformats.org/officeDocument/2006/relationships/image" Target="../media/image121.jpeg"/><Relationship Id="rId11" Type="http://schemas.openxmlformats.org/officeDocument/2006/relationships/image" Target="../media/image113.emf"/><Relationship Id="rId24" Type="http://schemas.microsoft.com/office/2007/relationships/hdphoto" Target="../media/hdphoto20.wdp"/><Relationship Id="rId5" Type="http://schemas.openxmlformats.org/officeDocument/2006/relationships/image" Target="../media/image120.jpeg"/><Relationship Id="rId15" Type="http://schemas.openxmlformats.org/officeDocument/2006/relationships/image" Target="../media/image115.emf"/><Relationship Id="rId23" Type="http://schemas.openxmlformats.org/officeDocument/2006/relationships/image" Target="../media/image128.png"/><Relationship Id="rId10" Type="http://schemas.openxmlformats.org/officeDocument/2006/relationships/oleObject" Target="../embeddings/oleObject14.bin"/><Relationship Id="rId19" Type="http://schemas.openxmlformats.org/officeDocument/2006/relationships/image" Target="../media/image117.emf"/><Relationship Id="rId4" Type="http://schemas.openxmlformats.org/officeDocument/2006/relationships/image" Target="../media/image119.jpeg"/><Relationship Id="rId9" Type="http://schemas.openxmlformats.org/officeDocument/2006/relationships/image" Target="../media/image124.jpeg"/><Relationship Id="rId14" Type="http://schemas.openxmlformats.org/officeDocument/2006/relationships/oleObject" Target="../embeddings/oleObject16.bin"/><Relationship Id="rId22" Type="http://schemas.openxmlformats.org/officeDocument/2006/relationships/image" Target="../media/image127.jpeg"/></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16.png"/><Relationship Id="rId18" Type="http://schemas.openxmlformats.org/officeDocument/2006/relationships/image" Target="../media/image20.png"/><Relationship Id="rId3" Type="http://schemas.openxmlformats.org/officeDocument/2006/relationships/oleObject" Target="../embeddings/oleObject1.bin"/><Relationship Id="rId21" Type="http://schemas.openxmlformats.org/officeDocument/2006/relationships/image" Target="../media/image23.png"/><Relationship Id="rId7" Type="http://schemas.openxmlformats.org/officeDocument/2006/relationships/image" Target="../media/image11.png"/><Relationship Id="rId12" Type="http://schemas.openxmlformats.org/officeDocument/2006/relationships/image" Target="../media/image15.png"/><Relationship Id="rId17" Type="http://schemas.openxmlformats.org/officeDocument/2006/relationships/image" Target="../media/image19.png"/><Relationship Id="rId2" Type="http://schemas.openxmlformats.org/officeDocument/2006/relationships/slideLayout" Target="../slideLayouts/slideLayout2.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vmlDrawing" Target="../drawings/vmlDrawing1.vml"/><Relationship Id="rId6" Type="http://schemas.openxmlformats.org/officeDocument/2006/relationships/image" Target="../media/image10.jpeg"/><Relationship Id="rId11" Type="http://schemas.openxmlformats.org/officeDocument/2006/relationships/image" Target="../media/image14.png"/><Relationship Id="rId24" Type="http://schemas.openxmlformats.org/officeDocument/2006/relationships/image" Target="../media/image26.png"/><Relationship Id="rId5" Type="http://schemas.openxmlformats.org/officeDocument/2006/relationships/image" Target="../media/image9.jpeg"/><Relationship Id="rId15" Type="http://schemas.microsoft.com/office/2007/relationships/hdphoto" Target="../media/hdphoto3.wdp"/><Relationship Id="rId23" Type="http://schemas.openxmlformats.org/officeDocument/2006/relationships/image" Target="../media/image25.png"/><Relationship Id="rId10" Type="http://schemas.openxmlformats.org/officeDocument/2006/relationships/image" Target="../media/image13.png"/><Relationship Id="rId19" Type="http://schemas.openxmlformats.org/officeDocument/2006/relationships/image" Target="../media/image21.jpg"/><Relationship Id="rId4" Type="http://schemas.openxmlformats.org/officeDocument/2006/relationships/image" Target="../media/image8.emf"/><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4.png"/></Relationships>
</file>

<file path=ppt/slides/_rels/slide20.xml.rels><?xml version="1.0" encoding="UTF-8" standalone="yes"?>
<Relationships xmlns="http://schemas.openxmlformats.org/package/2006/relationships"><Relationship Id="rId8" Type="http://schemas.openxmlformats.org/officeDocument/2006/relationships/image" Target="../media/image131.emf"/><Relationship Id="rId13" Type="http://schemas.microsoft.com/office/2007/relationships/hdphoto" Target="../media/hdphoto21.wdp"/><Relationship Id="rId18" Type="http://schemas.openxmlformats.org/officeDocument/2006/relationships/image" Target="../media/image138.jpeg"/><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134.png"/><Relationship Id="rId17" Type="http://schemas.openxmlformats.org/officeDocument/2006/relationships/image" Target="../media/image137.jpeg"/><Relationship Id="rId2" Type="http://schemas.openxmlformats.org/officeDocument/2006/relationships/slideLayout" Target="../slideLayouts/slideLayout2.xml"/><Relationship Id="rId16" Type="http://schemas.openxmlformats.org/officeDocument/2006/relationships/image" Target="../media/image136.jpeg"/><Relationship Id="rId1" Type="http://schemas.openxmlformats.org/officeDocument/2006/relationships/vmlDrawing" Target="../drawings/vmlDrawing11.vml"/><Relationship Id="rId6" Type="http://schemas.openxmlformats.org/officeDocument/2006/relationships/image" Target="../media/image130.emf"/><Relationship Id="rId11" Type="http://schemas.openxmlformats.org/officeDocument/2006/relationships/image" Target="../media/image133.png"/><Relationship Id="rId5" Type="http://schemas.openxmlformats.org/officeDocument/2006/relationships/oleObject" Target="../embeddings/oleObject20.bin"/><Relationship Id="rId15" Type="http://schemas.microsoft.com/office/2007/relationships/hdphoto" Target="../media/hdphoto22.wdp"/><Relationship Id="rId10" Type="http://schemas.openxmlformats.org/officeDocument/2006/relationships/image" Target="../media/image132.emf"/><Relationship Id="rId4" Type="http://schemas.openxmlformats.org/officeDocument/2006/relationships/image" Target="../media/image129.emf"/><Relationship Id="rId9" Type="http://schemas.openxmlformats.org/officeDocument/2006/relationships/oleObject" Target="../embeddings/oleObject22.bin"/><Relationship Id="rId14" Type="http://schemas.openxmlformats.org/officeDocument/2006/relationships/image" Target="../media/image135.png"/></Relationships>
</file>

<file path=ppt/slides/_rels/slide21.xml.rels><?xml version="1.0" encoding="UTF-8" standalone="yes"?>
<Relationships xmlns="http://schemas.openxmlformats.org/package/2006/relationships"><Relationship Id="rId8" Type="http://schemas.microsoft.com/office/2007/relationships/hdphoto" Target="../media/hdphoto25.wdp"/><Relationship Id="rId13" Type="http://schemas.openxmlformats.org/officeDocument/2006/relationships/image" Target="../media/image147.png"/><Relationship Id="rId3" Type="http://schemas.microsoft.com/office/2007/relationships/hdphoto" Target="../media/hdphoto23.wdp"/><Relationship Id="rId7" Type="http://schemas.openxmlformats.org/officeDocument/2006/relationships/image" Target="../media/image142.png"/><Relationship Id="rId12" Type="http://schemas.openxmlformats.org/officeDocument/2006/relationships/image" Target="../media/image146.png"/><Relationship Id="rId2" Type="http://schemas.openxmlformats.org/officeDocument/2006/relationships/image" Target="../media/image139.png"/><Relationship Id="rId1" Type="http://schemas.openxmlformats.org/officeDocument/2006/relationships/slideLayout" Target="../slideLayouts/slideLayout2.xml"/><Relationship Id="rId6" Type="http://schemas.microsoft.com/office/2007/relationships/hdphoto" Target="../media/hdphoto24.wdp"/><Relationship Id="rId11" Type="http://schemas.openxmlformats.org/officeDocument/2006/relationships/image" Target="../media/image145.png"/><Relationship Id="rId5" Type="http://schemas.openxmlformats.org/officeDocument/2006/relationships/image" Target="../media/image141.png"/><Relationship Id="rId10" Type="http://schemas.openxmlformats.org/officeDocument/2006/relationships/image" Target="../media/image144.jpeg"/><Relationship Id="rId4" Type="http://schemas.openxmlformats.org/officeDocument/2006/relationships/image" Target="../media/image140.jpeg"/><Relationship Id="rId9" Type="http://schemas.openxmlformats.org/officeDocument/2006/relationships/image" Target="../media/image143.jpeg"/></Relationships>
</file>

<file path=ppt/slides/_rels/slide22.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150.emf"/><Relationship Id="rId5" Type="http://schemas.openxmlformats.org/officeDocument/2006/relationships/oleObject" Target="../embeddings/oleObject24.bin"/><Relationship Id="rId4" Type="http://schemas.openxmlformats.org/officeDocument/2006/relationships/image" Target="../media/image149.emf"/></Relationships>
</file>

<file path=ppt/slides/_rels/slide24.xml.rels><?xml version="1.0" encoding="UTF-8" standalone="yes"?>
<Relationships xmlns="http://schemas.openxmlformats.org/package/2006/relationships"><Relationship Id="rId8" Type="http://schemas.microsoft.com/office/2007/relationships/hdphoto" Target="../media/hdphoto28.wdp"/><Relationship Id="rId13" Type="http://schemas.openxmlformats.org/officeDocument/2006/relationships/image" Target="../media/image157.png"/><Relationship Id="rId18" Type="http://schemas.microsoft.com/office/2007/relationships/hdphoto" Target="../media/hdphoto33.wdp"/><Relationship Id="rId3" Type="http://schemas.openxmlformats.org/officeDocument/2006/relationships/image" Target="../media/image152.png"/><Relationship Id="rId21" Type="http://schemas.openxmlformats.org/officeDocument/2006/relationships/image" Target="../media/image161.png"/><Relationship Id="rId7" Type="http://schemas.openxmlformats.org/officeDocument/2006/relationships/image" Target="../media/image154.png"/><Relationship Id="rId12" Type="http://schemas.microsoft.com/office/2007/relationships/hdphoto" Target="../media/hdphoto30.wdp"/><Relationship Id="rId17" Type="http://schemas.openxmlformats.org/officeDocument/2006/relationships/image" Target="../media/image159.png"/><Relationship Id="rId2" Type="http://schemas.openxmlformats.org/officeDocument/2006/relationships/image" Target="../media/image151.jpeg"/><Relationship Id="rId16" Type="http://schemas.microsoft.com/office/2007/relationships/hdphoto" Target="../media/hdphoto32.wdp"/><Relationship Id="rId20" Type="http://schemas.microsoft.com/office/2007/relationships/hdphoto" Target="../media/hdphoto34.wdp"/><Relationship Id="rId1" Type="http://schemas.openxmlformats.org/officeDocument/2006/relationships/slideLayout" Target="../slideLayouts/slideLayout2.xml"/><Relationship Id="rId6" Type="http://schemas.microsoft.com/office/2007/relationships/hdphoto" Target="../media/hdphoto27.wdp"/><Relationship Id="rId11" Type="http://schemas.openxmlformats.org/officeDocument/2006/relationships/image" Target="../media/image156.png"/><Relationship Id="rId24" Type="http://schemas.openxmlformats.org/officeDocument/2006/relationships/image" Target="../media/image163.png"/><Relationship Id="rId5" Type="http://schemas.openxmlformats.org/officeDocument/2006/relationships/image" Target="../media/image153.png"/><Relationship Id="rId15" Type="http://schemas.openxmlformats.org/officeDocument/2006/relationships/image" Target="../media/image158.png"/><Relationship Id="rId23" Type="http://schemas.openxmlformats.org/officeDocument/2006/relationships/image" Target="../media/image162.tiff"/><Relationship Id="rId10" Type="http://schemas.microsoft.com/office/2007/relationships/hdphoto" Target="../media/hdphoto29.wdp"/><Relationship Id="rId19" Type="http://schemas.openxmlformats.org/officeDocument/2006/relationships/image" Target="../media/image160.png"/><Relationship Id="rId4" Type="http://schemas.microsoft.com/office/2007/relationships/hdphoto" Target="../media/hdphoto26.wdp"/><Relationship Id="rId9" Type="http://schemas.openxmlformats.org/officeDocument/2006/relationships/image" Target="../media/image155.png"/><Relationship Id="rId14" Type="http://schemas.microsoft.com/office/2007/relationships/hdphoto" Target="../media/hdphoto31.wdp"/><Relationship Id="rId22" Type="http://schemas.microsoft.com/office/2007/relationships/hdphoto" Target="../media/hdphoto35.wdp"/></Relationships>
</file>

<file path=ppt/slides/_rels/slide25.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70.png"/><Relationship Id="rId13" Type="http://schemas.openxmlformats.org/officeDocument/2006/relationships/image" Target="../media/image16.png"/><Relationship Id="rId3" Type="http://schemas.openxmlformats.org/officeDocument/2006/relationships/oleObject" Target="../embeddings/oleObject25.bin"/><Relationship Id="rId7" Type="http://schemas.openxmlformats.org/officeDocument/2006/relationships/image" Target="../media/image169.png"/><Relationship Id="rId12" Type="http://schemas.openxmlformats.org/officeDocument/2006/relationships/image" Target="../media/image168.e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167.emf"/><Relationship Id="rId11" Type="http://schemas.openxmlformats.org/officeDocument/2006/relationships/oleObject" Target="../embeddings/oleObject27.bin"/><Relationship Id="rId5" Type="http://schemas.openxmlformats.org/officeDocument/2006/relationships/oleObject" Target="../embeddings/oleObject26.bin"/><Relationship Id="rId10" Type="http://schemas.openxmlformats.org/officeDocument/2006/relationships/image" Target="../media/image172.png"/><Relationship Id="rId4" Type="http://schemas.openxmlformats.org/officeDocument/2006/relationships/image" Target="../media/image166.emf"/><Relationship Id="rId9" Type="http://schemas.openxmlformats.org/officeDocument/2006/relationships/image" Target="../media/image171.png"/></Relationships>
</file>

<file path=ppt/slides/_rels/slide27.xml.rels><?xml version="1.0" encoding="UTF-8" standalone="yes"?>
<Relationships xmlns="http://schemas.openxmlformats.org/package/2006/relationships"><Relationship Id="rId8" Type="http://schemas.openxmlformats.org/officeDocument/2006/relationships/image" Target="../media/image179.jpeg"/><Relationship Id="rId3" Type="http://schemas.openxmlformats.org/officeDocument/2006/relationships/image" Target="../media/image174.jpeg"/><Relationship Id="rId7" Type="http://schemas.openxmlformats.org/officeDocument/2006/relationships/image" Target="../media/image178.jpeg"/><Relationship Id="rId2" Type="http://schemas.openxmlformats.org/officeDocument/2006/relationships/image" Target="../media/image173.jpeg"/><Relationship Id="rId1" Type="http://schemas.openxmlformats.org/officeDocument/2006/relationships/slideLayout" Target="../slideLayouts/slideLayout2.xml"/><Relationship Id="rId6" Type="http://schemas.openxmlformats.org/officeDocument/2006/relationships/image" Target="../media/image177.jpeg"/><Relationship Id="rId5" Type="http://schemas.openxmlformats.org/officeDocument/2006/relationships/image" Target="../media/image176.jpeg"/><Relationship Id="rId4" Type="http://schemas.openxmlformats.org/officeDocument/2006/relationships/image" Target="../media/image175.jpeg"/></Relationships>
</file>

<file path=ppt/slides/_rels/slide28.xml.rels><?xml version="1.0" encoding="UTF-8" standalone="yes"?>
<Relationships xmlns="http://schemas.openxmlformats.org/package/2006/relationships"><Relationship Id="rId8" Type="http://schemas.openxmlformats.org/officeDocument/2006/relationships/image" Target="../media/image186.jpeg"/><Relationship Id="rId13" Type="http://schemas.openxmlformats.org/officeDocument/2006/relationships/image" Target="../media/image191.jpeg"/><Relationship Id="rId18" Type="http://schemas.microsoft.com/office/2007/relationships/hdphoto" Target="../media/hdphoto36.wdp"/><Relationship Id="rId3" Type="http://schemas.openxmlformats.org/officeDocument/2006/relationships/image" Target="../media/image181.jpeg"/><Relationship Id="rId21" Type="http://schemas.openxmlformats.org/officeDocument/2006/relationships/image" Target="../media/image197.png"/><Relationship Id="rId7" Type="http://schemas.openxmlformats.org/officeDocument/2006/relationships/image" Target="../media/image185.jpeg"/><Relationship Id="rId12" Type="http://schemas.openxmlformats.org/officeDocument/2006/relationships/image" Target="../media/image190.jpeg"/><Relationship Id="rId17" Type="http://schemas.openxmlformats.org/officeDocument/2006/relationships/image" Target="../media/image195.png"/><Relationship Id="rId2" Type="http://schemas.openxmlformats.org/officeDocument/2006/relationships/image" Target="../media/image180.jpeg"/><Relationship Id="rId16" Type="http://schemas.openxmlformats.org/officeDocument/2006/relationships/image" Target="../media/image194.jpeg"/><Relationship Id="rId20" Type="http://schemas.microsoft.com/office/2007/relationships/hdphoto" Target="../media/hdphoto37.wdp"/><Relationship Id="rId1" Type="http://schemas.openxmlformats.org/officeDocument/2006/relationships/slideLayout" Target="../slideLayouts/slideLayout2.xml"/><Relationship Id="rId6" Type="http://schemas.openxmlformats.org/officeDocument/2006/relationships/image" Target="../media/image184.jpeg"/><Relationship Id="rId11" Type="http://schemas.openxmlformats.org/officeDocument/2006/relationships/image" Target="../media/image189.jpeg"/><Relationship Id="rId24" Type="http://schemas.openxmlformats.org/officeDocument/2006/relationships/image" Target="../media/image199.jpeg"/><Relationship Id="rId5" Type="http://schemas.openxmlformats.org/officeDocument/2006/relationships/image" Target="../media/image183.jpeg"/><Relationship Id="rId15" Type="http://schemas.openxmlformats.org/officeDocument/2006/relationships/image" Target="../media/image193.jpeg"/><Relationship Id="rId23" Type="http://schemas.openxmlformats.org/officeDocument/2006/relationships/image" Target="../media/image198.jpeg"/><Relationship Id="rId10" Type="http://schemas.openxmlformats.org/officeDocument/2006/relationships/image" Target="../media/image188.jpeg"/><Relationship Id="rId19" Type="http://schemas.openxmlformats.org/officeDocument/2006/relationships/image" Target="../media/image196.png"/><Relationship Id="rId4" Type="http://schemas.openxmlformats.org/officeDocument/2006/relationships/image" Target="../media/image182.jpeg"/><Relationship Id="rId9" Type="http://schemas.openxmlformats.org/officeDocument/2006/relationships/image" Target="../media/image187.jpeg"/><Relationship Id="rId14" Type="http://schemas.openxmlformats.org/officeDocument/2006/relationships/image" Target="../media/image192.jpeg"/><Relationship Id="rId22" Type="http://schemas.microsoft.com/office/2007/relationships/hdphoto" Target="../media/hdphoto38.wdp"/></Relationships>
</file>

<file path=ppt/slides/_rels/slide29.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image" Target="../media/image200.jpeg"/><Relationship Id="rId1" Type="http://schemas.openxmlformats.org/officeDocument/2006/relationships/slideLayout" Target="../slideLayouts/slideLayout2.xml"/><Relationship Id="rId5" Type="http://schemas.openxmlformats.org/officeDocument/2006/relationships/image" Target="../media/image203.jpeg"/><Relationship Id="rId4" Type="http://schemas.openxmlformats.org/officeDocument/2006/relationships/image" Target="../media/image202.jpeg"/></Relationships>
</file>

<file path=ppt/slides/_rels/slide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oleObject" Target="../embeddings/oleObject2.bin"/><Relationship Id="rId7" Type="http://schemas.openxmlformats.org/officeDocument/2006/relationships/image" Target="../media/image29.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microsoft.com/office/2007/relationships/hdphoto" Target="../media/hdphoto4.wdp"/><Relationship Id="rId5" Type="http://schemas.openxmlformats.org/officeDocument/2006/relationships/image" Target="../media/image28.png"/><Relationship Id="rId4" Type="http://schemas.openxmlformats.org/officeDocument/2006/relationships/image" Target="../media/image27.emf"/></Relationships>
</file>

<file path=ppt/slides/_rels/slide30.xml.rels><?xml version="1.0" encoding="UTF-8" standalone="yes"?>
<Relationships xmlns="http://schemas.openxmlformats.org/package/2006/relationships"><Relationship Id="rId8" Type="http://schemas.openxmlformats.org/officeDocument/2006/relationships/image" Target="../media/image210.png"/><Relationship Id="rId3" Type="http://schemas.openxmlformats.org/officeDocument/2006/relationships/image" Target="../media/image205.png"/><Relationship Id="rId7" Type="http://schemas.openxmlformats.org/officeDocument/2006/relationships/image" Target="../media/image209.png"/><Relationship Id="rId2" Type="http://schemas.openxmlformats.org/officeDocument/2006/relationships/image" Target="../media/image204.png"/><Relationship Id="rId1" Type="http://schemas.openxmlformats.org/officeDocument/2006/relationships/slideLayout" Target="../slideLayouts/slideLayout2.xml"/><Relationship Id="rId6" Type="http://schemas.openxmlformats.org/officeDocument/2006/relationships/image" Target="../media/image208.png"/><Relationship Id="rId5" Type="http://schemas.openxmlformats.org/officeDocument/2006/relationships/image" Target="../media/image207.png"/><Relationship Id="rId4" Type="http://schemas.openxmlformats.org/officeDocument/2006/relationships/image" Target="../media/image206.png"/></Relationships>
</file>

<file path=ppt/slides/_rels/slide31.xml.rels><?xml version="1.0" encoding="UTF-8" standalone="yes"?>
<Relationships xmlns="http://schemas.openxmlformats.org/package/2006/relationships"><Relationship Id="rId8" Type="http://schemas.openxmlformats.org/officeDocument/2006/relationships/image" Target="../media/image215.png"/><Relationship Id="rId13" Type="http://schemas.openxmlformats.org/officeDocument/2006/relationships/image" Target="../media/image219.jpeg"/><Relationship Id="rId18" Type="http://schemas.openxmlformats.org/officeDocument/2006/relationships/image" Target="../media/image223.jpeg"/><Relationship Id="rId26" Type="http://schemas.openxmlformats.org/officeDocument/2006/relationships/image" Target="../media/image230.jpeg"/><Relationship Id="rId3" Type="http://schemas.openxmlformats.org/officeDocument/2006/relationships/image" Target="../media/image212.png"/><Relationship Id="rId21" Type="http://schemas.openxmlformats.org/officeDocument/2006/relationships/image" Target="../media/image225.jpeg"/><Relationship Id="rId7" Type="http://schemas.openxmlformats.org/officeDocument/2006/relationships/image" Target="../media/image214.png"/><Relationship Id="rId12" Type="http://schemas.openxmlformats.org/officeDocument/2006/relationships/image" Target="../media/image218.png"/><Relationship Id="rId17" Type="http://schemas.openxmlformats.org/officeDocument/2006/relationships/image" Target="../media/image222.jpeg"/><Relationship Id="rId25" Type="http://schemas.openxmlformats.org/officeDocument/2006/relationships/image" Target="../media/image229.jpeg"/><Relationship Id="rId2" Type="http://schemas.openxmlformats.org/officeDocument/2006/relationships/image" Target="../media/image211.png"/><Relationship Id="rId16" Type="http://schemas.microsoft.com/office/2007/relationships/hdphoto" Target="../media/hdphoto42.wdp"/><Relationship Id="rId20" Type="http://schemas.microsoft.com/office/2007/relationships/hdphoto" Target="../media/hdphoto43.wdp"/><Relationship Id="rId29" Type="http://schemas.openxmlformats.org/officeDocument/2006/relationships/image" Target="../media/image233.png"/><Relationship Id="rId1" Type="http://schemas.openxmlformats.org/officeDocument/2006/relationships/slideLayout" Target="../slideLayouts/slideLayout2.xml"/><Relationship Id="rId6" Type="http://schemas.microsoft.com/office/2007/relationships/hdphoto" Target="../media/hdphoto40.wdp"/><Relationship Id="rId11" Type="http://schemas.openxmlformats.org/officeDocument/2006/relationships/image" Target="../media/image217.jpeg"/><Relationship Id="rId24" Type="http://schemas.openxmlformats.org/officeDocument/2006/relationships/image" Target="../media/image228.jpeg"/><Relationship Id="rId5" Type="http://schemas.openxmlformats.org/officeDocument/2006/relationships/image" Target="../media/image213.png"/><Relationship Id="rId15" Type="http://schemas.openxmlformats.org/officeDocument/2006/relationships/image" Target="../media/image221.png"/><Relationship Id="rId23" Type="http://schemas.openxmlformats.org/officeDocument/2006/relationships/image" Target="../media/image227.jpeg"/><Relationship Id="rId28" Type="http://schemas.openxmlformats.org/officeDocument/2006/relationships/image" Target="../media/image232.png"/><Relationship Id="rId10" Type="http://schemas.microsoft.com/office/2007/relationships/hdphoto" Target="../media/hdphoto41.wdp"/><Relationship Id="rId19" Type="http://schemas.openxmlformats.org/officeDocument/2006/relationships/image" Target="../media/image224.png"/><Relationship Id="rId4" Type="http://schemas.microsoft.com/office/2007/relationships/hdphoto" Target="../media/hdphoto39.wdp"/><Relationship Id="rId9" Type="http://schemas.openxmlformats.org/officeDocument/2006/relationships/image" Target="../media/image216.png"/><Relationship Id="rId14" Type="http://schemas.openxmlformats.org/officeDocument/2006/relationships/image" Target="../media/image220.jpeg"/><Relationship Id="rId22" Type="http://schemas.openxmlformats.org/officeDocument/2006/relationships/image" Target="../media/image226.jpeg"/><Relationship Id="rId27" Type="http://schemas.openxmlformats.org/officeDocument/2006/relationships/image" Target="../media/image231.png"/></Relationships>
</file>

<file path=ppt/slides/_rels/slide32.xml.rels><?xml version="1.0" encoding="UTF-8" standalone="yes"?>
<Relationships xmlns="http://schemas.openxmlformats.org/package/2006/relationships"><Relationship Id="rId8" Type="http://schemas.openxmlformats.org/officeDocument/2006/relationships/image" Target="../media/image240.png"/><Relationship Id="rId13" Type="http://schemas.openxmlformats.org/officeDocument/2006/relationships/image" Target="../media/image243.jpeg"/><Relationship Id="rId18" Type="http://schemas.openxmlformats.org/officeDocument/2006/relationships/image" Target="../media/image248.jpeg"/><Relationship Id="rId26" Type="http://schemas.openxmlformats.org/officeDocument/2006/relationships/image" Target="../media/image256.png"/><Relationship Id="rId3" Type="http://schemas.openxmlformats.org/officeDocument/2006/relationships/image" Target="../media/image235.png"/><Relationship Id="rId21" Type="http://schemas.openxmlformats.org/officeDocument/2006/relationships/image" Target="../media/image251.jpeg"/><Relationship Id="rId7" Type="http://schemas.openxmlformats.org/officeDocument/2006/relationships/image" Target="../media/image239.png"/><Relationship Id="rId12" Type="http://schemas.microsoft.com/office/2007/relationships/hdphoto" Target="../media/hdphoto45.wdp"/><Relationship Id="rId17" Type="http://schemas.openxmlformats.org/officeDocument/2006/relationships/image" Target="../media/image247.jpeg"/><Relationship Id="rId25" Type="http://schemas.openxmlformats.org/officeDocument/2006/relationships/image" Target="../media/image255.png"/><Relationship Id="rId2" Type="http://schemas.openxmlformats.org/officeDocument/2006/relationships/image" Target="../media/image234.png"/><Relationship Id="rId16" Type="http://schemas.openxmlformats.org/officeDocument/2006/relationships/image" Target="../media/image246.jpeg"/><Relationship Id="rId20" Type="http://schemas.openxmlformats.org/officeDocument/2006/relationships/image" Target="../media/image250.jpeg"/><Relationship Id="rId29" Type="http://schemas.openxmlformats.org/officeDocument/2006/relationships/image" Target="../media/image258.jpeg"/><Relationship Id="rId1" Type="http://schemas.openxmlformats.org/officeDocument/2006/relationships/slideLayout" Target="../slideLayouts/slideLayout2.xml"/><Relationship Id="rId6" Type="http://schemas.openxmlformats.org/officeDocument/2006/relationships/image" Target="../media/image238.png"/><Relationship Id="rId11" Type="http://schemas.openxmlformats.org/officeDocument/2006/relationships/image" Target="../media/image242.png"/><Relationship Id="rId24" Type="http://schemas.openxmlformats.org/officeDocument/2006/relationships/image" Target="../media/image254.jpeg"/><Relationship Id="rId5" Type="http://schemas.openxmlformats.org/officeDocument/2006/relationships/image" Target="../media/image237.png"/><Relationship Id="rId15" Type="http://schemas.openxmlformats.org/officeDocument/2006/relationships/image" Target="../media/image245.jpeg"/><Relationship Id="rId23" Type="http://schemas.openxmlformats.org/officeDocument/2006/relationships/image" Target="../media/image253.jpeg"/><Relationship Id="rId28" Type="http://schemas.openxmlformats.org/officeDocument/2006/relationships/image" Target="../media/image257.jpeg"/><Relationship Id="rId10" Type="http://schemas.microsoft.com/office/2007/relationships/hdphoto" Target="../media/hdphoto44.wdp"/><Relationship Id="rId19" Type="http://schemas.openxmlformats.org/officeDocument/2006/relationships/image" Target="../media/image249.jpeg"/><Relationship Id="rId4" Type="http://schemas.openxmlformats.org/officeDocument/2006/relationships/image" Target="../media/image236.png"/><Relationship Id="rId9" Type="http://schemas.openxmlformats.org/officeDocument/2006/relationships/image" Target="../media/image241.png"/><Relationship Id="rId14" Type="http://schemas.openxmlformats.org/officeDocument/2006/relationships/image" Target="../media/image244.jpeg"/><Relationship Id="rId22" Type="http://schemas.openxmlformats.org/officeDocument/2006/relationships/image" Target="../media/image252.jpeg"/><Relationship Id="rId27" Type="http://schemas.microsoft.com/office/2007/relationships/hdphoto" Target="../media/hdphoto46.wdp"/><Relationship Id="rId30" Type="http://schemas.openxmlformats.org/officeDocument/2006/relationships/image" Target="../media/image259.jpeg"/></Relationships>
</file>

<file path=ppt/slides/_rels/slide33.xml.rels><?xml version="1.0" encoding="UTF-8" standalone="yes"?>
<Relationships xmlns="http://schemas.openxmlformats.org/package/2006/relationships"><Relationship Id="rId8" Type="http://schemas.openxmlformats.org/officeDocument/2006/relationships/image" Target="../media/image266.png"/><Relationship Id="rId13" Type="http://schemas.openxmlformats.org/officeDocument/2006/relationships/image" Target="../media/image269.jpeg"/><Relationship Id="rId18" Type="http://schemas.openxmlformats.org/officeDocument/2006/relationships/image" Target="../media/image274.png"/><Relationship Id="rId3" Type="http://schemas.openxmlformats.org/officeDocument/2006/relationships/image" Target="../media/image261.jpeg"/><Relationship Id="rId7" Type="http://schemas.openxmlformats.org/officeDocument/2006/relationships/image" Target="../media/image265.png"/><Relationship Id="rId12" Type="http://schemas.microsoft.com/office/2007/relationships/hdphoto" Target="../media/hdphoto48.wdp"/><Relationship Id="rId17" Type="http://schemas.openxmlformats.org/officeDocument/2006/relationships/image" Target="../media/image273.tiff"/><Relationship Id="rId2" Type="http://schemas.openxmlformats.org/officeDocument/2006/relationships/image" Target="../media/image260.jpeg"/><Relationship Id="rId16" Type="http://schemas.openxmlformats.org/officeDocument/2006/relationships/image" Target="../media/image272.jpeg"/><Relationship Id="rId1" Type="http://schemas.openxmlformats.org/officeDocument/2006/relationships/slideLayout" Target="../slideLayouts/slideLayout2.xml"/><Relationship Id="rId6" Type="http://schemas.openxmlformats.org/officeDocument/2006/relationships/image" Target="../media/image264.jpeg"/><Relationship Id="rId11" Type="http://schemas.openxmlformats.org/officeDocument/2006/relationships/image" Target="../media/image268.png"/><Relationship Id="rId5" Type="http://schemas.openxmlformats.org/officeDocument/2006/relationships/image" Target="../media/image263.jpeg"/><Relationship Id="rId15" Type="http://schemas.openxmlformats.org/officeDocument/2006/relationships/image" Target="../media/image271.jpeg"/><Relationship Id="rId10" Type="http://schemas.openxmlformats.org/officeDocument/2006/relationships/image" Target="../media/image267.png"/><Relationship Id="rId4" Type="http://schemas.openxmlformats.org/officeDocument/2006/relationships/image" Target="../media/image262.jpeg"/><Relationship Id="rId9" Type="http://schemas.microsoft.com/office/2007/relationships/hdphoto" Target="../media/hdphoto47.wdp"/><Relationship Id="rId14" Type="http://schemas.openxmlformats.org/officeDocument/2006/relationships/image" Target="../media/image270.png"/></Relationships>
</file>

<file path=ppt/slides/_rels/slide34.xml.rels><?xml version="1.0" encoding="UTF-8" standalone="yes"?>
<Relationships xmlns="http://schemas.openxmlformats.org/package/2006/relationships"><Relationship Id="rId2" Type="http://schemas.openxmlformats.org/officeDocument/2006/relationships/image" Target="../media/image27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7.png"/><Relationship Id="rId3" Type="http://schemas.microsoft.com/office/2007/relationships/hdphoto" Target="../media/hdphoto5.wdp"/><Relationship Id="rId7" Type="http://schemas.microsoft.com/office/2007/relationships/hdphoto" Target="../media/hdphoto7.wdp"/><Relationship Id="rId12"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3.png"/><Relationship Id="rId11" Type="http://schemas.microsoft.com/office/2007/relationships/hdphoto" Target="../media/hdphoto9.wdp"/><Relationship Id="rId5" Type="http://schemas.microsoft.com/office/2007/relationships/hdphoto" Target="../media/hdphoto6.wdp"/><Relationship Id="rId10" Type="http://schemas.openxmlformats.org/officeDocument/2006/relationships/image" Target="../media/image35.png"/><Relationship Id="rId4" Type="http://schemas.openxmlformats.org/officeDocument/2006/relationships/image" Target="../media/image32.png"/><Relationship Id="rId9" Type="http://schemas.microsoft.com/office/2007/relationships/hdphoto" Target="../media/hdphoto8.wdp"/><Relationship Id="rId14" Type="http://schemas.microsoft.com/office/2007/relationships/hdphoto" Target="../media/hdphoto10.wdp"/></Relationships>
</file>

<file path=ppt/slides/_rels/slide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49.png"/><Relationship Id="rId13" Type="http://schemas.microsoft.com/office/2007/relationships/hdphoto" Target="../media/hdphoto14.wdp"/><Relationship Id="rId3" Type="http://schemas.openxmlformats.org/officeDocument/2006/relationships/image" Target="../media/image45.jpg"/><Relationship Id="rId7" Type="http://schemas.microsoft.com/office/2007/relationships/hdphoto" Target="../media/hdphoto11.wdp"/><Relationship Id="rId12" Type="http://schemas.openxmlformats.org/officeDocument/2006/relationships/image" Target="../media/image51.png"/><Relationship Id="rId2" Type="http://schemas.openxmlformats.org/officeDocument/2006/relationships/image" Target="../media/image44.jpg"/><Relationship Id="rId16"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48.png"/><Relationship Id="rId11" Type="http://schemas.microsoft.com/office/2007/relationships/hdphoto" Target="../media/hdphoto13.wdp"/><Relationship Id="rId5" Type="http://schemas.openxmlformats.org/officeDocument/2006/relationships/image" Target="../media/image47.jpeg"/><Relationship Id="rId15" Type="http://schemas.microsoft.com/office/2007/relationships/hdphoto" Target="../media/hdphoto15.wdp"/><Relationship Id="rId10" Type="http://schemas.openxmlformats.org/officeDocument/2006/relationships/image" Target="../media/image50.png"/><Relationship Id="rId4" Type="http://schemas.openxmlformats.org/officeDocument/2006/relationships/image" Target="../media/image46.jpg"/><Relationship Id="rId9" Type="http://schemas.microsoft.com/office/2007/relationships/hdphoto" Target="../media/hdphoto12.wdp"/><Relationship Id="rId14" Type="http://schemas.openxmlformats.org/officeDocument/2006/relationships/image" Target="../media/image52.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55.emf"/><Relationship Id="rId5" Type="http://schemas.openxmlformats.org/officeDocument/2006/relationships/oleObject" Target="../embeddings/oleObject4.bin"/><Relationship Id="rId4" Type="http://schemas.openxmlformats.org/officeDocument/2006/relationships/image" Target="../media/image54.emf"/></Relationships>
</file>

<file path=ppt/slides/_rels/slide9.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chart" Target="../charts/chart1.xml"/><Relationship Id="rId3" Type="http://schemas.openxmlformats.org/officeDocument/2006/relationships/oleObject" Target="../embeddings/oleObject5.bin"/><Relationship Id="rId7" Type="http://schemas.openxmlformats.org/officeDocument/2006/relationships/image" Target="../media/image58.png"/><Relationship Id="rId12" Type="http://schemas.openxmlformats.org/officeDocument/2006/relationships/image" Target="../media/image16.png"/><Relationship Id="rId2" Type="http://schemas.openxmlformats.org/officeDocument/2006/relationships/slideLayout" Target="../slideLayouts/slideLayout2.xml"/><Relationship Id="rId16" Type="http://schemas.openxmlformats.org/officeDocument/2006/relationships/image" Target="../media/image63.jpeg"/><Relationship Id="rId1" Type="http://schemas.openxmlformats.org/officeDocument/2006/relationships/vmlDrawing" Target="../drawings/vmlDrawing4.vml"/><Relationship Id="rId6" Type="http://schemas.openxmlformats.org/officeDocument/2006/relationships/image" Target="../media/image57.emf"/><Relationship Id="rId11" Type="http://schemas.openxmlformats.org/officeDocument/2006/relationships/image" Target="../media/image62.tiff"/><Relationship Id="rId5" Type="http://schemas.openxmlformats.org/officeDocument/2006/relationships/oleObject" Target="../embeddings/oleObject6.bin"/><Relationship Id="rId15" Type="http://schemas.openxmlformats.org/officeDocument/2006/relationships/chart" Target="../charts/chart3.xml"/><Relationship Id="rId10" Type="http://schemas.openxmlformats.org/officeDocument/2006/relationships/image" Target="../media/image61.tiff"/><Relationship Id="rId4" Type="http://schemas.openxmlformats.org/officeDocument/2006/relationships/image" Target="../media/image56.emf"/><Relationship Id="rId9" Type="http://schemas.openxmlformats.org/officeDocument/2006/relationships/image" Target="../media/image60.png"/><Relationship Id="rId1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34E0DFC7-95D1-4A07-B67C-4073FF73752F}"/>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a:t>
            </a:r>
            <a:endParaRPr lang="ko-KR" altLang="en-US" sz="1050" b="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EDB8A1FE-7799-4019-83BD-A3F1692320AD}"/>
              </a:ext>
            </a:extLst>
          </p:cNvPr>
          <p:cNvSpPr txBox="1"/>
          <p:nvPr/>
        </p:nvSpPr>
        <p:spPr>
          <a:xfrm>
            <a:off x="476672" y="3584848"/>
            <a:ext cx="5952328" cy="5078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 Gene expression during chondrogenesis of ATDC5 cells. </a:t>
            </a:r>
            <a:r>
              <a:rPr lang="en-US" altLang="ko-KR" sz="900" dirty="0">
                <a:latin typeface="Arial" panose="020B0604020202020204" pitchFamily="34" charset="0"/>
                <a:cs typeface="Arial" panose="020B0604020202020204" pitchFamily="34" charset="0"/>
              </a:rPr>
              <a:t>ATDC5 cells were treated with insulin 100 ng/ml for 6 and 9 days to induce chondrogenesis, and RT-PCR was conducted.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endParaRPr lang="en-US" altLang="ko-KR" sz="900" dirty="0">
              <a:latin typeface="Arial" pitchFamily="34" charset="0"/>
              <a:cs typeface="Arial" pitchFamily="34" charset="0"/>
            </a:endParaRPr>
          </a:p>
        </p:txBody>
      </p:sp>
      <p:sp>
        <p:nvSpPr>
          <p:cNvPr id="16" name="TextBox 15">
            <a:extLst>
              <a:ext uri="{FF2B5EF4-FFF2-40B4-BE49-F238E27FC236}">
                <a16:creationId xmlns:a16="http://schemas.microsoft.com/office/drawing/2014/main" id="{7DA72269-F348-42B1-B7BB-E2D07E23A2FF}"/>
              </a:ext>
            </a:extLst>
          </p:cNvPr>
          <p:cNvSpPr txBox="1"/>
          <p:nvPr/>
        </p:nvSpPr>
        <p:spPr>
          <a:xfrm>
            <a:off x="3717032" y="1817117"/>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Col2a1</a:t>
            </a:r>
            <a:endParaRPr lang="ko-KR" altLang="en-US" sz="700" i="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7DA72269-F348-42B1-B7BB-E2D07E23A2FF}"/>
              </a:ext>
            </a:extLst>
          </p:cNvPr>
          <p:cNvSpPr txBox="1"/>
          <p:nvPr/>
        </p:nvSpPr>
        <p:spPr>
          <a:xfrm>
            <a:off x="3717032" y="2055450"/>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Col9a1</a:t>
            </a:r>
            <a:endParaRPr lang="ko-KR" altLang="en-US" sz="700" i="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7DA72269-F348-42B1-B7BB-E2D07E23A2FF}"/>
              </a:ext>
            </a:extLst>
          </p:cNvPr>
          <p:cNvSpPr txBox="1"/>
          <p:nvPr/>
        </p:nvSpPr>
        <p:spPr>
          <a:xfrm>
            <a:off x="3717032" y="3008784"/>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Gapdh</a:t>
            </a:r>
            <a:endParaRPr lang="ko-KR" altLang="en-US" sz="700"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DA72269-F348-42B1-B7BB-E2D07E23A2FF}"/>
              </a:ext>
            </a:extLst>
          </p:cNvPr>
          <p:cNvSpPr txBox="1"/>
          <p:nvPr/>
        </p:nvSpPr>
        <p:spPr>
          <a:xfrm>
            <a:off x="3717032" y="2770449"/>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Mast4</a:t>
            </a:r>
            <a:endParaRPr lang="ko-KR" altLang="en-US" sz="700" i="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7DA72269-F348-42B1-B7BB-E2D07E23A2FF}"/>
              </a:ext>
            </a:extLst>
          </p:cNvPr>
          <p:cNvSpPr txBox="1"/>
          <p:nvPr/>
        </p:nvSpPr>
        <p:spPr>
          <a:xfrm>
            <a:off x="3717032" y="1578784"/>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Acan</a:t>
            </a:r>
            <a:endParaRPr lang="ko-KR" altLang="en-US" sz="700" i="1" dirty="0">
              <a:latin typeface="Arial" panose="020B0604020202020204" pitchFamily="34" charset="0"/>
              <a:cs typeface="Arial" panose="020B0604020202020204" pitchFamily="34" charset="0"/>
            </a:endParaRPr>
          </a:p>
        </p:txBody>
      </p:sp>
      <p:pic>
        <p:nvPicPr>
          <p:cNvPr id="24" name="Picture 2"/>
          <p:cNvPicPr preferRelativeResize="0">
            <a:picLocks noChangeArrowheads="1"/>
          </p:cNvPicPr>
          <p:nvPr/>
        </p:nvPicPr>
        <p:blipFill rotWithShape="1">
          <a:blip r:embed="rId2">
            <a:extLst>
              <a:ext uri="{28A0092B-C50C-407E-A947-70E740481C1C}">
                <a14:useLocalDpi xmlns:a14="http://schemas.microsoft.com/office/drawing/2010/main"/>
              </a:ext>
            </a:extLst>
          </a:blip>
          <a:srcRect/>
          <a:stretch/>
        </p:blipFill>
        <p:spPr bwMode="auto">
          <a:xfrm>
            <a:off x="2975634" y="1846039"/>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5" name="Picture 2"/>
          <p:cNvPicPr preferRelativeResize="0">
            <a:picLocks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2975634" y="1610870"/>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6" name="Picture 2"/>
          <p:cNvPicPr preferRelativeResize="0">
            <a:picLocks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2975634" y="2081208"/>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7" name="Picture 2"/>
          <p:cNvPicPr preferRelativeResize="0">
            <a:picLocks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2975634" y="2316377"/>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8" name="Picture 2"/>
          <p:cNvPicPr preferRelativeResize="0">
            <a:picLocks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2975634" y="2551546"/>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9" name="Picture 2"/>
          <p:cNvPicPr preferRelativeResize="0">
            <a:picLocks noChangeArrowheads="1"/>
          </p:cNvPicPr>
          <p:nvPr/>
        </p:nvPicPr>
        <p:blipFill rotWithShape="1">
          <a:blip r:embed="rId7">
            <a:extLst>
              <a:ext uri="{BEBA8EAE-BF5A-486C-A8C5-ECC9F3942E4B}">
                <a14:imgProps xmlns:a14="http://schemas.microsoft.com/office/drawing/2010/main">
                  <a14:imgLayer r:embed="rId8">
                    <a14:imgEffect>
                      <a14:sharpenSoften amount="25000"/>
                    </a14:imgEffect>
                    <a14:imgEffect>
                      <a14:saturation sat="200000"/>
                    </a14:imgEffect>
                    <a14:imgEffect>
                      <a14:brightnessContrast bright="-18000" contrast="69000"/>
                    </a14:imgEffect>
                  </a14:imgLayer>
                </a14:imgProps>
              </a:ext>
              <a:ext uri="{28A0092B-C50C-407E-A947-70E740481C1C}">
                <a14:useLocalDpi xmlns:a14="http://schemas.microsoft.com/office/drawing/2010/main"/>
              </a:ext>
            </a:extLst>
          </a:blip>
          <a:srcRect/>
          <a:stretch/>
        </p:blipFill>
        <p:spPr bwMode="auto">
          <a:xfrm>
            <a:off x="2975634" y="2786715"/>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0" name="TextBox 29">
            <a:extLst>
              <a:ext uri="{FF2B5EF4-FFF2-40B4-BE49-F238E27FC236}">
                <a16:creationId xmlns:a16="http://schemas.microsoft.com/office/drawing/2014/main" id="{7DA72269-F348-42B1-B7BB-E2D07E23A2FF}"/>
              </a:ext>
            </a:extLst>
          </p:cNvPr>
          <p:cNvSpPr txBox="1"/>
          <p:nvPr/>
        </p:nvSpPr>
        <p:spPr>
          <a:xfrm>
            <a:off x="3717032" y="2293783"/>
            <a:ext cx="1182420"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Col11a1</a:t>
            </a:r>
            <a:endParaRPr lang="ko-KR" altLang="en-US" sz="700" i="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7DA72269-F348-42B1-B7BB-E2D07E23A2FF}"/>
              </a:ext>
            </a:extLst>
          </p:cNvPr>
          <p:cNvSpPr txBox="1"/>
          <p:nvPr/>
        </p:nvSpPr>
        <p:spPr>
          <a:xfrm>
            <a:off x="3717032" y="2532116"/>
            <a:ext cx="88177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Comp</a:t>
            </a:r>
            <a:endParaRPr lang="ko-KR" altLang="en-US" sz="700" i="1" dirty="0">
              <a:latin typeface="Arial" panose="020B0604020202020204" pitchFamily="34" charset="0"/>
              <a:cs typeface="Arial" panose="020B0604020202020204" pitchFamily="34" charset="0"/>
            </a:endParaRPr>
          </a:p>
        </p:txBody>
      </p:sp>
      <p:pic>
        <p:nvPicPr>
          <p:cNvPr id="32" name="Picture 3"/>
          <p:cNvPicPr preferRelativeResize="0">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975634" y="3021882"/>
            <a:ext cx="745897" cy="17411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3" name="TextBox 32">
            <a:extLst>
              <a:ext uri="{FF2B5EF4-FFF2-40B4-BE49-F238E27FC236}">
                <a16:creationId xmlns:a16="http://schemas.microsoft.com/office/drawing/2014/main" id="{4B8F9BF9-7A98-4A6C-BB58-7794860E56F2}"/>
              </a:ext>
            </a:extLst>
          </p:cNvPr>
          <p:cNvSpPr txBox="1"/>
          <p:nvPr/>
        </p:nvSpPr>
        <p:spPr>
          <a:xfrm>
            <a:off x="2975634" y="1119152"/>
            <a:ext cx="745897"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ATDC5</a:t>
            </a:r>
            <a:endParaRPr lang="ko-KR" altLang="en-US" sz="700" dirty="0">
              <a:latin typeface="Arial" panose="020B0604020202020204" pitchFamily="34" charset="0"/>
              <a:cs typeface="Arial" panose="020B0604020202020204" pitchFamily="34" charset="0"/>
            </a:endParaRPr>
          </a:p>
        </p:txBody>
      </p:sp>
      <p:cxnSp>
        <p:nvCxnSpPr>
          <p:cNvPr id="34" name="직선 연결선 33">
            <a:extLst>
              <a:ext uri="{FF2B5EF4-FFF2-40B4-BE49-F238E27FC236}">
                <a16:creationId xmlns:a16="http://schemas.microsoft.com/office/drawing/2014/main" id="{747E0C82-A9B7-4265-B642-AB1FE8CCECE8}"/>
              </a:ext>
            </a:extLst>
          </p:cNvPr>
          <p:cNvCxnSpPr/>
          <p:nvPr/>
        </p:nvCxnSpPr>
        <p:spPr>
          <a:xfrm>
            <a:off x="2976987" y="1381595"/>
            <a:ext cx="721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29107B6-F1D1-4594-B961-F233CA83F577}"/>
              </a:ext>
            </a:extLst>
          </p:cNvPr>
          <p:cNvSpPr txBox="1"/>
          <p:nvPr/>
        </p:nvSpPr>
        <p:spPr>
          <a:xfrm>
            <a:off x="2964555" y="1376568"/>
            <a:ext cx="28083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0        6       9       Days (Insulin 100ng/ml)</a:t>
            </a:r>
            <a:endParaRPr lang="ko-KR" altLang="en-US" sz="700"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E44445F7-D3BC-4CC9-A1EB-1EE1C0ED7F33}"/>
              </a:ext>
            </a:extLst>
          </p:cNvPr>
          <p:cNvSpPr txBox="1"/>
          <p:nvPr/>
        </p:nvSpPr>
        <p:spPr>
          <a:xfrm>
            <a:off x="2673391" y="187397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37" name="직선 연결선 36">
            <a:extLst>
              <a:ext uri="{FF2B5EF4-FFF2-40B4-BE49-F238E27FC236}">
                <a16:creationId xmlns:a16="http://schemas.microsoft.com/office/drawing/2014/main" id="{09CC8A33-8180-43F7-8243-2CEC4E7FC5F0}"/>
              </a:ext>
            </a:extLst>
          </p:cNvPr>
          <p:cNvCxnSpPr>
            <a:cxnSpLocks/>
          </p:cNvCxnSpPr>
          <p:nvPr/>
        </p:nvCxnSpPr>
        <p:spPr>
          <a:xfrm>
            <a:off x="2892185" y="1958285"/>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FF4095A-D996-49C2-B961-ECE6F9DE4B58}"/>
              </a:ext>
            </a:extLst>
          </p:cNvPr>
          <p:cNvSpPr txBox="1"/>
          <p:nvPr/>
        </p:nvSpPr>
        <p:spPr>
          <a:xfrm>
            <a:off x="2673391" y="209880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40" name="직선 연결선 39">
            <a:extLst>
              <a:ext uri="{FF2B5EF4-FFF2-40B4-BE49-F238E27FC236}">
                <a16:creationId xmlns:a16="http://schemas.microsoft.com/office/drawing/2014/main" id="{009E4246-5025-4970-B69B-F030FD279A4D}"/>
              </a:ext>
            </a:extLst>
          </p:cNvPr>
          <p:cNvCxnSpPr>
            <a:cxnSpLocks/>
          </p:cNvCxnSpPr>
          <p:nvPr/>
        </p:nvCxnSpPr>
        <p:spPr>
          <a:xfrm>
            <a:off x="2892185" y="2183116"/>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F142CA6-05C1-443C-854D-ED860FEFBB57}"/>
              </a:ext>
            </a:extLst>
          </p:cNvPr>
          <p:cNvSpPr txBox="1"/>
          <p:nvPr/>
        </p:nvSpPr>
        <p:spPr>
          <a:xfrm>
            <a:off x="2673391" y="238030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43" name="직선 연결선 42">
            <a:extLst>
              <a:ext uri="{FF2B5EF4-FFF2-40B4-BE49-F238E27FC236}">
                <a16:creationId xmlns:a16="http://schemas.microsoft.com/office/drawing/2014/main" id="{EA3373D5-0BAE-43F5-9BDE-A86B3C69A76E}"/>
              </a:ext>
            </a:extLst>
          </p:cNvPr>
          <p:cNvCxnSpPr>
            <a:cxnSpLocks/>
          </p:cNvCxnSpPr>
          <p:nvPr/>
        </p:nvCxnSpPr>
        <p:spPr>
          <a:xfrm>
            <a:off x="2892185" y="2464613"/>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802CD5BF-0F11-4EFC-986A-ECD3DCC2D2A3}"/>
              </a:ext>
            </a:extLst>
          </p:cNvPr>
          <p:cNvSpPr txBox="1"/>
          <p:nvPr/>
        </p:nvSpPr>
        <p:spPr>
          <a:xfrm>
            <a:off x="2673391" y="255853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47" name="직선 연결선 46">
            <a:extLst>
              <a:ext uri="{FF2B5EF4-FFF2-40B4-BE49-F238E27FC236}">
                <a16:creationId xmlns:a16="http://schemas.microsoft.com/office/drawing/2014/main" id="{830316AE-2970-4604-9DDF-9F042103F915}"/>
              </a:ext>
            </a:extLst>
          </p:cNvPr>
          <p:cNvCxnSpPr>
            <a:cxnSpLocks/>
          </p:cNvCxnSpPr>
          <p:nvPr/>
        </p:nvCxnSpPr>
        <p:spPr>
          <a:xfrm>
            <a:off x="2892185" y="2642842"/>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3F4B0993-C01E-433F-A925-EA756998D494}"/>
              </a:ext>
            </a:extLst>
          </p:cNvPr>
          <p:cNvSpPr txBox="1"/>
          <p:nvPr/>
        </p:nvSpPr>
        <p:spPr>
          <a:xfrm>
            <a:off x="2673391" y="280289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50" name="직선 연결선 49">
            <a:extLst>
              <a:ext uri="{FF2B5EF4-FFF2-40B4-BE49-F238E27FC236}">
                <a16:creationId xmlns:a16="http://schemas.microsoft.com/office/drawing/2014/main" id="{16C40198-7DF5-4910-BDFB-C381959F97A1}"/>
              </a:ext>
            </a:extLst>
          </p:cNvPr>
          <p:cNvCxnSpPr>
            <a:cxnSpLocks/>
          </p:cNvCxnSpPr>
          <p:nvPr/>
        </p:nvCxnSpPr>
        <p:spPr>
          <a:xfrm>
            <a:off x="2892185" y="2887204"/>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625FD704-5426-4FE1-B7BA-0E50B6C62792}"/>
              </a:ext>
            </a:extLst>
          </p:cNvPr>
          <p:cNvSpPr txBox="1"/>
          <p:nvPr/>
        </p:nvSpPr>
        <p:spPr>
          <a:xfrm>
            <a:off x="2673391" y="308044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53" name="직선 연결선 52">
            <a:extLst>
              <a:ext uri="{FF2B5EF4-FFF2-40B4-BE49-F238E27FC236}">
                <a16:creationId xmlns:a16="http://schemas.microsoft.com/office/drawing/2014/main" id="{F2D8ED07-CA5C-4CD8-8154-C9BC2F733144}"/>
              </a:ext>
            </a:extLst>
          </p:cNvPr>
          <p:cNvCxnSpPr>
            <a:cxnSpLocks/>
          </p:cNvCxnSpPr>
          <p:nvPr/>
        </p:nvCxnSpPr>
        <p:spPr>
          <a:xfrm>
            <a:off x="2892185" y="3164748"/>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99C6362C-8D1A-499A-B16B-71B01EC54824}"/>
              </a:ext>
            </a:extLst>
          </p:cNvPr>
          <p:cNvSpPr txBox="1"/>
          <p:nvPr/>
        </p:nvSpPr>
        <p:spPr>
          <a:xfrm>
            <a:off x="2673391" y="297352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200</a:t>
            </a:r>
            <a:endParaRPr lang="ko-KR" altLang="en-US" sz="500" dirty="0">
              <a:latin typeface="Arial" panose="020B0604020202020204" pitchFamily="34" charset="0"/>
              <a:cs typeface="Arial" panose="020B0604020202020204" pitchFamily="34" charset="0"/>
            </a:endParaRPr>
          </a:p>
        </p:txBody>
      </p:sp>
      <p:cxnSp>
        <p:nvCxnSpPr>
          <p:cNvPr id="56" name="직선 연결선 55">
            <a:extLst>
              <a:ext uri="{FF2B5EF4-FFF2-40B4-BE49-F238E27FC236}">
                <a16:creationId xmlns:a16="http://schemas.microsoft.com/office/drawing/2014/main" id="{A96D7492-82EE-4360-AAB4-6CC8255EDBEB}"/>
              </a:ext>
            </a:extLst>
          </p:cNvPr>
          <p:cNvCxnSpPr>
            <a:cxnSpLocks/>
          </p:cNvCxnSpPr>
          <p:nvPr/>
        </p:nvCxnSpPr>
        <p:spPr>
          <a:xfrm>
            <a:off x="2892185" y="3057833"/>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84C06DE-9271-4901-B13A-3458C885520E}"/>
              </a:ext>
            </a:extLst>
          </p:cNvPr>
          <p:cNvSpPr txBox="1"/>
          <p:nvPr/>
        </p:nvSpPr>
        <p:spPr>
          <a:xfrm>
            <a:off x="2673391" y="162226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58" name="직선 연결선 57">
            <a:extLst>
              <a:ext uri="{FF2B5EF4-FFF2-40B4-BE49-F238E27FC236}">
                <a16:creationId xmlns:a16="http://schemas.microsoft.com/office/drawing/2014/main" id="{840205C4-8EE5-42DC-91AD-35594AF6A987}"/>
              </a:ext>
            </a:extLst>
          </p:cNvPr>
          <p:cNvCxnSpPr>
            <a:cxnSpLocks/>
          </p:cNvCxnSpPr>
          <p:nvPr/>
        </p:nvCxnSpPr>
        <p:spPr>
          <a:xfrm>
            <a:off x="2892185" y="1706570"/>
            <a:ext cx="72008" cy="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8BEDC09-8FCB-44C8-AE76-AE8EE4F65827}"/>
              </a:ext>
            </a:extLst>
          </p:cNvPr>
          <p:cNvSpPr txBox="1"/>
          <p:nvPr/>
        </p:nvSpPr>
        <p:spPr>
          <a:xfrm>
            <a:off x="2641197" y="1471274"/>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4722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3664114"/>
            <a:ext cx="5890639" cy="784830"/>
          </a:xfrm>
          <a:prstGeom prst="rect">
            <a:avLst/>
          </a:prstGeom>
          <a:noFill/>
        </p:spPr>
        <p:txBody>
          <a:bodyPr wrap="square" rtlCol="0">
            <a:spAutoFit/>
          </a:bodyPr>
          <a:lstStyle/>
          <a:p>
            <a:pPr algn="just" latinLnBrk="0"/>
            <a:r>
              <a:rPr lang="en-US" altLang="ko-KR" sz="900" b="1" dirty="0">
                <a:latin typeface="Arial" panose="020B0604020202020204" pitchFamily="34" charset="0"/>
                <a:cs typeface="Arial" panose="020B0604020202020204" pitchFamily="34" charset="0"/>
              </a:rPr>
              <a:t>Supplementary Figure 10. Mast4 regulation of Sox9 through phosphorylation at serine 494 of Sox9. </a:t>
            </a:r>
            <a:r>
              <a:rPr lang="en-US" altLang="x-none" sz="900" dirty="0">
                <a:latin typeface="Arial" panose="020B0604020202020204" pitchFamily="34" charset="0"/>
                <a:cs typeface="Arial" panose="020B0604020202020204" pitchFamily="34" charset="0"/>
              </a:rPr>
              <a:t>4xCol2a1-luc, Sox9 WT/S494A/S494D, and Mast4-PDZ were transiently overexpressed in wild-type and Mast4-depleted C3H10T1/2 cells as indicated. </a:t>
            </a:r>
            <a:r>
              <a:rPr lang="en-US" altLang="ko-KR" sz="900" dirty="0">
                <a:latin typeface="Arial" panose="020B0604020202020204" pitchFamily="34" charset="0"/>
                <a:cs typeface="Arial" panose="020B0604020202020204" pitchFamily="34" charset="0"/>
              </a:rPr>
              <a:t>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statistical all analyses</a:t>
            </a:r>
            <a:r>
              <a:rPr lang="en-US" altLang="ko-KR" sz="900" dirty="0">
                <a:latin typeface="Arial" panose="020B0604020202020204" pitchFamily="34" charset="0"/>
                <a:cs typeface="Arial" panose="020B0604020202020204" pitchFamily="34" charset="0"/>
              </a:rPr>
              <a: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p>
        </p:txBody>
      </p:sp>
      <p:sp>
        <p:nvSpPr>
          <p:cNvPr id="48" name="TextBox 47">
            <a:extLst>
              <a:ext uri="{FF2B5EF4-FFF2-40B4-BE49-F238E27FC236}">
                <a16:creationId xmlns:a16="http://schemas.microsoft.com/office/drawing/2014/main" id="{E7139B57-19CA-496F-BA9C-1549002D72BC}"/>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10</a:t>
            </a:r>
            <a:endParaRPr lang="ko-KR" altLang="en-US" sz="1050" b="1" dirty="0">
              <a:latin typeface="Arial" panose="020B0604020202020204" pitchFamily="34" charset="0"/>
              <a:cs typeface="Arial" panose="020B0604020202020204" pitchFamily="34" charset="0"/>
            </a:endParaRPr>
          </a:p>
        </p:txBody>
      </p:sp>
      <p:sp>
        <p:nvSpPr>
          <p:cNvPr id="31" name="직사각형 30">
            <a:extLst>
              <a:ext uri="{FF2B5EF4-FFF2-40B4-BE49-F238E27FC236}">
                <a16:creationId xmlns:a16="http://schemas.microsoft.com/office/drawing/2014/main" id="{7AD7AE01-141D-46C9-B76F-DAACB0FA2FD0}"/>
              </a:ext>
            </a:extLst>
          </p:cNvPr>
          <p:cNvSpPr/>
          <p:nvPr/>
        </p:nvSpPr>
        <p:spPr>
          <a:xfrm>
            <a:off x="4816185" y="2000672"/>
            <a:ext cx="88696" cy="67381"/>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700" dirty="0"/>
          </a:p>
        </p:txBody>
      </p:sp>
      <p:pic>
        <p:nvPicPr>
          <p:cNvPr id="33" name="그림 32">
            <a:extLst>
              <a:ext uri="{FF2B5EF4-FFF2-40B4-BE49-F238E27FC236}">
                <a16:creationId xmlns:a16="http://schemas.microsoft.com/office/drawing/2014/main" id="{1E30A6BD-A600-4772-9A53-102B5819C9A8}"/>
              </a:ext>
            </a:extLst>
          </p:cNvPr>
          <p:cNvPicPr preferRelativeResize="0">
            <a:picLocks/>
          </p:cNvPicPr>
          <p:nvPr/>
        </p:nvPicPr>
        <p:blipFill>
          <a:blip r:embed="rId3"/>
          <a:stretch>
            <a:fillRect/>
          </a:stretch>
        </p:blipFill>
        <p:spPr>
          <a:xfrm>
            <a:off x="4816185" y="2135439"/>
            <a:ext cx="88696" cy="67381"/>
          </a:xfrm>
          <a:prstGeom prst="rect">
            <a:avLst/>
          </a:prstGeom>
          <a:ln w="3175">
            <a:solidFill>
              <a:schemeClr val="tx1"/>
            </a:solidFill>
          </a:ln>
        </p:spPr>
      </p:pic>
      <p:sp>
        <p:nvSpPr>
          <p:cNvPr id="35" name="TextBox 34">
            <a:extLst>
              <a:ext uri="{FF2B5EF4-FFF2-40B4-BE49-F238E27FC236}">
                <a16:creationId xmlns:a16="http://schemas.microsoft.com/office/drawing/2014/main" id="{97BB4457-A9E0-4CE7-ADAC-70B7320C2872}"/>
              </a:ext>
            </a:extLst>
          </p:cNvPr>
          <p:cNvSpPr txBox="1"/>
          <p:nvPr/>
        </p:nvSpPr>
        <p:spPr>
          <a:xfrm>
            <a:off x="4842828" y="1939349"/>
            <a:ext cx="73879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None</a:t>
            </a:r>
            <a:endParaRPr lang="ko-KR" altLang="en-US" sz="7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B4E850F6-6A0B-4012-88FF-FC0B6702BC3C}"/>
              </a:ext>
            </a:extLst>
          </p:cNvPr>
          <p:cNvSpPr txBox="1"/>
          <p:nvPr/>
        </p:nvSpPr>
        <p:spPr>
          <a:xfrm>
            <a:off x="4842828" y="2072943"/>
            <a:ext cx="73879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Mast4-PDZ</a:t>
            </a:r>
            <a:endParaRPr lang="ko-KR" altLang="en-US" sz="700" dirty="0">
              <a:latin typeface="Arial" panose="020B0604020202020204" pitchFamily="34" charset="0"/>
              <a:cs typeface="Arial" panose="020B0604020202020204" pitchFamily="34" charset="0"/>
            </a:endParaRPr>
          </a:p>
        </p:txBody>
      </p:sp>
      <p:pic>
        <p:nvPicPr>
          <p:cNvPr id="39" name="그림 38">
            <a:extLst>
              <a:ext uri="{FF2B5EF4-FFF2-40B4-BE49-F238E27FC236}">
                <a16:creationId xmlns:a16="http://schemas.microsoft.com/office/drawing/2014/main" id="{474CFB90-FA79-4149-8752-BC477D5534EC}"/>
              </a:ext>
            </a:extLst>
          </p:cNvPr>
          <p:cNvPicPr preferRelativeResize="0">
            <a:picLocks/>
          </p:cNvPicPr>
          <p:nvPr/>
        </p:nvPicPr>
        <p:blipFill>
          <a:blip r:embed="rId4"/>
          <a:stretch>
            <a:fillRect/>
          </a:stretch>
        </p:blipFill>
        <p:spPr>
          <a:xfrm>
            <a:off x="4816185" y="2270207"/>
            <a:ext cx="88696" cy="67381"/>
          </a:xfrm>
          <a:prstGeom prst="rect">
            <a:avLst/>
          </a:prstGeom>
          <a:ln w="3175">
            <a:solidFill>
              <a:schemeClr val="tx1"/>
            </a:solidFill>
          </a:ln>
        </p:spPr>
      </p:pic>
      <p:sp>
        <p:nvSpPr>
          <p:cNvPr id="40" name="TextBox 39">
            <a:extLst>
              <a:ext uri="{FF2B5EF4-FFF2-40B4-BE49-F238E27FC236}">
                <a16:creationId xmlns:a16="http://schemas.microsoft.com/office/drawing/2014/main" id="{4F398B81-C655-4552-AE1B-854D026860E8}"/>
              </a:ext>
            </a:extLst>
          </p:cNvPr>
          <p:cNvSpPr txBox="1"/>
          <p:nvPr/>
        </p:nvSpPr>
        <p:spPr>
          <a:xfrm>
            <a:off x="4850448" y="2206536"/>
            <a:ext cx="73879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Mast4-KO</a:t>
            </a:r>
            <a:endParaRPr lang="ko-KR" altLang="en-US" sz="700" dirty="0">
              <a:latin typeface="Arial" panose="020B0604020202020204" pitchFamily="34" charset="0"/>
              <a:cs typeface="Arial" panose="020B0604020202020204" pitchFamily="34" charset="0"/>
            </a:endParaRPr>
          </a:p>
        </p:txBody>
      </p:sp>
      <p:cxnSp>
        <p:nvCxnSpPr>
          <p:cNvPr id="42" name="직선 연결선 41">
            <a:extLst>
              <a:ext uri="{FF2B5EF4-FFF2-40B4-BE49-F238E27FC236}">
                <a16:creationId xmlns:a16="http://schemas.microsoft.com/office/drawing/2014/main" id="{EF3E2FAF-F017-446D-9F43-062625B67D4F}"/>
              </a:ext>
            </a:extLst>
          </p:cNvPr>
          <p:cNvCxnSpPr>
            <a:cxnSpLocks/>
          </p:cNvCxnSpPr>
          <p:nvPr/>
        </p:nvCxnSpPr>
        <p:spPr>
          <a:xfrm>
            <a:off x="2420888" y="2174521"/>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직선 연결선 42">
            <a:extLst>
              <a:ext uri="{FF2B5EF4-FFF2-40B4-BE49-F238E27FC236}">
                <a16:creationId xmlns:a16="http://schemas.microsoft.com/office/drawing/2014/main" id="{1361C82C-B2C6-468C-BF19-74EFC2DAC3F7}"/>
              </a:ext>
            </a:extLst>
          </p:cNvPr>
          <p:cNvCxnSpPr>
            <a:cxnSpLocks/>
          </p:cNvCxnSpPr>
          <p:nvPr/>
        </p:nvCxnSpPr>
        <p:spPr>
          <a:xfrm>
            <a:off x="2420888" y="1814481"/>
            <a:ext cx="43204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직선 연결선 46">
            <a:extLst>
              <a:ext uri="{FF2B5EF4-FFF2-40B4-BE49-F238E27FC236}">
                <a16:creationId xmlns:a16="http://schemas.microsoft.com/office/drawing/2014/main" id="{58476E05-1A4B-4109-A536-7B8F816C6CF6}"/>
              </a:ext>
            </a:extLst>
          </p:cNvPr>
          <p:cNvCxnSpPr>
            <a:cxnSpLocks/>
          </p:cNvCxnSpPr>
          <p:nvPr/>
        </p:nvCxnSpPr>
        <p:spPr>
          <a:xfrm>
            <a:off x="2852936" y="1661821"/>
            <a:ext cx="439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직선 연결선 48">
            <a:extLst>
              <a:ext uri="{FF2B5EF4-FFF2-40B4-BE49-F238E27FC236}">
                <a16:creationId xmlns:a16="http://schemas.microsoft.com/office/drawing/2014/main" id="{1DDB4C56-0FFB-4AA5-896B-3E5EB8E56719}"/>
              </a:ext>
            </a:extLst>
          </p:cNvPr>
          <p:cNvCxnSpPr>
            <a:cxnSpLocks/>
          </p:cNvCxnSpPr>
          <p:nvPr/>
        </p:nvCxnSpPr>
        <p:spPr>
          <a:xfrm>
            <a:off x="3275781" y="1886489"/>
            <a:ext cx="2024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직선 연결선 54">
            <a:extLst>
              <a:ext uri="{FF2B5EF4-FFF2-40B4-BE49-F238E27FC236}">
                <a16:creationId xmlns:a16="http://schemas.microsoft.com/office/drawing/2014/main" id="{B2285CB3-AA27-4AEA-BED3-60A4EBCC94C6}"/>
              </a:ext>
            </a:extLst>
          </p:cNvPr>
          <p:cNvCxnSpPr>
            <a:cxnSpLocks/>
          </p:cNvCxnSpPr>
          <p:nvPr/>
        </p:nvCxnSpPr>
        <p:spPr>
          <a:xfrm>
            <a:off x="4090897" y="2318537"/>
            <a:ext cx="2024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직선 연결선 55">
            <a:extLst>
              <a:ext uri="{FF2B5EF4-FFF2-40B4-BE49-F238E27FC236}">
                <a16:creationId xmlns:a16="http://schemas.microsoft.com/office/drawing/2014/main" id="{FF599273-976B-409B-A34F-D40D6523D48F}"/>
              </a:ext>
            </a:extLst>
          </p:cNvPr>
          <p:cNvCxnSpPr>
            <a:cxnSpLocks/>
          </p:cNvCxnSpPr>
          <p:nvPr/>
        </p:nvCxnSpPr>
        <p:spPr>
          <a:xfrm>
            <a:off x="2420888" y="2174521"/>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직선 연결선 56">
            <a:extLst>
              <a:ext uri="{FF2B5EF4-FFF2-40B4-BE49-F238E27FC236}">
                <a16:creationId xmlns:a16="http://schemas.microsoft.com/office/drawing/2014/main" id="{B80F218F-3253-4A2B-8CFE-1D4B8108303F}"/>
              </a:ext>
            </a:extLst>
          </p:cNvPr>
          <p:cNvCxnSpPr>
            <a:cxnSpLocks/>
          </p:cNvCxnSpPr>
          <p:nvPr/>
        </p:nvCxnSpPr>
        <p:spPr>
          <a:xfrm>
            <a:off x="2636912" y="2174521"/>
            <a:ext cx="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직선 연결선 57">
            <a:extLst>
              <a:ext uri="{FF2B5EF4-FFF2-40B4-BE49-F238E27FC236}">
                <a16:creationId xmlns:a16="http://schemas.microsoft.com/office/drawing/2014/main" id="{77E0A0B4-488A-499A-9935-B4E025519418}"/>
              </a:ext>
            </a:extLst>
          </p:cNvPr>
          <p:cNvCxnSpPr>
            <a:cxnSpLocks/>
          </p:cNvCxnSpPr>
          <p:nvPr/>
        </p:nvCxnSpPr>
        <p:spPr>
          <a:xfrm>
            <a:off x="2420888" y="1814481"/>
            <a:ext cx="0" cy="288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직선 연결선 58">
            <a:extLst>
              <a:ext uri="{FF2B5EF4-FFF2-40B4-BE49-F238E27FC236}">
                <a16:creationId xmlns:a16="http://schemas.microsoft.com/office/drawing/2014/main" id="{B673EEA1-CC1F-465E-9FE9-AF638643F4D1}"/>
              </a:ext>
            </a:extLst>
          </p:cNvPr>
          <p:cNvCxnSpPr>
            <a:cxnSpLocks/>
          </p:cNvCxnSpPr>
          <p:nvPr/>
        </p:nvCxnSpPr>
        <p:spPr>
          <a:xfrm>
            <a:off x="2852936" y="1814481"/>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직선 연결선 59">
            <a:extLst>
              <a:ext uri="{FF2B5EF4-FFF2-40B4-BE49-F238E27FC236}">
                <a16:creationId xmlns:a16="http://schemas.microsoft.com/office/drawing/2014/main" id="{FF7EB54F-F6F6-40D3-9905-5BA68B0FBA50}"/>
              </a:ext>
            </a:extLst>
          </p:cNvPr>
          <p:cNvCxnSpPr>
            <a:cxnSpLocks/>
          </p:cNvCxnSpPr>
          <p:nvPr/>
        </p:nvCxnSpPr>
        <p:spPr>
          <a:xfrm>
            <a:off x="3284984" y="1661821"/>
            <a:ext cx="0" cy="1526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직선 연결선 60">
            <a:extLst>
              <a:ext uri="{FF2B5EF4-FFF2-40B4-BE49-F238E27FC236}">
                <a16:creationId xmlns:a16="http://schemas.microsoft.com/office/drawing/2014/main" id="{657E1A76-4FE3-48C2-9DF1-78D91A664EF1}"/>
              </a:ext>
            </a:extLst>
          </p:cNvPr>
          <p:cNvCxnSpPr>
            <a:cxnSpLocks/>
          </p:cNvCxnSpPr>
          <p:nvPr/>
        </p:nvCxnSpPr>
        <p:spPr>
          <a:xfrm>
            <a:off x="2852936" y="1661821"/>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직선 연결선 61">
            <a:extLst>
              <a:ext uri="{FF2B5EF4-FFF2-40B4-BE49-F238E27FC236}">
                <a16:creationId xmlns:a16="http://schemas.microsoft.com/office/drawing/2014/main" id="{80BEBFAC-E716-4178-92DB-82602E975CED}"/>
              </a:ext>
            </a:extLst>
          </p:cNvPr>
          <p:cNvCxnSpPr>
            <a:cxnSpLocks/>
          </p:cNvCxnSpPr>
          <p:nvPr/>
        </p:nvCxnSpPr>
        <p:spPr>
          <a:xfrm>
            <a:off x="3284984" y="1886489"/>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직선 연결선 62">
            <a:extLst>
              <a:ext uri="{FF2B5EF4-FFF2-40B4-BE49-F238E27FC236}">
                <a16:creationId xmlns:a16="http://schemas.microsoft.com/office/drawing/2014/main" id="{7C2588C6-B40F-46B1-A748-69427AE58BA9}"/>
              </a:ext>
            </a:extLst>
          </p:cNvPr>
          <p:cNvCxnSpPr>
            <a:cxnSpLocks/>
          </p:cNvCxnSpPr>
          <p:nvPr/>
        </p:nvCxnSpPr>
        <p:spPr>
          <a:xfrm>
            <a:off x="3478243" y="1886489"/>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직선 연결선 63">
            <a:extLst>
              <a:ext uri="{FF2B5EF4-FFF2-40B4-BE49-F238E27FC236}">
                <a16:creationId xmlns:a16="http://schemas.microsoft.com/office/drawing/2014/main" id="{9DE02D2A-CACA-42A7-99D6-6406E9FC793B}"/>
              </a:ext>
            </a:extLst>
          </p:cNvPr>
          <p:cNvCxnSpPr>
            <a:cxnSpLocks/>
          </p:cNvCxnSpPr>
          <p:nvPr/>
        </p:nvCxnSpPr>
        <p:spPr>
          <a:xfrm>
            <a:off x="4293359" y="2318537"/>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직선 연결선 64">
            <a:extLst>
              <a:ext uri="{FF2B5EF4-FFF2-40B4-BE49-F238E27FC236}">
                <a16:creationId xmlns:a16="http://schemas.microsoft.com/office/drawing/2014/main" id="{8AF6F7DB-B20B-404A-A68B-41EF5B922C52}"/>
              </a:ext>
            </a:extLst>
          </p:cNvPr>
          <p:cNvCxnSpPr>
            <a:cxnSpLocks/>
          </p:cNvCxnSpPr>
          <p:nvPr/>
        </p:nvCxnSpPr>
        <p:spPr>
          <a:xfrm>
            <a:off x="4090897" y="2318537"/>
            <a:ext cx="0" cy="1080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E6382380-6617-49F8-8173-C239530CEF94}"/>
              </a:ext>
            </a:extLst>
          </p:cNvPr>
          <p:cNvSpPr txBox="1"/>
          <p:nvPr/>
        </p:nvSpPr>
        <p:spPr>
          <a:xfrm>
            <a:off x="2337449" y="2051532"/>
            <a:ext cx="67937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p=0.0084</a:t>
            </a:r>
            <a:endParaRPr lang="ko-KR" altLang="en-US" sz="500"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A8A7DA41-881E-45CE-8AEF-FCB18CE0FCCD}"/>
              </a:ext>
            </a:extLst>
          </p:cNvPr>
          <p:cNvSpPr txBox="1"/>
          <p:nvPr/>
        </p:nvSpPr>
        <p:spPr>
          <a:xfrm>
            <a:off x="2450460" y="1654733"/>
            <a:ext cx="67937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p=0.0001</a:t>
            </a:r>
            <a:endParaRPr lang="ko-KR" altLang="en-US" sz="500"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66849E93-870A-4283-8B40-A3C577BB930A}"/>
              </a:ext>
            </a:extLst>
          </p:cNvPr>
          <p:cNvSpPr txBox="1"/>
          <p:nvPr/>
        </p:nvSpPr>
        <p:spPr>
          <a:xfrm>
            <a:off x="2936093" y="1512869"/>
            <a:ext cx="679375" cy="169277"/>
          </a:xfrm>
          <a:prstGeom prst="rect">
            <a:avLst/>
          </a:prstGeom>
          <a:noFill/>
        </p:spPr>
        <p:txBody>
          <a:bodyPr wrap="squar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9189225D-D362-4E2A-8473-AE7D3D6E15CF}"/>
              </a:ext>
            </a:extLst>
          </p:cNvPr>
          <p:cNvSpPr txBox="1"/>
          <p:nvPr/>
        </p:nvSpPr>
        <p:spPr>
          <a:xfrm>
            <a:off x="3255412" y="1744549"/>
            <a:ext cx="679375" cy="169277"/>
          </a:xfrm>
          <a:prstGeom prst="rect">
            <a:avLst/>
          </a:prstGeom>
          <a:noFill/>
        </p:spPr>
        <p:txBody>
          <a:bodyPr wrap="squar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D69D7024-73A0-407C-9C6B-BE1FA3620D64}"/>
              </a:ext>
            </a:extLst>
          </p:cNvPr>
          <p:cNvSpPr txBox="1"/>
          <p:nvPr/>
        </p:nvSpPr>
        <p:spPr>
          <a:xfrm>
            <a:off x="3985317" y="2188763"/>
            <a:ext cx="67937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p=0.0037</a:t>
            </a:r>
            <a:endParaRPr lang="ko-KR" altLang="en-US" sz="500" dirty="0">
              <a:latin typeface="Arial" panose="020B0604020202020204" pitchFamily="34" charset="0"/>
              <a:cs typeface="Arial" panose="020B0604020202020204" pitchFamily="34" charset="0"/>
            </a:endParaRPr>
          </a:p>
        </p:txBody>
      </p:sp>
      <p:graphicFrame>
        <p:nvGraphicFramePr>
          <p:cNvPr id="71" name="개체 70">
            <a:extLst>
              <a:ext uri="{FF2B5EF4-FFF2-40B4-BE49-F238E27FC236}">
                <a16:creationId xmlns:a16="http://schemas.microsoft.com/office/drawing/2014/main" id="{A8EE5484-371F-49B6-83F1-4CBE595E0831}"/>
              </a:ext>
            </a:extLst>
          </p:cNvPr>
          <p:cNvGraphicFramePr>
            <a:graphicFrameLocks noChangeAspect="1"/>
          </p:cNvGraphicFramePr>
          <p:nvPr>
            <p:extLst>
              <p:ext uri="{D42A27DB-BD31-4B8C-83A1-F6EECF244321}">
                <p14:modId xmlns:p14="http://schemas.microsoft.com/office/powerpoint/2010/main" val="2652335918"/>
              </p:ext>
            </p:extLst>
          </p:nvPr>
        </p:nvGraphicFramePr>
        <p:xfrm>
          <a:off x="1787525" y="1293813"/>
          <a:ext cx="3282950" cy="1914525"/>
        </p:xfrm>
        <a:graphic>
          <a:graphicData uri="http://schemas.openxmlformats.org/presentationml/2006/ole">
            <mc:AlternateContent xmlns:mc="http://schemas.openxmlformats.org/markup-compatibility/2006">
              <mc:Choice xmlns:v="urn:schemas-microsoft-com:vml" Requires="v">
                <p:oleObj spid="_x0000_s9589" name="Prism 9" r:id="rId5" imgW="3282277" imgH="1914939" progId="Prism9.Document">
                  <p:embed/>
                </p:oleObj>
              </mc:Choice>
              <mc:Fallback>
                <p:oleObj name="Prism 9" r:id="rId5" imgW="3282277" imgH="1914939" progId="Prism9.Document">
                  <p:embed/>
                  <p:pic>
                    <p:nvPicPr>
                      <p:cNvPr id="31" name="개체 30">
                        <a:extLst>
                          <a:ext uri="{FF2B5EF4-FFF2-40B4-BE49-F238E27FC236}">
                            <a16:creationId xmlns:a16="http://schemas.microsoft.com/office/drawing/2014/main" id="{5EDBA6A1-8EBB-4A01-BB01-0D72FF3449CE}"/>
                          </a:ext>
                        </a:extLst>
                      </p:cNvPr>
                      <p:cNvPicPr/>
                      <p:nvPr/>
                    </p:nvPicPr>
                    <p:blipFill>
                      <a:blip r:embed="rId6"/>
                      <a:stretch>
                        <a:fillRect/>
                      </a:stretch>
                    </p:blipFill>
                    <p:spPr>
                      <a:xfrm>
                        <a:off x="1787525" y="1293813"/>
                        <a:ext cx="3282950" cy="1914525"/>
                      </a:xfrm>
                      <a:prstGeom prst="rect">
                        <a:avLst/>
                      </a:prstGeom>
                    </p:spPr>
                  </p:pic>
                </p:oleObj>
              </mc:Fallback>
            </mc:AlternateContent>
          </a:graphicData>
        </a:graphic>
      </p:graphicFrame>
    </p:spTree>
    <p:extLst>
      <p:ext uri="{BB962C8B-B14F-4D97-AF65-F5344CB8AC3E}">
        <p14:creationId xmlns:p14="http://schemas.microsoft.com/office/powerpoint/2010/main" val="3436796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개체 9">
            <a:extLst>
              <a:ext uri="{FF2B5EF4-FFF2-40B4-BE49-F238E27FC236}">
                <a16:creationId xmlns:a16="http://schemas.microsoft.com/office/drawing/2014/main" id="{5555C76C-0995-4E7F-A180-E009B2986867}"/>
              </a:ext>
            </a:extLst>
          </p:cNvPr>
          <p:cNvGraphicFramePr>
            <a:graphicFrameLocks noChangeAspect="1"/>
          </p:cNvGraphicFramePr>
          <p:nvPr>
            <p:extLst>
              <p:ext uri="{D42A27DB-BD31-4B8C-83A1-F6EECF244321}">
                <p14:modId xmlns:p14="http://schemas.microsoft.com/office/powerpoint/2010/main" val="1584530231"/>
              </p:ext>
            </p:extLst>
          </p:nvPr>
        </p:nvGraphicFramePr>
        <p:xfrm>
          <a:off x="3676993" y="2571343"/>
          <a:ext cx="1884362" cy="1374775"/>
        </p:xfrm>
        <a:graphic>
          <a:graphicData uri="http://schemas.openxmlformats.org/presentationml/2006/ole">
            <mc:AlternateContent xmlns:mc="http://schemas.openxmlformats.org/markup-compatibility/2006">
              <mc:Choice xmlns:v="urn:schemas-microsoft-com:vml" Requires="v">
                <p:oleObj spid="_x0000_s10984" name="Prism 9" r:id="rId3" imgW="1884230" imgH="1375068" progId="Prism9.Document">
                  <p:embed/>
                </p:oleObj>
              </mc:Choice>
              <mc:Fallback>
                <p:oleObj name="Prism 9" r:id="rId3" imgW="1884230" imgH="1375068" progId="Prism9.Document">
                  <p:embed/>
                  <p:pic>
                    <p:nvPicPr>
                      <p:cNvPr id="0" name=""/>
                      <p:cNvPicPr/>
                      <p:nvPr/>
                    </p:nvPicPr>
                    <p:blipFill>
                      <a:blip r:embed="rId4"/>
                      <a:stretch>
                        <a:fillRect/>
                      </a:stretch>
                    </p:blipFill>
                    <p:spPr>
                      <a:xfrm>
                        <a:off x="3676993" y="2571343"/>
                        <a:ext cx="1884362" cy="1374775"/>
                      </a:xfrm>
                      <a:prstGeom prst="rect">
                        <a:avLst/>
                      </a:prstGeom>
                    </p:spPr>
                  </p:pic>
                </p:oleObj>
              </mc:Fallback>
            </mc:AlternateContent>
          </a:graphicData>
        </a:graphic>
      </p:graphicFrame>
      <p:sp>
        <p:nvSpPr>
          <p:cNvPr id="133" name="TextBox 132"/>
          <p:cNvSpPr txBox="1"/>
          <p:nvPr/>
        </p:nvSpPr>
        <p:spPr>
          <a:xfrm>
            <a:off x="1182648" y="81578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134" name="TextBox 133"/>
          <p:cNvSpPr txBox="1"/>
          <p:nvPr/>
        </p:nvSpPr>
        <p:spPr>
          <a:xfrm>
            <a:off x="980728" y="2354862"/>
            <a:ext cx="202231"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178" name="TextBox 177">
            <a:extLst>
              <a:ext uri="{FF2B5EF4-FFF2-40B4-BE49-F238E27FC236}">
                <a16:creationId xmlns:a16="http://schemas.microsoft.com/office/drawing/2014/main" id="{53547FF5-4DEA-487C-A80D-89B37F5156F9}"/>
              </a:ext>
            </a:extLst>
          </p:cNvPr>
          <p:cNvSpPr txBox="1"/>
          <p:nvPr/>
        </p:nvSpPr>
        <p:spPr>
          <a:xfrm>
            <a:off x="476672" y="4467235"/>
            <a:ext cx="5904656" cy="10618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11. Mast4 interaction with Smad3 and their effect on the TGF-</a:t>
            </a:r>
            <a:r>
              <a:rPr lang="en-US" altLang="ko-KR" sz="900" b="1" dirty="0">
                <a:latin typeface="Symbol" panose="05050102010706020507" pitchFamily="18" charset="2"/>
                <a:cs typeface="Arial" panose="020B0604020202020204" pitchFamily="34" charset="0"/>
              </a:rPr>
              <a:t>b1</a:t>
            </a:r>
            <a:r>
              <a:rPr lang="en-US" altLang="ko-KR" sz="900" b="1" dirty="0">
                <a:latin typeface="Arial" panose="020B0604020202020204" pitchFamily="34" charset="0"/>
                <a:cs typeface="Arial" panose="020B0604020202020204" pitchFamily="34" charset="0"/>
              </a:rPr>
              <a:t>/Smad3-induced transcriptional activation.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indicated plasmids were co-transfected to C3H10T1/2 cells, followed by immunoprecipitation assay.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Smad3/4-induced transcriptional activation was examined by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CAGA and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SBE reporter assay in wild-type and Mast4-depleted C3H10T1/2 cells.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endParaRPr lang="ko-KR" altLang="en-US" sz="900" dirty="0">
              <a:latin typeface="Arial" panose="020B0604020202020204" pitchFamily="34" charset="0"/>
              <a:cs typeface="Arial" panose="020B0604020202020204" pitchFamily="34" charset="0"/>
            </a:endParaRPr>
          </a:p>
        </p:txBody>
      </p:sp>
      <p:sp>
        <p:nvSpPr>
          <p:cNvPr id="94" name="TextBox 93"/>
          <p:cNvSpPr txBox="1"/>
          <p:nvPr/>
        </p:nvSpPr>
        <p:spPr>
          <a:xfrm>
            <a:off x="2613799" y="1295761"/>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GFP</a:t>
            </a:r>
            <a:endParaRPr lang="ko-KR" altLang="en-US" sz="600" dirty="0">
              <a:latin typeface="Arial" panose="020B0604020202020204" pitchFamily="34" charset="0"/>
              <a:cs typeface="Arial" panose="020B0604020202020204" pitchFamily="34" charset="0"/>
            </a:endParaRPr>
          </a:p>
        </p:txBody>
      </p:sp>
      <p:sp>
        <p:nvSpPr>
          <p:cNvPr id="95" name="TextBox 94"/>
          <p:cNvSpPr txBox="1"/>
          <p:nvPr/>
        </p:nvSpPr>
        <p:spPr>
          <a:xfrm>
            <a:off x="2613799" y="1457235"/>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a:t>
            </a:r>
            <a:endParaRPr lang="ko-KR" altLang="en-US" sz="600" dirty="0">
              <a:latin typeface="Arial" panose="020B0604020202020204" pitchFamily="34" charset="0"/>
              <a:cs typeface="Arial" panose="020B0604020202020204" pitchFamily="34" charset="0"/>
            </a:endParaRPr>
          </a:p>
        </p:txBody>
      </p:sp>
      <p:sp>
        <p:nvSpPr>
          <p:cNvPr id="96" name="TextBox 95"/>
          <p:cNvSpPr txBox="1"/>
          <p:nvPr/>
        </p:nvSpPr>
        <p:spPr>
          <a:xfrm>
            <a:off x="2613799" y="1697262"/>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GFP</a:t>
            </a:r>
            <a:endParaRPr lang="ko-KR" altLang="en-US" sz="600" dirty="0">
              <a:latin typeface="Arial" panose="020B0604020202020204" pitchFamily="34" charset="0"/>
              <a:cs typeface="Arial" panose="020B0604020202020204" pitchFamily="34" charset="0"/>
            </a:endParaRPr>
          </a:p>
        </p:txBody>
      </p:sp>
      <p:sp>
        <p:nvSpPr>
          <p:cNvPr id="97" name="TextBox 96"/>
          <p:cNvSpPr txBox="1"/>
          <p:nvPr/>
        </p:nvSpPr>
        <p:spPr>
          <a:xfrm>
            <a:off x="2625894" y="1867916"/>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a:t>
            </a:r>
            <a:endParaRPr lang="ko-KR" altLang="en-US" sz="600" dirty="0">
              <a:latin typeface="Arial" panose="020B0604020202020204" pitchFamily="34" charset="0"/>
              <a:cs typeface="Arial" panose="020B0604020202020204" pitchFamily="34" charset="0"/>
            </a:endParaRPr>
          </a:p>
        </p:txBody>
      </p:sp>
      <p:sp>
        <p:nvSpPr>
          <p:cNvPr id="98" name="TextBox 97"/>
          <p:cNvSpPr txBox="1"/>
          <p:nvPr/>
        </p:nvSpPr>
        <p:spPr>
          <a:xfrm>
            <a:off x="2619605" y="1113546"/>
            <a:ext cx="76789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HA-Mast4-FULL</a:t>
            </a:r>
            <a:endParaRPr lang="ko-KR" altLang="en-US" sz="600" dirty="0">
              <a:latin typeface="Arial" panose="020B0604020202020204" pitchFamily="34" charset="0"/>
              <a:cs typeface="Arial" panose="020B0604020202020204" pitchFamily="34" charset="0"/>
            </a:endParaRPr>
          </a:p>
        </p:txBody>
      </p:sp>
      <p:sp>
        <p:nvSpPr>
          <p:cNvPr id="99" name="TextBox 98"/>
          <p:cNvSpPr txBox="1"/>
          <p:nvPr/>
        </p:nvSpPr>
        <p:spPr>
          <a:xfrm>
            <a:off x="2617649" y="976388"/>
            <a:ext cx="811351"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GFP-Smad3</a:t>
            </a:r>
            <a:endParaRPr lang="ko-KR" altLang="en-US" sz="600" dirty="0">
              <a:latin typeface="Arial" panose="020B0604020202020204" pitchFamily="34" charset="0"/>
              <a:cs typeface="Arial" panose="020B0604020202020204" pitchFamily="34" charset="0"/>
            </a:endParaRPr>
          </a:p>
        </p:txBody>
      </p:sp>
      <p:sp>
        <p:nvSpPr>
          <p:cNvPr id="100" name="TextBox 99"/>
          <p:cNvSpPr txBox="1"/>
          <p:nvPr/>
        </p:nvSpPr>
        <p:spPr>
          <a:xfrm>
            <a:off x="2199351" y="1113546"/>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01" name="TextBox 100"/>
          <p:cNvSpPr txBox="1"/>
          <p:nvPr/>
        </p:nvSpPr>
        <p:spPr>
          <a:xfrm>
            <a:off x="2209006" y="976527"/>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02" name="TextBox 101"/>
          <p:cNvSpPr txBox="1"/>
          <p:nvPr/>
        </p:nvSpPr>
        <p:spPr>
          <a:xfrm>
            <a:off x="2404455" y="1113546"/>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03" name="TextBox 102"/>
          <p:cNvSpPr txBox="1"/>
          <p:nvPr/>
        </p:nvSpPr>
        <p:spPr>
          <a:xfrm>
            <a:off x="2404455" y="976527"/>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08" name="TextBox 107"/>
          <p:cNvSpPr txBox="1"/>
          <p:nvPr/>
        </p:nvSpPr>
        <p:spPr>
          <a:xfrm>
            <a:off x="1761091" y="1270110"/>
            <a:ext cx="276999" cy="313547"/>
          </a:xfrm>
          <a:prstGeom prst="rect">
            <a:avLst/>
          </a:prstGeom>
          <a:noFill/>
        </p:spPr>
        <p:txBody>
          <a:bodyPr vert="vert270" wrap="none" rtlCol="0">
            <a:spAutoFit/>
          </a:bodyPr>
          <a:lstStyle/>
          <a:p>
            <a:r>
              <a:rPr lang="en-US" altLang="ko-KR" sz="600" dirty="0">
                <a:latin typeface="Arial" panose="020B0604020202020204" pitchFamily="34" charset="0"/>
                <a:cs typeface="Arial" panose="020B0604020202020204" pitchFamily="34" charset="0"/>
              </a:rPr>
              <a:t>IP: HA</a:t>
            </a:r>
            <a:endParaRPr lang="ko-KR" altLang="en-US" sz="600" dirty="0">
              <a:latin typeface="Arial" panose="020B0604020202020204" pitchFamily="34" charset="0"/>
              <a:cs typeface="Arial" panose="020B0604020202020204" pitchFamily="34" charset="0"/>
            </a:endParaRPr>
          </a:p>
        </p:txBody>
      </p:sp>
      <p:pic>
        <p:nvPicPr>
          <p:cNvPr id="104" name="그림 103"/>
          <p:cNvPicPr preferRelativeResize="0">
            <a:picLocks/>
          </p:cNvPicPr>
          <p:nvPr/>
        </p:nvPicPr>
        <p:blipFill rotWithShape="1">
          <a:blip r:embed="rId5">
            <a:extLst>
              <a:ext uri="{28A0092B-C50C-407E-A947-70E740481C1C}">
                <a14:useLocalDpi xmlns:a14="http://schemas.microsoft.com/office/drawing/2010/main"/>
              </a:ext>
            </a:extLst>
          </a:blip>
          <a:srcRect/>
          <a:stretch/>
        </p:blipFill>
        <p:spPr>
          <a:xfrm>
            <a:off x="2249771" y="1863018"/>
            <a:ext cx="342857" cy="137143"/>
          </a:xfrm>
          <a:prstGeom prst="rect">
            <a:avLst/>
          </a:prstGeom>
          <a:ln>
            <a:solidFill>
              <a:schemeClr val="tx1"/>
            </a:solidFill>
          </a:ln>
        </p:spPr>
      </p:pic>
      <p:pic>
        <p:nvPicPr>
          <p:cNvPr id="105" name="그림 104"/>
          <p:cNvPicPr preferRelativeResize="0">
            <a:picLocks/>
          </p:cNvPicPr>
          <p:nvPr/>
        </p:nvPicPr>
        <p:blipFill rotWithShape="1">
          <a:blip r:embed="rId6">
            <a:extLst>
              <a:ext uri="{28A0092B-C50C-407E-A947-70E740481C1C}">
                <a14:useLocalDpi xmlns:a14="http://schemas.microsoft.com/office/drawing/2010/main"/>
              </a:ext>
            </a:extLst>
          </a:blip>
          <a:srcRect/>
          <a:stretch/>
        </p:blipFill>
        <p:spPr>
          <a:xfrm>
            <a:off x="2249771" y="1693792"/>
            <a:ext cx="342857" cy="137143"/>
          </a:xfrm>
          <a:prstGeom prst="rect">
            <a:avLst/>
          </a:prstGeom>
          <a:ln>
            <a:solidFill>
              <a:schemeClr val="tx1"/>
            </a:solidFill>
          </a:ln>
        </p:spPr>
      </p:pic>
      <p:pic>
        <p:nvPicPr>
          <p:cNvPr id="106" name="그림 105"/>
          <p:cNvPicPr preferRelativeResize="0">
            <a:picLocks/>
          </p:cNvPicPr>
          <p:nvPr/>
        </p:nvPicPr>
        <p:blipFill rotWithShape="1">
          <a:blip r:embed="rId7">
            <a:extLst>
              <a:ext uri="{28A0092B-C50C-407E-A947-70E740481C1C}">
                <a14:useLocalDpi xmlns:a14="http://schemas.microsoft.com/office/drawing/2010/main"/>
              </a:ext>
            </a:extLst>
          </a:blip>
          <a:srcRect/>
          <a:stretch/>
        </p:blipFill>
        <p:spPr>
          <a:xfrm>
            <a:off x="2249771" y="1469100"/>
            <a:ext cx="342857" cy="137143"/>
          </a:xfrm>
          <a:prstGeom prst="rect">
            <a:avLst/>
          </a:prstGeom>
          <a:ln>
            <a:solidFill>
              <a:schemeClr val="tx1"/>
            </a:solidFill>
          </a:ln>
        </p:spPr>
      </p:pic>
      <p:pic>
        <p:nvPicPr>
          <p:cNvPr id="107" name="그림 106"/>
          <p:cNvPicPr preferRelativeResize="0">
            <a:picLocks/>
          </p:cNvPicPr>
          <p:nvPr/>
        </p:nvPicPr>
        <p:blipFill rotWithShape="1">
          <a:blip r:embed="rId8">
            <a:extLst>
              <a:ext uri="{28A0092B-C50C-407E-A947-70E740481C1C}">
                <a14:useLocalDpi xmlns:a14="http://schemas.microsoft.com/office/drawing/2010/main"/>
              </a:ext>
            </a:extLst>
          </a:blip>
          <a:srcRect/>
          <a:stretch/>
        </p:blipFill>
        <p:spPr>
          <a:xfrm>
            <a:off x="2249771" y="1301750"/>
            <a:ext cx="342857" cy="137143"/>
          </a:xfrm>
          <a:prstGeom prst="rect">
            <a:avLst/>
          </a:prstGeom>
          <a:ln>
            <a:solidFill>
              <a:schemeClr val="tx1"/>
            </a:solidFill>
          </a:ln>
        </p:spPr>
      </p:pic>
      <p:sp>
        <p:nvSpPr>
          <p:cNvPr id="111" name="TextBox 110"/>
          <p:cNvSpPr txBox="1"/>
          <p:nvPr/>
        </p:nvSpPr>
        <p:spPr>
          <a:xfrm>
            <a:off x="1661000" y="1622207"/>
            <a:ext cx="369332" cy="470643"/>
          </a:xfrm>
          <a:prstGeom prst="rect">
            <a:avLst/>
          </a:prstGeom>
          <a:noFill/>
        </p:spPr>
        <p:txBody>
          <a:bodyPr vert="vert270" wrap="none" rtlCol="0">
            <a:spAutoFit/>
          </a:bodyPr>
          <a:lstStyle/>
          <a:p>
            <a:pPr algn="ctr"/>
            <a:r>
              <a:rPr lang="en-US" altLang="ko-KR" sz="600" dirty="0">
                <a:latin typeface="Arial" panose="020B0604020202020204" pitchFamily="34" charset="0"/>
                <a:cs typeface="Arial" panose="020B0604020202020204" pitchFamily="34" charset="0"/>
              </a:rPr>
              <a:t>Total </a:t>
            </a:r>
          </a:p>
          <a:p>
            <a:pPr algn="ctr"/>
            <a:r>
              <a:rPr lang="en-US" altLang="ko-KR" sz="600" dirty="0">
                <a:latin typeface="Arial" panose="020B0604020202020204" pitchFamily="34" charset="0"/>
                <a:cs typeface="Arial" panose="020B0604020202020204" pitchFamily="34" charset="0"/>
              </a:rPr>
              <a:t>cell lysates</a:t>
            </a:r>
            <a:endParaRPr lang="ko-KR" altLang="en-US" sz="600" dirty="0">
              <a:latin typeface="Arial" panose="020B0604020202020204" pitchFamily="34" charset="0"/>
              <a:cs typeface="Arial" panose="020B0604020202020204" pitchFamily="34" charset="0"/>
            </a:endParaRPr>
          </a:p>
        </p:txBody>
      </p:sp>
      <p:cxnSp>
        <p:nvCxnSpPr>
          <p:cNvPr id="67" name="직선 연결선 66"/>
          <p:cNvCxnSpPr/>
          <p:nvPr/>
        </p:nvCxnSpPr>
        <p:spPr>
          <a:xfrm>
            <a:off x="1963254" y="1295761"/>
            <a:ext cx="0" cy="3102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직선 연결선 67"/>
          <p:cNvCxnSpPr/>
          <p:nvPr/>
        </p:nvCxnSpPr>
        <p:spPr>
          <a:xfrm>
            <a:off x="1963254" y="1689602"/>
            <a:ext cx="0" cy="3102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4461822" y="976388"/>
            <a:ext cx="910776"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HA-Mast4-PDZ</a:t>
            </a:r>
            <a:endParaRPr lang="ko-KR" altLang="en-US" sz="600" dirty="0">
              <a:latin typeface="Arial" panose="020B0604020202020204" pitchFamily="34" charset="0"/>
              <a:cs typeface="Arial" panose="020B0604020202020204" pitchFamily="34" charset="0"/>
            </a:endParaRPr>
          </a:p>
        </p:txBody>
      </p:sp>
      <p:pic>
        <p:nvPicPr>
          <p:cNvPr id="114" name="Picture 2"/>
          <p:cNvPicPr preferRelativeResize="0">
            <a:picLocks noChangeArrowheads="1"/>
          </p:cNvPicPr>
          <p:nvPr/>
        </p:nvPicPr>
        <p:blipFill rotWithShape="1">
          <a:blip r:embed="rId9" cstate="print">
            <a:extLst>
              <a:ext uri="{28A0092B-C50C-407E-A947-70E740481C1C}">
                <a14:useLocalDpi xmlns:a14="http://schemas.microsoft.com/office/drawing/2010/main"/>
              </a:ext>
            </a:extLst>
          </a:blip>
          <a:srcRect/>
          <a:stretch/>
        </p:blipFill>
        <p:spPr bwMode="auto">
          <a:xfrm>
            <a:off x="4048105" y="1863018"/>
            <a:ext cx="342857"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15" name="그림 114"/>
          <p:cNvPicPr preferRelativeResize="0">
            <a:picLocks/>
          </p:cNvPicPr>
          <p:nvPr/>
        </p:nvPicPr>
        <p:blipFill rotWithShape="1">
          <a:blip r:embed="rId10">
            <a:extLst>
              <a:ext uri="{28A0092B-C50C-407E-A947-70E740481C1C}">
                <a14:useLocalDpi xmlns:a14="http://schemas.microsoft.com/office/drawing/2010/main"/>
              </a:ext>
            </a:extLst>
          </a:blip>
          <a:srcRect/>
          <a:stretch/>
        </p:blipFill>
        <p:spPr>
          <a:xfrm>
            <a:off x="4048105" y="1693792"/>
            <a:ext cx="342857" cy="137143"/>
          </a:xfrm>
          <a:prstGeom prst="rect">
            <a:avLst/>
          </a:prstGeom>
          <a:ln>
            <a:solidFill>
              <a:schemeClr val="tx1"/>
            </a:solidFill>
          </a:ln>
        </p:spPr>
      </p:pic>
      <p:pic>
        <p:nvPicPr>
          <p:cNvPr id="116" name="그림 115"/>
          <p:cNvPicPr preferRelativeResize="0">
            <a:picLocks/>
          </p:cNvPicPr>
          <p:nvPr/>
        </p:nvPicPr>
        <p:blipFill rotWithShape="1">
          <a:blip r:embed="rId11">
            <a:extLst>
              <a:ext uri="{BEBA8EAE-BF5A-486C-A8C5-ECC9F3942E4B}">
                <a14:imgProps xmlns:a14="http://schemas.microsoft.com/office/drawing/2010/main">
                  <a14:imgLayer r:embed="rId12">
                    <a14:imgEffect>
                      <a14:brightnessContrast bright="11000" contrast="66000"/>
                    </a14:imgEffect>
                  </a14:imgLayer>
                </a14:imgProps>
              </a:ext>
              <a:ext uri="{28A0092B-C50C-407E-A947-70E740481C1C}">
                <a14:useLocalDpi xmlns:a14="http://schemas.microsoft.com/office/drawing/2010/main"/>
              </a:ext>
            </a:extLst>
          </a:blip>
          <a:srcRect/>
          <a:stretch/>
        </p:blipFill>
        <p:spPr>
          <a:xfrm>
            <a:off x="4048105" y="1301750"/>
            <a:ext cx="342857" cy="137143"/>
          </a:xfrm>
          <a:prstGeom prst="rect">
            <a:avLst/>
          </a:prstGeom>
          <a:ln>
            <a:solidFill>
              <a:schemeClr val="tx1"/>
            </a:solidFill>
          </a:ln>
        </p:spPr>
      </p:pic>
      <p:pic>
        <p:nvPicPr>
          <p:cNvPr id="117" name="그림 116"/>
          <p:cNvPicPr preferRelativeResize="0">
            <a:picLocks/>
          </p:cNvPicPr>
          <p:nvPr/>
        </p:nvPicPr>
        <p:blipFill rotWithShape="1">
          <a:blip r:embed="rId13">
            <a:extLst>
              <a:ext uri="{28A0092B-C50C-407E-A947-70E740481C1C}">
                <a14:useLocalDpi xmlns:a14="http://schemas.microsoft.com/office/drawing/2010/main"/>
              </a:ext>
            </a:extLst>
          </a:blip>
          <a:srcRect/>
          <a:stretch/>
        </p:blipFill>
        <p:spPr>
          <a:xfrm>
            <a:off x="4048105" y="1469100"/>
            <a:ext cx="342857" cy="137143"/>
          </a:xfrm>
          <a:prstGeom prst="rect">
            <a:avLst/>
          </a:prstGeom>
          <a:ln>
            <a:solidFill>
              <a:schemeClr val="tx1"/>
            </a:solidFill>
          </a:ln>
        </p:spPr>
      </p:pic>
      <p:sp>
        <p:nvSpPr>
          <p:cNvPr id="122" name="TextBox 121"/>
          <p:cNvSpPr txBox="1"/>
          <p:nvPr/>
        </p:nvSpPr>
        <p:spPr>
          <a:xfrm>
            <a:off x="4461822" y="1113546"/>
            <a:ext cx="911394"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Myc-Smad3</a:t>
            </a:r>
            <a:endParaRPr lang="ko-KR" altLang="en-US" sz="600" dirty="0">
              <a:latin typeface="Arial" panose="020B0604020202020204" pitchFamily="34" charset="0"/>
              <a:cs typeface="Arial" panose="020B0604020202020204" pitchFamily="34" charset="0"/>
            </a:endParaRPr>
          </a:p>
        </p:txBody>
      </p:sp>
      <p:sp>
        <p:nvSpPr>
          <p:cNvPr id="69" name="TextBox 68"/>
          <p:cNvSpPr txBox="1"/>
          <p:nvPr/>
        </p:nvSpPr>
        <p:spPr>
          <a:xfrm>
            <a:off x="3559289" y="1236447"/>
            <a:ext cx="276999" cy="347211"/>
          </a:xfrm>
          <a:prstGeom prst="rect">
            <a:avLst/>
          </a:prstGeom>
          <a:noFill/>
        </p:spPr>
        <p:txBody>
          <a:bodyPr vert="vert270" wrap="none" rtlCol="0">
            <a:spAutoFit/>
          </a:bodyPr>
          <a:lstStyle/>
          <a:p>
            <a:r>
              <a:rPr lang="en-US" altLang="ko-KR" sz="600" dirty="0">
                <a:latin typeface="Arial" panose="020B0604020202020204" pitchFamily="34" charset="0"/>
                <a:cs typeface="Arial" panose="020B0604020202020204" pitchFamily="34" charset="0"/>
              </a:rPr>
              <a:t>IP: Myc</a:t>
            </a:r>
            <a:endParaRPr lang="ko-KR" altLang="en-US" sz="600" dirty="0">
              <a:latin typeface="Arial" panose="020B0604020202020204" pitchFamily="34" charset="0"/>
              <a:cs typeface="Arial" panose="020B0604020202020204" pitchFamily="34" charset="0"/>
            </a:endParaRPr>
          </a:p>
        </p:txBody>
      </p:sp>
      <p:sp>
        <p:nvSpPr>
          <p:cNvPr id="70" name="TextBox 69"/>
          <p:cNvSpPr txBox="1"/>
          <p:nvPr/>
        </p:nvSpPr>
        <p:spPr>
          <a:xfrm>
            <a:off x="3459198" y="1622207"/>
            <a:ext cx="369332" cy="470643"/>
          </a:xfrm>
          <a:prstGeom prst="rect">
            <a:avLst/>
          </a:prstGeom>
          <a:noFill/>
        </p:spPr>
        <p:txBody>
          <a:bodyPr vert="vert270" wrap="none" rtlCol="0">
            <a:spAutoFit/>
          </a:bodyPr>
          <a:lstStyle/>
          <a:p>
            <a:pPr algn="ctr"/>
            <a:r>
              <a:rPr lang="en-US" altLang="ko-KR" sz="600" dirty="0">
                <a:latin typeface="Arial" panose="020B0604020202020204" pitchFamily="34" charset="0"/>
                <a:cs typeface="Arial" panose="020B0604020202020204" pitchFamily="34" charset="0"/>
              </a:rPr>
              <a:t>Total </a:t>
            </a:r>
          </a:p>
          <a:p>
            <a:pPr algn="ctr"/>
            <a:r>
              <a:rPr lang="en-US" altLang="ko-KR" sz="600" dirty="0">
                <a:latin typeface="Arial" panose="020B0604020202020204" pitchFamily="34" charset="0"/>
                <a:cs typeface="Arial" panose="020B0604020202020204" pitchFamily="34" charset="0"/>
              </a:rPr>
              <a:t>cell lysates</a:t>
            </a:r>
            <a:endParaRPr lang="ko-KR" altLang="en-US" sz="600" dirty="0">
              <a:latin typeface="Arial" panose="020B0604020202020204" pitchFamily="34" charset="0"/>
              <a:cs typeface="Arial" panose="020B0604020202020204" pitchFamily="34" charset="0"/>
            </a:endParaRPr>
          </a:p>
        </p:txBody>
      </p:sp>
      <p:cxnSp>
        <p:nvCxnSpPr>
          <p:cNvPr id="71" name="직선 연결선 70"/>
          <p:cNvCxnSpPr/>
          <p:nvPr/>
        </p:nvCxnSpPr>
        <p:spPr>
          <a:xfrm>
            <a:off x="3754060" y="1295761"/>
            <a:ext cx="0" cy="3102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직선 연결선 71"/>
          <p:cNvCxnSpPr/>
          <p:nvPr/>
        </p:nvCxnSpPr>
        <p:spPr>
          <a:xfrm>
            <a:off x="3754060" y="1689602"/>
            <a:ext cx="0" cy="3102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4014820" y="1113546"/>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74" name="TextBox 73"/>
          <p:cNvSpPr txBox="1"/>
          <p:nvPr/>
        </p:nvSpPr>
        <p:spPr>
          <a:xfrm>
            <a:off x="4024475" y="976527"/>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75" name="TextBox 74"/>
          <p:cNvSpPr txBox="1"/>
          <p:nvPr/>
        </p:nvSpPr>
        <p:spPr>
          <a:xfrm>
            <a:off x="4219924" y="1113546"/>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76" name="TextBox 75"/>
          <p:cNvSpPr txBox="1"/>
          <p:nvPr/>
        </p:nvSpPr>
        <p:spPr>
          <a:xfrm>
            <a:off x="4219924" y="976527"/>
            <a:ext cx="177885" cy="184666"/>
          </a:xfrm>
          <a:prstGeom prst="rect">
            <a:avLst/>
          </a:prstGeom>
          <a:noFill/>
        </p:spPr>
        <p:txBody>
          <a:bodyPr wrap="square" rtlCol="0">
            <a:spAutoFit/>
          </a:bodyPr>
          <a:lstStyle/>
          <a:p>
            <a:pPr algn="r"/>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515B5A16-D356-431C-BEA3-6BB2829D58A8}"/>
              </a:ext>
            </a:extLst>
          </p:cNvPr>
          <p:cNvSpPr txBox="1"/>
          <p:nvPr/>
        </p:nvSpPr>
        <p:spPr>
          <a:xfrm>
            <a:off x="4397809" y="1301483"/>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a:t>
            </a:r>
            <a:endParaRPr lang="ko-KR" altLang="en-US" sz="6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AFAE1B2B-9C6C-41A4-AAB4-F26A172D49A5}"/>
              </a:ext>
            </a:extLst>
          </p:cNvPr>
          <p:cNvSpPr txBox="1"/>
          <p:nvPr/>
        </p:nvSpPr>
        <p:spPr>
          <a:xfrm>
            <a:off x="4397809" y="1462957"/>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Myc</a:t>
            </a:r>
            <a:endParaRPr lang="ko-KR" altLang="en-US" sz="6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64EDB27A-14E0-411C-9CCA-92C35856611F}"/>
              </a:ext>
            </a:extLst>
          </p:cNvPr>
          <p:cNvSpPr txBox="1"/>
          <p:nvPr/>
        </p:nvSpPr>
        <p:spPr>
          <a:xfrm>
            <a:off x="4399626" y="1850524"/>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Myc</a:t>
            </a:r>
            <a:endParaRPr lang="ko-KR" altLang="en-US" sz="600"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3424A248-0911-4671-8E0A-658945507889}"/>
              </a:ext>
            </a:extLst>
          </p:cNvPr>
          <p:cNvSpPr txBox="1"/>
          <p:nvPr/>
        </p:nvSpPr>
        <p:spPr>
          <a:xfrm>
            <a:off x="4396897" y="1707843"/>
            <a:ext cx="50007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HA</a:t>
            </a:r>
            <a:endParaRPr lang="ko-KR" altLang="en-US" sz="600"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D5A26F53-8054-4E89-924F-464E9CB6BD3F}"/>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11</a:t>
            </a:r>
            <a:endParaRPr lang="ko-KR" altLang="en-US" sz="1050" b="1"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433929FC-9CE9-495C-98E5-7DD4C81F9AE5}"/>
              </a:ext>
            </a:extLst>
          </p:cNvPr>
          <p:cNvSpPr txBox="1"/>
          <p:nvPr/>
        </p:nvSpPr>
        <p:spPr>
          <a:xfrm>
            <a:off x="2817908" y="2788615"/>
            <a:ext cx="715813"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None</a:t>
            </a:r>
            <a:endParaRPr lang="ko-KR" altLang="en-US" sz="700"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C12B91C6-05C8-4D6F-8125-232E8544B590}"/>
              </a:ext>
            </a:extLst>
          </p:cNvPr>
          <p:cNvSpPr txBox="1"/>
          <p:nvPr/>
        </p:nvSpPr>
        <p:spPr>
          <a:xfrm>
            <a:off x="2817908" y="2895535"/>
            <a:ext cx="715813"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TGF-</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97CDD16B-9083-49BB-97D4-92D4BBF2192C}"/>
              </a:ext>
            </a:extLst>
          </p:cNvPr>
          <p:cNvSpPr txBox="1"/>
          <p:nvPr/>
        </p:nvSpPr>
        <p:spPr>
          <a:xfrm>
            <a:off x="2817908" y="2992905"/>
            <a:ext cx="715813"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Vactosertib</a:t>
            </a:r>
            <a:endParaRPr lang="ko-KR" altLang="en-US" sz="700" dirty="0">
              <a:latin typeface="Arial" panose="020B0604020202020204" pitchFamily="34" charset="0"/>
              <a:cs typeface="Arial" panose="020B0604020202020204" pitchFamily="34" charset="0"/>
            </a:endParaRPr>
          </a:p>
        </p:txBody>
      </p:sp>
      <p:grpSp>
        <p:nvGrpSpPr>
          <p:cNvPr id="3" name="그룹 2">
            <a:extLst>
              <a:ext uri="{FF2B5EF4-FFF2-40B4-BE49-F238E27FC236}">
                <a16:creationId xmlns:a16="http://schemas.microsoft.com/office/drawing/2014/main" id="{FE6C9077-0CEA-41B7-B11A-521888CD2FDF}"/>
              </a:ext>
            </a:extLst>
          </p:cNvPr>
          <p:cNvGrpSpPr/>
          <p:nvPr/>
        </p:nvGrpSpPr>
        <p:grpSpPr>
          <a:xfrm>
            <a:off x="4365106" y="2677720"/>
            <a:ext cx="576062" cy="454862"/>
            <a:chOff x="4365106" y="2677720"/>
            <a:chExt cx="504054" cy="454862"/>
          </a:xfrm>
        </p:grpSpPr>
        <p:cxnSp>
          <p:nvCxnSpPr>
            <p:cNvPr id="63" name="직선 연결선 62">
              <a:extLst>
                <a:ext uri="{FF2B5EF4-FFF2-40B4-BE49-F238E27FC236}">
                  <a16:creationId xmlns:a16="http://schemas.microsoft.com/office/drawing/2014/main" id="{1AAF0FED-3E58-4158-88C4-1A061B401D8C}"/>
                </a:ext>
              </a:extLst>
            </p:cNvPr>
            <p:cNvCxnSpPr>
              <a:cxnSpLocks/>
            </p:cNvCxnSpPr>
            <p:nvPr/>
          </p:nvCxnSpPr>
          <p:spPr>
            <a:xfrm flipH="1">
              <a:off x="4365106" y="2681913"/>
              <a:ext cx="5040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직선 연결선 91">
              <a:extLst>
                <a:ext uri="{FF2B5EF4-FFF2-40B4-BE49-F238E27FC236}">
                  <a16:creationId xmlns:a16="http://schemas.microsoft.com/office/drawing/2014/main" id="{1946B529-8F59-40BF-8094-32FC6E07CA1F}"/>
                </a:ext>
              </a:extLst>
            </p:cNvPr>
            <p:cNvCxnSpPr>
              <a:cxnSpLocks/>
            </p:cNvCxnSpPr>
            <p:nvPr/>
          </p:nvCxnSpPr>
          <p:spPr>
            <a:xfrm flipV="1">
              <a:off x="4370654" y="2683392"/>
              <a:ext cx="0" cy="449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직선 연결선 92">
              <a:extLst>
                <a:ext uri="{FF2B5EF4-FFF2-40B4-BE49-F238E27FC236}">
                  <a16:creationId xmlns:a16="http://schemas.microsoft.com/office/drawing/2014/main" id="{43E71356-EDB7-4F3A-825C-475E0862E0F5}"/>
                </a:ext>
              </a:extLst>
            </p:cNvPr>
            <p:cNvCxnSpPr>
              <a:cxnSpLocks/>
            </p:cNvCxnSpPr>
            <p:nvPr/>
          </p:nvCxnSpPr>
          <p:spPr>
            <a:xfrm flipV="1">
              <a:off x="4869160" y="2677720"/>
              <a:ext cx="0" cy="941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그룹 1">
            <a:extLst>
              <a:ext uri="{FF2B5EF4-FFF2-40B4-BE49-F238E27FC236}">
                <a16:creationId xmlns:a16="http://schemas.microsoft.com/office/drawing/2014/main" id="{98AAF5B2-7400-46DB-BF93-A40ADF369E31}"/>
              </a:ext>
            </a:extLst>
          </p:cNvPr>
          <p:cNvGrpSpPr/>
          <p:nvPr/>
        </p:nvGrpSpPr>
        <p:grpSpPr>
          <a:xfrm>
            <a:off x="1868597" y="2629846"/>
            <a:ext cx="901001" cy="524307"/>
            <a:chOff x="1967591" y="2757253"/>
            <a:chExt cx="757105" cy="524307"/>
          </a:xfrm>
        </p:grpSpPr>
        <p:cxnSp>
          <p:nvCxnSpPr>
            <p:cNvPr id="7" name="직선 연결선 6">
              <a:extLst>
                <a:ext uri="{FF2B5EF4-FFF2-40B4-BE49-F238E27FC236}">
                  <a16:creationId xmlns:a16="http://schemas.microsoft.com/office/drawing/2014/main" id="{43BE0D7D-EEF8-405F-B2C2-C91BBABE7AFE}"/>
                </a:ext>
              </a:extLst>
            </p:cNvPr>
            <p:cNvCxnSpPr/>
            <p:nvPr/>
          </p:nvCxnSpPr>
          <p:spPr>
            <a:xfrm flipH="1">
              <a:off x="1976563" y="2913266"/>
              <a:ext cx="4721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직선 연결선 63">
              <a:extLst>
                <a:ext uri="{FF2B5EF4-FFF2-40B4-BE49-F238E27FC236}">
                  <a16:creationId xmlns:a16="http://schemas.microsoft.com/office/drawing/2014/main" id="{4CF80B7C-CCBC-4513-A619-58C7F580ADAE}"/>
                </a:ext>
              </a:extLst>
            </p:cNvPr>
            <p:cNvCxnSpPr>
              <a:cxnSpLocks/>
            </p:cNvCxnSpPr>
            <p:nvPr/>
          </p:nvCxnSpPr>
          <p:spPr>
            <a:xfrm flipV="1">
              <a:off x="1981513" y="2913266"/>
              <a:ext cx="1" cy="3682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직선 연결선 64">
              <a:extLst>
                <a:ext uri="{FF2B5EF4-FFF2-40B4-BE49-F238E27FC236}">
                  <a16:creationId xmlns:a16="http://schemas.microsoft.com/office/drawing/2014/main" id="{7CE1B6FC-A3F9-466A-B6F9-AEFFBD45AE20}"/>
                </a:ext>
              </a:extLst>
            </p:cNvPr>
            <p:cNvCxnSpPr>
              <a:cxnSpLocks/>
            </p:cNvCxnSpPr>
            <p:nvPr/>
          </p:nvCxnSpPr>
          <p:spPr>
            <a:xfrm flipV="1">
              <a:off x="2444868" y="2913266"/>
              <a:ext cx="0" cy="1301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9A05A43-5E71-4491-818F-B94B2F37F105}"/>
                </a:ext>
              </a:extLst>
            </p:cNvPr>
            <p:cNvSpPr txBox="1"/>
            <p:nvPr/>
          </p:nvSpPr>
          <p:spPr>
            <a:xfrm>
              <a:off x="1967591" y="2757253"/>
              <a:ext cx="757105"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p=0.0115</a:t>
              </a:r>
              <a:endParaRPr lang="ko-KR" altLang="en-US" sz="600" dirty="0">
                <a:latin typeface="Arial" panose="020B0604020202020204" pitchFamily="34" charset="0"/>
                <a:cs typeface="Arial" panose="020B0604020202020204" pitchFamily="34" charset="0"/>
              </a:endParaRPr>
            </a:p>
          </p:txBody>
        </p:sp>
      </p:grpSp>
      <p:sp>
        <p:nvSpPr>
          <p:cNvPr id="66" name="TextBox 65">
            <a:extLst>
              <a:ext uri="{FF2B5EF4-FFF2-40B4-BE49-F238E27FC236}">
                <a16:creationId xmlns:a16="http://schemas.microsoft.com/office/drawing/2014/main" id="{34FD93A4-106B-4D20-918D-1E165E767A3B}"/>
              </a:ext>
            </a:extLst>
          </p:cNvPr>
          <p:cNvSpPr txBox="1"/>
          <p:nvPr/>
        </p:nvSpPr>
        <p:spPr>
          <a:xfrm>
            <a:off x="3729686" y="2361582"/>
            <a:ext cx="202231"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F015A2F3-B8A2-4186-B9F4-518F65A26EC4}"/>
              </a:ext>
            </a:extLst>
          </p:cNvPr>
          <p:cNvSpPr txBox="1"/>
          <p:nvPr/>
        </p:nvSpPr>
        <p:spPr>
          <a:xfrm>
            <a:off x="4427939" y="2545846"/>
            <a:ext cx="757105"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p=0.0473</a:t>
            </a:r>
            <a:endParaRPr lang="ko-KR" altLang="en-US" sz="600" dirty="0">
              <a:latin typeface="Arial" panose="020B0604020202020204" pitchFamily="34" charset="0"/>
              <a:cs typeface="Arial" panose="020B0604020202020204" pitchFamily="34" charset="0"/>
            </a:endParaRPr>
          </a:p>
        </p:txBody>
      </p:sp>
      <p:sp>
        <p:nvSpPr>
          <p:cNvPr id="8" name="직사각형 7">
            <a:extLst>
              <a:ext uri="{FF2B5EF4-FFF2-40B4-BE49-F238E27FC236}">
                <a16:creationId xmlns:a16="http://schemas.microsoft.com/office/drawing/2014/main" id="{8F5D9914-0191-4DB4-8383-17B1C53D7717}"/>
              </a:ext>
            </a:extLst>
          </p:cNvPr>
          <p:cNvSpPr/>
          <p:nvPr/>
        </p:nvSpPr>
        <p:spPr>
          <a:xfrm>
            <a:off x="1825571" y="2374566"/>
            <a:ext cx="736099" cy="200055"/>
          </a:xfrm>
          <a:prstGeom prst="rect">
            <a:avLst/>
          </a:prstGeom>
        </p:spPr>
        <p:txBody>
          <a:bodyPr wrap="none">
            <a:spAutoFit/>
          </a:bodyPr>
          <a:lstStyle/>
          <a:p>
            <a:r>
              <a:rPr lang="en-US" altLang="ko-KR" sz="700" i="1" dirty="0">
                <a:latin typeface="Arial" panose="020B0604020202020204" pitchFamily="34" charset="0"/>
                <a:cs typeface="Arial" panose="020B0604020202020204" pitchFamily="34" charset="0"/>
              </a:rPr>
              <a:t>(CAGA)</a:t>
            </a:r>
            <a:r>
              <a:rPr lang="en-US" altLang="ko-KR" sz="700" i="1" baseline="-25000" dirty="0">
                <a:latin typeface="Arial" panose="020B0604020202020204" pitchFamily="34" charset="0"/>
                <a:cs typeface="Arial" panose="020B0604020202020204" pitchFamily="34" charset="0"/>
              </a:rPr>
              <a:t>12</a:t>
            </a:r>
            <a:r>
              <a:rPr lang="en-US" altLang="ko-KR" sz="700" i="1" dirty="0">
                <a:latin typeface="Arial" panose="020B0604020202020204" pitchFamily="34" charset="0"/>
                <a:cs typeface="Arial" panose="020B0604020202020204" pitchFamily="34" charset="0"/>
              </a:rPr>
              <a:t> Luc</a:t>
            </a:r>
            <a:endParaRPr lang="ko-KR" altLang="en-US" sz="700" dirty="0">
              <a:latin typeface="Arial" panose="020B0604020202020204" pitchFamily="34" charset="0"/>
              <a:cs typeface="Arial" panose="020B0604020202020204" pitchFamily="34" charset="0"/>
            </a:endParaRPr>
          </a:p>
        </p:txBody>
      </p:sp>
      <p:sp>
        <p:nvSpPr>
          <p:cNvPr id="91" name="직사각형 90">
            <a:extLst>
              <a:ext uri="{FF2B5EF4-FFF2-40B4-BE49-F238E27FC236}">
                <a16:creationId xmlns:a16="http://schemas.microsoft.com/office/drawing/2014/main" id="{80B929C4-511D-4F25-B3B8-2C0CECAFD38F}"/>
              </a:ext>
            </a:extLst>
          </p:cNvPr>
          <p:cNvSpPr/>
          <p:nvPr/>
        </p:nvSpPr>
        <p:spPr>
          <a:xfrm>
            <a:off x="4397809" y="2380555"/>
            <a:ext cx="532518" cy="200055"/>
          </a:xfrm>
          <a:prstGeom prst="rect">
            <a:avLst/>
          </a:prstGeom>
        </p:spPr>
        <p:txBody>
          <a:bodyPr wrap="none">
            <a:spAutoFit/>
          </a:bodyPr>
          <a:lstStyle/>
          <a:p>
            <a:r>
              <a:rPr lang="en-US" altLang="ko-KR" sz="700" i="1" dirty="0">
                <a:latin typeface="Arial" panose="020B0604020202020204" pitchFamily="34" charset="0"/>
                <a:cs typeface="Arial" panose="020B0604020202020204" pitchFamily="34" charset="0"/>
              </a:rPr>
              <a:t>SBE Luc</a:t>
            </a:r>
            <a:endParaRPr lang="ko-KR" altLang="en-US" sz="700" dirty="0">
              <a:latin typeface="Arial" panose="020B0604020202020204" pitchFamily="34" charset="0"/>
              <a:cs typeface="Arial" panose="020B0604020202020204" pitchFamily="34" charset="0"/>
            </a:endParaRPr>
          </a:p>
        </p:txBody>
      </p:sp>
      <p:sp>
        <p:nvSpPr>
          <p:cNvPr id="109" name="직사각형 108">
            <a:extLst>
              <a:ext uri="{FF2B5EF4-FFF2-40B4-BE49-F238E27FC236}">
                <a16:creationId xmlns:a16="http://schemas.microsoft.com/office/drawing/2014/main" id="{85A68351-31C2-47C5-92DD-D100FDA07099}"/>
              </a:ext>
            </a:extLst>
          </p:cNvPr>
          <p:cNvSpPr/>
          <p:nvPr/>
        </p:nvSpPr>
        <p:spPr>
          <a:xfrm>
            <a:off x="2783183" y="2860313"/>
            <a:ext cx="85937" cy="7838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700" dirty="0"/>
          </a:p>
        </p:txBody>
      </p:sp>
      <p:pic>
        <p:nvPicPr>
          <p:cNvPr id="110" name="그림 109">
            <a:extLst>
              <a:ext uri="{FF2B5EF4-FFF2-40B4-BE49-F238E27FC236}">
                <a16:creationId xmlns:a16="http://schemas.microsoft.com/office/drawing/2014/main" id="{00EC2A6F-65C5-44A9-8802-DEB355C6A0EF}"/>
              </a:ext>
            </a:extLst>
          </p:cNvPr>
          <p:cNvPicPr preferRelativeResize="0">
            <a:picLocks/>
          </p:cNvPicPr>
          <p:nvPr/>
        </p:nvPicPr>
        <p:blipFill>
          <a:blip r:embed="rId14"/>
          <a:stretch>
            <a:fillRect/>
          </a:stretch>
        </p:blipFill>
        <p:spPr>
          <a:xfrm>
            <a:off x="2783183" y="2957272"/>
            <a:ext cx="85937" cy="78383"/>
          </a:xfrm>
          <a:prstGeom prst="rect">
            <a:avLst/>
          </a:prstGeom>
          <a:ln w="3175">
            <a:solidFill>
              <a:schemeClr val="tx1"/>
            </a:solidFill>
          </a:ln>
        </p:spPr>
      </p:pic>
      <p:pic>
        <p:nvPicPr>
          <p:cNvPr id="119" name="그림 118">
            <a:extLst>
              <a:ext uri="{FF2B5EF4-FFF2-40B4-BE49-F238E27FC236}">
                <a16:creationId xmlns:a16="http://schemas.microsoft.com/office/drawing/2014/main" id="{59859D22-67AF-4359-85D2-C8D5B0F15435}"/>
              </a:ext>
            </a:extLst>
          </p:cNvPr>
          <p:cNvPicPr preferRelativeResize="0">
            <a:picLocks/>
          </p:cNvPicPr>
          <p:nvPr/>
        </p:nvPicPr>
        <p:blipFill>
          <a:blip r:embed="rId15"/>
          <a:stretch>
            <a:fillRect/>
          </a:stretch>
        </p:blipFill>
        <p:spPr>
          <a:xfrm>
            <a:off x="2785088" y="3057840"/>
            <a:ext cx="85937" cy="78383"/>
          </a:xfrm>
          <a:prstGeom prst="rect">
            <a:avLst/>
          </a:prstGeom>
          <a:ln w="3175">
            <a:solidFill>
              <a:schemeClr val="tx1"/>
            </a:solidFill>
          </a:ln>
        </p:spPr>
      </p:pic>
      <p:sp>
        <p:nvSpPr>
          <p:cNvPr id="121" name="TextBox 120">
            <a:extLst>
              <a:ext uri="{FF2B5EF4-FFF2-40B4-BE49-F238E27FC236}">
                <a16:creationId xmlns:a16="http://schemas.microsoft.com/office/drawing/2014/main" id="{C2CF9284-8262-4F4C-819F-753E71611CEB}"/>
              </a:ext>
            </a:extLst>
          </p:cNvPr>
          <p:cNvSpPr txBox="1"/>
          <p:nvPr/>
        </p:nvSpPr>
        <p:spPr>
          <a:xfrm>
            <a:off x="5372598" y="2781722"/>
            <a:ext cx="67577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None</a:t>
            </a:r>
            <a:endParaRPr lang="ko-KR" altLang="en-US" sz="700" dirty="0">
              <a:latin typeface="Arial" panose="020B0604020202020204" pitchFamily="34" charset="0"/>
              <a:cs typeface="Arial" panose="020B0604020202020204" pitchFamily="34" charset="0"/>
            </a:endParaRPr>
          </a:p>
        </p:txBody>
      </p:sp>
      <p:sp>
        <p:nvSpPr>
          <p:cNvPr id="123" name="TextBox 122">
            <a:extLst>
              <a:ext uri="{FF2B5EF4-FFF2-40B4-BE49-F238E27FC236}">
                <a16:creationId xmlns:a16="http://schemas.microsoft.com/office/drawing/2014/main" id="{665E4BE0-D505-48F9-A6ED-AD6AAEA49289}"/>
              </a:ext>
            </a:extLst>
          </p:cNvPr>
          <p:cNvSpPr txBox="1"/>
          <p:nvPr/>
        </p:nvSpPr>
        <p:spPr>
          <a:xfrm>
            <a:off x="5372598" y="2888642"/>
            <a:ext cx="67577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TGF-</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124" name="TextBox 123">
            <a:extLst>
              <a:ext uri="{FF2B5EF4-FFF2-40B4-BE49-F238E27FC236}">
                <a16:creationId xmlns:a16="http://schemas.microsoft.com/office/drawing/2014/main" id="{2A7C913E-96AC-4DF0-8938-A84EFA701D6D}"/>
              </a:ext>
            </a:extLst>
          </p:cNvPr>
          <p:cNvSpPr txBox="1"/>
          <p:nvPr/>
        </p:nvSpPr>
        <p:spPr>
          <a:xfrm>
            <a:off x="5372598" y="2995562"/>
            <a:ext cx="67577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Vactosertib</a:t>
            </a:r>
            <a:endParaRPr lang="ko-KR" altLang="en-US" sz="700" dirty="0">
              <a:latin typeface="Arial" panose="020B0604020202020204" pitchFamily="34" charset="0"/>
              <a:cs typeface="Arial" panose="020B0604020202020204" pitchFamily="34" charset="0"/>
            </a:endParaRPr>
          </a:p>
        </p:txBody>
      </p:sp>
      <p:sp>
        <p:nvSpPr>
          <p:cNvPr id="126" name="직사각형 125">
            <a:extLst>
              <a:ext uri="{FF2B5EF4-FFF2-40B4-BE49-F238E27FC236}">
                <a16:creationId xmlns:a16="http://schemas.microsoft.com/office/drawing/2014/main" id="{44CA976B-E11E-45BA-AD73-35985616F421}"/>
              </a:ext>
            </a:extLst>
          </p:cNvPr>
          <p:cNvSpPr/>
          <p:nvPr/>
        </p:nvSpPr>
        <p:spPr>
          <a:xfrm>
            <a:off x="5337872" y="2842067"/>
            <a:ext cx="81131"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700" dirty="0"/>
          </a:p>
        </p:txBody>
      </p:sp>
      <p:pic>
        <p:nvPicPr>
          <p:cNvPr id="127" name="그림 126">
            <a:extLst>
              <a:ext uri="{FF2B5EF4-FFF2-40B4-BE49-F238E27FC236}">
                <a16:creationId xmlns:a16="http://schemas.microsoft.com/office/drawing/2014/main" id="{851A59C3-AE9C-46CA-BD88-EA9C39C87A91}"/>
              </a:ext>
            </a:extLst>
          </p:cNvPr>
          <p:cNvPicPr preferRelativeResize="0">
            <a:picLocks/>
          </p:cNvPicPr>
          <p:nvPr/>
        </p:nvPicPr>
        <p:blipFill>
          <a:blip r:embed="rId14"/>
          <a:stretch>
            <a:fillRect/>
          </a:stretch>
        </p:blipFill>
        <p:spPr>
          <a:xfrm>
            <a:off x="5337872" y="2939026"/>
            <a:ext cx="81131" cy="72000"/>
          </a:xfrm>
          <a:prstGeom prst="rect">
            <a:avLst/>
          </a:prstGeom>
          <a:ln w="3175">
            <a:solidFill>
              <a:schemeClr val="tx1"/>
            </a:solidFill>
          </a:ln>
        </p:spPr>
      </p:pic>
      <p:pic>
        <p:nvPicPr>
          <p:cNvPr id="128" name="그림 127">
            <a:extLst>
              <a:ext uri="{FF2B5EF4-FFF2-40B4-BE49-F238E27FC236}">
                <a16:creationId xmlns:a16="http://schemas.microsoft.com/office/drawing/2014/main" id="{715B6806-B7AF-4A27-8D54-BCD9DC98A4B3}"/>
              </a:ext>
            </a:extLst>
          </p:cNvPr>
          <p:cNvPicPr preferRelativeResize="0">
            <a:picLocks/>
          </p:cNvPicPr>
          <p:nvPr/>
        </p:nvPicPr>
        <p:blipFill>
          <a:blip r:embed="rId15"/>
          <a:stretch>
            <a:fillRect/>
          </a:stretch>
        </p:blipFill>
        <p:spPr>
          <a:xfrm>
            <a:off x="5339777" y="3039594"/>
            <a:ext cx="81131" cy="72000"/>
          </a:xfrm>
          <a:prstGeom prst="rect">
            <a:avLst/>
          </a:prstGeom>
          <a:ln w="3175">
            <a:solidFill>
              <a:schemeClr val="tx1"/>
            </a:solidFill>
          </a:ln>
        </p:spPr>
      </p:pic>
      <p:graphicFrame>
        <p:nvGraphicFramePr>
          <p:cNvPr id="9" name="개체 8">
            <a:extLst>
              <a:ext uri="{FF2B5EF4-FFF2-40B4-BE49-F238E27FC236}">
                <a16:creationId xmlns:a16="http://schemas.microsoft.com/office/drawing/2014/main" id="{0CBEFD8C-AA4A-413B-B1C8-4E92AF14E0E9}"/>
              </a:ext>
            </a:extLst>
          </p:cNvPr>
          <p:cNvGraphicFramePr>
            <a:graphicFrameLocks noChangeAspect="1"/>
          </p:cNvGraphicFramePr>
          <p:nvPr>
            <p:extLst>
              <p:ext uri="{D42A27DB-BD31-4B8C-83A1-F6EECF244321}">
                <p14:modId xmlns:p14="http://schemas.microsoft.com/office/powerpoint/2010/main" val="1717076005"/>
              </p:ext>
            </p:extLst>
          </p:nvPr>
        </p:nvGraphicFramePr>
        <p:xfrm>
          <a:off x="1101156" y="2571343"/>
          <a:ext cx="1966913" cy="1374775"/>
        </p:xfrm>
        <a:graphic>
          <a:graphicData uri="http://schemas.openxmlformats.org/presentationml/2006/ole">
            <mc:AlternateContent xmlns:mc="http://schemas.openxmlformats.org/markup-compatibility/2006">
              <mc:Choice xmlns:v="urn:schemas-microsoft-com:vml" Requires="v">
                <p:oleObj spid="_x0000_s10985" name="Prism 9" r:id="rId16" imgW="1966701" imgH="1375068" progId="Prism9.Document">
                  <p:embed/>
                </p:oleObj>
              </mc:Choice>
              <mc:Fallback>
                <p:oleObj name="Prism 9" r:id="rId16" imgW="1966701" imgH="1375068" progId="Prism9.Document">
                  <p:embed/>
                  <p:pic>
                    <p:nvPicPr>
                      <p:cNvPr id="0" name=""/>
                      <p:cNvPicPr/>
                      <p:nvPr/>
                    </p:nvPicPr>
                    <p:blipFill>
                      <a:blip r:embed="rId17"/>
                      <a:stretch>
                        <a:fillRect/>
                      </a:stretch>
                    </p:blipFill>
                    <p:spPr>
                      <a:xfrm>
                        <a:off x="1101156" y="2571343"/>
                        <a:ext cx="1966913" cy="1374775"/>
                      </a:xfrm>
                      <a:prstGeom prst="rect">
                        <a:avLst/>
                      </a:prstGeom>
                    </p:spPr>
                  </p:pic>
                </p:oleObj>
              </mc:Fallback>
            </mc:AlternateContent>
          </a:graphicData>
        </a:graphic>
      </p:graphicFrame>
      <p:cxnSp>
        <p:nvCxnSpPr>
          <p:cNvPr id="80" name="직선 연결선 79">
            <a:extLst>
              <a:ext uri="{FF2B5EF4-FFF2-40B4-BE49-F238E27FC236}">
                <a16:creationId xmlns:a16="http://schemas.microsoft.com/office/drawing/2014/main" id="{085DC1CE-BC04-4309-ABE3-55A8063DA16E}"/>
              </a:ext>
            </a:extLst>
          </p:cNvPr>
          <p:cNvCxnSpPr>
            <a:cxnSpLocks/>
          </p:cNvCxnSpPr>
          <p:nvPr/>
        </p:nvCxnSpPr>
        <p:spPr>
          <a:xfrm>
            <a:off x="2169358" y="156763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직선 연결선 82">
            <a:extLst>
              <a:ext uri="{FF2B5EF4-FFF2-40B4-BE49-F238E27FC236}">
                <a16:creationId xmlns:a16="http://schemas.microsoft.com/office/drawing/2014/main" id="{67D16DCC-778C-4F86-A7B1-D305AFE66639}"/>
              </a:ext>
            </a:extLst>
          </p:cNvPr>
          <p:cNvCxnSpPr>
            <a:cxnSpLocks/>
          </p:cNvCxnSpPr>
          <p:nvPr/>
        </p:nvCxnSpPr>
        <p:spPr>
          <a:xfrm>
            <a:off x="2169358" y="140881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직선 연결선 84">
            <a:extLst>
              <a:ext uri="{FF2B5EF4-FFF2-40B4-BE49-F238E27FC236}">
                <a16:creationId xmlns:a16="http://schemas.microsoft.com/office/drawing/2014/main" id="{475F88C4-AEBB-4F37-B406-915BDB9B2D91}"/>
              </a:ext>
            </a:extLst>
          </p:cNvPr>
          <p:cNvCxnSpPr>
            <a:cxnSpLocks/>
          </p:cNvCxnSpPr>
          <p:nvPr/>
        </p:nvCxnSpPr>
        <p:spPr>
          <a:xfrm>
            <a:off x="2169358" y="178456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직선 연결선 85">
            <a:extLst>
              <a:ext uri="{FF2B5EF4-FFF2-40B4-BE49-F238E27FC236}">
                <a16:creationId xmlns:a16="http://schemas.microsoft.com/office/drawing/2014/main" id="{570F1DF6-AA7A-4703-AE64-C1DBDAC087E9}"/>
              </a:ext>
            </a:extLst>
          </p:cNvPr>
          <p:cNvCxnSpPr>
            <a:cxnSpLocks/>
          </p:cNvCxnSpPr>
          <p:nvPr/>
        </p:nvCxnSpPr>
        <p:spPr>
          <a:xfrm>
            <a:off x="2169358" y="198175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직선 연결선 86">
            <a:extLst>
              <a:ext uri="{FF2B5EF4-FFF2-40B4-BE49-F238E27FC236}">
                <a16:creationId xmlns:a16="http://schemas.microsoft.com/office/drawing/2014/main" id="{934ACB3A-2FB4-42B8-BA0D-5BE37C58D8D7}"/>
              </a:ext>
            </a:extLst>
          </p:cNvPr>
          <p:cNvCxnSpPr>
            <a:cxnSpLocks/>
          </p:cNvCxnSpPr>
          <p:nvPr/>
        </p:nvCxnSpPr>
        <p:spPr>
          <a:xfrm>
            <a:off x="3973636" y="156763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직선 연결선 87">
            <a:extLst>
              <a:ext uri="{FF2B5EF4-FFF2-40B4-BE49-F238E27FC236}">
                <a16:creationId xmlns:a16="http://schemas.microsoft.com/office/drawing/2014/main" id="{15BFD491-7423-41BF-A547-A24A74E3BF1D}"/>
              </a:ext>
            </a:extLst>
          </p:cNvPr>
          <p:cNvCxnSpPr>
            <a:cxnSpLocks/>
          </p:cNvCxnSpPr>
          <p:nvPr/>
        </p:nvCxnSpPr>
        <p:spPr>
          <a:xfrm>
            <a:off x="3973636" y="140881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직선 연결선 88">
            <a:extLst>
              <a:ext uri="{FF2B5EF4-FFF2-40B4-BE49-F238E27FC236}">
                <a16:creationId xmlns:a16="http://schemas.microsoft.com/office/drawing/2014/main" id="{2D6890DF-248E-469A-9BC2-9E32CCA78FCE}"/>
              </a:ext>
            </a:extLst>
          </p:cNvPr>
          <p:cNvCxnSpPr>
            <a:cxnSpLocks/>
          </p:cNvCxnSpPr>
          <p:nvPr/>
        </p:nvCxnSpPr>
        <p:spPr>
          <a:xfrm>
            <a:off x="3973636" y="178456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직선 연결선 89">
            <a:extLst>
              <a:ext uri="{FF2B5EF4-FFF2-40B4-BE49-F238E27FC236}">
                <a16:creationId xmlns:a16="http://schemas.microsoft.com/office/drawing/2014/main" id="{320FFB45-3744-4333-AEEA-50BE85798338}"/>
              </a:ext>
            </a:extLst>
          </p:cNvPr>
          <p:cNvCxnSpPr>
            <a:cxnSpLocks/>
          </p:cNvCxnSpPr>
          <p:nvPr/>
        </p:nvCxnSpPr>
        <p:spPr>
          <a:xfrm>
            <a:off x="3973636" y="195508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5E4E71A4-21A8-447D-BA32-9A11A97081B9}"/>
              </a:ext>
            </a:extLst>
          </p:cNvPr>
          <p:cNvSpPr txBox="1"/>
          <p:nvPr/>
        </p:nvSpPr>
        <p:spPr>
          <a:xfrm>
            <a:off x="1931061" y="1482590"/>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sp>
        <p:nvSpPr>
          <p:cNvPr id="118" name="TextBox 117">
            <a:extLst>
              <a:ext uri="{FF2B5EF4-FFF2-40B4-BE49-F238E27FC236}">
                <a16:creationId xmlns:a16="http://schemas.microsoft.com/office/drawing/2014/main" id="{63EE5C97-B7FE-4D67-A6D2-486EF446B3B2}"/>
              </a:ext>
            </a:extLst>
          </p:cNvPr>
          <p:cNvSpPr txBox="1"/>
          <p:nvPr/>
        </p:nvSpPr>
        <p:spPr>
          <a:xfrm>
            <a:off x="1931061" y="1896702"/>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sp>
        <p:nvSpPr>
          <p:cNvPr id="120" name="TextBox 119">
            <a:extLst>
              <a:ext uri="{FF2B5EF4-FFF2-40B4-BE49-F238E27FC236}">
                <a16:creationId xmlns:a16="http://schemas.microsoft.com/office/drawing/2014/main" id="{E55D47D9-4356-4CFC-AD8F-66B4492B2623}"/>
              </a:ext>
            </a:extLst>
          </p:cNvPr>
          <p:cNvSpPr txBox="1"/>
          <p:nvPr/>
        </p:nvSpPr>
        <p:spPr>
          <a:xfrm>
            <a:off x="3746030" y="1690130"/>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sp>
        <p:nvSpPr>
          <p:cNvPr id="125" name="TextBox 124">
            <a:extLst>
              <a:ext uri="{FF2B5EF4-FFF2-40B4-BE49-F238E27FC236}">
                <a16:creationId xmlns:a16="http://schemas.microsoft.com/office/drawing/2014/main" id="{3D064140-FAEC-49B2-A9EA-BF18EEAC2056}"/>
              </a:ext>
            </a:extLst>
          </p:cNvPr>
          <p:cNvSpPr txBox="1"/>
          <p:nvPr/>
        </p:nvSpPr>
        <p:spPr>
          <a:xfrm>
            <a:off x="3746030" y="1312436"/>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sp>
        <p:nvSpPr>
          <p:cNvPr id="129" name="TextBox 128">
            <a:extLst>
              <a:ext uri="{FF2B5EF4-FFF2-40B4-BE49-F238E27FC236}">
                <a16:creationId xmlns:a16="http://schemas.microsoft.com/office/drawing/2014/main" id="{CB1BC17B-2E55-4FEE-A7D4-66FA0C9F30B2}"/>
              </a:ext>
            </a:extLst>
          </p:cNvPr>
          <p:cNvSpPr txBox="1"/>
          <p:nvPr/>
        </p:nvSpPr>
        <p:spPr>
          <a:xfrm>
            <a:off x="3746030" y="1460757"/>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sp>
        <p:nvSpPr>
          <p:cNvPr id="130" name="TextBox 129">
            <a:extLst>
              <a:ext uri="{FF2B5EF4-FFF2-40B4-BE49-F238E27FC236}">
                <a16:creationId xmlns:a16="http://schemas.microsoft.com/office/drawing/2014/main" id="{D7B21A9F-371C-47B2-A8FE-FBCFD236F3D4}"/>
              </a:ext>
            </a:extLst>
          </p:cNvPr>
          <p:cNvSpPr txBox="1"/>
          <p:nvPr/>
        </p:nvSpPr>
        <p:spPr>
          <a:xfrm>
            <a:off x="1931061" y="1326818"/>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sp>
        <p:nvSpPr>
          <p:cNvPr id="131" name="TextBox 130">
            <a:extLst>
              <a:ext uri="{FF2B5EF4-FFF2-40B4-BE49-F238E27FC236}">
                <a16:creationId xmlns:a16="http://schemas.microsoft.com/office/drawing/2014/main" id="{D48317FD-743F-41E6-A098-0E41BEC9E9B4}"/>
              </a:ext>
            </a:extLst>
          </p:cNvPr>
          <p:cNvSpPr txBox="1"/>
          <p:nvPr/>
        </p:nvSpPr>
        <p:spPr>
          <a:xfrm>
            <a:off x="1931061" y="1695011"/>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sp>
        <p:nvSpPr>
          <p:cNvPr id="132" name="TextBox 131">
            <a:extLst>
              <a:ext uri="{FF2B5EF4-FFF2-40B4-BE49-F238E27FC236}">
                <a16:creationId xmlns:a16="http://schemas.microsoft.com/office/drawing/2014/main" id="{26C710CD-146F-4F3F-A956-85AD7F957245}"/>
              </a:ext>
            </a:extLst>
          </p:cNvPr>
          <p:cNvSpPr txBox="1"/>
          <p:nvPr/>
        </p:nvSpPr>
        <p:spPr>
          <a:xfrm>
            <a:off x="3746030" y="1885627"/>
            <a:ext cx="50007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sp>
        <p:nvSpPr>
          <p:cNvPr id="135" name="TextBox 134">
            <a:extLst>
              <a:ext uri="{FF2B5EF4-FFF2-40B4-BE49-F238E27FC236}">
                <a16:creationId xmlns:a16="http://schemas.microsoft.com/office/drawing/2014/main" id="{2DE5E2D5-874F-4447-9E81-348F6CF45700}"/>
              </a:ext>
            </a:extLst>
          </p:cNvPr>
          <p:cNvSpPr txBox="1"/>
          <p:nvPr/>
        </p:nvSpPr>
        <p:spPr>
          <a:xfrm>
            <a:off x="1913484" y="1186844"/>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136" name="TextBox 135">
            <a:extLst>
              <a:ext uri="{FF2B5EF4-FFF2-40B4-BE49-F238E27FC236}">
                <a16:creationId xmlns:a16="http://schemas.microsoft.com/office/drawing/2014/main" id="{1E172FC9-BEFF-4E81-9003-3BC8323F63CC}"/>
              </a:ext>
            </a:extLst>
          </p:cNvPr>
          <p:cNvSpPr txBox="1"/>
          <p:nvPr/>
        </p:nvSpPr>
        <p:spPr>
          <a:xfrm>
            <a:off x="3715188" y="1168620"/>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049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3879553"/>
            <a:ext cx="5904665"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12. The effect of Mast4 on Smad3 binding to </a:t>
            </a:r>
            <a:r>
              <a:rPr lang="en-US" altLang="ko-KR" sz="900" b="1" i="1" dirty="0">
                <a:latin typeface="Arial" panose="020B0604020202020204" pitchFamily="34" charset="0"/>
                <a:cs typeface="Arial" panose="020B0604020202020204" pitchFamily="34" charset="0"/>
              </a:rPr>
              <a:t>Smad7</a:t>
            </a:r>
            <a:r>
              <a:rPr lang="en-US" altLang="ko-KR" sz="900" b="1" dirty="0">
                <a:latin typeface="Arial" panose="020B0604020202020204" pitchFamily="34" charset="0"/>
                <a:cs typeface="Arial" panose="020B0604020202020204" pitchFamily="34" charset="0"/>
              </a:rPr>
              <a:t> and TGF-</a:t>
            </a:r>
            <a:r>
              <a:rPr lang="en-US" altLang="ko-KR" sz="900" b="1" dirty="0">
                <a:latin typeface="Symbol" panose="05050102010706020507" pitchFamily="18" charset="2"/>
                <a:cs typeface="Arial" panose="020B0604020202020204" pitchFamily="34" charset="0"/>
              </a:rPr>
              <a:t>b</a:t>
            </a:r>
            <a:r>
              <a:rPr lang="en-US" altLang="ko-KR" sz="900" b="1" dirty="0">
                <a:latin typeface="Arial" panose="020B0604020202020204" pitchFamily="34" charset="0"/>
                <a:cs typeface="Arial" panose="020B0604020202020204" pitchFamily="34" charset="0"/>
              </a:rPr>
              <a:t>1 target gene expression.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Smad3 ChIP assay examining Smad3 binding to Smad7 was conducted in the wild-type and Mast4-depleted differentiating C3H10T1/2 cells.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mRNA expression of TGF-</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1 target genes was examined in the wild-type (WT), Mast4-depleted (KO; KO#1), and Mast4-PDZ-overexpressing (OE) C3H10T1/2 cells.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endParaRPr lang="ko-KR" altLang="ko-KR" sz="900" b="1"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823E8792-2AB5-4B9E-AE51-D68551127CF7}"/>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12</a:t>
            </a:r>
            <a:endParaRPr lang="ko-KR" altLang="en-US" sz="1050" b="1" dirty="0">
              <a:latin typeface="Arial" panose="020B0604020202020204" pitchFamily="34" charset="0"/>
              <a:cs typeface="Arial" panose="020B0604020202020204" pitchFamily="34" charset="0"/>
            </a:endParaRPr>
          </a:p>
        </p:txBody>
      </p:sp>
      <p:sp>
        <p:nvSpPr>
          <p:cNvPr id="113" name="TextBox 112">
            <a:extLst>
              <a:ext uri="{FF2B5EF4-FFF2-40B4-BE49-F238E27FC236}">
                <a16:creationId xmlns:a16="http://schemas.microsoft.com/office/drawing/2014/main" id="{3E7E3E6B-CCA9-45C6-855B-9FE87708D252}"/>
              </a:ext>
            </a:extLst>
          </p:cNvPr>
          <p:cNvSpPr txBox="1"/>
          <p:nvPr/>
        </p:nvSpPr>
        <p:spPr>
          <a:xfrm>
            <a:off x="980728" y="1340694"/>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114" name="TextBox 113">
            <a:extLst>
              <a:ext uri="{FF2B5EF4-FFF2-40B4-BE49-F238E27FC236}">
                <a16:creationId xmlns:a16="http://schemas.microsoft.com/office/drawing/2014/main" id="{F1FC2729-E7CA-4B38-AC65-1DB7DD182CBB}"/>
              </a:ext>
            </a:extLst>
          </p:cNvPr>
          <p:cNvSpPr txBox="1"/>
          <p:nvPr/>
        </p:nvSpPr>
        <p:spPr>
          <a:xfrm>
            <a:off x="3730746" y="133785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pSp>
        <p:nvGrpSpPr>
          <p:cNvPr id="115" name="그룹 114">
            <a:extLst>
              <a:ext uri="{FF2B5EF4-FFF2-40B4-BE49-F238E27FC236}">
                <a16:creationId xmlns:a16="http://schemas.microsoft.com/office/drawing/2014/main" id="{7093FB66-8F63-461E-A229-03E74F1E109A}"/>
              </a:ext>
            </a:extLst>
          </p:cNvPr>
          <p:cNvGrpSpPr/>
          <p:nvPr/>
        </p:nvGrpSpPr>
        <p:grpSpPr>
          <a:xfrm>
            <a:off x="4421248" y="1823783"/>
            <a:ext cx="1267901" cy="1144283"/>
            <a:chOff x="5325803" y="3636925"/>
            <a:chExt cx="2662596" cy="2402996"/>
          </a:xfrm>
        </p:grpSpPr>
        <p:pic>
          <p:nvPicPr>
            <p:cNvPr id="116" name="그림 115">
              <a:extLst>
                <a:ext uri="{FF2B5EF4-FFF2-40B4-BE49-F238E27FC236}">
                  <a16:creationId xmlns:a16="http://schemas.microsoft.com/office/drawing/2014/main" id="{B75B7E09-12D4-40A8-8611-DF1915AC9BD6}"/>
                </a:ext>
              </a:extLst>
            </p:cNvPr>
            <p:cNvPicPr preferRelativeResize="0">
              <a:picLocks/>
            </p:cNvPicPr>
            <p:nvPr/>
          </p:nvPicPr>
          <p:blipFill>
            <a:blip r:embed="rId3"/>
            <a:stretch>
              <a:fillRect/>
            </a:stretch>
          </p:blipFill>
          <p:spPr>
            <a:xfrm flipV="1">
              <a:off x="5527044" y="4365637"/>
              <a:ext cx="1080000" cy="369041"/>
            </a:xfrm>
            <a:prstGeom prst="rect">
              <a:avLst/>
            </a:prstGeom>
          </p:spPr>
        </p:pic>
        <p:pic>
          <p:nvPicPr>
            <p:cNvPr id="117" name="그림 116">
              <a:extLst>
                <a:ext uri="{FF2B5EF4-FFF2-40B4-BE49-F238E27FC236}">
                  <a16:creationId xmlns:a16="http://schemas.microsoft.com/office/drawing/2014/main" id="{D573933A-C1F1-4AC4-ADD1-21063F5EF238}"/>
                </a:ext>
              </a:extLst>
            </p:cNvPr>
            <p:cNvPicPr preferRelativeResize="0">
              <a:picLocks/>
            </p:cNvPicPr>
            <p:nvPr/>
          </p:nvPicPr>
          <p:blipFill>
            <a:blip r:embed="rId4"/>
            <a:stretch>
              <a:fillRect/>
            </a:stretch>
          </p:blipFill>
          <p:spPr>
            <a:xfrm flipV="1">
              <a:off x="5527044" y="4781778"/>
              <a:ext cx="1080000" cy="359941"/>
            </a:xfrm>
            <a:prstGeom prst="rect">
              <a:avLst/>
            </a:prstGeom>
          </p:spPr>
        </p:pic>
        <p:pic>
          <p:nvPicPr>
            <p:cNvPr id="118" name="그림 117">
              <a:extLst>
                <a:ext uri="{FF2B5EF4-FFF2-40B4-BE49-F238E27FC236}">
                  <a16:creationId xmlns:a16="http://schemas.microsoft.com/office/drawing/2014/main" id="{08740B97-3890-4DFC-A663-E258EDFD98DC}"/>
                </a:ext>
              </a:extLst>
            </p:cNvPr>
            <p:cNvPicPr preferRelativeResize="0">
              <a:picLocks/>
            </p:cNvPicPr>
            <p:nvPr/>
          </p:nvPicPr>
          <p:blipFill>
            <a:blip r:embed="rId5"/>
            <a:stretch>
              <a:fillRect/>
            </a:stretch>
          </p:blipFill>
          <p:spPr>
            <a:xfrm flipV="1">
              <a:off x="5527044" y="5193590"/>
              <a:ext cx="1080000" cy="369041"/>
            </a:xfrm>
            <a:prstGeom prst="rect">
              <a:avLst/>
            </a:prstGeom>
          </p:spPr>
        </p:pic>
        <p:pic>
          <p:nvPicPr>
            <p:cNvPr id="119" name="그림 118">
              <a:extLst>
                <a:ext uri="{FF2B5EF4-FFF2-40B4-BE49-F238E27FC236}">
                  <a16:creationId xmlns:a16="http://schemas.microsoft.com/office/drawing/2014/main" id="{C214425D-E7D3-4AEC-9A89-2B697857DE7D}"/>
                </a:ext>
              </a:extLst>
            </p:cNvPr>
            <p:cNvPicPr preferRelativeResize="0">
              <a:picLocks/>
            </p:cNvPicPr>
            <p:nvPr/>
          </p:nvPicPr>
          <p:blipFill>
            <a:blip r:embed="rId6"/>
            <a:stretch>
              <a:fillRect/>
            </a:stretch>
          </p:blipFill>
          <p:spPr>
            <a:xfrm flipV="1">
              <a:off x="5527044" y="5601322"/>
              <a:ext cx="1080000" cy="359941"/>
            </a:xfrm>
            <a:prstGeom prst="rect">
              <a:avLst/>
            </a:prstGeom>
          </p:spPr>
        </p:pic>
        <p:sp>
          <p:nvSpPr>
            <p:cNvPr id="120" name="TextBox 119">
              <a:extLst>
                <a:ext uri="{FF2B5EF4-FFF2-40B4-BE49-F238E27FC236}">
                  <a16:creationId xmlns:a16="http://schemas.microsoft.com/office/drawing/2014/main" id="{279C9FDC-575A-467F-8178-C62270B75344}"/>
                </a:ext>
              </a:extLst>
            </p:cNvPr>
            <p:cNvSpPr txBox="1"/>
            <p:nvPr/>
          </p:nvSpPr>
          <p:spPr>
            <a:xfrm>
              <a:off x="6597439" y="4420793"/>
              <a:ext cx="1390960" cy="387799"/>
            </a:xfrm>
            <a:prstGeom prst="rect">
              <a:avLst/>
            </a:prstGeom>
            <a:noFill/>
          </p:spPr>
          <p:txBody>
            <a:bodyPr wrap="none" rtlCol="0">
              <a:spAutoFit/>
            </a:bodyPr>
            <a:lstStyle/>
            <a:p>
              <a:r>
                <a:rPr lang="en-US" altLang="ko-KR" sz="600" i="1" dirty="0">
                  <a:latin typeface="Arial" panose="020B0604020202020204" pitchFamily="34" charset="0"/>
                  <a:cs typeface="Arial" panose="020B0604020202020204" pitchFamily="34" charset="0"/>
                </a:rPr>
                <a:t>P21 (Cdkn1a)</a:t>
              </a:r>
              <a:endParaRPr lang="ko-KR" altLang="en-US" sz="600" i="1" dirty="0">
                <a:latin typeface="Arial" panose="020B0604020202020204" pitchFamily="34" charset="0"/>
                <a:cs typeface="Arial" panose="020B0604020202020204" pitchFamily="34" charset="0"/>
              </a:endParaRPr>
            </a:p>
          </p:txBody>
        </p:sp>
        <p:sp>
          <p:nvSpPr>
            <p:cNvPr id="121" name="TextBox 120">
              <a:extLst>
                <a:ext uri="{FF2B5EF4-FFF2-40B4-BE49-F238E27FC236}">
                  <a16:creationId xmlns:a16="http://schemas.microsoft.com/office/drawing/2014/main" id="{357CF5D0-7AD6-4186-A4DA-6C6D284B2CED}"/>
                </a:ext>
              </a:extLst>
            </p:cNvPr>
            <p:cNvSpPr txBox="1"/>
            <p:nvPr/>
          </p:nvSpPr>
          <p:spPr>
            <a:xfrm>
              <a:off x="6597439" y="4834770"/>
              <a:ext cx="818686" cy="387799"/>
            </a:xfrm>
            <a:prstGeom prst="rect">
              <a:avLst/>
            </a:prstGeom>
            <a:noFill/>
          </p:spPr>
          <p:txBody>
            <a:bodyPr wrap="none" rtlCol="0">
              <a:spAutoFit/>
            </a:bodyPr>
            <a:lstStyle/>
            <a:p>
              <a:r>
                <a:rPr lang="en-US" altLang="ko-KR" sz="600" i="1" dirty="0">
                  <a:latin typeface="Arial" panose="020B0604020202020204" pitchFamily="34" charset="0"/>
                  <a:cs typeface="Arial" panose="020B0604020202020204" pitchFamily="34" charset="0"/>
                </a:rPr>
                <a:t>c-myc</a:t>
              </a:r>
              <a:endParaRPr lang="ko-KR" altLang="en-US" sz="600" i="1" dirty="0">
                <a:latin typeface="Arial" panose="020B0604020202020204" pitchFamily="34" charset="0"/>
                <a:cs typeface="Arial" panose="020B0604020202020204" pitchFamily="34" charset="0"/>
              </a:endParaRPr>
            </a:p>
          </p:txBody>
        </p:sp>
        <p:sp>
          <p:nvSpPr>
            <p:cNvPr id="122" name="TextBox 121">
              <a:extLst>
                <a:ext uri="{FF2B5EF4-FFF2-40B4-BE49-F238E27FC236}">
                  <a16:creationId xmlns:a16="http://schemas.microsoft.com/office/drawing/2014/main" id="{426B2EEE-9ECC-45C1-90BA-70B0F2E7190A}"/>
                </a:ext>
              </a:extLst>
            </p:cNvPr>
            <p:cNvSpPr txBox="1"/>
            <p:nvPr/>
          </p:nvSpPr>
          <p:spPr>
            <a:xfrm>
              <a:off x="6597439" y="5234686"/>
              <a:ext cx="902846" cy="387799"/>
            </a:xfrm>
            <a:prstGeom prst="rect">
              <a:avLst/>
            </a:prstGeom>
            <a:noFill/>
          </p:spPr>
          <p:txBody>
            <a:bodyPr wrap="none" rtlCol="0">
              <a:spAutoFit/>
            </a:bodyPr>
            <a:lstStyle/>
            <a:p>
              <a:r>
                <a:rPr lang="en-US" altLang="ko-KR" sz="600" i="1" dirty="0">
                  <a:latin typeface="Arial" panose="020B0604020202020204" pitchFamily="34" charset="0"/>
                  <a:cs typeface="Arial" panose="020B0604020202020204" pitchFamily="34" charset="0"/>
                </a:rPr>
                <a:t>Smad7</a:t>
              </a:r>
              <a:endParaRPr lang="ko-KR" altLang="en-US" sz="600" i="1" dirty="0">
                <a:latin typeface="Arial" panose="020B0604020202020204" pitchFamily="34" charset="0"/>
                <a:cs typeface="Arial" panose="020B0604020202020204" pitchFamily="34" charset="0"/>
              </a:endParaRPr>
            </a:p>
          </p:txBody>
        </p:sp>
        <p:sp>
          <p:nvSpPr>
            <p:cNvPr id="123" name="TextBox 122">
              <a:extLst>
                <a:ext uri="{FF2B5EF4-FFF2-40B4-BE49-F238E27FC236}">
                  <a16:creationId xmlns:a16="http://schemas.microsoft.com/office/drawing/2014/main" id="{E477D683-DDA1-4B90-BC88-AD8A649CF268}"/>
                </a:ext>
              </a:extLst>
            </p:cNvPr>
            <p:cNvSpPr txBox="1"/>
            <p:nvPr/>
          </p:nvSpPr>
          <p:spPr>
            <a:xfrm>
              <a:off x="6597439" y="5652122"/>
              <a:ext cx="875915" cy="387799"/>
            </a:xfrm>
            <a:prstGeom prst="rect">
              <a:avLst/>
            </a:prstGeom>
            <a:noFill/>
          </p:spPr>
          <p:txBody>
            <a:bodyPr wrap="none" rtlCol="0">
              <a:spAutoFit/>
            </a:bodyPr>
            <a:lstStyle/>
            <a:p>
              <a:r>
                <a:rPr lang="en-US" altLang="ko-KR" sz="600" i="1" dirty="0">
                  <a:latin typeface="Arial" panose="020B0604020202020204" pitchFamily="34" charset="0"/>
                  <a:cs typeface="Arial" panose="020B0604020202020204" pitchFamily="34" charset="0"/>
                </a:rPr>
                <a:t>Gapdh</a:t>
              </a:r>
              <a:endParaRPr lang="ko-KR" altLang="en-US" sz="600" i="1" dirty="0">
                <a:latin typeface="Arial" panose="020B0604020202020204" pitchFamily="34" charset="0"/>
                <a:cs typeface="Arial" panose="020B0604020202020204" pitchFamily="34" charset="0"/>
              </a:endParaRPr>
            </a:p>
          </p:txBody>
        </p:sp>
        <p:sp>
          <p:nvSpPr>
            <p:cNvPr id="124" name="TextBox 123">
              <a:extLst>
                <a:ext uri="{FF2B5EF4-FFF2-40B4-BE49-F238E27FC236}">
                  <a16:creationId xmlns:a16="http://schemas.microsoft.com/office/drawing/2014/main" id="{FBF6ACAC-7F45-4EB9-8B0A-D4C4B9EE46FE}"/>
                </a:ext>
              </a:extLst>
            </p:cNvPr>
            <p:cNvSpPr txBox="1"/>
            <p:nvPr/>
          </p:nvSpPr>
          <p:spPr>
            <a:xfrm flipH="1">
              <a:off x="5325803" y="4018800"/>
              <a:ext cx="1749729" cy="387799"/>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 WT   KO   OE</a:t>
              </a:r>
            </a:p>
          </p:txBody>
        </p:sp>
        <p:sp>
          <p:nvSpPr>
            <p:cNvPr id="125" name="TextBox 124">
              <a:extLst>
                <a:ext uri="{FF2B5EF4-FFF2-40B4-BE49-F238E27FC236}">
                  <a16:creationId xmlns:a16="http://schemas.microsoft.com/office/drawing/2014/main" id="{8302379C-CA13-49BA-A3B4-460128CC3BDC}"/>
                </a:ext>
              </a:extLst>
            </p:cNvPr>
            <p:cNvSpPr txBox="1"/>
            <p:nvPr/>
          </p:nvSpPr>
          <p:spPr>
            <a:xfrm>
              <a:off x="5686168" y="3636925"/>
              <a:ext cx="837897" cy="387799"/>
            </a:xfrm>
            <a:prstGeom prst="rect">
              <a:avLst/>
            </a:prstGeom>
            <a:noFill/>
          </p:spPr>
          <p:txBody>
            <a:bodyPr wrap="square" rtlCol="0">
              <a:spAutoFit/>
            </a:bodyPr>
            <a:lstStyle/>
            <a:p>
              <a:pPr algn="ctr"/>
              <a:r>
                <a:rPr lang="en-US" altLang="ko-KR" sz="600" dirty="0">
                  <a:latin typeface="Arial" panose="020B0604020202020204" pitchFamily="34" charset="0"/>
                  <a:cs typeface="Arial" panose="020B0604020202020204" pitchFamily="34" charset="0"/>
                </a:rPr>
                <a:t>Mast4</a:t>
              </a:r>
              <a:endParaRPr lang="ko-KR" altLang="en-US" sz="600" dirty="0">
                <a:latin typeface="Arial" panose="020B0604020202020204" pitchFamily="34" charset="0"/>
                <a:cs typeface="Arial" panose="020B0604020202020204" pitchFamily="34" charset="0"/>
              </a:endParaRPr>
            </a:p>
          </p:txBody>
        </p:sp>
        <p:cxnSp>
          <p:nvCxnSpPr>
            <p:cNvPr id="126" name="직선 연결선 125">
              <a:extLst>
                <a:ext uri="{FF2B5EF4-FFF2-40B4-BE49-F238E27FC236}">
                  <a16:creationId xmlns:a16="http://schemas.microsoft.com/office/drawing/2014/main" id="{E14B76C4-8F41-47F2-AC57-334D0F5F14B9}"/>
                </a:ext>
              </a:extLst>
            </p:cNvPr>
            <p:cNvCxnSpPr/>
            <p:nvPr/>
          </p:nvCxnSpPr>
          <p:spPr>
            <a:xfrm>
              <a:off x="5539300" y="4035079"/>
              <a:ext cx="10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7" name="그룹 126">
            <a:extLst>
              <a:ext uri="{FF2B5EF4-FFF2-40B4-BE49-F238E27FC236}">
                <a16:creationId xmlns:a16="http://schemas.microsoft.com/office/drawing/2014/main" id="{74E683B9-E00E-4342-89D5-9761EEC84C08}"/>
              </a:ext>
            </a:extLst>
          </p:cNvPr>
          <p:cNvGrpSpPr/>
          <p:nvPr/>
        </p:nvGrpSpPr>
        <p:grpSpPr>
          <a:xfrm>
            <a:off x="1546060" y="1409292"/>
            <a:ext cx="1700077" cy="562718"/>
            <a:chOff x="3685892" y="5098482"/>
            <a:chExt cx="3570161" cy="1181708"/>
          </a:xfrm>
        </p:grpSpPr>
        <p:cxnSp>
          <p:nvCxnSpPr>
            <p:cNvPr id="128" name="직선 연결선 127">
              <a:extLst>
                <a:ext uri="{FF2B5EF4-FFF2-40B4-BE49-F238E27FC236}">
                  <a16:creationId xmlns:a16="http://schemas.microsoft.com/office/drawing/2014/main" id="{346DE306-FC2C-4C76-95DD-A9264801AB9D}"/>
                </a:ext>
              </a:extLst>
            </p:cNvPr>
            <p:cNvCxnSpPr>
              <a:cxnSpLocks/>
            </p:cNvCxnSpPr>
            <p:nvPr/>
          </p:nvCxnSpPr>
          <p:spPr>
            <a:xfrm>
              <a:off x="3798302" y="5842913"/>
              <a:ext cx="215881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직선 연결선 128">
              <a:extLst>
                <a:ext uri="{FF2B5EF4-FFF2-40B4-BE49-F238E27FC236}">
                  <a16:creationId xmlns:a16="http://schemas.microsoft.com/office/drawing/2014/main" id="{6ED0A9BC-234F-4883-98B8-AFDB12E0F25D}"/>
                </a:ext>
              </a:extLst>
            </p:cNvPr>
            <p:cNvCxnSpPr/>
            <p:nvPr/>
          </p:nvCxnSpPr>
          <p:spPr>
            <a:xfrm>
              <a:off x="4713720" y="5782322"/>
              <a:ext cx="504057" cy="0"/>
            </a:xfrm>
            <a:prstGeom prst="line">
              <a:avLst/>
            </a:prstGeom>
            <a:ln w="412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FB9AF011-37D7-4D1E-8341-2B2BFEFAF36D}"/>
                </a:ext>
              </a:extLst>
            </p:cNvPr>
            <p:cNvSpPr txBox="1"/>
            <p:nvPr/>
          </p:nvSpPr>
          <p:spPr>
            <a:xfrm>
              <a:off x="4313536" y="5379483"/>
              <a:ext cx="1364107"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-6405-6400</a:t>
              </a:r>
              <a:endParaRPr lang="ko-KR" altLang="en-US" sz="700" dirty="0">
                <a:latin typeface="Arial" panose="020B0604020202020204" pitchFamily="34" charset="0"/>
                <a:cs typeface="Arial" panose="020B0604020202020204" pitchFamily="34" charset="0"/>
              </a:endParaRPr>
            </a:p>
          </p:txBody>
        </p:sp>
        <p:cxnSp>
          <p:nvCxnSpPr>
            <p:cNvPr id="143" name="꺾인 연결선 68">
              <a:extLst>
                <a:ext uri="{FF2B5EF4-FFF2-40B4-BE49-F238E27FC236}">
                  <a16:creationId xmlns:a16="http://schemas.microsoft.com/office/drawing/2014/main" id="{F00884C2-EFDC-4413-BA36-6EE33D69D792}"/>
                </a:ext>
              </a:extLst>
            </p:cNvPr>
            <p:cNvCxnSpPr/>
            <p:nvPr/>
          </p:nvCxnSpPr>
          <p:spPr>
            <a:xfrm flipV="1">
              <a:off x="6534169" y="5599823"/>
              <a:ext cx="468000" cy="243607"/>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2F2ED675-8E46-4B98-9154-6F62F17D492E}"/>
                </a:ext>
              </a:extLst>
            </p:cNvPr>
            <p:cNvSpPr txBox="1"/>
            <p:nvPr/>
          </p:nvSpPr>
          <p:spPr>
            <a:xfrm>
              <a:off x="6683106" y="5270052"/>
              <a:ext cx="572947" cy="387799"/>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+1</a:t>
              </a:r>
              <a:endParaRPr lang="ko-KR" altLang="en-US" sz="600"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20EEEA68-7DE2-4C11-B388-7A55A3B3E75E}"/>
                </a:ext>
              </a:extLst>
            </p:cNvPr>
            <p:cNvSpPr txBox="1"/>
            <p:nvPr/>
          </p:nvSpPr>
          <p:spPr>
            <a:xfrm>
              <a:off x="3685892" y="5892391"/>
              <a:ext cx="1730956" cy="387799"/>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m</a:t>
              </a:r>
              <a:r>
                <a:rPr lang="en-US" altLang="ko-KR" sz="600" i="1" dirty="0">
                  <a:latin typeface="Arial" panose="020B0604020202020204" pitchFamily="34" charset="0"/>
                  <a:cs typeface="Arial" panose="020B0604020202020204" pitchFamily="34" charset="0"/>
                </a:rPr>
                <a:t>Smad7</a:t>
              </a:r>
              <a:r>
                <a:rPr lang="en-US" altLang="ko-KR" sz="600" dirty="0">
                  <a:latin typeface="Arial" panose="020B0604020202020204" pitchFamily="34" charset="0"/>
                  <a:cs typeface="Arial" panose="020B0604020202020204" pitchFamily="34" charset="0"/>
                </a:rPr>
                <a:t> promoter</a:t>
              </a:r>
              <a:endParaRPr lang="ko-KR" altLang="en-US" sz="600"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460720B6-ABC0-48C4-A862-F7FCF6F69E95}"/>
                </a:ext>
              </a:extLst>
            </p:cNvPr>
            <p:cNvSpPr txBox="1"/>
            <p:nvPr/>
          </p:nvSpPr>
          <p:spPr>
            <a:xfrm>
              <a:off x="4480341" y="5098482"/>
              <a:ext cx="1003833" cy="420116"/>
            </a:xfrm>
            <a:prstGeom prst="rect">
              <a:avLst/>
            </a:prstGeom>
            <a:noFill/>
          </p:spPr>
          <p:txBody>
            <a:bodyPr wrap="none" rtlCol="0">
              <a:spAutoFit/>
            </a:bodyPr>
            <a:lstStyle/>
            <a:p>
              <a:r>
                <a:rPr lang="en-US" altLang="ko-KR" sz="700" b="1" dirty="0">
                  <a:solidFill>
                    <a:srgbClr val="C00000"/>
                  </a:solidFill>
                  <a:latin typeface="Arial" panose="020B0604020202020204" pitchFamily="34" charset="0"/>
                  <a:cs typeface="Arial" panose="020B0604020202020204" pitchFamily="34" charset="0"/>
                </a:rPr>
                <a:t>Smad3</a:t>
              </a:r>
              <a:endParaRPr lang="ko-KR" altLang="en-US" sz="700" b="1" dirty="0">
                <a:solidFill>
                  <a:srgbClr val="C00000"/>
                </a:solidFill>
                <a:latin typeface="Arial" panose="020B0604020202020204" pitchFamily="34" charset="0"/>
                <a:cs typeface="Arial" panose="020B0604020202020204" pitchFamily="34" charset="0"/>
              </a:endParaRPr>
            </a:p>
          </p:txBody>
        </p:sp>
        <p:cxnSp>
          <p:nvCxnSpPr>
            <p:cNvPr id="147" name="직선 연결선 146">
              <a:extLst>
                <a:ext uri="{FF2B5EF4-FFF2-40B4-BE49-F238E27FC236}">
                  <a16:creationId xmlns:a16="http://schemas.microsoft.com/office/drawing/2014/main" id="{A74E567A-750B-4C02-8FCE-A5F83BAA24C5}"/>
                </a:ext>
              </a:extLst>
            </p:cNvPr>
            <p:cNvCxnSpPr>
              <a:cxnSpLocks/>
            </p:cNvCxnSpPr>
            <p:nvPr/>
          </p:nvCxnSpPr>
          <p:spPr>
            <a:xfrm>
              <a:off x="6052463" y="5842913"/>
              <a:ext cx="72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자유형: 도형 147">
              <a:extLst>
                <a:ext uri="{FF2B5EF4-FFF2-40B4-BE49-F238E27FC236}">
                  <a16:creationId xmlns:a16="http://schemas.microsoft.com/office/drawing/2014/main" id="{2DC2B284-A7D3-4F4E-8479-2416C180E1BF}"/>
                </a:ext>
              </a:extLst>
            </p:cNvPr>
            <p:cNvSpPr/>
            <p:nvPr/>
          </p:nvSpPr>
          <p:spPr>
            <a:xfrm>
              <a:off x="5930773" y="5721626"/>
              <a:ext cx="65741" cy="252000"/>
            </a:xfrm>
            <a:custGeom>
              <a:avLst/>
              <a:gdLst>
                <a:gd name="connsiteX0" fmla="*/ 0 w 65741"/>
                <a:gd name="connsiteY0" fmla="*/ 0 h 352611"/>
                <a:gd name="connsiteX1" fmla="*/ 29882 w 65741"/>
                <a:gd name="connsiteY1" fmla="*/ 23906 h 352611"/>
                <a:gd name="connsiteX2" fmla="*/ 47812 w 65741"/>
                <a:gd name="connsiteY2" fmla="*/ 59764 h 352611"/>
                <a:gd name="connsiteX3" fmla="*/ 59764 w 65741"/>
                <a:gd name="connsiteY3" fmla="*/ 77694 h 352611"/>
                <a:gd name="connsiteX4" fmla="*/ 53788 w 65741"/>
                <a:gd name="connsiteY4" fmla="*/ 149411 h 352611"/>
                <a:gd name="connsiteX5" fmla="*/ 47812 w 65741"/>
                <a:gd name="connsiteY5" fmla="*/ 167341 h 352611"/>
                <a:gd name="connsiteX6" fmla="*/ 29882 w 65741"/>
                <a:gd name="connsiteY6" fmla="*/ 185270 h 352611"/>
                <a:gd name="connsiteX7" fmla="*/ 17929 w 65741"/>
                <a:gd name="connsiteY7" fmla="*/ 203200 h 352611"/>
                <a:gd name="connsiteX8" fmla="*/ 17929 w 65741"/>
                <a:gd name="connsiteY8" fmla="*/ 292847 h 352611"/>
                <a:gd name="connsiteX9" fmla="*/ 23906 w 65741"/>
                <a:gd name="connsiteY9" fmla="*/ 310776 h 352611"/>
                <a:gd name="connsiteX10" fmla="*/ 41835 w 65741"/>
                <a:gd name="connsiteY10" fmla="*/ 328706 h 352611"/>
                <a:gd name="connsiteX11" fmla="*/ 65741 w 65741"/>
                <a:gd name="connsiteY11" fmla="*/ 352611 h 352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741" h="352611">
                  <a:moveTo>
                    <a:pt x="0" y="0"/>
                  </a:moveTo>
                  <a:cubicBezTo>
                    <a:pt x="9961" y="7969"/>
                    <a:pt x="20862" y="14886"/>
                    <a:pt x="29882" y="23906"/>
                  </a:cubicBezTo>
                  <a:cubicBezTo>
                    <a:pt x="47007" y="41031"/>
                    <a:pt x="38092" y="40323"/>
                    <a:pt x="47812" y="59764"/>
                  </a:cubicBezTo>
                  <a:cubicBezTo>
                    <a:pt x="51024" y="66189"/>
                    <a:pt x="55780" y="71717"/>
                    <a:pt x="59764" y="77694"/>
                  </a:cubicBezTo>
                  <a:cubicBezTo>
                    <a:pt x="57772" y="101600"/>
                    <a:pt x="56958" y="125633"/>
                    <a:pt x="53788" y="149411"/>
                  </a:cubicBezTo>
                  <a:cubicBezTo>
                    <a:pt x="52955" y="155656"/>
                    <a:pt x="51307" y="162099"/>
                    <a:pt x="47812" y="167341"/>
                  </a:cubicBezTo>
                  <a:cubicBezTo>
                    <a:pt x="43124" y="174374"/>
                    <a:pt x="35293" y="178777"/>
                    <a:pt x="29882" y="185270"/>
                  </a:cubicBezTo>
                  <a:cubicBezTo>
                    <a:pt x="25284" y="190788"/>
                    <a:pt x="21913" y="197223"/>
                    <a:pt x="17929" y="203200"/>
                  </a:cubicBezTo>
                  <a:cubicBezTo>
                    <a:pt x="5099" y="241692"/>
                    <a:pt x="8644" y="223209"/>
                    <a:pt x="17929" y="292847"/>
                  </a:cubicBezTo>
                  <a:cubicBezTo>
                    <a:pt x="18762" y="299091"/>
                    <a:pt x="20412" y="305534"/>
                    <a:pt x="23906" y="310776"/>
                  </a:cubicBezTo>
                  <a:cubicBezTo>
                    <a:pt x="28594" y="317809"/>
                    <a:pt x="36424" y="322213"/>
                    <a:pt x="41835" y="328706"/>
                  </a:cubicBezTo>
                  <a:cubicBezTo>
                    <a:pt x="62439" y="353431"/>
                    <a:pt x="43531" y="341507"/>
                    <a:pt x="65741" y="35261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00" dirty="0"/>
            </a:p>
          </p:txBody>
        </p:sp>
        <p:sp>
          <p:nvSpPr>
            <p:cNvPr id="149" name="자유형: 도형 148">
              <a:extLst>
                <a:ext uri="{FF2B5EF4-FFF2-40B4-BE49-F238E27FC236}">
                  <a16:creationId xmlns:a16="http://schemas.microsoft.com/office/drawing/2014/main" id="{8CD09FBB-A02D-42B8-86F6-F5D55C83A87A}"/>
                </a:ext>
              </a:extLst>
            </p:cNvPr>
            <p:cNvSpPr/>
            <p:nvPr/>
          </p:nvSpPr>
          <p:spPr>
            <a:xfrm>
              <a:off x="5993085" y="5716913"/>
              <a:ext cx="65741" cy="252000"/>
            </a:xfrm>
            <a:custGeom>
              <a:avLst/>
              <a:gdLst>
                <a:gd name="connsiteX0" fmla="*/ 0 w 65741"/>
                <a:gd name="connsiteY0" fmla="*/ 0 h 352611"/>
                <a:gd name="connsiteX1" fmla="*/ 29882 w 65741"/>
                <a:gd name="connsiteY1" fmla="*/ 23906 h 352611"/>
                <a:gd name="connsiteX2" fmla="*/ 47812 w 65741"/>
                <a:gd name="connsiteY2" fmla="*/ 59764 h 352611"/>
                <a:gd name="connsiteX3" fmla="*/ 59764 w 65741"/>
                <a:gd name="connsiteY3" fmla="*/ 77694 h 352611"/>
                <a:gd name="connsiteX4" fmla="*/ 53788 w 65741"/>
                <a:gd name="connsiteY4" fmla="*/ 149411 h 352611"/>
                <a:gd name="connsiteX5" fmla="*/ 47812 w 65741"/>
                <a:gd name="connsiteY5" fmla="*/ 167341 h 352611"/>
                <a:gd name="connsiteX6" fmla="*/ 29882 w 65741"/>
                <a:gd name="connsiteY6" fmla="*/ 185270 h 352611"/>
                <a:gd name="connsiteX7" fmla="*/ 17929 w 65741"/>
                <a:gd name="connsiteY7" fmla="*/ 203200 h 352611"/>
                <a:gd name="connsiteX8" fmla="*/ 17929 w 65741"/>
                <a:gd name="connsiteY8" fmla="*/ 292847 h 352611"/>
                <a:gd name="connsiteX9" fmla="*/ 23906 w 65741"/>
                <a:gd name="connsiteY9" fmla="*/ 310776 h 352611"/>
                <a:gd name="connsiteX10" fmla="*/ 41835 w 65741"/>
                <a:gd name="connsiteY10" fmla="*/ 328706 h 352611"/>
                <a:gd name="connsiteX11" fmla="*/ 65741 w 65741"/>
                <a:gd name="connsiteY11" fmla="*/ 352611 h 352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741" h="352611">
                  <a:moveTo>
                    <a:pt x="0" y="0"/>
                  </a:moveTo>
                  <a:cubicBezTo>
                    <a:pt x="9961" y="7969"/>
                    <a:pt x="20862" y="14886"/>
                    <a:pt x="29882" y="23906"/>
                  </a:cubicBezTo>
                  <a:cubicBezTo>
                    <a:pt x="47007" y="41031"/>
                    <a:pt x="38092" y="40323"/>
                    <a:pt x="47812" y="59764"/>
                  </a:cubicBezTo>
                  <a:cubicBezTo>
                    <a:pt x="51024" y="66189"/>
                    <a:pt x="55780" y="71717"/>
                    <a:pt x="59764" y="77694"/>
                  </a:cubicBezTo>
                  <a:cubicBezTo>
                    <a:pt x="57772" y="101600"/>
                    <a:pt x="56958" y="125633"/>
                    <a:pt x="53788" y="149411"/>
                  </a:cubicBezTo>
                  <a:cubicBezTo>
                    <a:pt x="52955" y="155656"/>
                    <a:pt x="51307" y="162099"/>
                    <a:pt x="47812" y="167341"/>
                  </a:cubicBezTo>
                  <a:cubicBezTo>
                    <a:pt x="43124" y="174374"/>
                    <a:pt x="35293" y="178777"/>
                    <a:pt x="29882" y="185270"/>
                  </a:cubicBezTo>
                  <a:cubicBezTo>
                    <a:pt x="25284" y="190788"/>
                    <a:pt x="21913" y="197223"/>
                    <a:pt x="17929" y="203200"/>
                  </a:cubicBezTo>
                  <a:cubicBezTo>
                    <a:pt x="5099" y="241692"/>
                    <a:pt x="8644" y="223209"/>
                    <a:pt x="17929" y="292847"/>
                  </a:cubicBezTo>
                  <a:cubicBezTo>
                    <a:pt x="18762" y="299091"/>
                    <a:pt x="20412" y="305534"/>
                    <a:pt x="23906" y="310776"/>
                  </a:cubicBezTo>
                  <a:cubicBezTo>
                    <a:pt x="28594" y="317809"/>
                    <a:pt x="36424" y="322213"/>
                    <a:pt x="41835" y="328706"/>
                  </a:cubicBezTo>
                  <a:cubicBezTo>
                    <a:pt x="62439" y="353431"/>
                    <a:pt x="43531" y="341507"/>
                    <a:pt x="65741" y="35261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00" dirty="0"/>
            </a:p>
          </p:txBody>
        </p:sp>
      </p:grpSp>
      <p:sp>
        <p:nvSpPr>
          <p:cNvPr id="150" name="직사각형 149">
            <a:extLst>
              <a:ext uri="{FF2B5EF4-FFF2-40B4-BE49-F238E27FC236}">
                <a16:creationId xmlns:a16="http://schemas.microsoft.com/office/drawing/2014/main" id="{8EF1F83D-67C2-49BB-B261-1D67114633EF}"/>
              </a:ext>
            </a:extLst>
          </p:cNvPr>
          <p:cNvSpPr/>
          <p:nvPr/>
        </p:nvSpPr>
        <p:spPr>
          <a:xfrm>
            <a:off x="2918213" y="2588654"/>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51" name="그림 150">
            <a:extLst>
              <a:ext uri="{FF2B5EF4-FFF2-40B4-BE49-F238E27FC236}">
                <a16:creationId xmlns:a16="http://schemas.microsoft.com/office/drawing/2014/main" id="{160DD731-FD4E-4AE2-A629-2C102579300F}"/>
              </a:ext>
            </a:extLst>
          </p:cNvPr>
          <p:cNvPicPr preferRelativeResize="0">
            <a:picLocks/>
          </p:cNvPicPr>
          <p:nvPr/>
        </p:nvPicPr>
        <p:blipFill>
          <a:blip r:embed="rId7"/>
          <a:stretch>
            <a:fillRect/>
          </a:stretch>
        </p:blipFill>
        <p:spPr>
          <a:xfrm>
            <a:off x="2918213" y="2699583"/>
            <a:ext cx="72000" cy="72000"/>
          </a:xfrm>
          <a:prstGeom prst="rect">
            <a:avLst/>
          </a:prstGeom>
          <a:ln w="3175">
            <a:solidFill>
              <a:schemeClr val="tx1"/>
            </a:solidFill>
          </a:ln>
        </p:spPr>
      </p:pic>
      <p:sp>
        <p:nvSpPr>
          <p:cNvPr id="152" name="TextBox 151">
            <a:extLst>
              <a:ext uri="{FF2B5EF4-FFF2-40B4-BE49-F238E27FC236}">
                <a16:creationId xmlns:a16="http://schemas.microsoft.com/office/drawing/2014/main" id="{1D634993-B54D-4419-827E-C4D1D894AB5B}"/>
              </a:ext>
            </a:extLst>
          </p:cNvPr>
          <p:cNvSpPr txBox="1"/>
          <p:nvPr/>
        </p:nvSpPr>
        <p:spPr>
          <a:xfrm>
            <a:off x="2961108" y="2532846"/>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IgG</a:t>
            </a:r>
            <a:endParaRPr lang="ko-KR" altLang="en-US" sz="600" dirty="0">
              <a:latin typeface="Arial" panose="020B0604020202020204" pitchFamily="34" charset="0"/>
              <a:cs typeface="Arial" panose="020B0604020202020204" pitchFamily="34" charset="0"/>
            </a:endParaRPr>
          </a:p>
        </p:txBody>
      </p:sp>
      <p:sp>
        <p:nvSpPr>
          <p:cNvPr id="153" name="TextBox 152">
            <a:extLst>
              <a:ext uri="{FF2B5EF4-FFF2-40B4-BE49-F238E27FC236}">
                <a16:creationId xmlns:a16="http://schemas.microsoft.com/office/drawing/2014/main" id="{B72884FC-69D2-4C5A-8B7B-1023B23A5B38}"/>
              </a:ext>
            </a:extLst>
          </p:cNvPr>
          <p:cNvSpPr txBox="1"/>
          <p:nvPr/>
        </p:nvSpPr>
        <p:spPr>
          <a:xfrm>
            <a:off x="2961108" y="2645091"/>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Smad3</a:t>
            </a:r>
            <a:endParaRPr lang="ko-KR" altLang="en-US" sz="600" dirty="0">
              <a:latin typeface="Arial" panose="020B0604020202020204" pitchFamily="34" charset="0"/>
              <a:cs typeface="Arial" panose="020B0604020202020204" pitchFamily="34" charset="0"/>
            </a:endParaRPr>
          </a:p>
        </p:txBody>
      </p:sp>
      <p:cxnSp>
        <p:nvCxnSpPr>
          <p:cNvPr id="154" name="직선 연결선 153">
            <a:extLst>
              <a:ext uri="{FF2B5EF4-FFF2-40B4-BE49-F238E27FC236}">
                <a16:creationId xmlns:a16="http://schemas.microsoft.com/office/drawing/2014/main" id="{60528E1F-852C-4506-9180-F54821C4B53E}"/>
              </a:ext>
            </a:extLst>
          </p:cNvPr>
          <p:cNvCxnSpPr/>
          <p:nvPr/>
        </p:nvCxnSpPr>
        <p:spPr>
          <a:xfrm>
            <a:off x="2254554" y="2427818"/>
            <a:ext cx="4387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직선 연결선 154">
            <a:extLst>
              <a:ext uri="{FF2B5EF4-FFF2-40B4-BE49-F238E27FC236}">
                <a16:creationId xmlns:a16="http://schemas.microsoft.com/office/drawing/2014/main" id="{D352FD8E-3FA0-4384-894A-D99A39F7CF6A}"/>
              </a:ext>
            </a:extLst>
          </p:cNvPr>
          <p:cNvCxnSpPr>
            <a:cxnSpLocks/>
          </p:cNvCxnSpPr>
          <p:nvPr/>
        </p:nvCxnSpPr>
        <p:spPr>
          <a:xfrm>
            <a:off x="2254554" y="2427818"/>
            <a:ext cx="0" cy="924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직선 연결선 155">
            <a:extLst>
              <a:ext uri="{FF2B5EF4-FFF2-40B4-BE49-F238E27FC236}">
                <a16:creationId xmlns:a16="http://schemas.microsoft.com/office/drawing/2014/main" id="{85E9420D-C37A-4307-B05E-701C39FA4455}"/>
              </a:ext>
            </a:extLst>
          </p:cNvPr>
          <p:cNvCxnSpPr>
            <a:cxnSpLocks/>
          </p:cNvCxnSpPr>
          <p:nvPr/>
        </p:nvCxnSpPr>
        <p:spPr>
          <a:xfrm>
            <a:off x="2693297" y="2427818"/>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156">
            <a:extLst>
              <a:ext uri="{FF2B5EF4-FFF2-40B4-BE49-F238E27FC236}">
                <a16:creationId xmlns:a16="http://schemas.microsoft.com/office/drawing/2014/main" id="{6DBCF4D9-F798-436B-B39C-1AD784E09D08}"/>
              </a:ext>
            </a:extLst>
          </p:cNvPr>
          <p:cNvSpPr txBox="1"/>
          <p:nvPr/>
        </p:nvSpPr>
        <p:spPr>
          <a:xfrm>
            <a:off x="2334978" y="2243152"/>
            <a:ext cx="757105" cy="184666"/>
          </a:xfrm>
          <a:prstGeom prst="rect">
            <a:avLst/>
          </a:prstGeom>
          <a:noFill/>
        </p:spPr>
        <p:txBody>
          <a:bodyPr wrap="square" rtlCol="0">
            <a:spAutoFit/>
          </a:bodyPr>
          <a:lstStyle/>
          <a:p>
            <a:r>
              <a:rPr lang="en-US" altLang="ko-KR" sz="600" i="1" dirty="0" err="1">
                <a:latin typeface="Arial" panose="020B0604020202020204" pitchFamily="34" charset="0"/>
                <a:cs typeface="Arial" panose="020B0604020202020204" pitchFamily="34" charset="0"/>
              </a:rPr>
              <a:t>n.s</a:t>
            </a:r>
            <a:r>
              <a:rPr lang="en-US" altLang="ko-KR" sz="600" i="1" dirty="0">
                <a:latin typeface="Arial" panose="020B0604020202020204" pitchFamily="34" charset="0"/>
                <a:cs typeface="Arial" panose="020B0604020202020204" pitchFamily="34" charset="0"/>
              </a:rPr>
              <a:t>.</a:t>
            </a:r>
            <a:endParaRPr lang="ko-KR" altLang="en-US" sz="600" i="1" dirty="0">
              <a:latin typeface="Arial" panose="020B0604020202020204" pitchFamily="34" charset="0"/>
              <a:cs typeface="Arial" panose="020B0604020202020204" pitchFamily="34" charset="0"/>
            </a:endParaRPr>
          </a:p>
        </p:txBody>
      </p:sp>
      <p:grpSp>
        <p:nvGrpSpPr>
          <p:cNvPr id="158" name="그룹 157">
            <a:extLst>
              <a:ext uri="{FF2B5EF4-FFF2-40B4-BE49-F238E27FC236}">
                <a16:creationId xmlns:a16="http://schemas.microsoft.com/office/drawing/2014/main" id="{753FAECB-A17D-4EAC-A876-6CDC580F8E93}"/>
              </a:ext>
            </a:extLst>
          </p:cNvPr>
          <p:cNvGrpSpPr/>
          <p:nvPr/>
        </p:nvGrpSpPr>
        <p:grpSpPr>
          <a:xfrm>
            <a:off x="4161147" y="2195225"/>
            <a:ext cx="366631" cy="169277"/>
            <a:chOff x="2474864" y="1852749"/>
            <a:chExt cx="366631" cy="169277"/>
          </a:xfrm>
        </p:grpSpPr>
        <p:sp>
          <p:nvSpPr>
            <p:cNvPr id="159" name="TextBox 158">
              <a:extLst>
                <a:ext uri="{FF2B5EF4-FFF2-40B4-BE49-F238E27FC236}">
                  <a16:creationId xmlns:a16="http://schemas.microsoft.com/office/drawing/2014/main" id="{2640320E-A3B4-43B3-9E4D-FBBF467131A0}"/>
                </a:ext>
              </a:extLst>
            </p:cNvPr>
            <p:cNvSpPr txBox="1"/>
            <p:nvPr/>
          </p:nvSpPr>
          <p:spPr>
            <a:xfrm>
              <a:off x="2474864" y="185274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160" name="직선 연결선 159">
              <a:extLst>
                <a:ext uri="{FF2B5EF4-FFF2-40B4-BE49-F238E27FC236}">
                  <a16:creationId xmlns:a16="http://schemas.microsoft.com/office/drawing/2014/main" id="{B56B8602-ABB6-4D29-9413-038F6F458713}"/>
                </a:ext>
              </a:extLst>
            </p:cNvPr>
            <p:cNvCxnSpPr>
              <a:cxnSpLocks/>
            </p:cNvCxnSpPr>
            <p:nvPr/>
          </p:nvCxnSpPr>
          <p:spPr>
            <a:xfrm>
              <a:off x="2769487" y="19497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1" name="그룹 160">
            <a:extLst>
              <a:ext uri="{FF2B5EF4-FFF2-40B4-BE49-F238E27FC236}">
                <a16:creationId xmlns:a16="http://schemas.microsoft.com/office/drawing/2014/main" id="{EDEDC45C-6D0E-421B-8810-35086AD17250}"/>
              </a:ext>
            </a:extLst>
          </p:cNvPr>
          <p:cNvGrpSpPr/>
          <p:nvPr/>
        </p:nvGrpSpPr>
        <p:grpSpPr>
          <a:xfrm>
            <a:off x="4161147" y="2303261"/>
            <a:ext cx="366631" cy="169277"/>
            <a:chOff x="2474864" y="1852749"/>
            <a:chExt cx="366631" cy="169277"/>
          </a:xfrm>
        </p:grpSpPr>
        <p:sp>
          <p:nvSpPr>
            <p:cNvPr id="162" name="TextBox 161">
              <a:extLst>
                <a:ext uri="{FF2B5EF4-FFF2-40B4-BE49-F238E27FC236}">
                  <a16:creationId xmlns:a16="http://schemas.microsoft.com/office/drawing/2014/main" id="{46D28131-396D-4DAA-B261-3ED21DC30853}"/>
                </a:ext>
              </a:extLst>
            </p:cNvPr>
            <p:cNvSpPr txBox="1"/>
            <p:nvPr/>
          </p:nvSpPr>
          <p:spPr>
            <a:xfrm>
              <a:off x="2474864" y="185274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200</a:t>
              </a:r>
              <a:endParaRPr lang="ko-KR" altLang="en-US" sz="500" dirty="0">
                <a:latin typeface="Arial" panose="020B0604020202020204" pitchFamily="34" charset="0"/>
                <a:cs typeface="Arial" panose="020B0604020202020204" pitchFamily="34" charset="0"/>
              </a:endParaRPr>
            </a:p>
          </p:txBody>
        </p:sp>
        <p:cxnSp>
          <p:nvCxnSpPr>
            <p:cNvPr id="163" name="직선 연결선 162">
              <a:extLst>
                <a:ext uri="{FF2B5EF4-FFF2-40B4-BE49-F238E27FC236}">
                  <a16:creationId xmlns:a16="http://schemas.microsoft.com/office/drawing/2014/main" id="{01D70F8A-1172-43F6-9C9B-8D0EC58C891E}"/>
                </a:ext>
              </a:extLst>
            </p:cNvPr>
            <p:cNvCxnSpPr>
              <a:cxnSpLocks/>
            </p:cNvCxnSpPr>
            <p:nvPr/>
          </p:nvCxnSpPr>
          <p:spPr>
            <a:xfrm>
              <a:off x="2769487" y="19497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 name="그룹 163">
            <a:extLst>
              <a:ext uri="{FF2B5EF4-FFF2-40B4-BE49-F238E27FC236}">
                <a16:creationId xmlns:a16="http://schemas.microsoft.com/office/drawing/2014/main" id="{F8ACCC7F-F61F-443E-8E6B-ED883EE23B1B}"/>
              </a:ext>
            </a:extLst>
          </p:cNvPr>
          <p:cNvGrpSpPr/>
          <p:nvPr/>
        </p:nvGrpSpPr>
        <p:grpSpPr>
          <a:xfrm>
            <a:off x="4161147" y="2542930"/>
            <a:ext cx="366631" cy="169277"/>
            <a:chOff x="2474864" y="1852749"/>
            <a:chExt cx="366631" cy="169277"/>
          </a:xfrm>
        </p:grpSpPr>
        <p:sp>
          <p:nvSpPr>
            <p:cNvPr id="165" name="TextBox 164">
              <a:extLst>
                <a:ext uri="{FF2B5EF4-FFF2-40B4-BE49-F238E27FC236}">
                  <a16:creationId xmlns:a16="http://schemas.microsoft.com/office/drawing/2014/main" id="{D4E6F572-F4AC-42FF-A2D2-C2725FF3A34B}"/>
                </a:ext>
              </a:extLst>
            </p:cNvPr>
            <p:cNvSpPr txBox="1"/>
            <p:nvPr/>
          </p:nvSpPr>
          <p:spPr>
            <a:xfrm>
              <a:off x="2474864" y="185274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66" name="직선 연결선 165">
              <a:extLst>
                <a:ext uri="{FF2B5EF4-FFF2-40B4-BE49-F238E27FC236}">
                  <a16:creationId xmlns:a16="http://schemas.microsoft.com/office/drawing/2014/main" id="{74E3CE6D-9A3B-41DC-8265-0A6202E67323}"/>
                </a:ext>
              </a:extLst>
            </p:cNvPr>
            <p:cNvCxnSpPr>
              <a:cxnSpLocks/>
            </p:cNvCxnSpPr>
            <p:nvPr/>
          </p:nvCxnSpPr>
          <p:spPr>
            <a:xfrm>
              <a:off x="2769487" y="19497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7" name="그룹 166">
            <a:extLst>
              <a:ext uri="{FF2B5EF4-FFF2-40B4-BE49-F238E27FC236}">
                <a16:creationId xmlns:a16="http://schemas.microsoft.com/office/drawing/2014/main" id="{FE36131C-8369-4517-AD10-A6CEDDD745F2}"/>
              </a:ext>
            </a:extLst>
          </p:cNvPr>
          <p:cNvGrpSpPr/>
          <p:nvPr/>
        </p:nvGrpSpPr>
        <p:grpSpPr>
          <a:xfrm>
            <a:off x="4161147" y="2808246"/>
            <a:ext cx="366631" cy="169277"/>
            <a:chOff x="2474864" y="1852749"/>
            <a:chExt cx="366631" cy="169277"/>
          </a:xfrm>
        </p:grpSpPr>
        <p:sp>
          <p:nvSpPr>
            <p:cNvPr id="168" name="TextBox 167">
              <a:extLst>
                <a:ext uri="{FF2B5EF4-FFF2-40B4-BE49-F238E27FC236}">
                  <a16:creationId xmlns:a16="http://schemas.microsoft.com/office/drawing/2014/main" id="{3D47E1A9-E28D-4A4B-85BF-53B651F4137E}"/>
                </a:ext>
              </a:extLst>
            </p:cNvPr>
            <p:cNvSpPr txBox="1"/>
            <p:nvPr/>
          </p:nvSpPr>
          <p:spPr>
            <a:xfrm>
              <a:off x="2474864" y="185274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69" name="직선 연결선 168">
              <a:extLst>
                <a:ext uri="{FF2B5EF4-FFF2-40B4-BE49-F238E27FC236}">
                  <a16:creationId xmlns:a16="http://schemas.microsoft.com/office/drawing/2014/main" id="{C268D838-1C88-4B76-837F-0A237DDDE4CF}"/>
                </a:ext>
              </a:extLst>
            </p:cNvPr>
            <p:cNvCxnSpPr>
              <a:cxnSpLocks/>
            </p:cNvCxnSpPr>
            <p:nvPr/>
          </p:nvCxnSpPr>
          <p:spPr>
            <a:xfrm>
              <a:off x="2769487" y="19497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0" name="TextBox 169">
            <a:extLst>
              <a:ext uri="{FF2B5EF4-FFF2-40B4-BE49-F238E27FC236}">
                <a16:creationId xmlns:a16="http://schemas.microsoft.com/office/drawing/2014/main" id="{5767DB74-A723-43EA-8442-940E6D8390D6}"/>
              </a:ext>
            </a:extLst>
          </p:cNvPr>
          <p:cNvSpPr txBox="1"/>
          <p:nvPr/>
        </p:nvSpPr>
        <p:spPr>
          <a:xfrm>
            <a:off x="4140913" y="2040824"/>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graphicFrame>
        <p:nvGraphicFramePr>
          <p:cNvPr id="171" name="개체 170">
            <a:extLst>
              <a:ext uri="{FF2B5EF4-FFF2-40B4-BE49-F238E27FC236}">
                <a16:creationId xmlns:a16="http://schemas.microsoft.com/office/drawing/2014/main" id="{F5214493-83D0-42E5-A89A-A8F7D08BF172}"/>
              </a:ext>
            </a:extLst>
          </p:cNvPr>
          <p:cNvGraphicFramePr>
            <a:graphicFrameLocks noChangeAspect="1"/>
          </p:cNvGraphicFramePr>
          <p:nvPr>
            <p:extLst>
              <p:ext uri="{D42A27DB-BD31-4B8C-83A1-F6EECF244321}">
                <p14:modId xmlns:p14="http://schemas.microsoft.com/office/powerpoint/2010/main" val="2013016004"/>
              </p:ext>
            </p:extLst>
          </p:nvPr>
        </p:nvGraphicFramePr>
        <p:xfrm>
          <a:off x="1296988" y="2151063"/>
          <a:ext cx="1852612" cy="1362075"/>
        </p:xfrm>
        <a:graphic>
          <a:graphicData uri="http://schemas.openxmlformats.org/presentationml/2006/ole">
            <mc:AlternateContent xmlns:mc="http://schemas.openxmlformats.org/markup-compatibility/2006">
              <mc:Choice xmlns:v="urn:schemas-microsoft-com:vml" Requires="v">
                <p:oleObj spid="_x0000_s11634" name="Prism 9" r:id="rId8" imgW="1713526" imgH="1361382" progId="Prism9.Document">
                  <p:embed/>
                </p:oleObj>
              </mc:Choice>
              <mc:Fallback>
                <p:oleObj name="Prism 9" r:id="rId8" imgW="1713526" imgH="1361382" progId="Prism9.Document">
                  <p:embed/>
                  <p:pic>
                    <p:nvPicPr>
                      <p:cNvPr id="62" name="개체 61">
                        <a:extLst>
                          <a:ext uri="{FF2B5EF4-FFF2-40B4-BE49-F238E27FC236}">
                            <a16:creationId xmlns:a16="http://schemas.microsoft.com/office/drawing/2014/main" id="{305208D6-F73A-41F2-93A7-1474B161EC04}"/>
                          </a:ext>
                        </a:extLst>
                      </p:cNvPr>
                      <p:cNvPicPr/>
                      <p:nvPr/>
                    </p:nvPicPr>
                    <p:blipFill>
                      <a:blip r:embed="rId9"/>
                      <a:stretch>
                        <a:fillRect/>
                      </a:stretch>
                    </p:blipFill>
                    <p:spPr>
                      <a:xfrm>
                        <a:off x="1296988" y="2151063"/>
                        <a:ext cx="1852612" cy="1362075"/>
                      </a:xfrm>
                      <a:prstGeom prst="rect">
                        <a:avLst/>
                      </a:prstGeom>
                    </p:spPr>
                  </p:pic>
                </p:oleObj>
              </mc:Fallback>
            </mc:AlternateContent>
          </a:graphicData>
        </a:graphic>
      </p:graphicFrame>
    </p:spTree>
    <p:extLst>
      <p:ext uri="{BB962C8B-B14F-4D97-AF65-F5344CB8AC3E}">
        <p14:creationId xmlns:p14="http://schemas.microsoft.com/office/powerpoint/2010/main" val="2898671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55" y="4755267"/>
            <a:ext cx="5890655"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13. Examination of TGF-</a:t>
            </a:r>
            <a:r>
              <a:rPr lang="en-US" altLang="ko-KR" sz="900" b="1" dirty="0">
                <a:latin typeface="Symbol" pitchFamily="2" charset="2"/>
                <a:cs typeface="Arial" panose="020B0604020202020204" pitchFamily="34" charset="0"/>
              </a:rPr>
              <a:t>b</a:t>
            </a:r>
            <a:r>
              <a:rPr lang="en-US" altLang="ko-KR" sz="900" b="1" dirty="0">
                <a:latin typeface="Arial" panose="020B0604020202020204" pitchFamily="34" charset="0"/>
                <a:cs typeface="Arial" panose="020B0604020202020204" pitchFamily="34" charset="0"/>
              </a:rPr>
              <a:t>1 regulation of Mast4 promoter activity and Smad3 binding to the Mast4 promoter through Smad3 ChIP assay.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expected binding sites of Smad3/4, p300, c-Jun, Nkx2.1, and E2F-4 transcription factors in the Mast4 promoter were predicted using PROMO v3.0.2 software.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Smad3 ChIP assay on </a:t>
            </a:r>
            <a:r>
              <a:rPr lang="en-US" altLang="ko-KR" sz="900" i="1" dirty="0">
                <a:latin typeface="Arial" panose="020B0604020202020204" pitchFamily="34" charset="0"/>
                <a:cs typeface="Arial" panose="020B0604020202020204" pitchFamily="34" charset="0"/>
              </a:rPr>
              <a:t>Mast4</a:t>
            </a:r>
            <a:r>
              <a:rPr lang="en-US" altLang="ko-KR" sz="900" dirty="0">
                <a:latin typeface="Arial" panose="020B0604020202020204" pitchFamily="34" charset="0"/>
                <a:cs typeface="Arial" panose="020B0604020202020204" pitchFamily="34" charset="0"/>
              </a:rPr>
              <a:t> gene was performed in differentiating (6 days in chondrogenic differentiation medium) C3H10T1/2 cells in the presence or absence of TGF-</a:t>
            </a:r>
            <a:r>
              <a:rPr lang="en-US" altLang="ko-KR" sz="900" dirty="0">
                <a:latin typeface="Symbol" panose="05050102010706020507" pitchFamily="18" charset="2"/>
                <a:cs typeface="Arial" panose="020B0604020202020204" pitchFamily="34" charset="0"/>
              </a:rPr>
              <a:t>b1</a:t>
            </a:r>
            <a:r>
              <a:rPr lang="en-US" altLang="ko-KR" sz="900" dirty="0">
                <a:latin typeface="Arial" panose="020B0604020202020204" pitchFamily="34" charset="0"/>
                <a:cs typeface="Arial" panose="020B0604020202020204" pitchFamily="34" charset="0"/>
              </a:rPr>
              <a:t> (5 ng/ml for 48h).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endParaRPr lang="ko-KR" altLang="ko-KR" sz="900" b="1" dirty="0">
              <a:latin typeface="Arial" panose="020B0604020202020204" pitchFamily="34" charset="0"/>
              <a:cs typeface="Arial" panose="020B0604020202020204" pitchFamily="34" charset="0"/>
            </a:endParaRPr>
          </a:p>
        </p:txBody>
      </p:sp>
      <p:sp>
        <p:nvSpPr>
          <p:cNvPr id="115" name="TextBox 114">
            <a:extLst>
              <a:ext uri="{FF2B5EF4-FFF2-40B4-BE49-F238E27FC236}">
                <a16:creationId xmlns:a16="http://schemas.microsoft.com/office/drawing/2014/main" id="{D08E83B2-4DBE-478A-BD42-A9A0A95F2B81}"/>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13</a:t>
            </a:r>
            <a:endParaRPr lang="ko-KR" altLang="en-US" sz="1050" b="1"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9A37FAA5-74D7-4DD2-B467-A7EE87324547}"/>
              </a:ext>
            </a:extLst>
          </p:cNvPr>
          <p:cNvSpPr txBox="1"/>
          <p:nvPr/>
        </p:nvSpPr>
        <p:spPr>
          <a:xfrm>
            <a:off x="1162527" y="125470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cxnSp>
        <p:nvCxnSpPr>
          <p:cNvPr id="59" name="직선 연결선 58">
            <a:extLst>
              <a:ext uri="{FF2B5EF4-FFF2-40B4-BE49-F238E27FC236}">
                <a16:creationId xmlns:a16="http://schemas.microsoft.com/office/drawing/2014/main" id="{6F8C6D14-55BF-425C-A620-3519D019DEA3}"/>
              </a:ext>
            </a:extLst>
          </p:cNvPr>
          <p:cNvCxnSpPr>
            <a:cxnSpLocks/>
          </p:cNvCxnSpPr>
          <p:nvPr/>
        </p:nvCxnSpPr>
        <p:spPr>
          <a:xfrm>
            <a:off x="1410907" y="1893442"/>
            <a:ext cx="39683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직선 연결선 59">
            <a:extLst>
              <a:ext uri="{FF2B5EF4-FFF2-40B4-BE49-F238E27FC236}">
                <a16:creationId xmlns:a16="http://schemas.microsoft.com/office/drawing/2014/main" id="{75EE93DD-8B75-4A43-B5A5-B422396B5CF9}"/>
              </a:ext>
            </a:extLst>
          </p:cNvPr>
          <p:cNvCxnSpPr/>
          <p:nvPr/>
        </p:nvCxnSpPr>
        <p:spPr>
          <a:xfrm>
            <a:off x="2351534" y="1852083"/>
            <a:ext cx="240027" cy="0"/>
          </a:xfrm>
          <a:prstGeom prst="line">
            <a:avLst/>
          </a:prstGeom>
          <a:ln w="476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직선 연결선 61">
            <a:extLst>
              <a:ext uri="{FF2B5EF4-FFF2-40B4-BE49-F238E27FC236}">
                <a16:creationId xmlns:a16="http://schemas.microsoft.com/office/drawing/2014/main" id="{494CDC4A-3D6F-461C-B993-A71BC3CAEDD3}"/>
              </a:ext>
            </a:extLst>
          </p:cNvPr>
          <p:cNvCxnSpPr/>
          <p:nvPr/>
        </p:nvCxnSpPr>
        <p:spPr>
          <a:xfrm>
            <a:off x="3051660" y="1852083"/>
            <a:ext cx="240027" cy="0"/>
          </a:xfrm>
          <a:prstGeom prst="line">
            <a:avLst/>
          </a:prstGeom>
          <a:ln w="476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직선 연결선 90">
            <a:extLst>
              <a:ext uri="{FF2B5EF4-FFF2-40B4-BE49-F238E27FC236}">
                <a16:creationId xmlns:a16="http://schemas.microsoft.com/office/drawing/2014/main" id="{1C6C0BEB-A8A9-4E4E-BFF6-36279953E60F}"/>
              </a:ext>
            </a:extLst>
          </p:cNvPr>
          <p:cNvCxnSpPr/>
          <p:nvPr/>
        </p:nvCxnSpPr>
        <p:spPr>
          <a:xfrm>
            <a:off x="3658486" y="1852083"/>
            <a:ext cx="240027" cy="0"/>
          </a:xfrm>
          <a:prstGeom prst="line">
            <a:avLst/>
          </a:prstGeom>
          <a:ln w="4762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직선 연결선 92">
            <a:extLst>
              <a:ext uri="{FF2B5EF4-FFF2-40B4-BE49-F238E27FC236}">
                <a16:creationId xmlns:a16="http://schemas.microsoft.com/office/drawing/2014/main" id="{137A06E1-258A-4000-93A2-AFF13A8D92A0}"/>
              </a:ext>
            </a:extLst>
          </p:cNvPr>
          <p:cNvCxnSpPr/>
          <p:nvPr/>
        </p:nvCxnSpPr>
        <p:spPr>
          <a:xfrm>
            <a:off x="4433448" y="1852083"/>
            <a:ext cx="240027" cy="0"/>
          </a:xfrm>
          <a:prstGeom prst="line">
            <a:avLst/>
          </a:prstGeom>
          <a:ln w="47625">
            <a:solidFill>
              <a:srgbClr val="C00000"/>
            </a:solidFill>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236EA685-9A13-40B8-B957-B731A4960186}"/>
              </a:ext>
            </a:extLst>
          </p:cNvPr>
          <p:cNvSpPr txBox="1"/>
          <p:nvPr/>
        </p:nvSpPr>
        <p:spPr>
          <a:xfrm>
            <a:off x="2224093" y="1910683"/>
            <a:ext cx="595035"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-1330-1263</a:t>
            </a:r>
            <a:endParaRPr lang="ko-KR" altLang="en-US" sz="600" dirty="0">
              <a:latin typeface="Arial" panose="020B0604020202020204" pitchFamily="34" charset="0"/>
              <a:cs typeface="Arial" panose="020B0604020202020204" pitchFamily="34" charset="0"/>
            </a:endParaRPr>
          </a:p>
        </p:txBody>
      </p:sp>
      <p:sp>
        <p:nvSpPr>
          <p:cNvPr id="95" name="TextBox 94">
            <a:extLst>
              <a:ext uri="{FF2B5EF4-FFF2-40B4-BE49-F238E27FC236}">
                <a16:creationId xmlns:a16="http://schemas.microsoft.com/office/drawing/2014/main" id="{7ED0F242-1381-4AE7-A44A-D1D55907B076}"/>
              </a:ext>
            </a:extLst>
          </p:cNvPr>
          <p:cNvSpPr txBox="1"/>
          <p:nvPr/>
        </p:nvSpPr>
        <p:spPr>
          <a:xfrm>
            <a:off x="2911606" y="1910724"/>
            <a:ext cx="595035"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-1039-1020</a:t>
            </a:r>
            <a:endParaRPr lang="ko-KR" altLang="en-US" sz="600" dirty="0">
              <a:latin typeface="Arial" panose="020B0604020202020204" pitchFamily="34" charset="0"/>
              <a:cs typeface="Arial" panose="020B0604020202020204" pitchFamily="34" charset="0"/>
            </a:endParaRPr>
          </a:p>
        </p:txBody>
      </p:sp>
      <p:sp>
        <p:nvSpPr>
          <p:cNvPr id="96" name="TextBox 95">
            <a:extLst>
              <a:ext uri="{FF2B5EF4-FFF2-40B4-BE49-F238E27FC236}">
                <a16:creationId xmlns:a16="http://schemas.microsoft.com/office/drawing/2014/main" id="{0B6510D8-31FC-4C34-80DA-A6EA8B534457}"/>
              </a:ext>
            </a:extLst>
          </p:cNvPr>
          <p:cNvSpPr txBox="1"/>
          <p:nvPr/>
        </p:nvSpPr>
        <p:spPr>
          <a:xfrm>
            <a:off x="3561866" y="1910683"/>
            <a:ext cx="505267"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-964-924</a:t>
            </a:r>
            <a:endParaRPr lang="ko-KR" altLang="en-US" sz="600" dirty="0">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2AAEB65A-0290-44B7-8B88-E84F191FD52A}"/>
              </a:ext>
            </a:extLst>
          </p:cNvPr>
          <p:cNvSpPr txBox="1"/>
          <p:nvPr/>
        </p:nvSpPr>
        <p:spPr>
          <a:xfrm>
            <a:off x="4340127" y="1912652"/>
            <a:ext cx="505267" cy="187615"/>
          </a:xfrm>
          <a:prstGeom prst="rect">
            <a:avLst/>
          </a:prstGeom>
          <a:noFill/>
        </p:spPr>
        <p:txBody>
          <a:bodyPr wrap="none" rtlCol="0">
            <a:spAutoFit/>
          </a:bodyPr>
          <a:lstStyle/>
          <a:p>
            <a:r>
              <a:rPr lang="en-US" altLang="ko-KR" sz="600" b="1" dirty="0">
                <a:latin typeface="Arial" panose="020B0604020202020204" pitchFamily="34" charset="0"/>
                <a:cs typeface="Arial" panose="020B0604020202020204" pitchFamily="34" charset="0"/>
              </a:rPr>
              <a:t>-546-536</a:t>
            </a:r>
            <a:endParaRPr lang="ko-KR" altLang="en-US" sz="600" b="1" dirty="0">
              <a:latin typeface="Arial" panose="020B0604020202020204" pitchFamily="34" charset="0"/>
              <a:cs typeface="Arial" panose="020B0604020202020204" pitchFamily="34" charset="0"/>
            </a:endParaRPr>
          </a:p>
        </p:txBody>
      </p:sp>
      <p:cxnSp>
        <p:nvCxnSpPr>
          <p:cNvPr id="98" name="꺾인 연결선 68">
            <a:extLst>
              <a:ext uri="{FF2B5EF4-FFF2-40B4-BE49-F238E27FC236}">
                <a16:creationId xmlns:a16="http://schemas.microsoft.com/office/drawing/2014/main" id="{CC9A41F4-510E-4BC9-8428-98B829054B87}"/>
              </a:ext>
            </a:extLst>
          </p:cNvPr>
          <p:cNvCxnSpPr/>
          <p:nvPr/>
        </p:nvCxnSpPr>
        <p:spPr>
          <a:xfrm flipV="1">
            <a:off x="5265269" y="1772773"/>
            <a:ext cx="222857" cy="116003"/>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F47B64EA-2492-4C3C-A936-AB18B33590CD}"/>
              </a:ext>
            </a:extLst>
          </p:cNvPr>
          <p:cNvSpPr txBox="1"/>
          <p:nvPr/>
        </p:nvSpPr>
        <p:spPr>
          <a:xfrm>
            <a:off x="5400068" y="1600147"/>
            <a:ext cx="218789" cy="276999"/>
          </a:xfrm>
          <a:prstGeom prst="rect">
            <a:avLst/>
          </a:prstGeom>
          <a:noFill/>
        </p:spPr>
        <p:txBody>
          <a:bodyPr wrap="square" rtlCol="0">
            <a:spAutoFit/>
          </a:bodyPr>
          <a:lstStyle/>
          <a:p>
            <a:r>
              <a:rPr lang="en-US" altLang="ko-KR" sz="600" b="1" dirty="0">
                <a:latin typeface="Arial" panose="020B0604020202020204" pitchFamily="34" charset="0"/>
                <a:cs typeface="Arial" panose="020B0604020202020204" pitchFamily="34" charset="0"/>
              </a:rPr>
              <a:t>+1</a:t>
            </a:r>
            <a:endParaRPr lang="ko-KR" altLang="en-US" sz="600" b="1" dirty="0">
              <a:latin typeface="Arial" panose="020B060402020202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FC17F6E4-C40F-4A86-9131-CF4624DD081E}"/>
              </a:ext>
            </a:extLst>
          </p:cNvPr>
          <p:cNvSpPr txBox="1"/>
          <p:nvPr/>
        </p:nvSpPr>
        <p:spPr>
          <a:xfrm>
            <a:off x="1366391" y="1916322"/>
            <a:ext cx="788999"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m</a:t>
            </a:r>
            <a:r>
              <a:rPr lang="en-US" altLang="ko-KR" sz="600" i="1" dirty="0">
                <a:latin typeface="Arial" panose="020B0604020202020204" pitchFamily="34" charset="0"/>
                <a:cs typeface="Arial" panose="020B0604020202020204" pitchFamily="34" charset="0"/>
              </a:rPr>
              <a:t>Mast4</a:t>
            </a:r>
            <a:r>
              <a:rPr lang="en-US" altLang="ko-KR" sz="600" dirty="0">
                <a:latin typeface="Arial" panose="020B0604020202020204" pitchFamily="34" charset="0"/>
                <a:cs typeface="Arial" panose="020B0604020202020204" pitchFamily="34" charset="0"/>
              </a:rPr>
              <a:t> promoter</a:t>
            </a:r>
            <a:endParaRPr lang="ko-KR" altLang="en-US" sz="600" dirty="0">
              <a:latin typeface="Arial" panose="020B0604020202020204" pitchFamily="34" charset="0"/>
              <a:cs typeface="Arial" panose="020B0604020202020204" pitchFamily="34" charset="0"/>
            </a:endParaRPr>
          </a:p>
        </p:txBody>
      </p:sp>
      <p:sp>
        <p:nvSpPr>
          <p:cNvPr id="101" name="TextBox 100">
            <a:extLst>
              <a:ext uri="{FF2B5EF4-FFF2-40B4-BE49-F238E27FC236}">
                <a16:creationId xmlns:a16="http://schemas.microsoft.com/office/drawing/2014/main" id="{CEA533FC-CE7C-4072-A2A3-3402D0C54715}"/>
              </a:ext>
            </a:extLst>
          </p:cNvPr>
          <p:cNvSpPr txBox="1"/>
          <p:nvPr/>
        </p:nvSpPr>
        <p:spPr>
          <a:xfrm>
            <a:off x="2339936" y="2012491"/>
            <a:ext cx="2489784" cy="184666"/>
          </a:xfrm>
          <a:prstGeom prst="rect">
            <a:avLst/>
          </a:prstGeom>
          <a:noFill/>
        </p:spPr>
        <p:txBody>
          <a:bodyPr wrap="none" rtlCol="0">
            <a:spAutoFit/>
          </a:bodyPr>
          <a:lstStyle/>
          <a:p>
            <a:r>
              <a:rPr lang="en-US" altLang="ko-KR" sz="600" dirty="0">
                <a:solidFill>
                  <a:schemeClr val="accent2">
                    <a:lumMod val="75000"/>
                  </a:schemeClr>
                </a:solidFill>
                <a:latin typeface="Arial" panose="020B0604020202020204" pitchFamily="34" charset="0"/>
                <a:cs typeface="Arial" panose="020B0604020202020204" pitchFamily="34" charset="0"/>
              </a:rPr>
              <a:t>p300                     p300/cJun                p300                          </a:t>
            </a:r>
            <a:r>
              <a:rPr lang="en-US" altLang="ko-KR" sz="600" dirty="0">
                <a:solidFill>
                  <a:srgbClr val="C00000"/>
                </a:solidFill>
                <a:latin typeface="Arial" panose="020B0604020202020204" pitchFamily="34" charset="0"/>
                <a:cs typeface="Arial" panose="020B0604020202020204" pitchFamily="34" charset="0"/>
              </a:rPr>
              <a:t>Smad3/4</a:t>
            </a:r>
            <a:endParaRPr lang="ko-KR" altLang="en-US" sz="600" dirty="0">
              <a:solidFill>
                <a:srgbClr val="C00000"/>
              </a:solidFill>
              <a:latin typeface="Arial" panose="020B0604020202020204" pitchFamily="34" charset="0"/>
              <a:cs typeface="Arial" panose="020B0604020202020204" pitchFamily="34" charset="0"/>
            </a:endParaRPr>
          </a:p>
        </p:txBody>
      </p:sp>
      <p:cxnSp>
        <p:nvCxnSpPr>
          <p:cNvPr id="102" name="직선 연결선 101">
            <a:extLst>
              <a:ext uri="{FF2B5EF4-FFF2-40B4-BE49-F238E27FC236}">
                <a16:creationId xmlns:a16="http://schemas.microsoft.com/office/drawing/2014/main" id="{7D9BFC5E-E40A-4D81-B57A-E01CA7A0E13F}"/>
              </a:ext>
            </a:extLst>
          </p:cNvPr>
          <p:cNvCxnSpPr/>
          <p:nvPr/>
        </p:nvCxnSpPr>
        <p:spPr>
          <a:xfrm>
            <a:off x="2922242" y="1781161"/>
            <a:ext cx="102857" cy="0"/>
          </a:xfrm>
          <a:prstGeom prst="line">
            <a:avLst/>
          </a:prstGeom>
          <a:ln w="47625">
            <a:solidFill>
              <a:srgbClr val="0070C0"/>
            </a:solidFill>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7C271E78-A38D-48AD-B6B7-CF6303F94C10}"/>
              </a:ext>
            </a:extLst>
          </p:cNvPr>
          <p:cNvSpPr txBox="1"/>
          <p:nvPr/>
        </p:nvSpPr>
        <p:spPr>
          <a:xfrm>
            <a:off x="2845224" y="1541222"/>
            <a:ext cx="595035"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-1126-1112</a:t>
            </a:r>
            <a:endParaRPr lang="ko-KR" altLang="en-US" sz="600" dirty="0">
              <a:latin typeface="Arial" panose="020B0604020202020204" pitchFamily="34" charset="0"/>
              <a:cs typeface="Arial" panose="020B0604020202020204" pitchFamily="34" charset="0"/>
            </a:endParaRPr>
          </a:p>
        </p:txBody>
      </p:sp>
      <p:cxnSp>
        <p:nvCxnSpPr>
          <p:cNvPr id="104" name="직선 연결선 103">
            <a:extLst>
              <a:ext uri="{FF2B5EF4-FFF2-40B4-BE49-F238E27FC236}">
                <a16:creationId xmlns:a16="http://schemas.microsoft.com/office/drawing/2014/main" id="{7D2A00C7-B6A1-4385-8E40-CA43C3AF8A8A}"/>
              </a:ext>
            </a:extLst>
          </p:cNvPr>
          <p:cNvCxnSpPr/>
          <p:nvPr/>
        </p:nvCxnSpPr>
        <p:spPr>
          <a:xfrm>
            <a:off x="2488914" y="1782196"/>
            <a:ext cx="137143" cy="0"/>
          </a:xfrm>
          <a:prstGeom prst="line">
            <a:avLst/>
          </a:prstGeom>
          <a:ln w="47625">
            <a:solidFill>
              <a:srgbClr val="0070C0"/>
            </a:solidFill>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C345D03B-176C-4D59-AAB6-C1A86240BE5F}"/>
              </a:ext>
            </a:extLst>
          </p:cNvPr>
          <p:cNvSpPr txBox="1"/>
          <p:nvPr/>
        </p:nvSpPr>
        <p:spPr>
          <a:xfrm>
            <a:off x="2179140" y="1542977"/>
            <a:ext cx="595035"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-1317-1248</a:t>
            </a:r>
            <a:endParaRPr lang="ko-KR" altLang="en-US" sz="600" dirty="0">
              <a:latin typeface="Arial" panose="020B0604020202020204" pitchFamily="34" charset="0"/>
              <a:cs typeface="Arial" panose="020B0604020202020204" pitchFamily="34" charset="0"/>
            </a:endParaRPr>
          </a:p>
        </p:txBody>
      </p:sp>
      <p:cxnSp>
        <p:nvCxnSpPr>
          <p:cNvPr id="107" name="직선 연결선 106">
            <a:extLst>
              <a:ext uri="{FF2B5EF4-FFF2-40B4-BE49-F238E27FC236}">
                <a16:creationId xmlns:a16="http://schemas.microsoft.com/office/drawing/2014/main" id="{A7AA2D4B-DCE4-4087-906C-6187234775BF}"/>
              </a:ext>
            </a:extLst>
          </p:cNvPr>
          <p:cNvCxnSpPr/>
          <p:nvPr/>
        </p:nvCxnSpPr>
        <p:spPr>
          <a:xfrm>
            <a:off x="4693010" y="1775766"/>
            <a:ext cx="137143" cy="0"/>
          </a:xfrm>
          <a:prstGeom prst="line">
            <a:avLst/>
          </a:prstGeom>
          <a:ln w="47625">
            <a:solidFill>
              <a:srgbClr val="0070C0"/>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2C78F576-8AD0-442B-8077-378C68AC0245}"/>
              </a:ext>
            </a:extLst>
          </p:cNvPr>
          <p:cNvSpPr txBox="1"/>
          <p:nvPr/>
        </p:nvSpPr>
        <p:spPr>
          <a:xfrm>
            <a:off x="4479807" y="1542179"/>
            <a:ext cx="505267"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-492-487</a:t>
            </a:r>
            <a:endParaRPr lang="ko-KR" altLang="en-US" sz="600" dirty="0">
              <a:latin typeface="Arial" panose="020B0604020202020204" pitchFamily="34" charset="0"/>
              <a:cs typeface="Arial" panose="020B0604020202020204" pitchFamily="34" charset="0"/>
            </a:endParaRPr>
          </a:p>
        </p:txBody>
      </p:sp>
      <p:cxnSp>
        <p:nvCxnSpPr>
          <p:cNvPr id="109" name="직선 연결선 108">
            <a:extLst>
              <a:ext uri="{FF2B5EF4-FFF2-40B4-BE49-F238E27FC236}">
                <a16:creationId xmlns:a16="http://schemas.microsoft.com/office/drawing/2014/main" id="{EAA67DC8-0CDE-46B4-AA2F-3AF8B6AAB1FA}"/>
              </a:ext>
            </a:extLst>
          </p:cNvPr>
          <p:cNvCxnSpPr/>
          <p:nvPr/>
        </p:nvCxnSpPr>
        <p:spPr>
          <a:xfrm>
            <a:off x="4290469" y="1778322"/>
            <a:ext cx="137143" cy="0"/>
          </a:xfrm>
          <a:prstGeom prst="line">
            <a:avLst/>
          </a:prstGeom>
          <a:ln w="47625">
            <a:solidFill>
              <a:srgbClr val="0070C0"/>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FA6CB6C5-712C-4998-8F77-30526B374095}"/>
              </a:ext>
            </a:extLst>
          </p:cNvPr>
          <p:cNvSpPr txBox="1"/>
          <p:nvPr/>
        </p:nvSpPr>
        <p:spPr>
          <a:xfrm>
            <a:off x="4076209" y="1544664"/>
            <a:ext cx="505267"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-595-590</a:t>
            </a:r>
            <a:endParaRPr lang="ko-KR" altLang="en-US" sz="600" dirty="0">
              <a:latin typeface="Arial" panose="020B0604020202020204" pitchFamily="34" charset="0"/>
              <a:cs typeface="Arial" panose="020B0604020202020204" pitchFamily="34" charset="0"/>
            </a:endParaRPr>
          </a:p>
        </p:txBody>
      </p:sp>
      <p:sp>
        <p:nvSpPr>
          <p:cNvPr id="111" name="TextBox 110">
            <a:extLst>
              <a:ext uri="{FF2B5EF4-FFF2-40B4-BE49-F238E27FC236}">
                <a16:creationId xmlns:a16="http://schemas.microsoft.com/office/drawing/2014/main" id="{6AC6B12E-9B3C-487A-A725-8FA5485473F3}"/>
              </a:ext>
            </a:extLst>
          </p:cNvPr>
          <p:cNvSpPr txBox="1"/>
          <p:nvPr/>
        </p:nvSpPr>
        <p:spPr>
          <a:xfrm>
            <a:off x="2313253" y="1438127"/>
            <a:ext cx="434734" cy="184666"/>
          </a:xfrm>
          <a:prstGeom prst="rect">
            <a:avLst/>
          </a:prstGeom>
          <a:noFill/>
        </p:spPr>
        <p:txBody>
          <a:bodyPr wrap="none" rtlCol="0">
            <a:spAutoFit/>
          </a:bodyPr>
          <a:lstStyle/>
          <a:p>
            <a:r>
              <a:rPr lang="en-US" altLang="ko-KR" sz="600" dirty="0">
                <a:solidFill>
                  <a:srgbClr val="0070C0"/>
                </a:solidFill>
                <a:latin typeface="Arial" panose="020B0604020202020204" pitchFamily="34" charset="0"/>
                <a:cs typeface="Arial" panose="020B0604020202020204" pitchFamily="34" charset="0"/>
              </a:rPr>
              <a:t>Nkx2.1</a:t>
            </a:r>
            <a:endParaRPr lang="ko-KR" altLang="en-US" sz="600" dirty="0">
              <a:solidFill>
                <a:srgbClr val="0070C0"/>
              </a:solidFill>
              <a:latin typeface="Arial" panose="020B0604020202020204" pitchFamily="34" charset="0"/>
              <a:cs typeface="Arial" panose="020B0604020202020204" pitchFamily="34" charset="0"/>
            </a:endParaRPr>
          </a:p>
        </p:txBody>
      </p:sp>
      <p:sp>
        <p:nvSpPr>
          <p:cNvPr id="112" name="TextBox 111">
            <a:extLst>
              <a:ext uri="{FF2B5EF4-FFF2-40B4-BE49-F238E27FC236}">
                <a16:creationId xmlns:a16="http://schemas.microsoft.com/office/drawing/2014/main" id="{659CA790-B0E1-4EF1-BDB1-A75B8777A751}"/>
              </a:ext>
            </a:extLst>
          </p:cNvPr>
          <p:cNvSpPr txBox="1"/>
          <p:nvPr/>
        </p:nvSpPr>
        <p:spPr>
          <a:xfrm>
            <a:off x="2853114" y="1425002"/>
            <a:ext cx="434734" cy="184666"/>
          </a:xfrm>
          <a:prstGeom prst="rect">
            <a:avLst/>
          </a:prstGeom>
          <a:noFill/>
        </p:spPr>
        <p:txBody>
          <a:bodyPr wrap="none" rtlCol="0">
            <a:spAutoFit/>
          </a:bodyPr>
          <a:lstStyle/>
          <a:p>
            <a:r>
              <a:rPr lang="en-US" altLang="ko-KR" sz="600" dirty="0">
                <a:solidFill>
                  <a:srgbClr val="0070C0"/>
                </a:solidFill>
                <a:latin typeface="Arial" panose="020B0604020202020204" pitchFamily="34" charset="0"/>
                <a:cs typeface="Arial" panose="020B0604020202020204" pitchFamily="34" charset="0"/>
              </a:rPr>
              <a:t>Nkx2.1</a:t>
            </a:r>
            <a:endParaRPr lang="ko-KR" altLang="en-US" sz="600" dirty="0">
              <a:solidFill>
                <a:srgbClr val="0070C0"/>
              </a:solidFill>
              <a:latin typeface="Arial" panose="020B0604020202020204" pitchFamily="34" charset="0"/>
              <a:cs typeface="Arial" panose="020B0604020202020204" pitchFamily="34" charset="0"/>
            </a:endParaRPr>
          </a:p>
        </p:txBody>
      </p:sp>
      <p:sp>
        <p:nvSpPr>
          <p:cNvPr id="113" name="TextBox 112">
            <a:extLst>
              <a:ext uri="{FF2B5EF4-FFF2-40B4-BE49-F238E27FC236}">
                <a16:creationId xmlns:a16="http://schemas.microsoft.com/office/drawing/2014/main" id="{49C06FA8-8C17-4109-B4F6-0EA76F6CD247}"/>
              </a:ext>
            </a:extLst>
          </p:cNvPr>
          <p:cNvSpPr txBox="1"/>
          <p:nvPr/>
        </p:nvSpPr>
        <p:spPr>
          <a:xfrm>
            <a:off x="4115799" y="1437495"/>
            <a:ext cx="434734" cy="184666"/>
          </a:xfrm>
          <a:prstGeom prst="rect">
            <a:avLst/>
          </a:prstGeom>
          <a:noFill/>
        </p:spPr>
        <p:txBody>
          <a:bodyPr wrap="none" rtlCol="0">
            <a:spAutoFit/>
          </a:bodyPr>
          <a:lstStyle/>
          <a:p>
            <a:r>
              <a:rPr lang="en-US" altLang="ko-KR" sz="600" dirty="0">
                <a:solidFill>
                  <a:srgbClr val="0070C0"/>
                </a:solidFill>
                <a:latin typeface="Arial" panose="020B0604020202020204" pitchFamily="34" charset="0"/>
                <a:cs typeface="Arial" panose="020B0604020202020204" pitchFamily="34" charset="0"/>
              </a:rPr>
              <a:t>Nkx2.1</a:t>
            </a:r>
            <a:endParaRPr lang="ko-KR" altLang="en-US" sz="600" dirty="0">
              <a:solidFill>
                <a:srgbClr val="0070C0"/>
              </a:solidFill>
              <a:latin typeface="Arial" panose="020B0604020202020204" pitchFamily="34" charset="0"/>
              <a:cs typeface="Arial" panose="020B0604020202020204" pitchFamily="34" charset="0"/>
            </a:endParaRPr>
          </a:p>
        </p:txBody>
      </p:sp>
      <p:sp>
        <p:nvSpPr>
          <p:cNvPr id="114" name="TextBox 113">
            <a:extLst>
              <a:ext uri="{FF2B5EF4-FFF2-40B4-BE49-F238E27FC236}">
                <a16:creationId xmlns:a16="http://schemas.microsoft.com/office/drawing/2014/main" id="{5EFC8DD0-C930-4CAD-93E6-AE671EDD24AC}"/>
              </a:ext>
            </a:extLst>
          </p:cNvPr>
          <p:cNvSpPr txBox="1"/>
          <p:nvPr/>
        </p:nvSpPr>
        <p:spPr>
          <a:xfrm>
            <a:off x="4524926" y="1432161"/>
            <a:ext cx="434734" cy="184666"/>
          </a:xfrm>
          <a:prstGeom prst="rect">
            <a:avLst/>
          </a:prstGeom>
          <a:noFill/>
        </p:spPr>
        <p:txBody>
          <a:bodyPr wrap="none" rtlCol="0">
            <a:spAutoFit/>
          </a:bodyPr>
          <a:lstStyle/>
          <a:p>
            <a:r>
              <a:rPr lang="en-US" altLang="ko-KR" sz="600" dirty="0">
                <a:solidFill>
                  <a:srgbClr val="0070C0"/>
                </a:solidFill>
                <a:latin typeface="Arial" panose="020B0604020202020204" pitchFamily="34" charset="0"/>
                <a:cs typeface="Arial" panose="020B0604020202020204" pitchFamily="34" charset="0"/>
              </a:rPr>
              <a:t>Nkx2.1</a:t>
            </a:r>
            <a:endParaRPr lang="ko-KR" altLang="en-US" sz="600" dirty="0">
              <a:solidFill>
                <a:srgbClr val="0070C0"/>
              </a:solidFill>
              <a:latin typeface="Arial" panose="020B0604020202020204" pitchFamily="34" charset="0"/>
              <a:cs typeface="Arial" panose="020B0604020202020204" pitchFamily="34" charset="0"/>
            </a:endParaRPr>
          </a:p>
        </p:txBody>
      </p:sp>
      <p:cxnSp>
        <p:nvCxnSpPr>
          <p:cNvPr id="116" name="직선 연결선 115">
            <a:extLst>
              <a:ext uri="{FF2B5EF4-FFF2-40B4-BE49-F238E27FC236}">
                <a16:creationId xmlns:a16="http://schemas.microsoft.com/office/drawing/2014/main" id="{935C2769-092C-46BF-8546-EA9BA3F4307A}"/>
              </a:ext>
            </a:extLst>
          </p:cNvPr>
          <p:cNvCxnSpPr/>
          <p:nvPr/>
        </p:nvCxnSpPr>
        <p:spPr>
          <a:xfrm>
            <a:off x="4978209" y="1773994"/>
            <a:ext cx="137143"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760E878D-BFDA-426B-A9A2-C1743AB8B0B7}"/>
              </a:ext>
            </a:extLst>
          </p:cNvPr>
          <p:cNvSpPr txBox="1"/>
          <p:nvPr/>
        </p:nvSpPr>
        <p:spPr>
          <a:xfrm>
            <a:off x="4837161" y="1540331"/>
            <a:ext cx="505267" cy="187615"/>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-360-348</a:t>
            </a:r>
            <a:endParaRPr lang="ko-KR" altLang="en-US" sz="600" dirty="0">
              <a:latin typeface="Arial" panose="020B0604020202020204" pitchFamily="34" charset="0"/>
              <a:cs typeface="Arial" panose="020B0604020202020204" pitchFamily="34" charset="0"/>
            </a:endParaRPr>
          </a:p>
        </p:txBody>
      </p:sp>
      <p:sp>
        <p:nvSpPr>
          <p:cNvPr id="118" name="TextBox 117">
            <a:extLst>
              <a:ext uri="{FF2B5EF4-FFF2-40B4-BE49-F238E27FC236}">
                <a16:creationId xmlns:a16="http://schemas.microsoft.com/office/drawing/2014/main" id="{D64A5496-F141-44D9-85EC-383C139AA844}"/>
              </a:ext>
            </a:extLst>
          </p:cNvPr>
          <p:cNvSpPr txBox="1"/>
          <p:nvPr/>
        </p:nvSpPr>
        <p:spPr>
          <a:xfrm>
            <a:off x="4857905" y="1436420"/>
            <a:ext cx="394660" cy="184666"/>
          </a:xfrm>
          <a:prstGeom prst="rect">
            <a:avLst/>
          </a:prstGeom>
          <a:noFill/>
        </p:spPr>
        <p:txBody>
          <a:bodyPr wrap="none" rtlCol="0">
            <a:spAutoFit/>
          </a:bodyPr>
          <a:lstStyle/>
          <a:p>
            <a:r>
              <a:rPr lang="en-US" altLang="ko-KR" sz="600" dirty="0">
                <a:solidFill>
                  <a:srgbClr val="00B050"/>
                </a:solidFill>
                <a:latin typeface="Arial" panose="020B0604020202020204" pitchFamily="34" charset="0"/>
                <a:cs typeface="Arial" panose="020B0604020202020204" pitchFamily="34" charset="0"/>
              </a:rPr>
              <a:t>E2F-4</a:t>
            </a:r>
            <a:endParaRPr lang="ko-KR" altLang="en-US" sz="600" dirty="0">
              <a:solidFill>
                <a:srgbClr val="00B050"/>
              </a:solidFill>
              <a:latin typeface="Arial" panose="020B0604020202020204" pitchFamily="34" charset="0"/>
              <a:cs typeface="Arial" panose="020B0604020202020204" pitchFamily="34" charset="0"/>
            </a:endParaRPr>
          </a:p>
        </p:txBody>
      </p:sp>
      <p:sp>
        <p:nvSpPr>
          <p:cNvPr id="119" name="TextBox 118">
            <a:extLst>
              <a:ext uri="{FF2B5EF4-FFF2-40B4-BE49-F238E27FC236}">
                <a16:creationId xmlns:a16="http://schemas.microsoft.com/office/drawing/2014/main" id="{AA590687-674F-42C6-A6FF-3D0C9ED3188E}"/>
              </a:ext>
            </a:extLst>
          </p:cNvPr>
          <p:cNvSpPr txBox="1"/>
          <p:nvPr/>
        </p:nvSpPr>
        <p:spPr>
          <a:xfrm>
            <a:off x="1162527" y="243272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pSp>
        <p:nvGrpSpPr>
          <p:cNvPr id="120" name="그룹 119">
            <a:extLst>
              <a:ext uri="{FF2B5EF4-FFF2-40B4-BE49-F238E27FC236}">
                <a16:creationId xmlns:a16="http://schemas.microsoft.com/office/drawing/2014/main" id="{B1863ABF-369F-4E9B-9B27-0AD761FFD94F}"/>
              </a:ext>
            </a:extLst>
          </p:cNvPr>
          <p:cNvGrpSpPr/>
          <p:nvPr/>
        </p:nvGrpSpPr>
        <p:grpSpPr>
          <a:xfrm>
            <a:off x="1366391" y="2736942"/>
            <a:ext cx="4612267" cy="1457291"/>
            <a:chOff x="1609725" y="2279684"/>
            <a:chExt cx="4612267" cy="1457291"/>
          </a:xfrm>
        </p:grpSpPr>
        <p:graphicFrame>
          <p:nvGraphicFramePr>
            <p:cNvPr id="121" name="개체 120">
              <a:extLst>
                <a:ext uri="{FF2B5EF4-FFF2-40B4-BE49-F238E27FC236}">
                  <a16:creationId xmlns:a16="http://schemas.microsoft.com/office/drawing/2014/main" id="{7235661E-EB15-4528-85C3-790D8D36788A}"/>
                </a:ext>
              </a:extLst>
            </p:cNvPr>
            <p:cNvGraphicFramePr>
              <a:graphicFrameLocks noChangeAspect="1"/>
            </p:cNvGraphicFramePr>
            <p:nvPr>
              <p:extLst>
                <p:ext uri="{D42A27DB-BD31-4B8C-83A1-F6EECF244321}">
                  <p14:modId xmlns:p14="http://schemas.microsoft.com/office/powerpoint/2010/main" val="4109703222"/>
                </p:ext>
              </p:extLst>
            </p:nvPr>
          </p:nvGraphicFramePr>
          <p:xfrm>
            <a:off x="1609725" y="2301875"/>
            <a:ext cx="4009132" cy="1435100"/>
          </p:xfrm>
          <a:graphic>
            <a:graphicData uri="http://schemas.openxmlformats.org/presentationml/2006/ole">
              <mc:AlternateContent xmlns:mc="http://schemas.openxmlformats.org/markup-compatibility/2006">
                <mc:Choice xmlns:v="urn:schemas-microsoft-com:vml" Requires="v">
                  <p:oleObj spid="_x0000_s12658" name="Prism 9" r:id="rId3" imgW="3639171" imgH="1434854" progId="Prism9.Document">
                    <p:embed/>
                  </p:oleObj>
                </mc:Choice>
                <mc:Fallback>
                  <p:oleObj name="Prism 9" r:id="rId3" imgW="3639171" imgH="1434854" progId="Prism9.Document">
                    <p:embed/>
                    <p:pic>
                      <p:nvPicPr>
                        <p:cNvPr id="3" name="개체 2">
                          <a:extLst>
                            <a:ext uri="{FF2B5EF4-FFF2-40B4-BE49-F238E27FC236}">
                              <a16:creationId xmlns:a16="http://schemas.microsoft.com/office/drawing/2014/main" id="{E8716F93-3D9D-4E84-8B8F-65971B556A44}"/>
                            </a:ext>
                          </a:extLst>
                        </p:cNvPr>
                        <p:cNvPicPr/>
                        <p:nvPr/>
                      </p:nvPicPr>
                      <p:blipFill>
                        <a:blip r:embed="rId4"/>
                        <a:stretch>
                          <a:fillRect/>
                        </a:stretch>
                      </p:blipFill>
                      <p:spPr>
                        <a:xfrm>
                          <a:off x="1609725" y="2301875"/>
                          <a:ext cx="4009132" cy="1435100"/>
                        </a:xfrm>
                        <a:prstGeom prst="rect">
                          <a:avLst/>
                        </a:prstGeom>
                      </p:spPr>
                    </p:pic>
                  </p:oleObj>
                </mc:Fallback>
              </mc:AlternateContent>
            </a:graphicData>
          </a:graphic>
        </p:graphicFrame>
        <p:sp>
          <p:nvSpPr>
            <p:cNvPr id="122" name="직사각형 121">
              <a:extLst>
                <a:ext uri="{FF2B5EF4-FFF2-40B4-BE49-F238E27FC236}">
                  <a16:creationId xmlns:a16="http://schemas.microsoft.com/office/drawing/2014/main" id="{0FCA1BA3-5427-4C34-83DD-2E4B7EADF1C0}"/>
                </a:ext>
              </a:extLst>
            </p:cNvPr>
            <p:cNvSpPr/>
            <p:nvPr/>
          </p:nvSpPr>
          <p:spPr>
            <a:xfrm>
              <a:off x="5285896" y="2676404"/>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23" name="그림 122">
              <a:extLst>
                <a:ext uri="{FF2B5EF4-FFF2-40B4-BE49-F238E27FC236}">
                  <a16:creationId xmlns:a16="http://schemas.microsoft.com/office/drawing/2014/main" id="{6C01E3BE-471F-4ADC-8357-AF10C4D5D5FB}"/>
                </a:ext>
              </a:extLst>
            </p:cNvPr>
            <p:cNvPicPr preferRelativeResize="0">
              <a:picLocks/>
            </p:cNvPicPr>
            <p:nvPr/>
          </p:nvPicPr>
          <p:blipFill>
            <a:blip r:embed="rId5"/>
            <a:stretch>
              <a:fillRect/>
            </a:stretch>
          </p:blipFill>
          <p:spPr>
            <a:xfrm>
              <a:off x="5285896" y="2773066"/>
              <a:ext cx="72000" cy="72000"/>
            </a:xfrm>
            <a:prstGeom prst="rect">
              <a:avLst/>
            </a:prstGeom>
            <a:ln w="3175">
              <a:solidFill>
                <a:schemeClr val="tx1"/>
              </a:solidFill>
            </a:ln>
          </p:spPr>
        </p:pic>
        <p:sp>
          <p:nvSpPr>
            <p:cNvPr id="133" name="TextBox 132">
              <a:extLst>
                <a:ext uri="{FF2B5EF4-FFF2-40B4-BE49-F238E27FC236}">
                  <a16:creationId xmlns:a16="http://schemas.microsoft.com/office/drawing/2014/main" id="{A60B82FC-9DD3-4148-BF13-3AF20C059ECD}"/>
                </a:ext>
              </a:extLst>
            </p:cNvPr>
            <p:cNvSpPr txBox="1"/>
            <p:nvPr/>
          </p:nvSpPr>
          <p:spPr>
            <a:xfrm>
              <a:off x="5329709" y="2620596"/>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IgG</a:t>
              </a:r>
              <a:endParaRPr lang="ko-KR" altLang="en-US" sz="600" dirty="0">
                <a:latin typeface="Arial" panose="020B0604020202020204" pitchFamily="34" charset="0"/>
                <a:cs typeface="Arial" panose="020B0604020202020204" pitchFamily="34" charset="0"/>
              </a:endParaRPr>
            </a:p>
          </p:txBody>
        </p:sp>
        <p:sp>
          <p:nvSpPr>
            <p:cNvPr id="134" name="TextBox 133">
              <a:extLst>
                <a:ext uri="{FF2B5EF4-FFF2-40B4-BE49-F238E27FC236}">
                  <a16:creationId xmlns:a16="http://schemas.microsoft.com/office/drawing/2014/main" id="{52CFD1BD-6CFF-438A-A1DC-D70A788D3D95}"/>
                </a:ext>
              </a:extLst>
            </p:cNvPr>
            <p:cNvSpPr txBox="1"/>
            <p:nvPr/>
          </p:nvSpPr>
          <p:spPr>
            <a:xfrm>
              <a:off x="5329709" y="2717924"/>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Smad3</a:t>
              </a:r>
              <a:endParaRPr lang="ko-KR" altLang="en-US" sz="600" dirty="0">
                <a:latin typeface="Arial" panose="020B0604020202020204" pitchFamily="34" charset="0"/>
                <a:cs typeface="Arial" panose="020B0604020202020204" pitchFamily="34" charset="0"/>
              </a:endParaRPr>
            </a:p>
          </p:txBody>
        </p:sp>
        <p:pic>
          <p:nvPicPr>
            <p:cNvPr id="135" name="그림 134">
              <a:extLst>
                <a:ext uri="{FF2B5EF4-FFF2-40B4-BE49-F238E27FC236}">
                  <a16:creationId xmlns:a16="http://schemas.microsoft.com/office/drawing/2014/main" id="{99AFA67E-2B06-4312-9DD8-CC12A32DA412}"/>
                </a:ext>
              </a:extLst>
            </p:cNvPr>
            <p:cNvPicPr preferRelativeResize="0">
              <a:picLocks/>
            </p:cNvPicPr>
            <p:nvPr/>
          </p:nvPicPr>
          <p:blipFill>
            <a:blip r:embed="rId6"/>
            <a:stretch>
              <a:fillRect/>
            </a:stretch>
          </p:blipFill>
          <p:spPr>
            <a:xfrm>
              <a:off x="5285896" y="2869728"/>
              <a:ext cx="72000" cy="72000"/>
            </a:xfrm>
            <a:prstGeom prst="rect">
              <a:avLst/>
            </a:prstGeom>
            <a:ln w="3175">
              <a:solidFill>
                <a:schemeClr val="tx1"/>
              </a:solidFill>
            </a:ln>
          </p:spPr>
        </p:pic>
        <p:sp>
          <p:nvSpPr>
            <p:cNvPr id="136" name="TextBox 135">
              <a:extLst>
                <a:ext uri="{FF2B5EF4-FFF2-40B4-BE49-F238E27FC236}">
                  <a16:creationId xmlns:a16="http://schemas.microsoft.com/office/drawing/2014/main" id="{9E522D2D-D806-4B22-B2BE-1A2213B9FE5B}"/>
                </a:ext>
              </a:extLst>
            </p:cNvPr>
            <p:cNvSpPr txBox="1"/>
            <p:nvPr/>
          </p:nvSpPr>
          <p:spPr>
            <a:xfrm>
              <a:off x="5329709" y="2815251"/>
              <a:ext cx="892283"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Smad3 + TGF-</a:t>
              </a:r>
              <a:r>
                <a:rPr lang="el-GR" altLang="ko-KR" sz="600" dirty="0">
                  <a:latin typeface="Arial" panose="020B0604020202020204" pitchFamily="34" charset="0"/>
                  <a:cs typeface="Arial" panose="020B0604020202020204" pitchFamily="34" charset="0"/>
                </a:rPr>
                <a:t>β</a:t>
              </a:r>
              <a:r>
                <a:rPr lang="en-US" altLang="ko-KR" sz="600" dirty="0">
                  <a:latin typeface="Arial" panose="020B0604020202020204" pitchFamily="34" charset="0"/>
                  <a:cs typeface="Arial" panose="020B0604020202020204" pitchFamily="34" charset="0"/>
                </a:rPr>
                <a:t>1</a:t>
              </a:r>
              <a:endParaRPr lang="ko-KR" altLang="en-US" sz="600"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F9B6C391-98CD-4EE3-8FA2-16FFC698ED82}"/>
                </a:ext>
              </a:extLst>
            </p:cNvPr>
            <p:cNvSpPr txBox="1"/>
            <p:nvPr/>
          </p:nvSpPr>
          <p:spPr>
            <a:xfrm>
              <a:off x="2525059" y="2676010"/>
              <a:ext cx="589834" cy="184666"/>
            </a:xfrm>
            <a:prstGeom prst="rect">
              <a:avLst/>
            </a:prstGeom>
            <a:noFill/>
          </p:spPr>
          <p:txBody>
            <a:bodyPr wrap="square" rtlCol="0">
              <a:spAutoFit/>
            </a:bodyPr>
            <a:lstStyle/>
            <a:p>
              <a:r>
                <a:rPr lang="en-US" altLang="ko-KR" sz="600" i="1" dirty="0" err="1">
                  <a:latin typeface="Arial" panose="020B0604020202020204" pitchFamily="34" charset="0"/>
                  <a:cs typeface="Arial" panose="020B0604020202020204" pitchFamily="34" charset="0"/>
                </a:rPr>
                <a:t>n.s</a:t>
              </a:r>
              <a:r>
                <a:rPr lang="en-US" altLang="ko-KR" sz="600" i="1" dirty="0">
                  <a:latin typeface="Arial" panose="020B0604020202020204" pitchFamily="34" charset="0"/>
                  <a:cs typeface="Arial" panose="020B0604020202020204" pitchFamily="34" charset="0"/>
                </a:rPr>
                <a:t>.</a:t>
              </a:r>
              <a:endParaRPr lang="ko-KR" altLang="en-US" sz="600" i="1" dirty="0">
                <a:latin typeface="Arial" panose="020B0604020202020204" pitchFamily="34" charset="0"/>
                <a:cs typeface="Arial" panose="020B0604020202020204" pitchFamily="34" charset="0"/>
              </a:endParaRPr>
            </a:p>
          </p:txBody>
        </p:sp>
        <p:sp>
          <p:nvSpPr>
            <p:cNvPr id="144" name="TextBox 143">
              <a:extLst>
                <a:ext uri="{FF2B5EF4-FFF2-40B4-BE49-F238E27FC236}">
                  <a16:creationId xmlns:a16="http://schemas.microsoft.com/office/drawing/2014/main" id="{ED18AC71-2305-4A6F-AD47-6D8EE5F467B1}"/>
                </a:ext>
              </a:extLst>
            </p:cNvPr>
            <p:cNvSpPr txBox="1"/>
            <p:nvPr/>
          </p:nvSpPr>
          <p:spPr>
            <a:xfrm>
              <a:off x="3307140" y="2559100"/>
              <a:ext cx="614302" cy="184666"/>
            </a:xfrm>
            <a:prstGeom prst="rect">
              <a:avLst/>
            </a:prstGeom>
            <a:noFill/>
          </p:spPr>
          <p:txBody>
            <a:bodyPr wrap="square" rtlCol="0">
              <a:spAutoFit/>
            </a:bodyPr>
            <a:lstStyle/>
            <a:p>
              <a:r>
                <a:rPr lang="en-US" altLang="ko-KR" sz="600" i="1" dirty="0" err="1">
                  <a:latin typeface="Arial" panose="020B0604020202020204" pitchFamily="34" charset="0"/>
                  <a:cs typeface="Arial" panose="020B0604020202020204" pitchFamily="34" charset="0"/>
                </a:rPr>
                <a:t>n.s</a:t>
              </a:r>
              <a:r>
                <a:rPr lang="en-US" altLang="ko-KR" sz="600" i="1" dirty="0">
                  <a:latin typeface="Arial" panose="020B0604020202020204" pitchFamily="34" charset="0"/>
                  <a:cs typeface="Arial" panose="020B0604020202020204" pitchFamily="34" charset="0"/>
                </a:rPr>
                <a:t>.</a:t>
              </a:r>
              <a:endParaRPr lang="ko-KR" altLang="en-US" sz="600" i="1"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FDFD0234-7536-4350-AD8A-A1A9DF5452DB}"/>
                </a:ext>
              </a:extLst>
            </p:cNvPr>
            <p:cNvSpPr txBox="1"/>
            <p:nvPr/>
          </p:nvSpPr>
          <p:spPr>
            <a:xfrm>
              <a:off x="4047264" y="2455837"/>
              <a:ext cx="666903" cy="184666"/>
            </a:xfrm>
            <a:prstGeom prst="rect">
              <a:avLst/>
            </a:prstGeom>
            <a:noFill/>
          </p:spPr>
          <p:txBody>
            <a:bodyPr wrap="square" rtlCol="0">
              <a:spAutoFit/>
            </a:bodyPr>
            <a:lstStyle/>
            <a:p>
              <a:r>
                <a:rPr lang="en-US" altLang="ko-KR" sz="600" i="1" dirty="0" err="1">
                  <a:latin typeface="Arial" panose="020B0604020202020204" pitchFamily="34" charset="0"/>
                  <a:cs typeface="Arial" panose="020B0604020202020204" pitchFamily="34" charset="0"/>
                </a:rPr>
                <a:t>n.s</a:t>
              </a:r>
              <a:r>
                <a:rPr lang="en-US" altLang="ko-KR" sz="600" i="1" dirty="0">
                  <a:latin typeface="Arial" panose="020B0604020202020204" pitchFamily="34" charset="0"/>
                  <a:cs typeface="Arial" panose="020B0604020202020204" pitchFamily="34" charset="0"/>
                </a:rPr>
                <a:t>.</a:t>
              </a:r>
              <a:endParaRPr lang="ko-KR" altLang="en-US" sz="600" i="1"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2C0C0492-31AA-409F-9097-3B2C1690EE0C}"/>
                </a:ext>
              </a:extLst>
            </p:cNvPr>
            <p:cNvSpPr txBox="1"/>
            <p:nvPr/>
          </p:nvSpPr>
          <p:spPr>
            <a:xfrm>
              <a:off x="4693010" y="2279684"/>
              <a:ext cx="658306"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p=0.0077</a:t>
              </a:r>
              <a:endParaRPr lang="ko-KR" altLang="en-US" sz="600" dirty="0">
                <a:latin typeface="Arial" panose="020B0604020202020204" pitchFamily="34" charset="0"/>
                <a:cs typeface="Arial" panose="020B0604020202020204" pitchFamily="34" charset="0"/>
              </a:endParaRPr>
            </a:p>
          </p:txBody>
        </p:sp>
        <p:cxnSp>
          <p:nvCxnSpPr>
            <p:cNvPr id="147" name="직선 연결선 146">
              <a:extLst>
                <a:ext uri="{FF2B5EF4-FFF2-40B4-BE49-F238E27FC236}">
                  <a16:creationId xmlns:a16="http://schemas.microsoft.com/office/drawing/2014/main" id="{686F2388-1CB1-43AE-9F38-C71A5EB11207}"/>
                </a:ext>
              </a:extLst>
            </p:cNvPr>
            <p:cNvCxnSpPr>
              <a:cxnSpLocks/>
            </p:cNvCxnSpPr>
            <p:nvPr/>
          </p:nvCxnSpPr>
          <p:spPr>
            <a:xfrm>
              <a:off x="4859149" y="2466715"/>
              <a:ext cx="1735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직선 연결선 147">
              <a:extLst>
                <a:ext uri="{FF2B5EF4-FFF2-40B4-BE49-F238E27FC236}">
                  <a16:creationId xmlns:a16="http://schemas.microsoft.com/office/drawing/2014/main" id="{7A2D649E-877B-4A38-BC07-DF1FF295D3F7}"/>
                </a:ext>
              </a:extLst>
            </p:cNvPr>
            <p:cNvCxnSpPr>
              <a:cxnSpLocks/>
            </p:cNvCxnSpPr>
            <p:nvPr/>
          </p:nvCxnSpPr>
          <p:spPr>
            <a:xfrm>
              <a:off x="5032741" y="2465313"/>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직선 연결선 148">
              <a:extLst>
                <a:ext uri="{FF2B5EF4-FFF2-40B4-BE49-F238E27FC236}">
                  <a16:creationId xmlns:a16="http://schemas.microsoft.com/office/drawing/2014/main" id="{316BCB10-E3E1-4342-B810-E25065D19EA7}"/>
                </a:ext>
              </a:extLst>
            </p:cNvPr>
            <p:cNvCxnSpPr>
              <a:cxnSpLocks/>
            </p:cNvCxnSpPr>
            <p:nvPr/>
          </p:nvCxnSpPr>
          <p:spPr>
            <a:xfrm>
              <a:off x="4862959" y="2465313"/>
              <a:ext cx="0" cy="2983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직선 연결선 149">
              <a:extLst>
                <a:ext uri="{FF2B5EF4-FFF2-40B4-BE49-F238E27FC236}">
                  <a16:creationId xmlns:a16="http://schemas.microsoft.com/office/drawing/2014/main" id="{23C8C31A-FC17-4A8F-99E4-1660E9B636E3}"/>
                </a:ext>
              </a:extLst>
            </p:cNvPr>
            <p:cNvCxnSpPr>
              <a:cxnSpLocks/>
            </p:cNvCxnSpPr>
            <p:nvPr/>
          </p:nvCxnSpPr>
          <p:spPr>
            <a:xfrm>
              <a:off x="4100081" y="2640503"/>
              <a:ext cx="1735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직선 연결선 150">
              <a:extLst>
                <a:ext uri="{FF2B5EF4-FFF2-40B4-BE49-F238E27FC236}">
                  <a16:creationId xmlns:a16="http://schemas.microsoft.com/office/drawing/2014/main" id="{40524AFF-6C35-426E-B5D1-678C128AD6EB}"/>
                </a:ext>
              </a:extLst>
            </p:cNvPr>
            <p:cNvCxnSpPr>
              <a:cxnSpLocks/>
            </p:cNvCxnSpPr>
            <p:nvPr/>
          </p:nvCxnSpPr>
          <p:spPr>
            <a:xfrm>
              <a:off x="4273673" y="2639101"/>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직선 연결선 151">
              <a:extLst>
                <a:ext uri="{FF2B5EF4-FFF2-40B4-BE49-F238E27FC236}">
                  <a16:creationId xmlns:a16="http://schemas.microsoft.com/office/drawing/2014/main" id="{AE740F23-7394-4F80-883B-84D056C92AE2}"/>
                </a:ext>
              </a:extLst>
            </p:cNvPr>
            <p:cNvCxnSpPr>
              <a:cxnSpLocks/>
            </p:cNvCxnSpPr>
            <p:nvPr/>
          </p:nvCxnSpPr>
          <p:spPr>
            <a:xfrm>
              <a:off x="4103891" y="2639101"/>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직선 연결선 152">
              <a:extLst>
                <a:ext uri="{FF2B5EF4-FFF2-40B4-BE49-F238E27FC236}">
                  <a16:creationId xmlns:a16="http://schemas.microsoft.com/office/drawing/2014/main" id="{74136BB6-8872-451D-BEF9-59A36EAA72DE}"/>
                </a:ext>
              </a:extLst>
            </p:cNvPr>
            <p:cNvCxnSpPr>
              <a:cxnSpLocks/>
            </p:cNvCxnSpPr>
            <p:nvPr/>
          </p:nvCxnSpPr>
          <p:spPr>
            <a:xfrm>
              <a:off x="3348426" y="2745168"/>
              <a:ext cx="1735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직선 연결선 153">
              <a:extLst>
                <a:ext uri="{FF2B5EF4-FFF2-40B4-BE49-F238E27FC236}">
                  <a16:creationId xmlns:a16="http://schemas.microsoft.com/office/drawing/2014/main" id="{98AA56DF-844E-4C52-8926-246638F1944E}"/>
                </a:ext>
              </a:extLst>
            </p:cNvPr>
            <p:cNvCxnSpPr>
              <a:cxnSpLocks/>
            </p:cNvCxnSpPr>
            <p:nvPr/>
          </p:nvCxnSpPr>
          <p:spPr>
            <a:xfrm>
              <a:off x="3522018" y="2743766"/>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직선 연결선 154">
              <a:extLst>
                <a:ext uri="{FF2B5EF4-FFF2-40B4-BE49-F238E27FC236}">
                  <a16:creationId xmlns:a16="http://schemas.microsoft.com/office/drawing/2014/main" id="{17F61BF9-8E4B-49AE-A396-79B281C90BA0}"/>
                </a:ext>
              </a:extLst>
            </p:cNvPr>
            <p:cNvCxnSpPr>
              <a:cxnSpLocks/>
            </p:cNvCxnSpPr>
            <p:nvPr/>
          </p:nvCxnSpPr>
          <p:spPr>
            <a:xfrm>
              <a:off x="3352236" y="2743766"/>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직선 연결선 155">
              <a:extLst>
                <a:ext uri="{FF2B5EF4-FFF2-40B4-BE49-F238E27FC236}">
                  <a16:creationId xmlns:a16="http://schemas.microsoft.com/office/drawing/2014/main" id="{9A9572DD-4988-446D-9BC6-54FBD91FC518}"/>
                </a:ext>
              </a:extLst>
            </p:cNvPr>
            <p:cNvCxnSpPr>
              <a:cxnSpLocks/>
            </p:cNvCxnSpPr>
            <p:nvPr/>
          </p:nvCxnSpPr>
          <p:spPr>
            <a:xfrm>
              <a:off x="2572335" y="2845862"/>
              <a:ext cx="1735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직선 연결선 156">
              <a:extLst>
                <a:ext uri="{FF2B5EF4-FFF2-40B4-BE49-F238E27FC236}">
                  <a16:creationId xmlns:a16="http://schemas.microsoft.com/office/drawing/2014/main" id="{CD7AA4A1-1D06-4E2D-A72B-58A8FD3795DC}"/>
                </a:ext>
              </a:extLst>
            </p:cNvPr>
            <p:cNvCxnSpPr>
              <a:cxnSpLocks/>
            </p:cNvCxnSpPr>
            <p:nvPr/>
          </p:nvCxnSpPr>
          <p:spPr>
            <a:xfrm>
              <a:off x="2745927" y="2844460"/>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직선 연결선 157">
              <a:extLst>
                <a:ext uri="{FF2B5EF4-FFF2-40B4-BE49-F238E27FC236}">
                  <a16:creationId xmlns:a16="http://schemas.microsoft.com/office/drawing/2014/main" id="{56BDF578-5C53-41DF-BB1C-AFDB3F70F627}"/>
                </a:ext>
              </a:extLst>
            </p:cNvPr>
            <p:cNvCxnSpPr>
              <a:cxnSpLocks/>
            </p:cNvCxnSpPr>
            <p:nvPr/>
          </p:nvCxnSpPr>
          <p:spPr>
            <a:xfrm>
              <a:off x="2576145" y="2844460"/>
              <a:ext cx="0" cy="379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3284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3152800"/>
            <a:ext cx="5890639" cy="6463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14. The mRNA expression of Mast4 and chondrocyte marker genes in differentiating C3H10T1/2 cells treated with vactosertib. </a:t>
            </a:r>
            <a:r>
              <a:rPr lang="en-US" altLang="ko-KR" sz="900" dirty="0">
                <a:latin typeface="Arial" panose="020B0604020202020204" pitchFamily="34" charset="0"/>
                <a:cs typeface="Arial" panose="020B0604020202020204" pitchFamily="34" charset="0"/>
              </a:rPr>
              <a:t>Vactosertib (0.5</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M) was treated for 3 and 6 days in differentiating C3H10T1/2 cells. The mRNA expression of chondrocyte marker gene expression was examined by RT-PCR.</a:t>
            </a:r>
            <a:r>
              <a:rPr lang="en-US" altLang="ko-KR" sz="900" dirty="0">
                <a:solidFill>
                  <a:srgbClr val="000000"/>
                </a:solidFill>
                <a:latin typeface="Arial" panose="020B0604020202020204" pitchFamily="34" charset="0"/>
                <a:cs typeface="Arial" panose="020B0604020202020204" pitchFamily="34" charset="0"/>
              </a:rPr>
              <a:t> The representative result were obtained from at least three separate experiments.</a:t>
            </a:r>
            <a:endParaRPr lang="ko-KR" altLang="ko-KR" sz="900" b="1"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42962CC6-A814-4910-9C1F-097CED0F5CF9}"/>
              </a:ext>
            </a:extLst>
          </p:cNvPr>
          <p:cNvSpPr txBox="1"/>
          <p:nvPr/>
        </p:nvSpPr>
        <p:spPr>
          <a:xfrm>
            <a:off x="2693680" y="1465455"/>
            <a:ext cx="172800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       0     3     6     3     6     days </a:t>
            </a:r>
            <a:endParaRPr lang="ko-KR" altLang="en-US" sz="700" dirty="0">
              <a:latin typeface="Arial" panose="020B0604020202020204" pitchFamily="34" charset="0"/>
              <a:cs typeface="Arial" panose="020B0604020202020204" pitchFamily="34" charset="0"/>
            </a:endParaRPr>
          </a:p>
        </p:txBody>
      </p:sp>
      <p:pic>
        <p:nvPicPr>
          <p:cNvPr id="36" name="Picture 2">
            <a:extLst>
              <a:ext uri="{FF2B5EF4-FFF2-40B4-BE49-F238E27FC236}">
                <a16:creationId xmlns:a16="http://schemas.microsoft.com/office/drawing/2014/main" id="{C33817CB-010D-4DC8-B7DF-E509BBCC3EA5}"/>
              </a:ext>
            </a:extLst>
          </p:cNvPr>
          <p:cNvPicPr preferRelativeResize="0">
            <a:picLocks noChangeArrowheads="1"/>
          </p:cNvPicPr>
          <p:nvPr/>
        </p:nvPicPr>
        <p:blipFill>
          <a:blip r:embed="rId2">
            <a:extLst>
              <a:ext uri="{BEBA8EAE-BF5A-486C-A8C5-ECC9F3942E4B}">
                <a14:imgProps xmlns:a14="http://schemas.microsoft.com/office/drawing/2010/main">
                  <a14:imgLayer r:embed="rId3">
                    <a14:imgEffect>
                      <a14:brightnessContrast bright="38000" contrast="51000"/>
                    </a14:imgEffect>
                  </a14:imgLayer>
                </a14:imgProps>
              </a:ext>
              <a:ext uri="{28A0092B-C50C-407E-A947-70E740481C1C}">
                <a14:useLocalDpi xmlns:a14="http://schemas.microsoft.com/office/drawing/2010/main"/>
              </a:ext>
            </a:extLst>
          </a:blip>
          <a:srcRect/>
          <a:stretch>
            <a:fillRect/>
          </a:stretch>
        </p:blipFill>
        <p:spPr bwMode="auto">
          <a:xfrm>
            <a:off x="2909149" y="2102153"/>
            <a:ext cx="857143"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7" name="Picture 5">
            <a:extLst>
              <a:ext uri="{FF2B5EF4-FFF2-40B4-BE49-F238E27FC236}">
                <a16:creationId xmlns:a16="http://schemas.microsoft.com/office/drawing/2014/main" id="{7D53C84B-DBB4-4067-B033-D7AB4D44D20F}"/>
              </a:ext>
            </a:extLst>
          </p:cNvPr>
          <p:cNvPicPr preferRelativeResize="0">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09149" y="1938039"/>
            <a:ext cx="857143"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8" name="그림 37">
            <a:extLst>
              <a:ext uri="{FF2B5EF4-FFF2-40B4-BE49-F238E27FC236}">
                <a16:creationId xmlns:a16="http://schemas.microsoft.com/office/drawing/2014/main" id="{5787426E-1C3E-4C8B-8F2B-632A94D9F6D6}"/>
              </a:ext>
            </a:extLst>
          </p:cNvPr>
          <p:cNvPicPr preferRelativeResize="0">
            <a:picLocks/>
          </p:cNvPicPr>
          <p:nvPr/>
        </p:nvPicPr>
        <p:blipFill rotWithShape="1">
          <a:blip r:embed="rId5">
            <a:extLst>
              <a:ext uri="{28A0092B-C50C-407E-A947-70E740481C1C}">
                <a14:useLocalDpi xmlns:a14="http://schemas.microsoft.com/office/drawing/2010/main"/>
              </a:ext>
            </a:extLst>
          </a:blip>
          <a:srcRect/>
          <a:stretch/>
        </p:blipFill>
        <p:spPr>
          <a:xfrm>
            <a:off x="2909149" y="1773926"/>
            <a:ext cx="857143" cy="137143"/>
          </a:xfrm>
          <a:prstGeom prst="rect">
            <a:avLst/>
          </a:prstGeom>
          <a:ln w="9525">
            <a:solidFill>
              <a:schemeClr val="tx1"/>
            </a:solidFill>
          </a:ln>
        </p:spPr>
      </p:pic>
      <p:pic>
        <p:nvPicPr>
          <p:cNvPr id="39" name="Picture 7">
            <a:extLst>
              <a:ext uri="{FF2B5EF4-FFF2-40B4-BE49-F238E27FC236}">
                <a16:creationId xmlns:a16="http://schemas.microsoft.com/office/drawing/2014/main" id="{0EB01CB1-7720-484F-8CF2-AAE3B8B55594}"/>
              </a:ext>
            </a:extLst>
          </p:cNvPr>
          <p:cNvPicPr preferRelativeResize="0">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09149" y="2266266"/>
            <a:ext cx="857143"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0" name="TextBox 39">
            <a:extLst>
              <a:ext uri="{FF2B5EF4-FFF2-40B4-BE49-F238E27FC236}">
                <a16:creationId xmlns:a16="http://schemas.microsoft.com/office/drawing/2014/main" id="{08782ABC-A02B-431A-BE85-3E8FF495EDA1}"/>
              </a:ext>
            </a:extLst>
          </p:cNvPr>
          <p:cNvSpPr txBox="1"/>
          <p:nvPr/>
        </p:nvSpPr>
        <p:spPr>
          <a:xfrm>
            <a:off x="3736039" y="2228166"/>
            <a:ext cx="514343"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Gapdh</a:t>
            </a:r>
            <a:endParaRPr lang="ko-KR" altLang="en-US" sz="700" i="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4B3D044C-1035-41E5-8A94-8F58ACFE3CA7}"/>
              </a:ext>
            </a:extLst>
          </p:cNvPr>
          <p:cNvSpPr txBox="1"/>
          <p:nvPr/>
        </p:nvSpPr>
        <p:spPr>
          <a:xfrm>
            <a:off x="3736039" y="2065296"/>
            <a:ext cx="514343"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Mast4</a:t>
            </a:r>
            <a:endParaRPr lang="ko-KR" altLang="en-US" sz="700" i="1"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DF7E0735-8B97-4EE4-823C-535F3987BE0A}"/>
              </a:ext>
            </a:extLst>
          </p:cNvPr>
          <p:cNvSpPr txBox="1"/>
          <p:nvPr/>
        </p:nvSpPr>
        <p:spPr>
          <a:xfrm>
            <a:off x="3736039" y="1902425"/>
            <a:ext cx="514343"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Col9a1</a:t>
            </a:r>
            <a:endParaRPr lang="ko-KR" altLang="en-US" sz="700" i="1"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571D0423-3683-46EE-9916-B95356D15160}"/>
              </a:ext>
            </a:extLst>
          </p:cNvPr>
          <p:cNvSpPr txBox="1"/>
          <p:nvPr/>
        </p:nvSpPr>
        <p:spPr>
          <a:xfrm>
            <a:off x="3736039" y="1739555"/>
            <a:ext cx="514343"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Acan</a:t>
            </a:r>
            <a:endParaRPr lang="ko-KR" altLang="en-US" sz="700" i="1"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D87C79F8-E4A5-4E11-AFC1-522E2A57EA00}"/>
              </a:ext>
            </a:extLst>
          </p:cNvPr>
          <p:cNvSpPr txBox="1"/>
          <p:nvPr/>
        </p:nvSpPr>
        <p:spPr>
          <a:xfrm>
            <a:off x="3722074" y="1586814"/>
            <a:ext cx="63350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Vactosertib</a:t>
            </a:r>
            <a:endParaRPr lang="ko-KR" altLang="en-US" sz="700"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028E5010-F109-409A-B1A8-BA06E72A3CF2}"/>
              </a:ext>
            </a:extLst>
          </p:cNvPr>
          <p:cNvSpPr txBox="1"/>
          <p:nvPr/>
        </p:nvSpPr>
        <p:spPr>
          <a:xfrm>
            <a:off x="2755093" y="1593817"/>
            <a:ext cx="1378328"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     -      -      -     +    +  </a:t>
            </a:r>
            <a:endParaRPr lang="ko-KR" altLang="en-US" sz="7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43028F5B-96C3-4558-AA76-95A702E93FF3}"/>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14</a:t>
            </a:r>
            <a:endParaRPr lang="ko-KR" altLang="en-US" sz="1050" b="1"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B49A6E3B-D602-4764-988E-A2465DA3E317}"/>
              </a:ext>
            </a:extLst>
          </p:cNvPr>
          <p:cNvSpPr txBox="1"/>
          <p:nvPr/>
        </p:nvSpPr>
        <p:spPr>
          <a:xfrm>
            <a:off x="2615081" y="178139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81" name="직선 연결선 80">
            <a:extLst>
              <a:ext uri="{FF2B5EF4-FFF2-40B4-BE49-F238E27FC236}">
                <a16:creationId xmlns:a16="http://schemas.microsoft.com/office/drawing/2014/main" id="{37A35EF0-7183-465D-A09C-9778189E299A}"/>
              </a:ext>
            </a:extLst>
          </p:cNvPr>
          <p:cNvCxnSpPr>
            <a:cxnSpLocks/>
          </p:cNvCxnSpPr>
          <p:nvPr/>
        </p:nvCxnSpPr>
        <p:spPr>
          <a:xfrm>
            <a:off x="2836750" y="186696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C0DB265C-AD9E-4342-B195-966D35C00457}"/>
              </a:ext>
            </a:extLst>
          </p:cNvPr>
          <p:cNvSpPr txBox="1"/>
          <p:nvPr/>
        </p:nvSpPr>
        <p:spPr>
          <a:xfrm>
            <a:off x="2615081" y="195753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84" name="직선 연결선 83">
            <a:extLst>
              <a:ext uri="{FF2B5EF4-FFF2-40B4-BE49-F238E27FC236}">
                <a16:creationId xmlns:a16="http://schemas.microsoft.com/office/drawing/2014/main" id="{DD200544-6A6D-4C72-81DB-B22C1CCAFC93}"/>
              </a:ext>
            </a:extLst>
          </p:cNvPr>
          <p:cNvCxnSpPr>
            <a:cxnSpLocks/>
          </p:cNvCxnSpPr>
          <p:nvPr/>
        </p:nvCxnSpPr>
        <p:spPr>
          <a:xfrm>
            <a:off x="2836750" y="204311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3DD767DC-B418-4E99-9559-11E4B05C4527}"/>
              </a:ext>
            </a:extLst>
          </p:cNvPr>
          <p:cNvSpPr txBox="1"/>
          <p:nvPr/>
        </p:nvSpPr>
        <p:spPr>
          <a:xfrm>
            <a:off x="2615081" y="231378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87" name="직선 연결선 86">
            <a:extLst>
              <a:ext uri="{FF2B5EF4-FFF2-40B4-BE49-F238E27FC236}">
                <a16:creationId xmlns:a16="http://schemas.microsoft.com/office/drawing/2014/main" id="{4E5A005F-8686-4D9D-8329-E8CD1F5BC36F}"/>
              </a:ext>
            </a:extLst>
          </p:cNvPr>
          <p:cNvCxnSpPr>
            <a:cxnSpLocks/>
          </p:cNvCxnSpPr>
          <p:nvPr/>
        </p:nvCxnSpPr>
        <p:spPr>
          <a:xfrm>
            <a:off x="2836750" y="239936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8DFFBE19-BEA4-4CD6-940F-0E669F1E0654}"/>
              </a:ext>
            </a:extLst>
          </p:cNvPr>
          <p:cNvSpPr txBox="1"/>
          <p:nvPr/>
        </p:nvSpPr>
        <p:spPr>
          <a:xfrm>
            <a:off x="2615081" y="210562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90" name="직선 연결선 89">
            <a:extLst>
              <a:ext uri="{FF2B5EF4-FFF2-40B4-BE49-F238E27FC236}">
                <a16:creationId xmlns:a16="http://schemas.microsoft.com/office/drawing/2014/main" id="{3F858C95-AC59-4FBB-B304-B1953A4CAA3A}"/>
              </a:ext>
            </a:extLst>
          </p:cNvPr>
          <p:cNvCxnSpPr>
            <a:cxnSpLocks/>
          </p:cNvCxnSpPr>
          <p:nvPr/>
        </p:nvCxnSpPr>
        <p:spPr>
          <a:xfrm>
            <a:off x="2836750" y="219120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E56A6F2-D99F-4816-B63A-8DA49D640AFC}"/>
              </a:ext>
            </a:extLst>
          </p:cNvPr>
          <p:cNvSpPr txBox="1"/>
          <p:nvPr/>
        </p:nvSpPr>
        <p:spPr>
          <a:xfrm>
            <a:off x="2578800" y="1637001"/>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336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4838308"/>
            <a:ext cx="5890639" cy="1338828"/>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15. Mast4 induction during osteogenesis and GSK-3</a:t>
            </a:r>
            <a:r>
              <a:rPr lang="en-US" altLang="ko-KR" sz="900" b="1" dirty="0">
                <a:latin typeface="Symbol" panose="05050102010706020507" pitchFamily="18" charset="2"/>
                <a:cs typeface="Arial" panose="020B0604020202020204" pitchFamily="34" charset="0"/>
              </a:rPr>
              <a:t>b</a:t>
            </a:r>
            <a:r>
              <a:rPr lang="en-US" altLang="ko-KR" sz="900" b="1" dirty="0">
                <a:latin typeface="Arial" panose="020B0604020202020204" pitchFamily="34" charset="0"/>
                <a:cs typeface="Arial" panose="020B0604020202020204" pitchFamily="34" charset="0"/>
              </a:rPr>
              <a:t> regulation of Mast4 expression.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osteogenic differentiation of C3H10T1/2 cells.</a:t>
            </a:r>
            <a:r>
              <a:rPr lang="en-US" altLang="ko-KR" sz="900" dirty="0">
                <a:solidFill>
                  <a:srgbClr val="FF0000"/>
                </a:solidFill>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indicated C3H10T1/2 cells were differentiated into osteoblasts for 10 days, followed by Alizarin Red S staining.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C3H10T1/2 cells were differentiated into osteoblasts for 10 days, followed by western blot analysis for the expression of Mast4 and key Wnt signaling molecules.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Mast4-PDZ-overexpressing C3H10T1/2 cells were treated with cycloheximide (CHX; 10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g/ml) for the indicated time in the absence or presence of CHIR-99021 (10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M for 9h).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The wild-type and 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-depleted HA-Mast4-PDZ-overexpressing C3H10T1/2 cells were treated with MG-132 (10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M for 4h) and CHIR-99021 (10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M for 9h).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a:t>
            </a:r>
            <a:endParaRPr lang="ko-KR" altLang="ko-KR" sz="900" b="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D12B4494-002D-4491-9312-ABCD46291957}"/>
              </a:ext>
            </a:extLst>
          </p:cNvPr>
          <p:cNvSpPr txBox="1"/>
          <p:nvPr/>
        </p:nvSpPr>
        <p:spPr>
          <a:xfrm>
            <a:off x="582000" y="216318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41587A3E-21F8-486F-A155-8C46F6F9B1B6}"/>
              </a:ext>
            </a:extLst>
          </p:cNvPr>
          <p:cNvSpPr txBox="1"/>
          <p:nvPr/>
        </p:nvSpPr>
        <p:spPr>
          <a:xfrm>
            <a:off x="2393979" y="2163721"/>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7BD4F693-FB16-425F-AF58-FF439A1DA3FA}"/>
              </a:ext>
            </a:extLst>
          </p:cNvPr>
          <p:cNvSpPr txBox="1"/>
          <p:nvPr/>
        </p:nvSpPr>
        <p:spPr>
          <a:xfrm>
            <a:off x="582000" y="102956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C8C319B8-0F5C-446B-BD06-D888C8377A5E}"/>
              </a:ext>
            </a:extLst>
          </p:cNvPr>
          <p:cNvSpPr txBox="1"/>
          <p:nvPr/>
        </p:nvSpPr>
        <p:spPr>
          <a:xfrm>
            <a:off x="755220" y="1495119"/>
            <a:ext cx="996080" cy="200055"/>
          </a:xfrm>
          <a:prstGeom prst="rect">
            <a:avLst/>
          </a:prstGeom>
          <a:noFill/>
        </p:spPr>
        <p:txBody>
          <a:bodyPr wrap="square" rtlCol="0">
            <a:spAutoFit/>
          </a:bodyPr>
          <a:lstStyle/>
          <a:p>
            <a:pPr algn="ctr"/>
            <a:r>
              <a:rPr lang="en-US" altLang="ko-KR" sz="700" dirty="0">
                <a:latin typeface="Arial" pitchFamily="34" charset="0"/>
                <a:cs typeface="Arial" pitchFamily="34" charset="0"/>
              </a:rPr>
              <a:t>~ confluent</a:t>
            </a:r>
          </a:p>
        </p:txBody>
      </p:sp>
      <p:grpSp>
        <p:nvGrpSpPr>
          <p:cNvPr id="2" name="그룹 1">
            <a:extLst>
              <a:ext uri="{FF2B5EF4-FFF2-40B4-BE49-F238E27FC236}">
                <a16:creationId xmlns:a16="http://schemas.microsoft.com/office/drawing/2014/main" id="{4F97CBC2-2B53-493A-83BC-39FC75CF10AC}"/>
              </a:ext>
            </a:extLst>
          </p:cNvPr>
          <p:cNvGrpSpPr/>
          <p:nvPr/>
        </p:nvGrpSpPr>
        <p:grpSpPr>
          <a:xfrm>
            <a:off x="1107574" y="1049928"/>
            <a:ext cx="4959731" cy="846386"/>
            <a:chOff x="2757749" y="1500505"/>
            <a:chExt cx="10415435" cy="1777414"/>
          </a:xfrm>
        </p:grpSpPr>
        <p:cxnSp>
          <p:nvCxnSpPr>
            <p:cNvPr id="26" name="직선 연결선 25">
              <a:extLst>
                <a:ext uri="{FF2B5EF4-FFF2-40B4-BE49-F238E27FC236}">
                  <a16:creationId xmlns:a16="http://schemas.microsoft.com/office/drawing/2014/main" id="{E4E28C83-4839-498C-932D-3A1D36DA26CF}"/>
                </a:ext>
              </a:extLst>
            </p:cNvPr>
            <p:cNvCxnSpPr/>
            <p:nvPr/>
          </p:nvCxnSpPr>
          <p:spPr>
            <a:xfrm>
              <a:off x="3092432" y="2344173"/>
              <a:ext cx="57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9BD79ED-83D1-4203-9409-D40500F960FF}"/>
                </a:ext>
              </a:extLst>
            </p:cNvPr>
            <p:cNvSpPr txBox="1"/>
            <p:nvPr/>
          </p:nvSpPr>
          <p:spPr>
            <a:xfrm>
              <a:off x="2757749" y="1696101"/>
              <a:ext cx="1004048" cy="420116"/>
            </a:xfrm>
            <a:prstGeom prst="rect">
              <a:avLst/>
            </a:prstGeom>
            <a:noFill/>
          </p:spPr>
          <p:txBody>
            <a:bodyPr wrap="square" rtlCol="0">
              <a:spAutoFit/>
            </a:bodyPr>
            <a:lstStyle/>
            <a:p>
              <a:r>
                <a:rPr lang="en-US" altLang="ko-KR" sz="700" b="1" dirty="0">
                  <a:latin typeface="Arial" pitchFamily="34" charset="0"/>
                  <a:cs typeface="Arial" pitchFamily="34" charset="0"/>
                </a:rPr>
                <a:t>Day 0</a:t>
              </a:r>
              <a:endParaRPr lang="ko-KR" altLang="en-US" sz="700" b="1" dirty="0">
                <a:latin typeface="Arial" pitchFamily="34" charset="0"/>
                <a:cs typeface="Arial" pitchFamily="34" charset="0"/>
              </a:endParaRPr>
            </a:p>
          </p:txBody>
        </p:sp>
        <p:cxnSp>
          <p:nvCxnSpPr>
            <p:cNvPr id="28" name="직선 연결선 27">
              <a:extLst>
                <a:ext uri="{FF2B5EF4-FFF2-40B4-BE49-F238E27FC236}">
                  <a16:creationId xmlns:a16="http://schemas.microsoft.com/office/drawing/2014/main" id="{D775BB9D-6582-496E-93DC-5C813F656B27}"/>
                </a:ext>
              </a:extLst>
            </p:cNvPr>
            <p:cNvCxnSpPr/>
            <p:nvPr/>
          </p:nvCxnSpPr>
          <p:spPr>
            <a:xfrm>
              <a:off x="3092432" y="1984133"/>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05AA66B-407D-456E-948C-455647878219}"/>
                </a:ext>
              </a:extLst>
            </p:cNvPr>
            <p:cNvSpPr txBox="1"/>
            <p:nvPr/>
          </p:nvSpPr>
          <p:spPr>
            <a:xfrm>
              <a:off x="4305810" y="1696101"/>
              <a:ext cx="1004048" cy="420116"/>
            </a:xfrm>
            <a:prstGeom prst="rect">
              <a:avLst/>
            </a:prstGeom>
            <a:noFill/>
          </p:spPr>
          <p:txBody>
            <a:bodyPr wrap="square" rtlCol="0">
              <a:spAutoFit/>
            </a:bodyPr>
            <a:lstStyle/>
            <a:p>
              <a:r>
                <a:rPr lang="en-US" altLang="ko-KR" sz="700" b="1" dirty="0">
                  <a:latin typeface="Arial" pitchFamily="34" charset="0"/>
                  <a:cs typeface="Arial" pitchFamily="34" charset="0"/>
                </a:rPr>
                <a:t>Day 3</a:t>
              </a:r>
              <a:endParaRPr lang="ko-KR" altLang="en-US" sz="700" b="1" dirty="0">
                <a:latin typeface="Arial" pitchFamily="34" charset="0"/>
                <a:cs typeface="Arial" pitchFamily="34" charset="0"/>
              </a:endParaRPr>
            </a:p>
          </p:txBody>
        </p:sp>
        <p:cxnSp>
          <p:nvCxnSpPr>
            <p:cNvPr id="30" name="직선 연결선 29">
              <a:extLst>
                <a:ext uri="{FF2B5EF4-FFF2-40B4-BE49-F238E27FC236}">
                  <a16:creationId xmlns:a16="http://schemas.microsoft.com/office/drawing/2014/main" id="{E21EA8D1-9B5B-453D-B516-6F76526E154D}"/>
                </a:ext>
              </a:extLst>
            </p:cNvPr>
            <p:cNvCxnSpPr/>
            <p:nvPr/>
          </p:nvCxnSpPr>
          <p:spPr>
            <a:xfrm>
              <a:off x="4640493" y="1984133"/>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032F625-5E32-45E9-988C-08DDA189C613}"/>
                </a:ext>
              </a:extLst>
            </p:cNvPr>
            <p:cNvSpPr txBox="1"/>
            <p:nvPr/>
          </p:nvSpPr>
          <p:spPr>
            <a:xfrm>
              <a:off x="5760394" y="1696101"/>
              <a:ext cx="1004048" cy="420116"/>
            </a:xfrm>
            <a:prstGeom prst="rect">
              <a:avLst/>
            </a:prstGeom>
            <a:noFill/>
          </p:spPr>
          <p:txBody>
            <a:bodyPr wrap="square" rtlCol="0">
              <a:spAutoFit/>
            </a:bodyPr>
            <a:lstStyle/>
            <a:p>
              <a:r>
                <a:rPr lang="en-US" altLang="ko-KR" sz="700" b="1" dirty="0">
                  <a:latin typeface="Arial" pitchFamily="34" charset="0"/>
                  <a:cs typeface="Arial" pitchFamily="34" charset="0"/>
                </a:rPr>
                <a:t>Day 6</a:t>
              </a:r>
              <a:endParaRPr lang="ko-KR" altLang="en-US" sz="700" b="1" dirty="0">
                <a:latin typeface="Arial" pitchFamily="34" charset="0"/>
                <a:cs typeface="Arial" pitchFamily="34" charset="0"/>
              </a:endParaRPr>
            </a:p>
          </p:txBody>
        </p:sp>
        <p:cxnSp>
          <p:nvCxnSpPr>
            <p:cNvPr id="32" name="직선 연결선 31">
              <a:extLst>
                <a:ext uri="{FF2B5EF4-FFF2-40B4-BE49-F238E27FC236}">
                  <a16:creationId xmlns:a16="http://schemas.microsoft.com/office/drawing/2014/main" id="{74760E92-027D-425D-9389-82DE4DCC5A06}"/>
                </a:ext>
              </a:extLst>
            </p:cNvPr>
            <p:cNvCxnSpPr/>
            <p:nvPr/>
          </p:nvCxnSpPr>
          <p:spPr>
            <a:xfrm>
              <a:off x="6095078" y="1984133"/>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29EBDE9-7FE0-4350-8212-7DFE8A4E5E3E}"/>
                </a:ext>
              </a:extLst>
            </p:cNvPr>
            <p:cNvSpPr txBox="1"/>
            <p:nvPr/>
          </p:nvSpPr>
          <p:spPr>
            <a:xfrm>
              <a:off x="7181981" y="1696101"/>
              <a:ext cx="1004048" cy="420116"/>
            </a:xfrm>
            <a:prstGeom prst="rect">
              <a:avLst/>
            </a:prstGeom>
            <a:noFill/>
          </p:spPr>
          <p:txBody>
            <a:bodyPr wrap="square" rtlCol="0">
              <a:spAutoFit/>
            </a:bodyPr>
            <a:lstStyle/>
            <a:p>
              <a:r>
                <a:rPr lang="en-US" altLang="ko-KR" sz="700" b="1" dirty="0">
                  <a:latin typeface="Arial" pitchFamily="34" charset="0"/>
                  <a:cs typeface="Arial" pitchFamily="34" charset="0"/>
                </a:rPr>
                <a:t>Day 8</a:t>
              </a:r>
              <a:endParaRPr lang="ko-KR" altLang="en-US" sz="700" b="1" dirty="0">
                <a:latin typeface="Arial" pitchFamily="34" charset="0"/>
                <a:cs typeface="Arial" pitchFamily="34" charset="0"/>
              </a:endParaRPr>
            </a:p>
          </p:txBody>
        </p:sp>
        <p:cxnSp>
          <p:nvCxnSpPr>
            <p:cNvPr id="46" name="직선 연결선 45">
              <a:extLst>
                <a:ext uri="{FF2B5EF4-FFF2-40B4-BE49-F238E27FC236}">
                  <a16:creationId xmlns:a16="http://schemas.microsoft.com/office/drawing/2014/main" id="{3109C95C-32D0-433D-B10B-7837FC418EBF}"/>
                </a:ext>
              </a:extLst>
            </p:cNvPr>
            <p:cNvCxnSpPr/>
            <p:nvPr/>
          </p:nvCxnSpPr>
          <p:spPr>
            <a:xfrm>
              <a:off x="7516662" y="1984133"/>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BF692CF-0CB0-469E-9496-570E9150CA5A}"/>
                </a:ext>
              </a:extLst>
            </p:cNvPr>
            <p:cNvSpPr txBox="1"/>
            <p:nvPr/>
          </p:nvSpPr>
          <p:spPr>
            <a:xfrm>
              <a:off x="4012810" y="2416182"/>
              <a:ext cx="1338731" cy="646333"/>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p:txBody>
        </p:sp>
        <p:sp>
          <p:nvSpPr>
            <p:cNvPr id="49" name="TextBox 48">
              <a:extLst>
                <a:ext uri="{FF2B5EF4-FFF2-40B4-BE49-F238E27FC236}">
                  <a16:creationId xmlns:a16="http://schemas.microsoft.com/office/drawing/2014/main" id="{FCB19900-D960-43AE-9A3C-F00E347F5A30}"/>
                </a:ext>
              </a:extLst>
            </p:cNvPr>
            <p:cNvSpPr txBox="1"/>
            <p:nvPr/>
          </p:nvSpPr>
          <p:spPr>
            <a:xfrm>
              <a:off x="5452301" y="2416180"/>
              <a:ext cx="1338731" cy="646333"/>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p:txBody>
        </p:sp>
        <p:sp>
          <p:nvSpPr>
            <p:cNvPr id="50" name="TextBox 49">
              <a:extLst>
                <a:ext uri="{FF2B5EF4-FFF2-40B4-BE49-F238E27FC236}">
                  <a16:creationId xmlns:a16="http://schemas.microsoft.com/office/drawing/2014/main" id="{2663F9B9-C86A-4EAC-83E0-F95B5A7CC926}"/>
                </a:ext>
              </a:extLst>
            </p:cNvPr>
            <p:cNvSpPr txBox="1"/>
            <p:nvPr/>
          </p:nvSpPr>
          <p:spPr>
            <a:xfrm>
              <a:off x="6857613" y="2416180"/>
              <a:ext cx="1338731" cy="646333"/>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p:txBody>
        </p:sp>
        <p:sp>
          <p:nvSpPr>
            <p:cNvPr id="51" name="TextBox 50">
              <a:extLst>
                <a:ext uri="{FF2B5EF4-FFF2-40B4-BE49-F238E27FC236}">
                  <a16:creationId xmlns:a16="http://schemas.microsoft.com/office/drawing/2014/main" id="{0E4110D9-4535-4E66-A7E5-4FFBAE7C6E7A}"/>
                </a:ext>
              </a:extLst>
            </p:cNvPr>
            <p:cNvSpPr txBox="1"/>
            <p:nvPr/>
          </p:nvSpPr>
          <p:spPr>
            <a:xfrm>
              <a:off x="10102016" y="1500505"/>
              <a:ext cx="3071168" cy="1777414"/>
            </a:xfrm>
            <a:prstGeom prst="rect">
              <a:avLst/>
            </a:prstGeom>
            <a:noFill/>
            <a:ln>
              <a:solidFill>
                <a:schemeClr val="tx1"/>
              </a:solidFill>
            </a:ln>
          </p:spPr>
          <p:txBody>
            <a:bodyPr wrap="square" rtlCol="0">
              <a:spAutoFit/>
            </a:bodyPr>
            <a:lstStyle/>
            <a:p>
              <a:r>
                <a:rPr lang="en-US" altLang="ko-KR" sz="700" b="1" dirty="0">
                  <a:latin typeface="Arial" pitchFamily="34" charset="0"/>
                  <a:cs typeface="Arial" pitchFamily="34" charset="0"/>
                </a:rPr>
                <a:t> Differentiation media</a:t>
              </a:r>
              <a:r>
                <a:rPr lang="en-US" altLang="ko-KR" sz="700" dirty="0">
                  <a:latin typeface="Arial" pitchFamily="34" charset="0"/>
                  <a:cs typeface="Arial" pitchFamily="34" charset="0"/>
                </a:rPr>
                <a:t> : </a:t>
              </a:r>
            </a:p>
            <a:p>
              <a:r>
                <a:rPr lang="en-US" altLang="ko-KR" sz="700" dirty="0">
                  <a:latin typeface="Arial" pitchFamily="34" charset="0"/>
                  <a:cs typeface="Arial" pitchFamily="34" charset="0"/>
                </a:rPr>
                <a:t> DMEM</a:t>
              </a:r>
            </a:p>
            <a:p>
              <a:r>
                <a:rPr lang="en-US" altLang="ko-KR" sz="700" dirty="0">
                  <a:latin typeface="Arial" pitchFamily="34" charset="0"/>
                  <a:cs typeface="Arial" pitchFamily="34" charset="0"/>
                </a:rPr>
                <a:t> 10% FBS</a:t>
              </a:r>
            </a:p>
            <a:p>
              <a:r>
                <a:rPr lang="en-US" altLang="ko-KR" sz="700" dirty="0">
                  <a:latin typeface="Arial" pitchFamily="34" charset="0"/>
                  <a:cs typeface="Arial" pitchFamily="34" charset="0"/>
                </a:rPr>
                <a:t> 1% Penicillin-Streptomycin</a:t>
              </a:r>
            </a:p>
            <a:p>
              <a:r>
                <a:rPr lang="en-US" altLang="ko-KR" sz="700" dirty="0">
                  <a:latin typeface="Arial" pitchFamily="34" charset="0"/>
                  <a:cs typeface="Arial" pitchFamily="34" charset="0"/>
                </a:rPr>
                <a:t> Ascorbic acid 50 </a:t>
              </a:r>
              <a:r>
                <a:rPr lang="en-US" altLang="ko-KR" sz="700" dirty="0">
                  <a:latin typeface="Symbol" panose="05050102010706020507" pitchFamily="18" charset="2"/>
                  <a:cs typeface="Arial" pitchFamily="34" charset="0"/>
                </a:rPr>
                <a:t>m</a:t>
              </a:r>
              <a:r>
                <a:rPr lang="en-US" altLang="ko-KR" sz="700" dirty="0">
                  <a:latin typeface="Arial" pitchFamily="34" charset="0"/>
                  <a:cs typeface="Arial" pitchFamily="34" charset="0"/>
                </a:rPr>
                <a:t>g/ml</a:t>
              </a:r>
            </a:p>
            <a:p>
              <a:r>
                <a:rPr lang="en-US" altLang="ko-KR" sz="700" dirty="0">
                  <a:latin typeface="Arial" pitchFamily="34" charset="0"/>
                  <a:cs typeface="Arial" pitchFamily="34" charset="0"/>
                </a:rPr>
                <a:t> </a:t>
              </a:r>
              <a:r>
                <a:rPr lang="en-US" altLang="ko-KR" sz="700" dirty="0">
                  <a:latin typeface="Symbol" panose="05050102010706020507" pitchFamily="18" charset="2"/>
                  <a:cs typeface="Arial" pitchFamily="34" charset="0"/>
                </a:rPr>
                <a:t>b</a:t>
              </a:r>
              <a:r>
                <a:rPr lang="en-US" altLang="ko-KR" sz="700" dirty="0">
                  <a:latin typeface="Arial" pitchFamily="34" charset="0"/>
                  <a:cs typeface="Arial" pitchFamily="34" charset="0"/>
                </a:rPr>
                <a:t>-glycerophosphate 10 mM</a:t>
              </a:r>
            </a:p>
            <a:p>
              <a:r>
                <a:rPr lang="en-US" altLang="ko-KR" sz="700" dirty="0">
                  <a:latin typeface="Arial" pitchFamily="34" charset="0"/>
                  <a:cs typeface="Arial" pitchFamily="34" charset="0"/>
                </a:rPr>
                <a:t> BMP-2 200 ng/ml</a:t>
              </a:r>
            </a:p>
          </p:txBody>
        </p:sp>
        <p:sp>
          <p:nvSpPr>
            <p:cNvPr id="52" name="TextBox 51">
              <a:extLst>
                <a:ext uri="{FF2B5EF4-FFF2-40B4-BE49-F238E27FC236}">
                  <a16:creationId xmlns:a16="http://schemas.microsoft.com/office/drawing/2014/main" id="{3621A660-2294-40C1-B1AE-F68E4A514882}"/>
                </a:ext>
              </a:extLst>
            </p:cNvPr>
            <p:cNvSpPr txBox="1"/>
            <p:nvPr/>
          </p:nvSpPr>
          <p:spPr>
            <a:xfrm>
              <a:off x="8490793" y="1708523"/>
              <a:ext cx="1004048" cy="420116"/>
            </a:xfrm>
            <a:prstGeom prst="rect">
              <a:avLst/>
            </a:prstGeom>
            <a:noFill/>
          </p:spPr>
          <p:txBody>
            <a:bodyPr wrap="square" rtlCol="0">
              <a:spAutoFit/>
            </a:bodyPr>
            <a:lstStyle/>
            <a:p>
              <a:r>
                <a:rPr lang="en-US" altLang="ko-KR" sz="700" b="1" dirty="0">
                  <a:latin typeface="Arial" pitchFamily="34" charset="0"/>
                  <a:cs typeface="Arial" pitchFamily="34" charset="0"/>
                </a:rPr>
                <a:t>Day 10</a:t>
              </a:r>
              <a:endParaRPr lang="ko-KR" altLang="en-US" sz="700" b="1" dirty="0">
                <a:latin typeface="Arial" pitchFamily="34" charset="0"/>
                <a:cs typeface="Arial" pitchFamily="34" charset="0"/>
              </a:endParaRPr>
            </a:p>
          </p:txBody>
        </p:sp>
        <p:cxnSp>
          <p:nvCxnSpPr>
            <p:cNvPr id="53" name="직선 연결선 52">
              <a:extLst>
                <a:ext uri="{FF2B5EF4-FFF2-40B4-BE49-F238E27FC236}">
                  <a16:creationId xmlns:a16="http://schemas.microsoft.com/office/drawing/2014/main" id="{98BF6329-D8B4-4E0D-B6DB-A9731865D7DC}"/>
                </a:ext>
              </a:extLst>
            </p:cNvPr>
            <p:cNvCxnSpPr/>
            <p:nvPr/>
          </p:nvCxnSpPr>
          <p:spPr>
            <a:xfrm>
              <a:off x="8857084" y="1996554"/>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40542E09-9A7E-4942-9AF8-89C583B117EC}"/>
                </a:ext>
              </a:extLst>
            </p:cNvPr>
            <p:cNvSpPr txBox="1"/>
            <p:nvPr/>
          </p:nvSpPr>
          <p:spPr>
            <a:xfrm>
              <a:off x="8166425" y="2428604"/>
              <a:ext cx="1338731" cy="420116"/>
            </a:xfrm>
            <a:prstGeom prst="rect">
              <a:avLst/>
            </a:prstGeom>
            <a:noFill/>
          </p:spPr>
          <p:txBody>
            <a:bodyPr wrap="square" rtlCol="0">
              <a:spAutoFit/>
            </a:bodyPr>
            <a:lstStyle/>
            <a:p>
              <a:pPr algn="ctr"/>
              <a:r>
                <a:rPr lang="en-US" altLang="ko-KR" sz="700" dirty="0">
                  <a:latin typeface="Arial" pitchFamily="34" charset="0"/>
                  <a:cs typeface="Arial" pitchFamily="34" charset="0"/>
                </a:rPr>
                <a:t>Harvest</a:t>
              </a:r>
            </a:p>
          </p:txBody>
        </p:sp>
      </p:grpSp>
      <p:sp>
        <p:nvSpPr>
          <p:cNvPr id="57" name="TextBox 56">
            <a:extLst>
              <a:ext uri="{FF2B5EF4-FFF2-40B4-BE49-F238E27FC236}">
                <a16:creationId xmlns:a16="http://schemas.microsoft.com/office/drawing/2014/main" id="{582FBB0B-9835-484A-847B-6B40694DD8E6}"/>
              </a:ext>
            </a:extLst>
          </p:cNvPr>
          <p:cNvSpPr txBox="1"/>
          <p:nvPr/>
        </p:nvSpPr>
        <p:spPr>
          <a:xfrm>
            <a:off x="3967951" y="215949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grpSp>
        <p:nvGrpSpPr>
          <p:cNvPr id="9" name="그룹 8">
            <a:extLst>
              <a:ext uri="{FF2B5EF4-FFF2-40B4-BE49-F238E27FC236}">
                <a16:creationId xmlns:a16="http://schemas.microsoft.com/office/drawing/2014/main" id="{70F5583B-7E02-46BD-9375-43F4FE7FBC76}"/>
              </a:ext>
            </a:extLst>
          </p:cNvPr>
          <p:cNvGrpSpPr/>
          <p:nvPr/>
        </p:nvGrpSpPr>
        <p:grpSpPr>
          <a:xfrm>
            <a:off x="4274531" y="2308425"/>
            <a:ext cx="2153435" cy="713217"/>
            <a:chOff x="4851083" y="4285943"/>
            <a:chExt cx="4522211" cy="1497754"/>
          </a:xfrm>
        </p:grpSpPr>
        <p:pic>
          <p:nvPicPr>
            <p:cNvPr id="19" name="그림 18">
              <a:extLst>
                <a:ext uri="{FF2B5EF4-FFF2-40B4-BE49-F238E27FC236}">
                  <a16:creationId xmlns:a16="http://schemas.microsoft.com/office/drawing/2014/main" id="{F2CD41A7-17AF-4975-9ED6-8459794A8617}"/>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896644" y="4830181"/>
              <a:ext cx="2793373" cy="949125"/>
            </a:xfrm>
            <a:prstGeom prst="rect">
              <a:avLst/>
            </a:prstGeom>
          </p:spPr>
        </p:pic>
        <p:sp>
          <p:nvSpPr>
            <p:cNvPr id="67" name="TextBox 66">
              <a:extLst>
                <a:ext uri="{FF2B5EF4-FFF2-40B4-BE49-F238E27FC236}">
                  <a16:creationId xmlns:a16="http://schemas.microsoft.com/office/drawing/2014/main" id="{2E9DA6AC-13BC-4754-97BD-6892BA802505}"/>
                </a:ext>
              </a:extLst>
            </p:cNvPr>
            <p:cNvSpPr txBox="1"/>
            <p:nvPr/>
          </p:nvSpPr>
          <p:spPr>
            <a:xfrm>
              <a:off x="4851083" y="4566196"/>
              <a:ext cx="2954424" cy="368409"/>
            </a:xfrm>
            <a:prstGeom prst="rect">
              <a:avLst/>
            </a:prstGeom>
            <a:noFill/>
          </p:spPr>
          <p:txBody>
            <a:bodyPr wrap="square" rtlCol="0">
              <a:spAutoFit/>
            </a:bodyPr>
            <a:lstStyle/>
            <a:p>
              <a:r>
                <a:rPr lang="en-US" altLang="ko-KR" sz="540" dirty="0">
                  <a:latin typeface="Courier New" panose="02070309020205020404" pitchFamily="49" charset="0"/>
                  <a:cs typeface="Courier New" panose="02070309020205020404" pitchFamily="49" charset="0"/>
                </a:rPr>
                <a:t>-   -   -   -   +   +   +   +</a:t>
              </a:r>
              <a:endParaRPr lang="ko-KR" altLang="en-US" sz="540" dirty="0">
                <a:latin typeface="Courier New" panose="02070309020205020404" pitchFamily="49" charset="0"/>
                <a:cs typeface="Courier New" panose="02070309020205020404" pitchFamily="49" charset="0"/>
              </a:endParaRPr>
            </a:p>
          </p:txBody>
        </p:sp>
        <p:sp>
          <p:nvSpPr>
            <p:cNvPr id="68" name="TextBox 67">
              <a:extLst>
                <a:ext uri="{FF2B5EF4-FFF2-40B4-BE49-F238E27FC236}">
                  <a16:creationId xmlns:a16="http://schemas.microsoft.com/office/drawing/2014/main" id="{DC2216BC-4E28-4393-A3CF-3CCD94B3960C}"/>
                </a:ext>
              </a:extLst>
            </p:cNvPr>
            <p:cNvSpPr txBox="1"/>
            <p:nvPr/>
          </p:nvSpPr>
          <p:spPr>
            <a:xfrm>
              <a:off x="4867389" y="4286745"/>
              <a:ext cx="3000050"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0     1    4    8     0    1     4     8</a:t>
              </a:r>
              <a:endParaRPr lang="ko-KR" altLang="en-US" sz="7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D248093B-25D1-40D7-9EBE-9AF410C5033D}"/>
                </a:ext>
              </a:extLst>
            </p:cNvPr>
            <p:cNvSpPr txBox="1"/>
            <p:nvPr/>
          </p:nvSpPr>
          <p:spPr>
            <a:xfrm>
              <a:off x="7579855" y="4285943"/>
              <a:ext cx="1131752"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CHX (hr)</a:t>
              </a:r>
              <a:endParaRPr lang="ko-KR" altLang="en-US" sz="700"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137AA5AD-5112-46FC-87F6-7AB2F1E9239A}"/>
                </a:ext>
              </a:extLst>
            </p:cNvPr>
            <p:cNvSpPr txBox="1"/>
            <p:nvPr/>
          </p:nvSpPr>
          <p:spPr>
            <a:xfrm>
              <a:off x="7575388" y="4532218"/>
              <a:ext cx="1431353"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CHIR-99021</a:t>
              </a:r>
              <a:endParaRPr lang="ko-KR" altLang="en-US" sz="700"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92525E54-1247-4212-8F91-F4F76C47633D}"/>
                </a:ext>
              </a:extLst>
            </p:cNvPr>
            <p:cNvSpPr txBox="1"/>
            <p:nvPr/>
          </p:nvSpPr>
          <p:spPr>
            <a:xfrm>
              <a:off x="7591846" y="4897141"/>
              <a:ext cx="1781448"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 (Mast4-PDZ)</a:t>
              </a:r>
              <a:endParaRPr lang="ko-KR" altLang="en-US" sz="700"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2A54E335-AB1D-4D79-A163-03A25EC147A2}"/>
                </a:ext>
              </a:extLst>
            </p:cNvPr>
            <p:cNvSpPr txBox="1"/>
            <p:nvPr/>
          </p:nvSpPr>
          <p:spPr>
            <a:xfrm>
              <a:off x="7591846" y="5363582"/>
              <a:ext cx="953336" cy="42011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p>
          </p:txBody>
        </p:sp>
      </p:grpSp>
      <p:pic>
        <p:nvPicPr>
          <p:cNvPr id="16" name="그림 15">
            <a:extLst>
              <a:ext uri="{FF2B5EF4-FFF2-40B4-BE49-F238E27FC236}">
                <a16:creationId xmlns:a16="http://schemas.microsoft.com/office/drawing/2014/main" id="{FFCFC6CE-DA15-4F9F-826A-994AC557273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2682649" y="2634909"/>
            <a:ext cx="424119" cy="1523133"/>
          </a:xfrm>
          <a:prstGeom prst="rect">
            <a:avLst/>
          </a:prstGeom>
        </p:spPr>
      </p:pic>
      <p:sp>
        <p:nvSpPr>
          <p:cNvPr id="44" name="TextBox 43">
            <a:extLst>
              <a:ext uri="{FF2B5EF4-FFF2-40B4-BE49-F238E27FC236}">
                <a16:creationId xmlns:a16="http://schemas.microsoft.com/office/drawing/2014/main" id="{A82A74BB-3647-4085-8821-70F28422F0B8}"/>
              </a:ext>
            </a:extLst>
          </p:cNvPr>
          <p:cNvSpPr txBox="1"/>
          <p:nvPr/>
        </p:nvSpPr>
        <p:spPr>
          <a:xfrm>
            <a:off x="2680816" y="2459949"/>
            <a:ext cx="95410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      +       Ost. Diff.</a:t>
            </a:r>
            <a:endParaRPr lang="en-US" altLang="ko-KR" sz="700" dirty="0">
              <a:latin typeface="Symbol" panose="05050102010706020507" pitchFamily="18" charset="2"/>
              <a:cs typeface="Arial" panose="020B0604020202020204" pitchFamily="34" charset="0"/>
            </a:endParaRPr>
          </a:p>
        </p:txBody>
      </p:sp>
      <p:sp>
        <p:nvSpPr>
          <p:cNvPr id="61" name="TextBox 60">
            <a:extLst>
              <a:ext uri="{FF2B5EF4-FFF2-40B4-BE49-F238E27FC236}">
                <a16:creationId xmlns:a16="http://schemas.microsoft.com/office/drawing/2014/main" id="{0D48EE24-8B7E-4924-A155-2C32913280DD}"/>
              </a:ext>
            </a:extLst>
          </p:cNvPr>
          <p:cNvSpPr txBox="1"/>
          <p:nvPr/>
        </p:nvSpPr>
        <p:spPr>
          <a:xfrm>
            <a:off x="3060518" y="3933740"/>
            <a:ext cx="453970"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p>
        </p:txBody>
      </p:sp>
      <p:sp>
        <p:nvSpPr>
          <p:cNvPr id="62" name="TextBox 61">
            <a:extLst>
              <a:ext uri="{FF2B5EF4-FFF2-40B4-BE49-F238E27FC236}">
                <a16:creationId xmlns:a16="http://schemas.microsoft.com/office/drawing/2014/main" id="{465C42CF-7CAE-431C-9CEF-AAAF7B5EF050}"/>
              </a:ext>
            </a:extLst>
          </p:cNvPr>
          <p:cNvSpPr txBox="1"/>
          <p:nvPr/>
        </p:nvSpPr>
        <p:spPr>
          <a:xfrm>
            <a:off x="3060518" y="2850945"/>
            <a:ext cx="44275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Runx2</a:t>
            </a:r>
            <a:endParaRPr lang="ko-KR" altLang="en-US" sz="700"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7170D2BC-F76B-417A-8416-918AFF5F38AB}"/>
              </a:ext>
            </a:extLst>
          </p:cNvPr>
          <p:cNvSpPr txBox="1"/>
          <p:nvPr/>
        </p:nvSpPr>
        <p:spPr>
          <a:xfrm>
            <a:off x="3060518" y="3045959"/>
            <a:ext cx="782587"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non-p</a:t>
            </a: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-catenin</a:t>
            </a:r>
          </a:p>
          <a:p>
            <a:r>
              <a:rPr lang="en-US" altLang="ko-KR" sz="700" spc="-71" dirty="0">
                <a:latin typeface="Arial" panose="020B0604020202020204" pitchFamily="34" charset="0"/>
                <a:cs typeface="Arial" panose="020B0604020202020204" pitchFamily="34" charset="0"/>
              </a:rPr>
              <a:t>(S33/37/T41)</a:t>
            </a:r>
            <a:endParaRPr lang="ko-KR" altLang="en-US" sz="700" spc="-7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A72B3C88-8F5D-41D8-A39A-5B85AC7443DD}"/>
              </a:ext>
            </a:extLst>
          </p:cNvPr>
          <p:cNvSpPr txBox="1"/>
          <p:nvPr/>
        </p:nvSpPr>
        <p:spPr>
          <a:xfrm>
            <a:off x="3060518" y="3276865"/>
            <a:ext cx="553357"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-catenin</a:t>
            </a:r>
          </a:p>
        </p:txBody>
      </p:sp>
      <p:sp>
        <p:nvSpPr>
          <p:cNvPr id="65" name="TextBox 64">
            <a:extLst>
              <a:ext uri="{FF2B5EF4-FFF2-40B4-BE49-F238E27FC236}">
                <a16:creationId xmlns:a16="http://schemas.microsoft.com/office/drawing/2014/main" id="{FC9D4D60-3B45-4763-8534-7FC465877B81}"/>
              </a:ext>
            </a:extLst>
          </p:cNvPr>
          <p:cNvSpPr txBox="1"/>
          <p:nvPr/>
        </p:nvSpPr>
        <p:spPr>
          <a:xfrm>
            <a:off x="3060518" y="3497969"/>
            <a:ext cx="74571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pGSK-3</a:t>
            </a:r>
            <a:r>
              <a:rPr lang="en-US" altLang="ko-KR" sz="700" dirty="0">
                <a:latin typeface="Symbol" panose="05050102010706020507" pitchFamily="18" charset="2"/>
                <a:cs typeface="Arial" panose="020B0604020202020204" pitchFamily="34" charset="0"/>
              </a:rPr>
              <a:t>b </a:t>
            </a:r>
            <a:r>
              <a:rPr lang="en-US" altLang="ko-KR" sz="700" dirty="0">
                <a:latin typeface="Arial" panose="020B0604020202020204" pitchFamily="34" charset="0"/>
                <a:cs typeface="Arial" panose="020B0604020202020204" pitchFamily="34" charset="0"/>
              </a:rPr>
              <a:t>(S9)</a:t>
            </a:r>
          </a:p>
        </p:txBody>
      </p:sp>
      <p:sp>
        <p:nvSpPr>
          <p:cNvPr id="66" name="TextBox 65">
            <a:extLst>
              <a:ext uri="{FF2B5EF4-FFF2-40B4-BE49-F238E27FC236}">
                <a16:creationId xmlns:a16="http://schemas.microsoft.com/office/drawing/2014/main" id="{67C7381D-0CF4-4897-8BA9-2EA78B0F2FF4}"/>
              </a:ext>
            </a:extLst>
          </p:cNvPr>
          <p:cNvSpPr txBox="1"/>
          <p:nvPr/>
        </p:nvSpPr>
        <p:spPr>
          <a:xfrm>
            <a:off x="3060518" y="3723486"/>
            <a:ext cx="50366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GSK-3</a:t>
            </a:r>
            <a:r>
              <a:rPr lang="en-US" altLang="ko-KR" sz="700" dirty="0">
                <a:latin typeface="Symbol" panose="05050102010706020507" pitchFamily="18" charset="2"/>
                <a:cs typeface="Arial" panose="020B0604020202020204" pitchFamily="34" charset="0"/>
              </a:rPr>
              <a:t>b</a:t>
            </a:r>
            <a:endParaRPr lang="en-US" altLang="ko-KR" sz="700"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372DACD6-7C56-4BAF-911E-DAF1DD02A08C}"/>
              </a:ext>
            </a:extLst>
          </p:cNvPr>
          <p:cNvSpPr txBox="1"/>
          <p:nvPr/>
        </p:nvSpPr>
        <p:spPr>
          <a:xfrm>
            <a:off x="3060518" y="2655931"/>
            <a:ext cx="42992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grpSp>
        <p:nvGrpSpPr>
          <p:cNvPr id="5" name="그룹 4">
            <a:extLst>
              <a:ext uri="{FF2B5EF4-FFF2-40B4-BE49-F238E27FC236}">
                <a16:creationId xmlns:a16="http://schemas.microsoft.com/office/drawing/2014/main" id="{EB383B35-317D-47AF-AA5F-B2DBE1FD817C}"/>
              </a:ext>
            </a:extLst>
          </p:cNvPr>
          <p:cNvGrpSpPr/>
          <p:nvPr/>
        </p:nvGrpSpPr>
        <p:grpSpPr>
          <a:xfrm>
            <a:off x="776950" y="2247323"/>
            <a:ext cx="1424482" cy="2228393"/>
            <a:chOff x="947686" y="2426648"/>
            <a:chExt cx="1221919" cy="1910017"/>
          </a:xfrm>
        </p:grpSpPr>
        <p:pic>
          <p:nvPicPr>
            <p:cNvPr id="60" name="그림 59">
              <a:extLst>
                <a:ext uri="{FF2B5EF4-FFF2-40B4-BE49-F238E27FC236}">
                  <a16:creationId xmlns:a16="http://schemas.microsoft.com/office/drawing/2014/main" id="{EF14F9E1-A60C-4E91-A97F-54852536BB0B}"/>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018058" y="2585941"/>
              <a:ext cx="1009543" cy="477621"/>
            </a:xfrm>
            <a:prstGeom prst="rect">
              <a:avLst/>
            </a:prstGeom>
            <a:ln w="6350">
              <a:solidFill>
                <a:schemeClr val="tx1"/>
              </a:solidFill>
            </a:ln>
          </p:spPr>
        </p:pic>
        <p:pic>
          <p:nvPicPr>
            <p:cNvPr id="83" name="그림 82">
              <a:extLst>
                <a:ext uri="{FF2B5EF4-FFF2-40B4-BE49-F238E27FC236}">
                  <a16:creationId xmlns:a16="http://schemas.microsoft.com/office/drawing/2014/main" id="{EE94EE24-5088-41CC-A27F-F9685D7E284C}"/>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flipH="1">
              <a:off x="1018058" y="3199815"/>
              <a:ext cx="1009542" cy="477621"/>
            </a:xfrm>
            <a:prstGeom prst="rect">
              <a:avLst/>
            </a:prstGeom>
            <a:ln>
              <a:solidFill>
                <a:schemeClr val="tx1"/>
              </a:solidFill>
            </a:ln>
          </p:spPr>
        </p:pic>
        <p:pic>
          <p:nvPicPr>
            <p:cNvPr id="84" name="그림 83">
              <a:extLst>
                <a:ext uri="{FF2B5EF4-FFF2-40B4-BE49-F238E27FC236}">
                  <a16:creationId xmlns:a16="http://schemas.microsoft.com/office/drawing/2014/main" id="{AA968A69-4A52-4BBF-B299-E720241C9DD5}"/>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flipH="1">
              <a:off x="1018058" y="3859043"/>
              <a:ext cx="1009541" cy="477622"/>
            </a:xfrm>
            <a:prstGeom prst="rect">
              <a:avLst/>
            </a:prstGeom>
            <a:ln>
              <a:solidFill>
                <a:schemeClr val="tx1"/>
              </a:solidFill>
            </a:ln>
          </p:spPr>
        </p:pic>
        <p:sp>
          <p:nvSpPr>
            <p:cNvPr id="85" name="TextBox 84">
              <a:extLst>
                <a:ext uri="{FF2B5EF4-FFF2-40B4-BE49-F238E27FC236}">
                  <a16:creationId xmlns:a16="http://schemas.microsoft.com/office/drawing/2014/main" id="{A6BB457E-80F7-4740-B463-77ACEF5A6565}"/>
                </a:ext>
              </a:extLst>
            </p:cNvPr>
            <p:cNvSpPr txBox="1"/>
            <p:nvPr/>
          </p:nvSpPr>
          <p:spPr>
            <a:xfrm>
              <a:off x="1107574" y="2426648"/>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86" name="TextBox 85">
              <a:extLst>
                <a:ext uri="{FF2B5EF4-FFF2-40B4-BE49-F238E27FC236}">
                  <a16:creationId xmlns:a16="http://schemas.microsoft.com/office/drawing/2014/main" id="{B6E71D42-44CC-4070-AEBA-DD82388D5B8E}"/>
                </a:ext>
              </a:extLst>
            </p:cNvPr>
            <p:cNvSpPr txBox="1"/>
            <p:nvPr/>
          </p:nvSpPr>
          <p:spPr>
            <a:xfrm>
              <a:off x="1457271" y="2426648"/>
              <a:ext cx="63831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Mast4-PDZ</a:t>
              </a:r>
              <a:endParaRPr lang="ko-KR" altLang="en-US" sz="700" dirty="0">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48701E48-6A32-4BA9-8FB5-3A4C2CEB7984}"/>
                </a:ext>
              </a:extLst>
            </p:cNvPr>
            <p:cNvSpPr txBox="1"/>
            <p:nvPr/>
          </p:nvSpPr>
          <p:spPr>
            <a:xfrm>
              <a:off x="947686" y="3040521"/>
              <a:ext cx="68480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KO#1</a:t>
              </a:r>
              <a:endParaRPr lang="ko-KR" altLang="en-US" sz="700"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80F11942-31E3-4A19-BE4E-83EB2270C585}"/>
                </a:ext>
              </a:extLst>
            </p:cNvPr>
            <p:cNvSpPr txBox="1"/>
            <p:nvPr/>
          </p:nvSpPr>
          <p:spPr>
            <a:xfrm>
              <a:off x="1484802" y="3041268"/>
              <a:ext cx="68480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KO#2</a:t>
              </a:r>
              <a:endParaRPr lang="ko-KR" altLang="en-US" sz="700" dirty="0">
                <a:latin typeface="Arial" panose="020B0604020202020204" pitchFamily="34" charset="0"/>
                <a:cs typeface="Arial" panose="020B0604020202020204" pitchFamily="34" charset="0"/>
              </a:endParaRPr>
            </a:p>
          </p:txBody>
        </p:sp>
        <p:sp>
          <p:nvSpPr>
            <p:cNvPr id="89" name="TextBox 88">
              <a:extLst>
                <a:ext uri="{FF2B5EF4-FFF2-40B4-BE49-F238E27FC236}">
                  <a16:creationId xmlns:a16="http://schemas.microsoft.com/office/drawing/2014/main" id="{7E09C8E5-1749-4298-A806-D0A01D4B3A36}"/>
                </a:ext>
              </a:extLst>
            </p:cNvPr>
            <p:cNvSpPr txBox="1"/>
            <p:nvPr/>
          </p:nvSpPr>
          <p:spPr>
            <a:xfrm>
              <a:off x="965488" y="3699750"/>
              <a:ext cx="64953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shMast4 #1</a:t>
              </a:r>
              <a:endParaRPr lang="ko-KR" altLang="en-US" sz="700" dirty="0">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EB9618C7-FAF6-4C99-9CBC-4B1441B02709}"/>
                </a:ext>
              </a:extLst>
            </p:cNvPr>
            <p:cNvSpPr txBox="1"/>
            <p:nvPr/>
          </p:nvSpPr>
          <p:spPr>
            <a:xfrm>
              <a:off x="1479030" y="3699750"/>
              <a:ext cx="64953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shMast4 #2</a:t>
              </a:r>
              <a:endParaRPr lang="ko-KR" altLang="en-US" sz="700" dirty="0">
                <a:latin typeface="Arial" panose="020B0604020202020204" pitchFamily="34" charset="0"/>
                <a:cs typeface="Arial" panose="020B0604020202020204" pitchFamily="34" charset="0"/>
              </a:endParaRPr>
            </a:p>
          </p:txBody>
        </p:sp>
      </p:grpSp>
      <p:sp>
        <p:nvSpPr>
          <p:cNvPr id="91" name="TextBox 90">
            <a:extLst>
              <a:ext uri="{FF2B5EF4-FFF2-40B4-BE49-F238E27FC236}">
                <a16:creationId xmlns:a16="http://schemas.microsoft.com/office/drawing/2014/main" id="{9448C821-06FF-41CD-A9CE-E4EBB6CB793D}"/>
              </a:ext>
            </a:extLst>
          </p:cNvPr>
          <p:cNvSpPr txBox="1"/>
          <p:nvPr/>
        </p:nvSpPr>
        <p:spPr>
          <a:xfrm>
            <a:off x="4009647" y="313591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grpSp>
        <p:nvGrpSpPr>
          <p:cNvPr id="3" name="그룹 2">
            <a:extLst>
              <a:ext uri="{FF2B5EF4-FFF2-40B4-BE49-F238E27FC236}">
                <a16:creationId xmlns:a16="http://schemas.microsoft.com/office/drawing/2014/main" id="{1042A168-6B60-46C9-BC16-322DE70B4F22}"/>
              </a:ext>
            </a:extLst>
          </p:cNvPr>
          <p:cNvGrpSpPr/>
          <p:nvPr/>
        </p:nvGrpSpPr>
        <p:grpSpPr>
          <a:xfrm>
            <a:off x="4270539" y="3156785"/>
            <a:ext cx="2176274" cy="1179880"/>
            <a:chOff x="4270539" y="2404968"/>
            <a:chExt cx="2176274" cy="1179880"/>
          </a:xfrm>
        </p:grpSpPr>
        <p:cxnSp>
          <p:nvCxnSpPr>
            <p:cNvPr id="42" name="직선 연결선 41">
              <a:extLst>
                <a:ext uri="{FF2B5EF4-FFF2-40B4-BE49-F238E27FC236}">
                  <a16:creationId xmlns:a16="http://schemas.microsoft.com/office/drawing/2014/main" id="{B35C45A2-CBD6-4ACA-94ED-452997D5689B}"/>
                </a:ext>
              </a:extLst>
            </p:cNvPr>
            <p:cNvCxnSpPr/>
            <p:nvPr/>
          </p:nvCxnSpPr>
          <p:spPr>
            <a:xfrm>
              <a:off x="4334582" y="2733141"/>
              <a:ext cx="58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6FE4C945-24E7-41E7-A66A-04DC50C5E4E6}"/>
                </a:ext>
              </a:extLst>
            </p:cNvPr>
            <p:cNvSpPr txBox="1"/>
            <p:nvPr/>
          </p:nvSpPr>
          <p:spPr>
            <a:xfrm>
              <a:off x="4270539" y="2707145"/>
              <a:ext cx="1655881" cy="261610"/>
            </a:xfrm>
            <a:prstGeom prst="rect">
              <a:avLst/>
            </a:prstGeom>
            <a:noFill/>
          </p:spPr>
          <p:txBody>
            <a:bodyPr wrap="square" rtlCol="0">
              <a:spAutoFit/>
            </a:bodyPr>
            <a:lstStyle/>
            <a:p>
              <a:r>
                <a:rPr lang="en-US" altLang="ko-KR" sz="550" dirty="0">
                  <a:latin typeface="Courier New" panose="02070309020205020404" pitchFamily="49" charset="0"/>
                  <a:cs typeface="Courier New" panose="02070309020205020404" pitchFamily="49" charset="0"/>
                </a:rPr>
                <a:t>-   +   -   +   -   +   -   +</a:t>
              </a:r>
            </a:p>
            <a:p>
              <a:r>
                <a:rPr lang="en-US" altLang="ko-KR" sz="550" dirty="0">
                  <a:latin typeface="Courier New" panose="02070309020205020404" pitchFamily="49" charset="0"/>
                  <a:cs typeface="Courier New" panose="02070309020205020404" pitchFamily="49" charset="0"/>
                </a:rPr>
                <a:t>-   -   +   +   -   -   +   +</a:t>
              </a:r>
              <a:endParaRPr lang="ko-KR" altLang="en-US" sz="550" dirty="0">
                <a:latin typeface="Courier New" panose="02070309020205020404" pitchFamily="49" charset="0"/>
                <a:cs typeface="Courier New" panose="02070309020205020404" pitchFamily="49" charset="0"/>
              </a:endParaRPr>
            </a:p>
          </p:txBody>
        </p:sp>
        <p:sp>
          <p:nvSpPr>
            <p:cNvPr id="74" name="TextBox 73">
              <a:extLst>
                <a:ext uri="{FF2B5EF4-FFF2-40B4-BE49-F238E27FC236}">
                  <a16:creationId xmlns:a16="http://schemas.microsoft.com/office/drawing/2014/main" id="{B91BEF5A-6041-43CA-928C-75624EA97BE0}"/>
                </a:ext>
              </a:extLst>
            </p:cNvPr>
            <p:cNvSpPr txBox="1"/>
            <p:nvPr/>
          </p:nvSpPr>
          <p:spPr>
            <a:xfrm>
              <a:off x="5558071" y="2674235"/>
              <a:ext cx="681597"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MG-132</a:t>
              </a:r>
            </a:p>
            <a:p>
              <a:r>
                <a:rPr lang="en-US" altLang="ko-KR" sz="700" dirty="0">
                  <a:latin typeface="Arial" panose="020B0604020202020204" pitchFamily="34" charset="0"/>
                  <a:cs typeface="Arial" panose="020B0604020202020204" pitchFamily="34" charset="0"/>
                </a:rPr>
                <a:t>CHIR-99021</a:t>
              </a:r>
              <a:endParaRPr lang="ko-KR" altLang="en-US" sz="700"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D79502D2-1C54-4D0A-9990-2FCEB34115ED}"/>
                </a:ext>
              </a:extLst>
            </p:cNvPr>
            <p:cNvSpPr txBox="1"/>
            <p:nvPr/>
          </p:nvSpPr>
          <p:spPr>
            <a:xfrm>
              <a:off x="5598504" y="2920201"/>
              <a:ext cx="848309"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 (Mast4-PDZ)</a:t>
              </a:r>
              <a:endParaRPr lang="ko-KR" altLang="en-US" sz="700"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793E6803-6A50-4A8F-A564-0701DB55C731}"/>
                </a:ext>
              </a:extLst>
            </p:cNvPr>
            <p:cNvSpPr txBox="1"/>
            <p:nvPr/>
          </p:nvSpPr>
          <p:spPr>
            <a:xfrm>
              <a:off x="5598504" y="3145195"/>
              <a:ext cx="50366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GSK-3</a:t>
              </a:r>
              <a:r>
                <a:rPr lang="en-US" altLang="ko-KR" sz="700" dirty="0">
                  <a:latin typeface="Symbol" panose="05050102010706020507" pitchFamily="18" charset="2"/>
                  <a:cs typeface="Arial" panose="020B0604020202020204" pitchFamily="34" charset="0"/>
                </a:rPr>
                <a:t>b</a:t>
              </a:r>
              <a:endParaRPr lang="en-US" altLang="ko-KR" sz="700"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83F4B037-CAE1-4854-B1A9-2C4FF68A4422}"/>
                </a:ext>
              </a:extLst>
            </p:cNvPr>
            <p:cNvSpPr txBox="1"/>
            <p:nvPr/>
          </p:nvSpPr>
          <p:spPr>
            <a:xfrm>
              <a:off x="5598504" y="3369643"/>
              <a:ext cx="453970"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p>
          </p:txBody>
        </p:sp>
        <p:sp>
          <p:nvSpPr>
            <p:cNvPr id="78" name="TextBox 77">
              <a:extLst>
                <a:ext uri="{FF2B5EF4-FFF2-40B4-BE49-F238E27FC236}">
                  <a16:creationId xmlns:a16="http://schemas.microsoft.com/office/drawing/2014/main" id="{7CDBC373-C319-400C-95A7-C8DA7F8AF5E9}"/>
                </a:ext>
              </a:extLst>
            </p:cNvPr>
            <p:cNvSpPr txBox="1"/>
            <p:nvPr/>
          </p:nvSpPr>
          <p:spPr>
            <a:xfrm>
              <a:off x="4300716" y="2565410"/>
              <a:ext cx="138852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       WT              GSK-3</a:t>
              </a: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 KO </a:t>
              </a:r>
            </a:p>
          </p:txBody>
        </p:sp>
        <p:sp>
          <p:nvSpPr>
            <p:cNvPr id="79" name="TextBox 78">
              <a:extLst>
                <a:ext uri="{FF2B5EF4-FFF2-40B4-BE49-F238E27FC236}">
                  <a16:creationId xmlns:a16="http://schemas.microsoft.com/office/drawing/2014/main" id="{373B632D-99B5-45BB-9EFD-EC45F5508CF8}"/>
                </a:ext>
              </a:extLst>
            </p:cNvPr>
            <p:cNvSpPr txBox="1"/>
            <p:nvPr/>
          </p:nvSpPr>
          <p:spPr>
            <a:xfrm>
              <a:off x="4421149" y="2404968"/>
              <a:ext cx="112082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C3H10T1/2 Mast4-PDZ</a:t>
              </a:r>
            </a:p>
          </p:txBody>
        </p:sp>
        <p:cxnSp>
          <p:nvCxnSpPr>
            <p:cNvPr id="80" name="직선 연결선 79">
              <a:extLst>
                <a:ext uri="{FF2B5EF4-FFF2-40B4-BE49-F238E27FC236}">
                  <a16:creationId xmlns:a16="http://schemas.microsoft.com/office/drawing/2014/main" id="{E82397B0-E048-4AF3-99D4-8D0EF8B5BC0A}"/>
                </a:ext>
              </a:extLst>
            </p:cNvPr>
            <p:cNvCxnSpPr/>
            <p:nvPr/>
          </p:nvCxnSpPr>
          <p:spPr>
            <a:xfrm>
              <a:off x="4974206" y="2729517"/>
              <a:ext cx="58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직선 연결선 80">
              <a:extLst>
                <a:ext uri="{FF2B5EF4-FFF2-40B4-BE49-F238E27FC236}">
                  <a16:creationId xmlns:a16="http://schemas.microsoft.com/office/drawing/2014/main" id="{CFBDAFD3-5F3F-4B92-BB0F-5C8728D17545}"/>
                </a:ext>
              </a:extLst>
            </p:cNvPr>
            <p:cNvCxnSpPr/>
            <p:nvPr/>
          </p:nvCxnSpPr>
          <p:spPr>
            <a:xfrm>
              <a:off x="4337342" y="2566705"/>
              <a:ext cx="123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그림 3">
              <a:extLst>
                <a:ext uri="{FF2B5EF4-FFF2-40B4-BE49-F238E27FC236}">
                  <a16:creationId xmlns:a16="http://schemas.microsoft.com/office/drawing/2014/main" id="{DF8936E6-1EE5-42F4-941B-4D91425BB597}"/>
                </a:ext>
              </a:extLst>
            </p:cNvPr>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4282295" y="2914144"/>
              <a:ext cx="1330177" cy="670704"/>
            </a:xfrm>
            <a:prstGeom prst="rect">
              <a:avLst/>
            </a:prstGeom>
          </p:spPr>
        </p:pic>
      </p:grpSp>
      <p:sp>
        <p:nvSpPr>
          <p:cNvPr id="92" name="TextBox 91">
            <a:extLst>
              <a:ext uri="{FF2B5EF4-FFF2-40B4-BE49-F238E27FC236}">
                <a16:creationId xmlns:a16="http://schemas.microsoft.com/office/drawing/2014/main" id="{26332727-7E2C-4F16-B716-559E3C69B42F}"/>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15</a:t>
            </a:r>
            <a:endParaRPr lang="ko-KR" altLang="en-US" sz="1050" b="1" dirty="0">
              <a:latin typeface="Arial" panose="020B0604020202020204" pitchFamily="34" charset="0"/>
              <a:cs typeface="Arial" panose="020B0604020202020204" pitchFamily="34" charset="0"/>
            </a:endParaRPr>
          </a:p>
        </p:txBody>
      </p:sp>
      <p:sp>
        <p:nvSpPr>
          <p:cNvPr id="94" name="TextBox 93">
            <a:extLst>
              <a:ext uri="{FF2B5EF4-FFF2-40B4-BE49-F238E27FC236}">
                <a16:creationId xmlns:a16="http://schemas.microsoft.com/office/drawing/2014/main" id="{21206B8C-D0A9-4EAF-8A07-8526CE50A8FC}"/>
              </a:ext>
            </a:extLst>
          </p:cNvPr>
          <p:cNvSpPr txBox="1"/>
          <p:nvPr/>
        </p:nvSpPr>
        <p:spPr>
          <a:xfrm>
            <a:off x="3998473" y="265939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95" name="직선 연결선 94">
            <a:extLst>
              <a:ext uri="{FF2B5EF4-FFF2-40B4-BE49-F238E27FC236}">
                <a16:creationId xmlns:a16="http://schemas.microsoft.com/office/drawing/2014/main" id="{0CA17CEB-4C4C-48E8-A9CF-0F7493363670}"/>
              </a:ext>
            </a:extLst>
          </p:cNvPr>
          <p:cNvCxnSpPr>
            <a:cxnSpLocks/>
          </p:cNvCxnSpPr>
          <p:nvPr/>
        </p:nvCxnSpPr>
        <p:spPr>
          <a:xfrm>
            <a:off x="4234151" y="274878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85A7A916-0C18-4B00-905D-D2883B98D816}"/>
              </a:ext>
            </a:extLst>
          </p:cNvPr>
          <p:cNvSpPr txBox="1"/>
          <p:nvPr/>
        </p:nvSpPr>
        <p:spPr>
          <a:xfrm>
            <a:off x="3998473" y="254302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170</a:t>
            </a:r>
            <a:endParaRPr lang="ko-KR" altLang="en-US" sz="500" dirty="0">
              <a:latin typeface="Arial" panose="020B0604020202020204" pitchFamily="34" charset="0"/>
              <a:cs typeface="Arial" panose="020B0604020202020204" pitchFamily="34" charset="0"/>
            </a:endParaRPr>
          </a:p>
        </p:txBody>
      </p:sp>
      <p:cxnSp>
        <p:nvCxnSpPr>
          <p:cNvPr id="98" name="직선 연결선 97">
            <a:extLst>
              <a:ext uri="{FF2B5EF4-FFF2-40B4-BE49-F238E27FC236}">
                <a16:creationId xmlns:a16="http://schemas.microsoft.com/office/drawing/2014/main" id="{6782B138-F87A-4B53-8393-E31D3D84D91F}"/>
              </a:ext>
            </a:extLst>
          </p:cNvPr>
          <p:cNvCxnSpPr>
            <a:cxnSpLocks/>
          </p:cNvCxnSpPr>
          <p:nvPr/>
        </p:nvCxnSpPr>
        <p:spPr>
          <a:xfrm>
            <a:off x="4234151" y="263241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31D813CD-E482-45BD-93FC-602E01B3D9B1}"/>
              </a:ext>
            </a:extLst>
          </p:cNvPr>
          <p:cNvSpPr txBox="1"/>
          <p:nvPr/>
        </p:nvSpPr>
        <p:spPr>
          <a:xfrm>
            <a:off x="3998473" y="284756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01" name="직선 연결선 100">
            <a:extLst>
              <a:ext uri="{FF2B5EF4-FFF2-40B4-BE49-F238E27FC236}">
                <a16:creationId xmlns:a16="http://schemas.microsoft.com/office/drawing/2014/main" id="{EA466DE8-ED68-463C-A222-108359950102}"/>
              </a:ext>
            </a:extLst>
          </p:cNvPr>
          <p:cNvCxnSpPr>
            <a:cxnSpLocks/>
          </p:cNvCxnSpPr>
          <p:nvPr/>
        </p:nvCxnSpPr>
        <p:spPr>
          <a:xfrm>
            <a:off x="4234151" y="29369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478B5DFB-81F6-4516-93B1-66AFF8E25321}"/>
              </a:ext>
            </a:extLst>
          </p:cNvPr>
          <p:cNvSpPr txBox="1"/>
          <p:nvPr/>
        </p:nvSpPr>
        <p:spPr>
          <a:xfrm>
            <a:off x="3998473" y="373894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104" name="직선 연결선 103">
            <a:extLst>
              <a:ext uri="{FF2B5EF4-FFF2-40B4-BE49-F238E27FC236}">
                <a16:creationId xmlns:a16="http://schemas.microsoft.com/office/drawing/2014/main" id="{1178A678-D129-4BF6-B754-609928DE5A5E}"/>
              </a:ext>
            </a:extLst>
          </p:cNvPr>
          <p:cNvCxnSpPr>
            <a:cxnSpLocks/>
          </p:cNvCxnSpPr>
          <p:nvPr/>
        </p:nvCxnSpPr>
        <p:spPr>
          <a:xfrm>
            <a:off x="4234151" y="382452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B2572B66-CF85-444E-977D-210643FFD4FC}"/>
              </a:ext>
            </a:extLst>
          </p:cNvPr>
          <p:cNvSpPr txBox="1"/>
          <p:nvPr/>
        </p:nvSpPr>
        <p:spPr>
          <a:xfrm>
            <a:off x="3998473" y="360035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170</a:t>
            </a:r>
            <a:endParaRPr lang="ko-KR" altLang="en-US" sz="500" dirty="0">
              <a:latin typeface="Arial" panose="020B0604020202020204" pitchFamily="34" charset="0"/>
              <a:cs typeface="Arial" panose="020B0604020202020204" pitchFamily="34" charset="0"/>
            </a:endParaRPr>
          </a:p>
        </p:txBody>
      </p:sp>
      <p:cxnSp>
        <p:nvCxnSpPr>
          <p:cNvPr id="107" name="직선 연결선 106">
            <a:extLst>
              <a:ext uri="{FF2B5EF4-FFF2-40B4-BE49-F238E27FC236}">
                <a16:creationId xmlns:a16="http://schemas.microsoft.com/office/drawing/2014/main" id="{96150667-7B64-40BB-BA55-D179951CFE04}"/>
              </a:ext>
            </a:extLst>
          </p:cNvPr>
          <p:cNvCxnSpPr>
            <a:cxnSpLocks/>
          </p:cNvCxnSpPr>
          <p:nvPr/>
        </p:nvCxnSpPr>
        <p:spPr>
          <a:xfrm>
            <a:off x="4234151" y="368592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183E2A2A-C167-4E26-AC6D-A9050B10B092}"/>
              </a:ext>
            </a:extLst>
          </p:cNvPr>
          <p:cNvSpPr txBox="1"/>
          <p:nvPr/>
        </p:nvSpPr>
        <p:spPr>
          <a:xfrm>
            <a:off x="3998473" y="398528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10" name="직선 연결선 109">
            <a:extLst>
              <a:ext uri="{FF2B5EF4-FFF2-40B4-BE49-F238E27FC236}">
                <a16:creationId xmlns:a16="http://schemas.microsoft.com/office/drawing/2014/main" id="{FEF8D838-1CFF-4CDD-9EDD-51A610BE2B58}"/>
              </a:ext>
            </a:extLst>
          </p:cNvPr>
          <p:cNvCxnSpPr>
            <a:cxnSpLocks/>
          </p:cNvCxnSpPr>
          <p:nvPr/>
        </p:nvCxnSpPr>
        <p:spPr>
          <a:xfrm>
            <a:off x="4234151" y="407086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3527B3D7-2AE7-4746-ADB6-2418AC437856}"/>
              </a:ext>
            </a:extLst>
          </p:cNvPr>
          <p:cNvSpPr txBox="1"/>
          <p:nvPr/>
        </p:nvSpPr>
        <p:spPr>
          <a:xfrm>
            <a:off x="3998473" y="420765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13" name="직선 연결선 112">
            <a:extLst>
              <a:ext uri="{FF2B5EF4-FFF2-40B4-BE49-F238E27FC236}">
                <a16:creationId xmlns:a16="http://schemas.microsoft.com/office/drawing/2014/main" id="{A46DC30C-31A0-4188-A3EB-7215E6B07239}"/>
              </a:ext>
            </a:extLst>
          </p:cNvPr>
          <p:cNvCxnSpPr>
            <a:cxnSpLocks/>
          </p:cNvCxnSpPr>
          <p:nvPr/>
        </p:nvCxnSpPr>
        <p:spPr>
          <a:xfrm>
            <a:off x="4234151" y="429323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9D43239E-D4F6-4492-89E1-205EB9CD8BCF}"/>
              </a:ext>
            </a:extLst>
          </p:cNvPr>
          <p:cNvSpPr txBox="1"/>
          <p:nvPr/>
        </p:nvSpPr>
        <p:spPr>
          <a:xfrm>
            <a:off x="2399057" y="398964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16" name="직선 연결선 115">
            <a:extLst>
              <a:ext uri="{FF2B5EF4-FFF2-40B4-BE49-F238E27FC236}">
                <a16:creationId xmlns:a16="http://schemas.microsoft.com/office/drawing/2014/main" id="{799A7F15-A500-4CB4-A697-653DAEA1CAC1}"/>
              </a:ext>
            </a:extLst>
          </p:cNvPr>
          <p:cNvCxnSpPr>
            <a:cxnSpLocks/>
          </p:cNvCxnSpPr>
          <p:nvPr/>
        </p:nvCxnSpPr>
        <p:spPr>
          <a:xfrm>
            <a:off x="2624572" y="407141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8C22630D-37CE-4C7F-AB2D-7C67A57278BD}"/>
              </a:ext>
            </a:extLst>
          </p:cNvPr>
          <p:cNvSpPr txBox="1"/>
          <p:nvPr/>
        </p:nvSpPr>
        <p:spPr>
          <a:xfrm>
            <a:off x="2399057" y="378444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19" name="직선 연결선 118">
            <a:extLst>
              <a:ext uri="{FF2B5EF4-FFF2-40B4-BE49-F238E27FC236}">
                <a16:creationId xmlns:a16="http://schemas.microsoft.com/office/drawing/2014/main" id="{023BF140-6D03-450A-9E21-0C1B770EF900}"/>
              </a:ext>
            </a:extLst>
          </p:cNvPr>
          <p:cNvCxnSpPr>
            <a:cxnSpLocks/>
          </p:cNvCxnSpPr>
          <p:nvPr/>
        </p:nvCxnSpPr>
        <p:spPr>
          <a:xfrm>
            <a:off x="2624572" y="386620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C900FEC1-D92A-450C-913B-395CDF1C5EFE}"/>
              </a:ext>
            </a:extLst>
          </p:cNvPr>
          <p:cNvSpPr txBox="1"/>
          <p:nvPr/>
        </p:nvSpPr>
        <p:spPr>
          <a:xfrm>
            <a:off x="2399057" y="356455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22" name="직선 연결선 121">
            <a:extLst>
              <a:ext uri="{FF2B5EF4-FFF2-40B4-BE49-F238E27FC236}">
                <a16:creationId xmlns:a16="http://schemas.microsoft.com/office/drawing/2014/main" id="{88E21301-091D-451B-ABC6-3400F640B025}"/>
              </a:ext>
            </a:extLst>
          </p:cNvPr>
          <p:cNvCxnSpPr>
            <a:cxnSpLocks/>
          </p:cNvCxnSpPr>
          <p:nvPr/>
        </p:nvCxnSpPr>
        <p:spPr>
          <a:xfrm>
            <a:off x="2624572" y="364632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0737E3F2-B127-40F0-BC91-5D5AC3E32A4D}"/>
              </a:ext>
            </a:extLst>
          </p:cNvPr>
          <p:cNvSpPr txBox="1"/>
          <p:nvPr/>
        </p:nvSpPr>
        <p:spPr>
          <a:xfrm>
            <a:off x="2399057" y="331614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25" name="직선 연결선 124">
            <a:extLst>
              <a:ext uri="{FF2B5EF4-FFF2-40B4-BE49-F238E27FC236}">
                <a16:creationId xmlns:a16="http://schemas.microsoft.com/office/drawing/2014/main" id="{CD93E448-AD7B-4F98-98CC-6F090EF7FB19}"/>
              </a:ext>
            </a:extLst>
          </p:cNvPr>
          <p:cNvCxnSpPr>
            <a:cxnSpLocks/>
          </p:cNvCxnSpPr>
          <p:nvPr/>
        </p:nvCxnSpPr>
        <p:spPr>
          <a:xfrm>
            <a:off x="2624572" y="339791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D839D63A-1821-4289-B207-2DB6ADCEA115}"/>
              </a:ext>
            </a:extLst>
          </p:cNvPr>
          <p:cNvSpPr txBox="1"/>
          <p:nvPr/>
        </p:nvSpPr>
        <p:spPr>
          <a:xfrm>
            <a:off x="2399057" y="310619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28" name="직선 연결선 127">
            <a:extLst>
              <a:ext uri="{FF2B5EF4-FFF2-40B4-BE49-F238E27FC236}">
                <a16:creationId xmlns:a16="http://schemas.microsoft.com/office/drawing/2014/main" id="{ED627F35-A1B1-467C-A08A-67B8F3D443E1}"/>
              </a:ext>
            </a:extLst>
          </p:cNvPr>
          <p:cNvCxnSpPr>
            <a:cxnSpLocks/>
          </p:cNvCxnSpPr>
          <p:nvPr/>
        </p:nvCxnSpPr>
        <p:spPr>
          <a:xfrm>
            <a:off x="2624572" y="318796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286F21FA-2996-4727-99EE-C89DD0AF2C3F}"/>
              </a:ext>
            </a:extLst>
          </p:cNvPr>
          <p:cNvSpPr txBox="1"/>
          <p:nvPr/>
        </p:nvSpPr>
        <p:spPr>
          <a:xfrm>
            <a:off x="2399057" y="294245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131" name="직선 연결선 130">
            <a:extLst>
              <a:ext uri="{FF2B5EF4-FFF2-40B4-BE49-F238E27FC236}">
                <a16:creationId xmlns:a16="http://schemas.microsoft.com/office/drawing/2014/main" id="{8FA2C1EE-51BF-4B07-9CFC-964074C93179}"/>
              </a:ext>
            </a:extLst>
          </p:cNvPr>
          <p:cNvCxnSpPr>
            <a:cxnSpLocks/>
          </p:cNvCxnSpPr>
          <p:nvPr/>
        </p:nvCxnSpPr>
        <p:spPr>
          <a:xfrm>
            <a:off x="2624572" y="302422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1EB3E383-0228-40D5-A983-A7102F059B1D}"/>
              </a:ext>
            </a:extLst>
          </p:cNvPr>
          <p:cNvSpPr txBox="1"/>
          <p:nvPr/>
        </p:nvSpPr>
        <p:spPr>
          <a:xfrm>
            <a:off x="2399057" y="280066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34" name="직선 연결선 133">
            <a:extLst>
              <a:ext uri="{FF2B5EF4-FFF2-40B4-BE49-F238E27FC236}">
                <a16:creationId xmlns:a16="http://schemas.microsoft.com/office/drawing/2014/main" id="{7248A0C4-2E11-4195-9DBD-FFA8C72BA895}"/>
              </a:ext>
            </a:extLst>
          </p:cNvPr>
          <p:cNvCxnSpPr>
            <a:cxnSpLocks/>
          </p:cNvCxnSpPr>
          <p:nvPr/>
        </p:nvCxnSpPr>
        <p:spPr>
          <a:xfrm>
            <a:off x="2624572" y="288242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7E93F072-ED94-4511-967A-4E220889CF35}"/>
              </a:ext>
            </a:extLst>
          </p:cNvPr>
          <p:cNvSpPr txBox="1"/>
          <p:nvPr/>
        </p:nvSpPr>
        <p:spPr>
          <a:xfrm>
            <a:off x="2399057" y="268488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cxnSp>
        <p:nvCxnSpPr>
          <p:cNvPr id="138" name="직선 연결선 137">
            <a:extLst>
              <a:ext uri="{FF2B5EF4-FFF2-40B4-BE49-F238E27FC236}">
                <a16:creationId xmlns:a16="http://schemas.microsoft.com/office/drawing/2014/main" id="{29AD0BA9-83FD-41BC-81CD-99469C1D9EF9}"/>
              </a:ext>
            </a:extLst>
          </p:cNvPr>
          <p:cNvCxnSpPr>
            <a:cxnSpLocks/>
          </p:cNvCxnSpPr>
          <p:nvPr/>
        </p:nvCxnSpPr>
        <p:spPr>
          <a:xfrm>
            <a:off x="2624572" y="276664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AACB563C-FDE5-49FC-B568-2EFC68C828CF}"/>
              </a:ext>
            </a:extLst>
          </p:cNvPr>
          <p:cNvSpPr txBox="1"/>
          <p:nvPr/>
        </p:nvSpPr>
        <p:spPr>
          <a:xfrm>
            <a:off x="2376902" y="2548052"/>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99" name="TextBox 98">
            <a:extLst>
              <a:ext uri="{FF2B5EF4-FFF2-40B4-BE49-F238E27FC236}">
                <a16:creationId xmlns:a16="http://schemas.microsoft.com/office/drawing/2014/main" id="{10F77736-DE86-4A0B-8373-AB36EA9074A9}"/>
              </a:ext>
            </a:extLst>
          </p:cNvPr>
          <p:cNvSpPr txBox="1"/>
          <p:nvPr/>
        </p:nvSpPr>
        <p:spPr>
          <a:xfrm>
            <a:off x="3967951" y="2451591"/>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102" name="TextBox 101">
            <a:extLst>
              <a:ext uri="{FF2B5EF4-FFF2-40B4-BE49-F238E27FC236}">
                <a16:creationId xmlns:a16="http://schemas.microsoft.com/office/drawing/2014/main" id="{4524A3CF-7E54-42C5-A0CF-60E40ACB9B88}"/>
              </a:ext>
            </a:extLst>
          </p:cNvPr>
          <p:cNvSpPr txBox="1"/>
          <p:nvPr/>
        </p:nvSpPr>
        <p:spPr>
          <a:xfrm>
            <a:off x="3967951" y="3519312"/>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9643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4018637"/>
            <a:ext cx="5890639" cy="6463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16. GSK-3</a:t>
            </a:r>
            <a:r>
              <a:rPr lang="en-US" altLang="ko-KR" sz="900" b="1" dirty="0">
                <a:latin typeface="Symbol" panose="05050102010706020507" pitchFamily="18" charset="2"/>
                <a:ea typeface="Tahoma" panose="020B0604030504040204" pitchFamily="34" charset="0"/>
                <a:cs typeface="Tahoma" panose="020B0604030504040204" pitchFamily="34" charset="0"/>
              </a:rPr>
              <a:t>b</a:t>
            </a:r>
            <a:r>
              <a:rPr lang="en-US" altLang="ko-KR" sz="900" b="1" dirty="0">
                <a:latin typeface="Arial" panose="020B0604020202020204" pitchFamily="34" charset="0"/>
                <a:cs typeface="Arial" panose="020B0604020202020204" pitchFamily="34" charset="0"/>
              </a:rPr>
              <a:t> and Smurf1 binding to the kinase domain of Mast4.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Schematic representation of Mast4-PDZ deletion mutants.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GFP-GSK-3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GFP-Smurf1 and various deletion mutants of Mast4 were co-transfected into C3H10T1/2 cells, followed by immunoprecipitation assay.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a:t>
            </a:r>
            <a:endParaRPr lang="ko-KR" altLang="ko-KR" sz="900" b="1" dirty="0">
              <a:latin typeface="Arial" panose="020B0604020202020204" pitchFamily="34" charset="0"/>
              <a:cs typeface="Arial" panose="020B0604020202020204" pitchFamily="34" charset="0"/>
            </a:endParaRPr>
          </a:p>
        </p:txBody>
      </p:sp>
      <p:pic>
        <p:nvPicPr>
          <p:cNvPr id="36" name="그림 35">
            <a:extLst>
              <a:ext uri="{FF2B5EF4-FFF2-40B4-BE49-F238E27FC236}">
                <a16:creationId xmlns:a16="http://schemas.microsoft.com/office/drawing/2014/main" id="{7C4B30BA-C2CB-49F9-8D5C-E6861C89FA6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630" y="1770102"/>
            <a:ext cx="1139659" cy="896781"/>
          </a:xfrm>
          <a:prstGeom prst="rect">
            <a:avLst/>
          </a:prstGeom>
        </p:spPr>
      </p:pic>
      <p:pic>
        <p:nvPicPr>
          <p:cNvPr id="34" name="그림 33">
            <a:extLst>
              <a:ext uri="{FF2B5EF4-FFF2-40B4-BE49-F238E27FC236}">
                <a16:creationId xmlns:a16="http://schemas.microsoft.com/office/drawing/2014/main" id="{5B98A05D-6B16-4265-AEC5-3425F1E3884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87143" y="1754942"/>
            <a:ext cx="1105391" cy="1583477"/>
          </a:xfrm>
          <a:prstGeom prst="rect">
            <a:avLst/>
          </a:prstGeom>
        </p:spPr>
      </p:pic>
      <p:sp>
        <p:nvSpPr>
          <p:cNvPr id="25" name="TextBox 24">
            <a:extLst>
              <a:ext uri="{FF2B5EF4-FFF2-40B4-BE49-F238E27FC236}">
                <a16:creationId xmlns:a16="http://schemas.microsoft.com/office/drawing/2014/main" id="{7BDE47D2-AC84-4766-84F8-CAD12C80C529}"/>
              </a:ext>
            </a:extLst>
          </p:cNvPr>
          <p:cNvSpPr txBox="1"/>
          <p:nvPr/>
        </p:nvSpPr>
        <p:spPr>
          <a:xfrm>
            <a:off x="5821414" y="1439848"/>
            <a:ext cx="68961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GFP-Smurf1</a:t>
            </a:r>
            <a:endParaRPr lang="en-US" altLang="ko-KR" sz="700" dirty="0">
              <a:latin typeface="Symbol" panose="05050102010706020507" pitchFamily="18" charset="2"/>
              <a:cs typeface="Arial" panose="020B0604020202020204" pitchFamily="34" charset="0"/>
            </a:endParaRPr>
          </a:p>
        </p:txBody>
      </p:sp>
      <p:sp>
        <p:nvSpPr>
          <p:cNvPr id="26" name="TextBox 25">
            <a:extLst>
              <a:ext uri="{FF2B5EF4-FFF2-40B4-BE49-F238E27FC236}">
                <a16:creationId xmlns:a16="http://schemas.microsoft.com/office/drawing/2014/main" id="{8D664F03-D502-440B-8C50-BE2A67826D29}"/>
              </a:ext>
            </a:extLst>
          </p:cNvPr>
          <p:cNvSpPr txBox="1"/>
          <p:nvPr/>
        </p:nvSpPr>
        <p:spPr>
          <a:xfrm>
            <a:off x="5821413" y="1607871"/>
            <a:ext cx="79220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HA-Mast4-PDZ</a:t>
            </a:r>
          </a:p>
        </p:txBody>
      </p:sp>
      <p:sp>
        <p:nvSpPr>
          <p:cNvPr id="27" name="TextBox 26">
            <a:extLst>
              <a:ext uri="{FF2B5EF4-FFF2-40B4-BE49-F238E27FC236}">
                <a16:creationId xmlns:a16="http://schemas.microsoft.com/office/drawing/2014/main" id="{B3E11904-0A71-40E8-B1B2-BFC98A6D465A}"/>
              </a:ext>
            </a:extLst>
          </p:cNvPr>
          <p:cNvSpPr txBox="1"/>
          <p:nvPr/>
        </p:nvSpPr>
        <p:spPr>
          <a:xfrm>
            <a:off x="4214213" y="1917977"/>
            <a:ext cx="292388" cy="352019"/>
          </a:xfrm>
          <a:prstGeom prst="rect">
            <a:avLst/>
          </a:prstGeom>
          <a:noFill/>
        </p:spPr>
        <p:txBody>
          <a:bodyPr vert="vert270" wrap="none" rtlCol="0">
            <a:spAutoFit/>
          </a:bodyPr>
          <a:lstStyle/>
          <a:p>
            <a:r>
              <a:rPr lang="en-US" altLang="ko-KR" sz="700" dirty="0">
                <a:latin typeface="Arial" panose="020B0604020202020204" pitchFamily="34" charset="0"/>
                <a:cs typeface="Arial" panose="020B0604020202020204" pitchFamily="34" charset="0"/>
              </a:rPr>
              <a:t>IP: HA</a:t>
            </a:r>
            <a:endParaRPr lang="ko-KR" altLang="en-US" sz="700"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8238FBCF-D4C9-4EEA-8FDA-A23FD8847A00}"/>
              </a:ext>
            </a:extLst>
          </p:cNvPr>
          <p:cNvSpPr txBox="1"/>
          <p:nvPr/>
        </p:nvSpPr>
        <p:spPr>
          <a:xfrm>
            <a:off x="4214213" y="2618340"/>
            <a:ext cx="339773" cy="586382"/>
          </a:xfrm>
          <a:prstGeom prst="rect">
            <a:avLst/>
          </a:prstGeom>
          <a:noFill/>
        </p:spPr>
        <p:txBody>
          <a:bodyPr vert="vert270" wrap="square" rtlCol="0">
            <a:spAutoFit/>
          </a:bodyPr>
          <a:lstStyle/>
          <a:p>
            <a:pPr algn="ctr">
              <a:lnSpc>
                <a:spcPts val="571"/>
              </a:lnSpc>
            </a:pPr>
            <a:r>
              <a:rPr lang="en-US" altLang="ko-KR" sz="700" dirty="0">
                <a:latin typeface="Arial" panose="020B0604020202020204" pitchFamily="34" charset="0"/>
                <a:cs typeface="Arial" panose="020B0604020202020204" pitchFamily="34" charset="0"/>
              </a:rPr>
              <a:t>Total cell lysates</a:t>
            </a:r>
            <a:endParaRPr lang="ko-KR" altLang="en-US" sz="700" dirty="0">
              <a:latin typeface="Arial" panose="020B0604020202020204" pitchFamily="34" charset="0"/>
              <a:cs typeface="Arial" panose="020B0604020202020204" pitchFamily="34" charset="0"/>
            </a:endParaRPr>
          </a:p>
        </p:txBody>
      </p:sp>
      <p:cxnSp>
        <p:nvCxnSpPr>
          <p:cNvPr id="29" name="직선 연결선 28">
            <a:extLst>
              <a:ext uri="{FF2B5EF4-FFF2-40B4-BE49-F238E27FC236}">
                <a16:creationId xmlns:a16="http://schemas.microsoft.com/office/drawing/2014/main" id="{69F4D0A8-CC69-4798-B422-B64D47E8FE9B}"/>
              </a:ext>
            </a:extLst>
          </p:cNvPr>
          <p:cNvCxnSpPr/>
          <p:nvPr/>
        </p:nvCxnSpPr>
        <p:spPr>
          <a:xfrm rot="16200000">
            <a:off x="4208512" y="2095430"/>
            <a:ext cx="63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직선 연결선 29">
            <a:extLst>
              <a:ext uri="{FF2B5EF4-FFF2-40B4-BE49-F238E27FC236}">
                <a16:creationId xmlns:a16="http://schemas.microsoft.com/office/drawing/2014/main" id="{CE3B5B06-3EA9-4929-BCB2-3BC20F89E2F3}"/>
              </a:ext>
            </a:extLst>
          </p:cNvPr>
          <p:cNvCxnSpPr/>
          <p:nvPr/>
        </p:nvCxnSpPr>
        <p:spPr>
          <a:xfrm rot="16200000">
            <a:off x="4097083" y="2892630"/>
            <a:ext cx="857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0EF2296-D9B0-4968-9A59-16E3A07E9EFC}"/>
              </a:ext>
            </a:extLst>
          </p:cNvPr>
          <p:cNvSpPr txBox="1"/>
          <p:nvPr/>
        </p:nvSpPr>
        <p:spPr>
          <a:xfrm>
            <a:off x="5841734" y="1774966"/>
            <a:ext cx="36901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GFP</a:t>
            </a:r>
            <a:endParaRPr lang="en-US" altLang="ko-KR" sz="700" dirty="0">
              <a:latin typeface="Symbol" panose="05050102010706020507" pitchFamily="18" charset="2"/>
              <a:cs typeface="Arial" panose="020B0604020202020204" pitchFamily="34" charset="0"/>
            </a:endParaRPr>
          </a:p>
        </p:txBody>
      </p:sp>
      <p:sp>
        <p:nvSpPr>
          <p:cNvPr id="32" name="TextBox 31">
            <a:extLst>
              <a:ext uri="{FF2B5EF4-FFF2-40B4-BE49-F238E27FC236}">
                <a16:creationId xmlns:a16="http://schemas.microsoft.com/office/drawing/2014/main" id="{6E417903-27EC-433C-94D5-B23C668DEE5A}"/>
              </a:ext>
            </a:extLst>
          </p:cNvPr>
          <p:cNvSpPr txBox="1"/>
          <p:nvPr/>
        </p:nvSpPr>
        <p:spPr>
          <a:xfrm>
            <a:off x="5839970" y="3119943"/>
            <a:ext cx="453970"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AB0F5559-5A2D-4A6F-967D-46676BB6EAFF}"/>
              </a:ext>
            </a:extLst>
          </p:cNvPr>
          <p:cNvSpPr txBox="1"/>
          <p:nvPr/>
        </p:nvSpPr>
        <p:spPr>
          <a:xfrm>
            <a:off x="5841734" y="2089037"/>
            <a:ext cx="30809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a:t>
            </a:r>
            <a:endParaRPr lang="en-US" altLang="ko-KR" sz="700" dirty="0">
              <a:latin typeface="Symbol" panose="05050102010706020507" pitchFamily="18" charset="2"/>
              <a:cs typeface="Arial" panose="020B0604020202020204" pitchFamily="34" charset="0"/>
            </a:endParaRPr>
          </a:p>
        </p:txBody>
      </p:sp>
      <p:sp>
        <p:nvSpPr>
          <p:cNvPr id="35" name="TextBox 34">
            <a:extLst>
              <a:ext uri="{FF2B5EF4-FFF2-40B4-BE49-F238E27FC236}">
                <a16:creationId xmlns:a16="http://schemas.microsoft.com/office/drawing/2014/main" id="{C9D34ADA-A480-4C1B-9318-5CE0A1F1FE04}"/>
              </a:ext>
            </a:extLst>
          </p:cNvPr>
          <p:cNvSpPr txBox="1"/>
          <p:nvPr/>
        </p:nvSpPr>
        <p:spPr>
          <a:xfrm>
            <a:off x="5841990" y="2465236"/>
            <a:ext cx="36901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GFP</a:t>
            </a:r>
            <a:endParaRPr lang="en-US" altLang="ko-KR" sz="700" dirty="0">
              <a:latin typeface="Symbol" panose="05050102010706020507" pitchFamily="18" charset="2"/>
              <a:cs typeface="Arial" panose="020B0604020202020204" pitchFamily="34" charset="0"/>
            </a:endParaRPr>
          </a:p>
        </p:txBody>
      </p:sp>
      <p:sp>
        <p:nvSpPr>
          <p:cNvPr id="37" name="TextBox 36">
            <a:extLst>
              <a:ext uri="{FF2B5EF4-FFF2-40B4-BE49-F238E27FC236}">
                <a16:creationId xmlns:a16="http://schemas.microsoft.com/office/drawing/2014/main" id="{618C4ADE-83A9-4274-9710-73F5950ECD69}"/>
              </a:ext>
            </a:extLst>
          </p:cNvPr>
          <p:cNvSpPr txBox="1"/>
          <p:nvPr/>
        </p:nvSpPr>
        <p:spPr>
          <a:xfrm>
            <a:off x="5841734" y="2789017"/>
            <a:ext cx="30809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a:t>
            </a:r>
            <a:endParaRPr lang="en-US" altLang="ko-KR" sz="700" dirty="0">
              <a:latin typeface="Symbol" panose="05050102010706020507" pitchFamily="18" charset="2"/>
              <a:cs typeface="Arial" panose="020B0604020202020204" pitchFamily="34" charset="0"/>
            </a:endParaRPr>
          </a:p>
        </p:txBody>
      </p:sp>
      <p:pic>
        <p:nvPicPr>
          <p:cNvPr id="43" name="그림 42">
            <a:extLst>
              <a:ext uri="{FF2B5EF4-FFF2-40B4-BE49-F238E27FC236}">
                <a16:creationId xmlns:a16="http://schemas.microsoft.com/office/drawing/2014/main" id="{739B1FC5-4CFC-4E25-A178-F1A6626E9E42}"/>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2420888" y="1784648"/>
            <a:ext cx="1110307" cy="1567649"/>
          </a:xfrm>
          <a:prstGeom prst="rect">
            <a:avLst/>
          </a:prstGeom>
        </p:spPr>
      </p:pic>
      <p:sp>
        <p:nvSpPr>
          <p:cNvPr id="45" name="TextBox 44">
            <a:extLst>
              <a:ext uri="{FF2B5EF4-FFF2-40B4-BE49-F238E27FC236}">
                <a16:creationId xmlns:a16="http://schemas.microsoft.com/office/drawing/2014/main" id="{0306701C-C986-4F3F-8612-175F9F83FF63}"/>
              </a:ext>
            </a:extLst>
          </p:cNvPr>
          <p:cNvSpPr txBox="1"/>
          <p:nvPr/>
        </p:nvSpPr>
        <p:spPr>
          <a:xfrm>
            <a:off x="2530966" y="1636039"/>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D1 </a:t>
            </a:r>
          </a:p>
        </p:txBody>
      </p:sp>
      <p:sp>
        <p:nvSpPr>
          <p:cNvPr id="46" name="TextBox 45">
            <a:extLst>
              <a:ext uri="{FF2B5EF4-FFF2-40B4-BE49-F238E27FC236}">
                <a16:creationId xmlns:a16="http://schemas.microsoft.com/office/drawing/2014/main" id="{53336932-91CF-4646-B8EA-8463ADC3A7EE}"/>
              </a:ext>
            </a:extLst>
          </p:cNvPr>
          <p:cNvSpPr txBox="1"/>
          <p:nvPr/>
        </p:nvSpPr>
        <p:spPr>
          <a:xfrm>
            <a:off x="2684506" y="1636724"/>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D2 </a:t>
            </a:r>
          </a:p>
        </p:txBody>
      </p:sp>
      <p:sp>
        <p:nvSpPr>
          <p:cNvPr id="47" name="TextBox 46">
            <a:extLst>
              <a:ext uri="{FF2B5EF4-FFF2-40B4-BE49-F238E27FC236}">
                <a16:creationId xmlns:a16="http://schemas.microsoft.com/office/drawing/2014/main" id="{6D9AE442-C8A1-44C9-84B0-5F29F7CA409F}"/>
              </a:ext>
            </a:extLst>
          </p:cNvPr>
          <p:cNvSpPr txBox="1"/>
          <p:nvPr/>
        </p:nvSpPr>
        <p:spPr>
          <a:xfrm>
            <a:off x="2841187" y="1636039"/>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D3 </a:t>
            </a:r>
          </a:p>
        </p:txBody>
      </p:sp>
      <p:sp>
        <p:nvSpPr>
          <p:cNvPr id="48" name="TextBox 47">
            <a:extLst>
              <a:ext uri="{FF2B5EF4-FFF2-40B4-BE49-F238E27FC236}">
                <a16:creationId xmlns:a16="http://schemas.microsoft.com/office/drawing/2014/main" id="{626B2A69-5123-4176-921C-E68324607587}"/>
              </a:ext>
            </a:extLst>
          </p:cNvPr>
          <p:cNvSpPr txBox="1"/>
          <p:nvPr/>
        </p:nvSpPr>
        <p:spPr>
          <a:xfrm>
            <a:off x="2986517" y="1636039"/>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D4 </a:t>
            </a:r>
          </a:p>
        </p:txBody>
      </p:sp>
      <p:sp>
        <p:nvSpPr>
          <p:cNvPr id="49" name="TextBox 48">
            <a:extLst>
              <a:ext uri="{FF2B5EF4-FFF2-40B4-BE49-F238E27FC236}">
                <a16:creationId xmlns:a16="http://schemas.microsoft.com/office/drawing/2014/main" id="{AA31F698-9081-498E-B5F0-AF4B48053AA3}"/>
              </a:ext>
            </a:extLst>
          </p:cNvPr>
          <p:cNvSpPr txBox="1"/>
          <p:nvPr/>
        </p:nvSpPr>
        <p:spPr>
          <a:xfrm>
            <a:off x="3130124" y="1636724"/>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D5 </a:t>
            </a:r>
          </a:p>
        </p:txBody>
      </p:sp>
      <p:sp>
        <p:nvSpPr>
          <p:cNvPr id="50" name="TextBox 49">
            <a:extLst>
              <a:ext uri="{FF2B5EF4-FFF2-40B4-BE49-F238E27FC236}">
                <a16:creationId xmlns:a16="http://schemas.microsoft.com/office/drawing/2014/main" id="{5D2C4CEA-8E04-4B57-805F-709D4F420500}"/>
              </a:ext>
            </a:extLst>
          </p:cNvPr>
          <p:cNvSpPr txBox="1"/>
          <p:nvPr/>
        </p:nvSpPr>
        <p:spPr>
          <a:xfrm>
            <a:off x="3286552" y="1636039"/>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D6 </a:t>
            </a:r>
          </a:p>
        </p:txBody>
      </p:sp>
      <p:sp>
        <p:nvSpPr>
          <p:cNvPr id="51" name="TextBox 50">
            <a:extLst>
              <a:ext uri="{FF2B5EF4-FFF2-40B4-BE49-F238E27FC236}">
                <a16:creationId xmlns:a16="http://schemas.microsoft.com/office/drawing/2014/main" id="{15295E4A-F93A-4943-A6BF-A16FB8756187}"/>
              </a:ext>
            </a:extLst>
          </p:cNvPr>
          <p:cNvSpPr txBox="1"/>
          <p:nvPr/>
        </p:nvSpPr>
        <p:spPr>
          <a:xfrm>
            <a:off x="3452383" y="1448264"/>
            <a:ext cx="71846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GFP-GSK-3</a:t>
            </a:r>
            <a:r>
              <a:rPr lang="en-US" altLang="ko-KR" sz="700" dirty="0">
                <a:latin typeface="Symbol" panose="05050102010706020507" pitchFamily="18" charset="2"/>
                <a:cs typeface="Arial" panose="020B0604020202020204" pitchFamily="34" charset="0"/>
              </a:rPr>
              <a:t>b</a:t>
            </a:r>
          </a:p>
        </p:txBody>
      </p:sp>
      <p:sp>
        <p:nvSpPr>
          <p:cNvPr id="52" name="TextBox 51">
            <a:extLst>
              <a:ext uri="{FF2B5EF4-FFF2-40B4-BE49-F238E27FC236}">
                <a16:creationId xmlns:a16="http://schemas.microsoft.com/office/drawing/2014/main" id="{2F60CE2B-0432-4ABB-9E14-CB4F4B020A8A}"/>
              </a:ext>
            </a:extLst>
          </p:cNvPr>
          <p:cNvSpPr txBox="1"/>
          <p:nvPr/>
        </p:nvSpPr>
        <p:spPr>
          <a:xfrm>
            <a:off x="3448597" y="1625773"/>
            <a:ext cx="79220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HA-Mast4-PDZ</a:t>
            </a:r>
          </a:p>
        </p:txBody>
      </p:sp>
      <p:sp>
        <p:nvSpPr>
          <p:cNvPr id="53" name="TextBox 52">
            <a:extLst>
              <a:ext uri="{FF2B5EF4-FFF2-40B4-BE49-F238E27FC236}">
                <a16:creationId xmlns:a16="http://schemas.microsoft.com/office/drawing/2014/main" id="{210367F0-26E8-4A03-AA4E-DB19D8B29B2A}"/>
              </a:ext>
            </a:extLst>
          </p:cNvPr>
          <p:cNvSpPr txBox="1"/>
          <p:nvPr/>
        </p:nvSpPr>
        <p:spPr>
          <a:xfrm>
            <a:off x="1872045" y="1962195"/>
            <a:ext cx="292388" cy="352019"/>
          </a:xfrm>
          <a:prstGeom prst="rect">
            <a:avLst/>
          </a:prstGeom>
          <a:noFill/>
        </p:spPr>
        <p:txBody>
          <a:bodyPr vert="vert270" wrap="none" rtlCol="0">
            <a:spAutoFit/>
          </a:bodyPr>
          <a:lstStyle/>
          <a:p>
            <a:r>
              <a:rPr lang="en-US" altLang="ko-KR" sz="700" dirty="0">
                <a:latin typeface="Arial" panose="020B0604020202020204" pitchFamily="34" charset="0"/>
                <a:cs typeface="Arial" panose="020B0604020202020204" pitchFamily="34" charset="0"/>
              </a:rPr>
              <a:t>IP: HA</a:t>
            </a:r>
            <a:endParaRPr lang="ko-KR" altLang="en-US" sz="700" dirty="0">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198F0287-15AF-477A-AFCA-6C056821427D}"/>
              </a:ext>
            </a:extLst>
          </p:cNvPr>
          <p:cNvSpPr txBox="1"/>
          <p:nvPr/>
        </p:nvSpPr>
        <p:spPr>
          <a:xfrm>
            <a:off x="1879477" y="2585160"/>
            <a:ext cx="339773" cy="719699"/>
          </a:xfrm>
          <a:prstGeom prst="rect">
            <a:avLst/>
          </a:prstGeom>
          <a:noFill/>
        </p:spPr>
        <p:txBody>
          <a:bodyPr vert="vert270" wrap="square" rtlCol="0">
            <a:spAutoFit/>
          </a:bodyPr>
          <a:lstStyle/>
          <a:p>
            <a:pPr algn="ctr">
              <a:lnSpc>
                <a:spcPts val="571"/>
              </a:lnSpc>
            </a:pPr>
            <a:r>
              <a:rPr lang="en-US" altLang="ko-KR" sz="700" dirty="0">
                <a:latin typeface="Arial" panose="020B0604020202020204" pitchFamily="34" charset="0"/>
                <a:cs typeface="Arial" panose="020B0604020202020204" pitchFamily="34" charset="0"/>
              </a:rPr>
              <a:t>Total cell lysates</a:t>
            </a:r>
            <a:endParaRPr lang="ko-KR" altLang="en-US" sz="700" dirty="0">
              <a:latin typeface="Arial" panose="020B0604020202020204" pitchFamily="34" charset="0"/>
              <a:cs typeface="Arial" panose="020B0604020202020204" pitchFamily="34" charset="0"/>
            </a:endParaRPr>
          </a:p>
        </p:txBody>
      </p:sp>
      <p:cxnSp>
        <p:nvCxnSpPr>
          <p:cNvPr id="55" name="직선 연결선 54">
            <a:extLst>
              <a:ext uri="{FF2B5EF4-FFF2-40B4-BE49-F238E27FC236}">
                <a16:creationId xmlns:a16="http://schemas.microsoft.com/office/drawing/2014/main" id="{F40D5E82-CEF7-4779-A46E-EF38E365D482}"/>
              </a:ext>
            </a:extLst>
          </p:cNvPr>
          <p:cNvCxnSpPr/>
          <p:nvPr/>
        </p:nvCxnSpPr>
        <p:spPr>
          <a:xfrm rot="16200000">
            <a:off x="1835038" y="2128173"/>
            <a:ext cx="6732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직선 연결선 55">
            <a:extLst>
              <a:ext uri="{FF2B5EF4-FFF2-40B4-BE49-F238E27FC236}">
                <a16:creationId xmlns:a16="http://schemas.microsoft.com/office/drawing/2014/main" id="{78AA522B-52B3-430F-94D3-3E12955B7975}"/>
              </a:ext>
            </a:extLst>
          </p:cNvPr>
          <p:cNvCxnSpPr/>
          <p:nvPr/>
        </p:nvCxnSpPr>
        <p:spPr>
          <a:xfrm rot="16200000">
            <a:off x="1761395" y="2914471"/>
            <a:ext cx="8205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E804B46-74EE-4B79-8B3F-B0B338F8C6BF}"/>
              </a:ext>
            </a:extLst>
          </p:cNvPr>
          <p:cNvSpPr txBox="1"/>
          <p:nvPr/>
        </p:nvSpPr>
        <p:spPr>
          <a:xfrm>
            <a:off x="3511419" y="1781782"/>
            <a:ext cx="50366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GSK-3</a:t>
            </a:r>
            <a:r>
              <a:rPr lang="en-US" altLang="ko-KR" sz="700" dirty="0">
                <a:latin typeface="Symbol" panose="05050102010706020507" pitchFamily="18" charset="2"/>
                <a:cs typeface="Arial" panose="020B0604020202020204" pitchFamily="34" charset="0"/>
              </a:rPr>
              <a:t>b</a:t>
            </a:r>
          </a:p>
        </p:txBody>
      </p:sp>
      <p:sp>
        <p:nvSpPr>
          <p:cNvPr id="58" name="TextBox 57">
            <a:extLst>
              <a:ext uri="{FF2B5EF4-FFF2-40B4-BE49-F238E27FC236}">
                <a16:creationId xmlns:a16="http://schemas.microsoft.com/office/drawing/2014/main" id="{2DE76DE0-9C83-48AE-B3C4-977C7224953B}"/>
              </a:ext>
            </a:extLst>
          </p:cNvPr>
          <p:cNvSpPr txBox="1"/>
          <p:nvPr/>
        </p:nvSpPr>
        <p:spPr>
          <a:xfrm>
            <a:off x="3509629" y="3156098"/>
            <a:ext cx="453970"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9634C747-3D25-4BB9-B6B9-72280BB8A614}"/>
              </a:ext>
            </a:extLst>
          </p:cNvPr>
          <p:cNvSpPr txBox="1"/>
          <p:nvPr/>
        </p:nvSpPr>
        <p:spPr>
          <a:xfrm>
            <a:off x="3511419" y="2118466"/>
            <a:ext cx="30809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a:t>
            </a:r>
            <a:endParaRPr lang="en-US" altLang="ko-KR" sz="700" dirty="0">
              <a:latin typeface="Symbol" panose="05050102010706020507" pitchFamily="18" charset="2"/>
              <a:cs typeface="Arial" panose="020B0604020202020204" pitchFamily="34" charset="0"/>
            </a:endParaRPr>
          </a:p>
        </p:txBody>
      </p:sp>
      <p:sp>
        <p:nvSpPr>
          <p:cNvPr id="60" name="TextBox 59">
            <a:extLst>
              <a:ext uri="{FF2B5EF4-FFF2-40B4-BE49-F238E27FC236}">
                <a16:creationId xmlns:a16="http://schemas.microsoft.com/office/drawing/2014/main" id="{4AF967BD-7BDD-41CD-BE23-80793526B9C3}"/>
              </a:ext>
            </a:extLst>
          </p:cNvPr>
          <p:cNvSpPr txBox="1"/>
          <p:nvPr/>
        </p:nvSpPr>
        <p:spPr>
          <a:xfrm>
            <a:off x="3511677" y="2487525"/>
            <a:ext cx="36901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GFP</a:t>
            </a:r>
            <a:endParaRPr lang="en-US" altLang="ko-KR" sz="700" dirty="0">
              <a:latin typeface="Symbol" panose="05050102010706020507" pitchFamily="18" charset="2"/>
              <a:cs typeface="Arial" panose="020B0604020202020204" pitchFamily="34" charset="0"/>
            </a:endParaRPr>
          </a:p>
        </p:txBody>
      </p:sp>
      <p:sp>
        <p:nvSpPr>
          <p:cNvPr id="61" name="TextBox 60">
            <a:extLst>
              <a:ext uri="{FF2B5EF4-FFF2-40B4-BE49-F238E27FC236}">
                <a16:creationId xmlns:a16="http://schemas.microsoft.com/office/drawing/2014/main" id="{E2095015-7C9C-4C52-81CF-263DCDF239EF}"/>
              </a:ext>
            </a:extLst>
          </p:cNvPr>
          <p:cNvSpPr txBox="1"/>
          <p:nvPr/>
        </p:nvSpPr>
        <p:spPr>
          <a:xfrm>
            <a:off x="3511419" y="2823909"/>
            <a:ext cx="30809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a:t>
            </a:r>
            <a:endParaRPr lang="en-US" altLang="ko-KR" sz="700" dirty="0">
              <a:latin typeface="Symbol" panose="05050102010706020507" pitchFamily="18" charset="2"/>
              <a:cs typeface="Arial" panose="020B0604020202020204" pitchFamily="34" charset="0"/>
            </a:endParaRPr>
          </a:p>
        </p:txBody>
      </p:sp>
      <p:sp>
        <p:nvSpPr>
          <p:cNvPr id="66" name="TextBox 65">
            <a:extLst>
              <a:ext uri="{FF2B5EF4-FFF2-40B4-BE49-F238E27FC236}">
                <a16:creationId xmlns:a16="http://schemas.microsoft.com/office/drawing/2014/main" id="{03364176-ECB5-4321-9628-2F481866EAAA}"/>
              </a:ext>
            </a:extLst>
          </p:cNvPr>
          <p:cNvSpPr txBox="1"/>
          <p:nvPr/>
        </p:nvSpPr>
        <p:spPr>
          <a:xfrm>
            <a:off x="2409168" y="1636039"/>
            <a:ext cx="21512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t>
            </a:r>
          </a:p>
        </p:txBody>
      </p:sp>
      <p:sp>
        <p:nvSpPr>
          <p:cNvPr id="62" name="TextBox 61">
            <a:extLst>
              <a:ext uri="{FF2B5EF4-FFF2-40B4-BE49-F238E27FC236}">
                <a16:creationId xmlns:a16="http://schemas.microsoft.com/office/drawing/2014/main" id="{9B800E64-6DAC-40C0-A96D-DF87294F6EEC}"/>
              </a:ext>
            </a:extLst>
          </p:cNvPr>
          <p:cNvSpPr txBox="1"/>
          <p:nvPr/>
        </p:nvSpPr>
        <p:spPr>
          <a:xfrm>
            <a:off x="355741" y="1309042"/>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4DAEF139-C6C7-43D8-A922-D0EA5C57ACA5}"/>
              </a:ext>
            </a:extLst>
          </p:cNvPr>
          <p:cNvSpPr txBox="1"/>
          <p:nvPr/>
        </p:nvSpPr>
        <p:spPr>
          <a:xfrm>
            <a:off x="1837678" y="130904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9163D785-7AFC-4C84-9BB0-E60A93293F61}"/>
              </a:ext>
            </a:extLst>
          </p:cNvPr>
          <p:cNvSpPr txBox="1"/>
          <p:nvPr/>
        </p:nvSpPr>
        <p:spPr>
          <a:xfrm>
            <a:off x="4197861" y="1313981"/>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FE3EEF32-6120-4746-B4A5-8C4E08EC8AE2}"/>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16</a:t>
            </a:r>
            <a:endParaRPr lang="ko-KR" altLang="en-US" sz="1050" b="1"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441A0DA4-8B4A-47C3-8BCD-B6A919273221}"/>
              </a:ext>
            </a:extLst>
          </p:cNvPr>
          <p:cNvSpPr txBox="1"/>
          <p:nvPr/>
        </p:nvSpPr>
        <p:spPr>
          <a:xfrm>
            <a:off x="4746467" y="1440419"/>
            <a:ext cx="194337" cy="200055"/>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68" name="TextBox 67">
            <a:extLst>
              <a:ext uri="{FF2B5EF4-FFF2-40B4-BE49-F238E27FC236}">
                <a16:creationId xmlns:a16="http://schemas.microsoft.com/office/drawing/2014/main" id="{48EF3443-9A01-4824-B70C-42AB7E9D86A1}"/>
              </a:ext>
            </a:extLst>
          </p:cNvPr>
          <p:cNvSpPr txBox="1"/>
          <p:nvPr/>
        </p:nvSpPr>
        <p:spPr>
          <a:xfrm>
            <a:off x="4862871" y="1605843"/>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D1 </a:t>
            </a:r>
          </a:p>
        </p:txBody>
      </p:sp>
      <p:sp>
        <p:nvSpPr>
          <p:cNvPr id="69" name="TextBox 68">
            <a:extLst>
              <a:ext uri="{FF2B5EF4-FFF2-40B4-BE49-F238E27FC236}">
                <a16:creationId xmlns:a16="http://schemas.microsoft.com/office/drawing/2014/main" id="{5D854956-6753-4203-A396-918FD111181E}"/>
              </a:ext>
            </a:extLst>
          </p:cNvPr>
          <p:cNvSpPr txBox="1"/>
          <p:nvPr/>
        </p:nvSpPr>
        <p:spPr>
          <a:xfrm>
            <a:off x="5016411" y="1606528"/>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D2 </a:t>
            </a:r>
          </a:p>
        </p:txBody>
      </p:sp>
      <p:sp>
        <p:nvSpPr>
          <p:cNvPr id="70" name="TextBox 69">
            <a:extLst>
              <a:ext uri="{FF2B5EF4-FFF2-40B4-BE49-F238E27FC236}">
                <a16:creationId xmlns:a16="http://schemas.microsoft.com/office/drawing/2014/main" id="{58EC4B3A-83D8-4BE9-9F00-055BE8CBE7FA}"/>
              </a:ext>
            </a:extLst>
          </p:cNvPr>
          <p:cNvSpPr txBox="1"/>
          <p:nvPr/>
        </p:nvSpPr>
        <p:spPr>
          <a:xfrm>
            <a:off x="5173092" y="1605843"/>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D3 </a:t>
            </a:r>
          </a:p>
        </p:txBody>
      </p:sp>
      <p:sp>
        <p:nvSpPr>
          <p:cNvPr id="71" name="TextBox 70">
            <a:extLst>
              <a:ext uri="{FF2B5EF4-FFF2-40B4-BE49-F238E27FC236}">
                <a16:creationId xmlns:a16="http://schemas.microsoft.com/office/drawing/2014/main" id="{A8225C46-7C62-4458-B4FA-75F00F111BDD}"/>
              </a:ext>
            </a:extLst>
          </p:cNvPr>
          <p:cNvSpPr txBox="1"/>
          <p:nvPr/>
        </p:nvSpPr>
        <p:spPr>
          <a:xfrm>
            <a:off x="5318422" y="1605843"/>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D4 </a:t>
            </a:r>
          </a:p>
        </p:txBody>
      </p:sp>
      <p:sp>
        <p:nvSpPr>
          <p:cNvPr id="72" name="TextBox 71">
            <a:extLst>
              <a:ext uri="{FF2B5EF4-FFF2-40B4-BE49-F238E27FC236}">
                <a16:creationId xmlns:a16="http://schemas.microsoft.com/office/drawing/2014/main" id="{F8039175-C41D-4A8B-B6D3-8410C3272BF7}"/>
              </a:ext>
            </a:extLst>
          </p:cNvPr>
          <p:cNvSpPr txBox="1"/>
          <p:nvPr/>
        </p:nvSpPr>
        <p:spPr>
          <a:xfrm>
            <a:off x="5462029" y="1606528"/>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D5 </a:t>
            </a:r>
          </a:p>
        </p:txBody>
      </p:sp>
      <p:sp>
        <p:nvSpPr>
          <p:cNvPr id="73" name="TextBox 72">
            <a:extLst>
              <a:ext uri="{FF2B5EF4-FFF2-40B4-BE49-F238E27FC236}">
                <a16:creationId xmlns:a16="http://schemas.microsoft.com/office/drawing/2014/main" id="{360C079D-4E50-48F3-AA51-9C578B309527}"/>
              </a:ext>
            </a:extLst>
          </p:cNvPr>
          <p:cNvSpPr txBox="1"/>
          <p:nvPr/>
        </p:nvSpPr>
        <p:spPr>
          <a:xfrm>
            <a:off x="5618457" y="1605843"/>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D6 </a:t>
            </a:r>
          </a:p>
        </p:txBody>
      </p:sp>
      <p:sp>
        <p:nvSpPr>
          <p:cNvPr id="74" name="TextBox 73">
            <a:extLst>
              <a:ext uri="{FF2B5EF4-FFF2-40B4-BE49-F238E27FC236}">
                <a16:creationId xmlns:a16="http://schemas.microsoft.com/office/drawing/2014/main" id="{AF939231-B8AA-446C-BFF2-7FC8EE098503}"/>
              </a:ext>
            </a:extLst>
          </p:cNvPr>
          <p:cNvSpPr txBox="1"/>
          <p:nvPr/>
        </p:nvSpPr>
        <p:spPr>
          <a:xfrm>
            <a:off x="4741073" y="1605843"/>
            <a:ext cx="21512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t>
            </a:r>
          </a:p>
        </p:txBody>
      </p:sp>
      <p:sp>
        <p:nvSpPr>
          <p:cNvPr id="76" name="TextBox 75">
            <a:extLst>
              <a:ext uri="{FF2B5EF4-FFF2-40B4-BE49-F238E27FC236}">
                <a16:creationId xmlns:a16="http://schemas.microsoft.com/office/drawing/2014/main" id="{B4F4EDD5-E97D-4637-B7AE-BEF3E3CCC48D}"/>
              </a:ext>
            </a:extLst>
          </p:cNvPr>
          <p:cNvSpPr txBox="1"/>
          <p:nvPr/>
        </p:nvSpPr>
        <p:spPr>
          <a:xfrm>
            <a:off x="2155891" y="321211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77" name="직선 연결선 76">
            <a:extLst>
              <a:ext uri="{FF2B5EF4-FFF2-40B4-BE49-F238E27FC236}">
                <a16:creationId xmlns:a16="http://schemas.microsoft.com/office/drawing/2014/main" id="{6A89445A-A3C8-4111-A7EA-59090F5EA845}"/>
              </a:ext>
            </a:extLst>
          </p:cNvPr>
          <p:cNvCxnSpPr>
            <a:cxnSpLocks/>
          </p:cNvCxnSpPr>
          <p:nvPr/>
        </p:nvCxnSpPr>
        <p:spPr>
          <a:xfrm>
            <a:off x="2359400" y="329959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4DDF9D80-B888-497F-ADE5-B175494D326C}"/>
              </a:ext>
            </a:extLst>
          </p:cNvPr>
          <p:cNvSpPr txBox="1"/>
          <p:nvPr/>
        </p:nvSpPr>
        <p:spPr>
          <a:xfrm>
            <a:off x="4502933" y="321592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80" name="직선 연결선 79">
            <a:extLst>
              <a:ext uri="{FF2B5EF4-FFF2-40B4-BE49-F238E27FC236}">
                <a16:creationId xmlns:a16="http://schemas.microsoft.com/office/drawing/2014/main" id="{17AAF485-62C8-4432-9C57-BED2D3474590}"/>
              </a:ext>
            </a:extLst>
          </p:cNvPr>
          <p:cNvCxnSpPr>
            <a:cxnSpLocks/>
          </p:cNvCxnSpPr>
          <p:nvPr/>
        </p:nvCxnSpPr>
        <p:spPr>
          <a:xfrm>
            <a:off x="4723376" y="329959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BC58CFB4-442B-4C7A-93F0-F406618AF558}"/>
              </a:ext>
            </a:extLst>
          </p:cNvPr>
          <p:cNvSpPr txBox="1"/>
          <p:nvPr/>
        </p:nvSpPr>
        <p:spPr>
          <a:xfrm>
            <a:off x="4502933" y="265611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83" name="직선 연결선 82">
            <a:extLst>
              <a:ext uri="{FF2B5EF4-FFF2-40B4-BE49-F238E27FC236}">
                <a16:creationId xmlns:a16="http://schemas.microsoft.com/office/drawing/2014/main" id="{E0B83E95-301A-486F-9241-21C3148D72C9}"/>
              </a:ext>
            </a:extLst>
          </p:cNvPr>
          <p:cNvCxnSpPr>
            <a:cxnSpLocks/>
          </p:cNvCxnSpPr>
          <p:nvPr/>
        </p:nvCxnSpPr>
        <p:spPr>
          <a:xfrm>
            <a:off x="4723376" y="273978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0E26D5F-B1E5-4F98-AC7C-061D71046720}"/>
              </a:ext>
            </a:extLst>
          </p:cNvPr>
          <p:cNvSpPr txBox="1"/>
          <p:nvPr/>
        </p:nvSpPr>
        <p:spPr>
          <a:xfrm>
            <a:off x="4502933" y="272509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86" name="직선 연결선 85">
            <a:extLst>
              <a:ext uri="{FF2B5EF4-FFF2-40B4-BE49-F238E27FC236}">
                <a16:creationId xmlns:a16="http://schemas.microsoft.com/office/drawing/2014/main" id="{14A2DCC0-5F03-4F3B-A17D-F090BC84CF68}"/>
              </a:ext>
            </a:extLst>
          </p:cNvPr>
          <p:cNvCxnSpPr>
            <a:cxnSpLocks/>
          </p:cNvCxnSpPr>
          <p:nvPr/>
        </p:nvCxnSpPr>
        <p:spPr>
          <a:xfrm>
            <a:off x="4723376" y="280877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A0FD0F80-A8BB-4156-9DB6-4FBE5B69F447}"/>
              </a:ext>
            </a:extLst>
          </p:cNvPr>
          <p:cNvSpPr txBox="1"/>
          <p:nvPr/>
        </p:nvSpPr>
        <p:spPr>
          <a:xfrm>
            <a:off x="4502933" y="280235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90" name="직선 연결선 89">
            <a:extLst>
              <a:ext uri="{FF2B5EF4-FFF2-40B4-BE49-F238E27FC236}">
                <a16:creationId xmlns:a16="http://schemas.microsoft.com/office/drawing/2014/main" id="{DFC16049-4AF2-42ED-9784-F7A231030735}"/>
              </a:ext>
            </a:extLst>
          </p:cNvPr>
          <p:cNvCxnSpPr>
            <a:cxnSpLocks/>
          </p:cNvCxnSpPr>
          <p:nvPr/>
        </p:nvCxnSpPr>
        <p:spPr>
          <a:xfrm>
            <a:off x="4723376" y="288602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95D31DD7-7A05-423F-BFD5-054078E55627}"/>
              </a:ext>
            </a:extLst>
          </p:cNvPr>
          <p:cNvSpPr txBox="1"/>
          <p:nvPr/>
        </p:nvSpPr>
        <p:spPr>
          <a:xfrm>
            <a:off x="4502933" y="288365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93" name="직선 연결선 92">
            <a:extLst>
              <a:ext uri="{FF2B5EF4-FFF2-40B4-BE49-F238E27FC236}">
                <a16:creationId xmlns:a16="http://schemas.microsoft.com/office/drawing/2014/main" id="{D7F0567A-191B-4D75-B8AF-F7DF92591C33}"/>
              </a:ext>
            </a:extLst>
          </p:cNvPr>
          <p:cNvCxnSpPr>
            <a:cxnSpLocks/>
          </p:cNvCxnSpPr>
          <p:nvPr/>
        </p:nvCxnSpPr>
        <p:spPr>
          <a:xfrm>
            <a:off x="4723376" y="296732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D57E450B-4973-4ECB-9A1A-D2876AF1EDAA}"/>
              </a:ext>
            </a:extLst>
          </p:cNvPr>
          <p:cNvSpPr txBox="1"/>
          <p:nvPr/>
        </p:nvSpPr>
        <p:spPr>
          <a:xfrm>
            <a:off x="4502933" y="29794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96" name="직선 연결선 95">
            <a:extLst>
              <a:ext uri="{FF2B5EF4-FFF2-40B4-BE49-F238E27FC236}">
                <a16:creationId xmlns:a16="http://schemas.microsoft.com/office/drawing/2014/main" id="{0DC05B51-FC86-4E84-A47D-C42044B1A27B}"/>
              </a:ext>
            </a:extLst>
          </p:cNvPr>
          <p:cNvCxnSpPr>
            <a:cxnSpLocks/>
          </p:cNvCxnSpPr>
          <p:nvPr/>
        </p:nvCxnSpPr>
        <p:spPr>
          <a:xfrm>
            <a:off x="4723376" y="306307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BDACCBBC-5EFE-41DC-B4E6-831F514A2255}"/>
              </a:ext>
            </a:extLst>
          </p:cNvPr>
          <p:cNvSpPr txBox="1"/>
          <p:nvPr/>
        </p:nvSpPr>
        <p:spPr>
          <a:xfrm>
            <a:off x="4502933" y="254478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05" name="직선 연결선 104">
            <a:extLst>
              <a:ext uri="{FF2B5EF4-FFF2-40B4-BE49-F238E27FC236}">
                <a16:creationId xmlns:a16="http://schemas.microsoft.com/office/drawing/2014/main" id="{A1D00BF3-C686-46DE-9401-752D24D3472B}"/>
              </a:ext>
            </a:extLst>
          </p:cNvPr>
          <p:cNvCxnSpPr>
            <a:cxnSpLocks/>
          </p:cNvCxnSpPr>
          <p:nvPr/>
        </p:nvCxnSpPr>
        <p:spPr>
          <a:xfrm>
            <a:off x="4723376" y="262845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3A331174-8166-4A30-8F1A-D7659246C16C}"/>
              </a:ext>
            </a:extLst>
          </p:cNvPr>
          <p:cNvSpPr txBox="1"/>
          <p:nvPr/>
        </p:nvSpPr>
        <p:spPr>
          <a:xfrm>
            <a:off x="4502933" y="203177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08" name="직선 연결선 107">
            <a:extLst>
              <a:ext uri="{FF2B5EF4-FFF2-40B4-BE49-F238E27FC236}">
                <a16:creationId xmlns:a16="http://schemas.microsoft.com/office/drawing/2014/main" id="{0408DC8C-E506-4D17-BB7D-2937DB983BFE}"/>
              </a:ext>
            </a:extLst>
          </p:cNvPr>
          <p:cNvCxnSpPr>
            <a:cxnSpLocks/>
          </p:cNvCxnSpPr>
          <p:nvPr/>
        </p:nvCxnSpPr>
        <p:spPr>
          <a:xfrm>
            <a:off x="4723376" y="211544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CEC0BA33-A146-4C1B-8E05-46EF9F200CDB}"/>
              </a:ext>
            </a:extLst>
          </p:cNvPr>
          <p:cNvSpPr txBox="1"/>
          <p:nvPr/>
        </p:nvSpPr>
        <p:spPr>
          <a:xfrm>
            <a:off x="4502933" y="210902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11" name="직선 연결선 110">
            <a:extLst>
              <a:ext uri="{FF2B5EF4-FFF2-40B4-BE49-F238E27FC236}">
                <a16:creationId xmlns:a16="http://schemas.microsoft.com/office/drawing/2014/main" id="{FDDA238A-E54E-44D2-88AA-6C2C391743C4}"/>
              </a:ext>
            </a:extLst>
          </p:cNvPr>
          <p:cNvCxnSpPr>
            <a:cxnSpLocks/>
          </p:cNvCxnSpPr>
          <p:nvPr/>
        </p:nvCxnSpPr>
        <p:spPr>
          <a:xfrm>
            <a:off x="4723376" y="219270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9CCDB5B7-02C6-4D1C-AE00-EABFB1384A61}"/>
              </a:ext>
            </a:extLst>
          </p:cNvPr>
          <p:cNvSpPr txBox="1"/>
          <p:nvPr/>
        </p:nvSpPr>
        <p:spPr>
          <a:xfrm>
            <a:off x="4502933" y="219032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114" name="직선 연결선 113">
            <a:extLst>
              <a:ext uri="{FF2B5EF4-FFF2-40B4-BE49-F238E27FC236}">
                <a16:creationId xmlns:a16="http://schemas.microsoft.com/office/drawing/2014/main" id="{2EC22C1D-BBF4-40A1-A050-D0CFA7C98014}"/>
              </a:ext>
            </a:extLst>
          </p:cNvPr>
          <p:cNvCxnSpPr>
            <a:cxnSpLocks/>
          </p:cNvCxnSpPr>
          <p:nvPr/>
        </p:nvCxnSpPr>
        <p:spPr>
          <a:xfrm>
            <a:off x="4723376" y="227400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F74CCBE9-FA20-4BD6-B67D-3EC802B7A760}"/>
              </a:ext>
            </a:extLst>
          </p:cNvPr>
          <p:cNvSpPr txBox="1"/>
          <p:nvPr/>
        </p:nvSpPr>
        <p:spPr>
          <a:xfrm>
            <a:off x="4502933" y="228608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17" name="직선 연결선 116">
            <a:extLst>
              <a:ext uri="{FF2B5EF4-FFF2-40B4-BE49-F238E27FC236}">
                <a16:creationId xmlns:a16="http://schemas.microsoft.com/office/drawing/2014/main" id="{AE1BF787-355F-4C5D-AED9-3CB7E53FD579}"/>
              </a:ext>
            </a:extLst>
          </p:cNvPr>
          <p:cNvCxnSpPr>
            <a:cxnSpLocks/>
          </p:cNvCxnSpPr>
          <p:nvPr/>
        </p:nvCxnSpPr>
        <p:spPr>
          <a:xfrm>
            <a:off x="4723376" y="236975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7BB0E5CC-6C27-45F0-AE8E-6AB6A8A5E4FD}"/>
              </a:ext>
            </a:extLst>
          </p:cNvPr>
          <p:cNvSpPr txBox="1"/>
          <p:nvPr/>
        </p:nvSpPr>
        <p:spPr>
          <a:xfrm>
            <a:off x="4502933" y="195025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120" name="직선 연결선 119">
            <a:extLst>
              <a:ext uri="{FF2B5EF4-FFF2-40B4-BE49-F238E27FC236}">
                <a16:creationId xmlns:a16="http://schemas.microsoft.com/office/drawing/2014/main" id="{201EAE5E-16C8-410B-89FD-4F9E99995B46}"/>
              </a:ext>
            </a:extLst>
          </p:cNvPr>
          <p:cNvCxnSpPr>
            <a:cxnSpLocks/>
          </p:cNvCxnSpPr>
          <p:nvPr/>
        </p:nvCxnSpPr>
        <p:spPr>
          <a:xfrm>
            <a:off x="4723376" y="203392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491A64D8-B324-447B-8E5D-935AD3AF8855}"/>
              </a:ext>
            </a:extLst>
          </p:cNvPr>
          <p:cNvSpPr txBox="1"/>
          <p:nvPr/>
        </p:nvSpPr>
        <p:spPr>
          <a:xfrm>
            <a:off x="4502933" y="183783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23" name="직선 연결선 122">
            <a:extLst>
              <a:ext uri="{FF2B5EF4-FFF2-40B4-BE49-F238E27FC236}">
                <a16:creationId xmlns:a16="http://schemas.microsoft.com/office/drawing/2014/main" id="{6BA5F3EE-C63B-40FA-939D-BE9C06EFC8EF}"/>
              </a:ext>
            </a:extLst>
          </p:cNvPr>
          <p:cNvCxnSpPr>
            <a:cxnSpLocks/>
          </p:cNvCxnSpPr>
          <p:nvPr/>
        </p:nvCxnSpPr>
        <p:spPr>
          <a:xfrm>
            <a:off x="4723376" y="191670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50FE5E6D-A4E7-4F27-82D2-EDC6A44E2052}"/>
              </a:ext>
            </a:extLst>
          </p:cNvPr>
          <p:cNvSpPr txBox="1"/>
          <p:nvPr/>
        </p:nvSpPr>
        <p:spPr>
          <a:xfrm>
            <a:off x="2155776" y="26523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126" name="직선 연결선 125">
            <a:extLst>
              <a:ext uri="{FF2B5EF4-FFF2-40B4-BE49-F238E27FC236}">
                <a16:creationId xmlns:a16="http://schemas.microsoft.com/office/drawing/2014/main" id="{45202057-CADE-4BD3-9802-81617B838805}"/>
              </a:ext>
            </a:extLst>
          </p:cNvPr>
          <p:cNvCxnSpPr>
            <a:cxnSpLocks/>
          </p:cNvCxnSpPr>
          <p:nvPr/>
        </p:nvCxnSpPr>
        <p:spPr>
          <a:xfrm>
            <a:off x="2359285" y="273978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9E560C8E-DB05-4591-AA42-17D78E42062A}"/>
              </a:ext>
            </a:extLst>
          </p:cNvPr>
          <p:cNvSpPr txBox="1"/>
          <p:nvPr/>
        </p:nvSpPr>
        <p:spPr>
          <a:xfrm>
            <a:off x="2155776" y="271366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29" name="직선 연결선 128">
            <a:extLst>
              <a:ext uri="{FF2B5EF4-FFF2-40B4-BE49-F238E27FC236}">
                <a16:creationId xmlns:a16="http://schemas.microsoft.com/office/drawing/2014/main" id="{98BE743A-94BF-4520-AEDD-71108FFB2580}"/>
              </a:ext>
            </a:extLst>
          </p:cNvPr>
          <p:cNvCxnSpPr>
            <a:cxnSpLocks/>
          </p:cNvCxnSpPr>
          <p:nvPr/>
        </p:nvCxnSpPr>
        <p:spPr>
          <a:xfrm>
            <a:off x="2359285" y="280115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54B6E40C-E1E1-452E-BE2C-735C2EFB440B}"/>
              </a:ext>
            </a:extLst>
          </p:cNvPr>
          <p:cNvSpPr txBox="1"/>
          <p:nvPr/>
        </p:nvSpPr>
        <p:spPr>
          <a:xfrm>
            <a:off x="2155776" y="279473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32" name="직선 연결선 131">
            <a:extLst>
              <a:ext uri="{FF2B5EF4-FFF2-40B4-BE49-F238E27FC236}">
                <a16:creationId xmlns:a16="http://schemas.microsoft.com/office/drawing/2014/main" id="{11300928-AC77-453D-A16F-2224CFFA0340}"/>
              </a:ext>
            </a:extLst>
          </p:cNvPr>
          <p:cNvCxnSpPr>
            <a:cxnSpLocks/>
          </p:cNvCxnSpPr>
          <p:nvPr/>
        </p:nvCxnSpPr>
        <p:spPr>
          <a:xfrm>
            <a:off x="2359285" y="288221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TextBox 133">
            <a:extLst>
              <a:ext uri="{FF2B5EF4-FFF2-40B4-BE49-F238E27FC236}">
                <a16:creationId xmlns:a16="http://schemas.microsoft.com/office/drawing/2014/main" id="{1408872B-8666-4C53-A57E-02154574D6B8}"/>
              </a:ext>
            </a:extLst>
          </p:cNvPr>
          <p:cNvSpPr txBox="1"/>
          <p:nvPr/>
        </p:nvSpPr>
        <p:spPr>
          <a:xfrm>
            <a:off x="2155776" y="287984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135" name="직선 연결선 134">
            <a:extLst>
              <a:ext uri="{FF2B5EF4-FFF2-40B4-BE49-F238E27FC236}">
                <a16:creationId xmlns:a16="http://schemas.microsoft.com/office/drawing/2014/main" id="{76F5E271-84DC-4CC6-A7B9-122FBCC2C5C8}"/>
              </a:ext>
            </a:extLst>
          </p:cNvPr>
          <p:cNvCxnSpPr>
            <a:cxnSpLocks/>
          </p:cNvCxnSpPr>
          <p:nvPr/>
        </p:nvCxnSpPr>
        <p:spPr>
          <a:xfrm>
            <a:off x="2359285" y="296732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F24EED85-18BF-42B6-A722-586591D709F7}"/>
              </a:ext>
            </a:extLst>
          </p:cNvPr>
          <p:cNvSpPr txBox="1"/>
          <p:nvPr/>
        </p:nvSpPr>
        <p:spPr>
          <a:xfrm>
            <a:off x="2155776" y="245128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38" name="직선 연결선 137">
            <a:extLst>
              <a:ext uri="{FF2B5EF4-FFF2-40B4-BE49-F238E27FC236}">
                <a16:creationId xmlns:a16="http://schemas.microsoft.com/office/drawing/2014/main" id="{0287D9D8-41AF-439D-BCC2-8D1D68D22EE8}"/>
              </a:ext>
            </a:extLst>
          </p:cNvPr>
          <p:cNvCxnSpPr>
            <a:cxnSpLocks/>
          </p:cNvCxnSpPr>
          <p:nvPr/>
        </p:nvCxnSpPr>
        <p:spPr>
          <a:xfrm>
            <a:off x="2359285" y="253857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075A3933-8323-4B23-A849-36E4E7745E4D}"/>
              </a:ext>
            </a:extLst>
          </p:cNvPr>
          <p:cNvSpPr txBox="1"/>
          <p:nvPr/>
        </p:nvSpPr>
        <p:spPr>
          <a:xfrm>
            <a:off x="2155776" y="301713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41" name="직선 연결선 140">
            <a:extLst>
              <a:ext uri="{FF2B5EF4-FFF2-40B4-BE49-F238E27FC236}">
                <a16:creationId xmlns:a16="http://schemas.microsoft.com/office/drawing/2014/main" id="{94BE38BD-21D8-40D4-81D2-03EF2F5522D1}"/>
              </a:ext>
            </a:extLst>
          </p:cNvPr>
          <p:cNvCxnSpPr>
            <a:cxnSpLocks/>
          </p:cNvCxnSpPr>
          <p:nvPr/>
        </p:nvCxnSpPr>
        <p:spPr>
          <a:xfrm>
            <a:off x="2359285" y="310461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3BC6C78F-2ECB-41B9-B8AF-19CA3A324DA5}"/>
              </a:ext>
            </a:extLst>
          </p:cNvPr>
          <p:cNvSpPr txBox="1"/>
          <p:nvPr/>
        </p:nvSpPr>
        <p:spPr>
          <a:xfrm>
            <a:off x="2155776" y="174638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44" name="직선 연결선 143">
            <a:extLst>
              <a:ext uri="{FF2B5EF4-FFF2-40B4-BE49-F238E27FC236}">
                <a16:creationId xmlns:a16="http://schemas.microsoft.com/office/drawing/2014/main" id="{D3B0D946-8314-4790-ACF8-F8367DD70FAC}"/>
              </a:ext>
            </a:extLst>
          </p:cNvPr>
          <p:cNvCxnSpPr>
            <a:cxnSpLocks/>
          </p:cNvCxnSpPr>
          <p:nvPr/>
        </p:nvCxnSpPr>
        <p:spPr>
          <a:xfrm>
            <a:off x="2359285" y="183366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ABF7BBEF-7762-47D7-AE8F-A22D1EEDB68D}"/>
              </a:ext>
            </a:extLst>
          </p:cNvPr>
          <p:cNvSpPr txBox="1"/>
          <p:nvPr/>
        </p:nvSpPr>
        <p:spPr>
          <a:xfrm>
            <a:off x="2155776" y="196107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147" name="직선 연결선 146">
            <a:extLst>
              <a:ext uri="{FF2B5EF4-FFF2-40B4-BE49-F238E27FC236}">
                <a16:creationId xmlns:a16="http://schemas.microsoft.com/office/drawing/2014/main" id="{14C54BA0-7B6B-428A-9747-A90F0DE8BD08}"/>
              </a:ext>
            </a:extLst>
          </p:cNvPr>
          <p:cNvCxnSpPr>
            <a:cxnSpLocks/>
          </p:cNvCxnSpPr>
          <p:nvPr/>
        </p:nvCxnSpPr>
        <p:spPr>
          <a:xfrm>
            <a:off x="2359285" y="204856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7B92FEE4-E071-4DED-81E6-5633CFE7BBCB}"/>
              </a:ext>
            </a:extLst>
          </p:cNvPr>
          <p:cNvSpPr txBox="1"/>
          <p:nvPr/>
        </p:nvSpPr>
        <p:spPr>
          <a:xfrm>
            <a:off x="2155776" y="202244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50" name="직선 연결선 149">
            <a:extLst>
              <a:ext uri="{FF2B5EF4-FFF2-40B4-BE49-F238E27FC236}">
                <a16:creationId xmlns:a16="http://schemas.microsoft.com/office/drawing/2014/main" id="{52EDB773-1E2E-4761-81F4-039C8B32A1D7}"/>
              </a:ext>
            </a:extLst>
          </p:cNvPr>
          <p:cNvCxnSpPr>
            <a:cxnSpLocks/>
          </p:cNvCxnSpPr>
          <p:nvPr/>
        </p:nvCxnSpPr>
        <p:spPr>
          <a:xfrm>
            <a:off x="2359285" y="2109923"/>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07C8A981-5FE9-44BB-A6F8-EFB9BD09D878}"/>
              </a:ext>
            </a:extLst>
          </p:cNvPr>
          <p:cNvSpPr txBox="1"/>
          <p:nvPr/>
        </p:nvSpPr>
        <p:spPr>
          <a:xfrm>
            <a:off x="2155776" y="21035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53" name="직선 연결선 152">
            <a:extLst>
              <a:ext uri="{FF2B5EF4-FFF2-40B4-BE49-F238E27FC236}">
                <a16:creationId xmlns:a16="http://schemas.microsoft.com/office/drawing/2014/main" id="{A06BC4F3-4D23-4820-ABBC-B666F0277922}"/>
              </a:ext>
            </a:extLst>
          </p:cNvPr>
          <p:cNvCxnSpPr>
            <a:cxnSpLocks/>
          </p:cNvCxnSpPr>
          <p:nvPr/>
        </p:nvCxnSpPr>
        <p:spPr>
          <a:xfrm>
            <a:off x="2359285" y="219098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D5548615-011E-4E85-8D11-683F6034FAF1}"/>
              </a:ext>
            </a:extLst>
          </p:cNvPr>
          <p:cNvSpPr txBox="1"/>
          <p:nvPr/>
        </p:nvSpPr>
        <p:spPr>
          <a:xfrm>
            <a:off x="2155776" y="218861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156" name="직선 연결선 155">
            <a:extLst>
              <a:ext uri="{FF2B5EF4-FFF2-40B4-BE49-F238E27FC236}">
                <a16:creationId xmlns:a16="http://schemas.microsoft.com/office/drawing/2014/main" id="{DE44747E-7ECD-43BB-9FF3-B60AB2CE179B}"/>
              </a:ext>
            </a:extLst>
          </p:cNvPr>
          <p:cNvCxnSpPr>
            <a:cxnSpLocks/>
          </p:cNvCxnSpPr>
          <p:nvPr/>
        </p:nvCxnSpPr>
        <p:spPr>
          <a:xfrm>
            <a:off x="2359285" y="227609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F26750F5-9808-4F3A-AE52-E8C853B4A3C4}"/>
              </a:ext>
            </a:extLst>
          </p:cNvPr>
          <p:cNvSpPr txBox="1"/>
          <p:nvPr/>
        </p:nvSpPr>
        <p:spPr>
          <a:xfrm>
            <a:off x="2155776" y="23259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59" name="직선 연결선 158">
            <a:extLst>
              <a:ext uri="{FF2B5EF4-FFF2-40B4-BE49-F238E27FC236}">
                <a16:creationId xmlns:a16="http://schemas.microsoft.com/office/drawing/2014/main" id="{F2579ACC-18F9-4245-BB9E-886C6CF66C6E}"/>
              </a:ext>
            </a:extLst>
          </p:cNvPr>
          <p:cNvCxnSpPr>
            <a:cxnSpLocks/>
          </p:cNvCxnSpPr>
          <p:nvPr/>
        </p:nvCxnSpPr>
        <p:spPr>
          <a:xfrm>
            <a:off x="2359285" y="241338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4D8F0449-093F-49D2-BEDE-502B7937DC82}"/>
              </a:ext>
            </a:extLst>
          </p:cNvPr>
          <p:cNvSpPr txBox="1"/>
          <p:nvPr/>
        </p:nvSpPr>
        <p:spPr>
          <a:xfrm>
            <a:off x="4898403" y="1440419"/>
            <a:ext cx="194337" cy="200055"/>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1" name="TextBox 160">
            <a:extLst>
              <a:ext uri="{FF2B5EF4-FFF2-40B4-BE49-F238E27FC236}">
                <a16:creationId xmlns:a16="http://schemas.microsoft.com/office/drawing/2014/main" id="{957CD519-CCB1-4613-B57D-063991AA4451}"/>
              </a:ext>
            </a:extLst>
          </p:cNvPr>
          <p:cNvSpPr txBox="1"/>
          <p:nvPr/>
        </p:nvSpPr>
        <p:spPr>
          <a:xfrm flipH="1">
            <a:off x="5050339"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2" name="TextBox 161">
            <a:extLst>
              <a:ext uri="{FF2B5EF4-FFF2-40B4-BE49-F238E27FC236}">
                <a16:creationId xmlns:a16="http://schemas.microsoft.com/office/drawing/2014/main" id="{3EC9E8C1-576F-4188-A6DC-1EB0833E360D}"/>
              </a:ext>
            </a:extLst>
          </p:cNvPr>
          <p:cNvSpPr txBox="1"/>
          <p:nvPr/>
        </p:nvSpPr>
        <p:spPr>
          <a:xfrm flipH="1">
            <a:off x="5203384"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3" name="TextBox 162">
            <a:extLst>
              <a:ext uri="{FF2B5EF4-FFF2-40B4-BE49-F238E27FC236}">
                <a16:creationId xmlns:a16="http://schemas.microsoft.com/office/drawing/2014/main" id="{6E41DF10-539E-4870-81C9-039EDB7619B0}"/>
              </a:ext>
            </a:extLst>
          </p:cNvPr>
          <p:cNvSpPr txBox="1"/>
          <p:nvPr/>
        </p:nvSpPr>
        <p:spPr>
          <a:xfrm flipH="1">
            <a:off x="5356429"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4" name="TextBox 163">
            <a:extLst>
              <a:ext uri="{FF2B5EF4-FFF2-40B4-BE49-F238E27FC236}">
                <a16:creationId xmlns:a16="http://schemas.microsoft.com/office/drawing/2014/main" id="{4DED12BD-7323-48B5-94E5-69284AA2C78D}"/>
              </a:ext>
            </a:extLst>
          </p:cNvPr>
          <p:cNvSpPr txBox="1"/>
          <p:nvPr/>
        </p:nvSpPr>
        <p:spPr>
          <a:xfrm flipH="1">
            <a:off x="5509474"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5" name="TextBox 164">
            <a:extLst>
              <a:ext uri="{FF2B5EF4-FFF2-40B4-BE49-F238E27FC236}">
                <a16:creationId xmlns:a16="http://schemas.microsoft.com/office/drawing/2014/main" id="{02A9575A-E43E-4C78-B98F-A159136EE8CE}"/>
              </a:ext>
            </a:extLst>
          </p:cNvPr>
          <p:cNvSpPr txBox="1"/>
          <p:nvPr/>
        </p:nvSpPr>
        <p:spPr>
          <a:xfrm flipH="1">
            <a:off x="5662517"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69" name="TextBox 168">
            <a:extLst>
              <a:ext uri="{FF2B5EF4-FFF2-40B4-BE49-F238E27FC236}">
                <a16:creationId xmlns:a16="http://schemas.microsoft.com/office/drawing/2014/main" id="{5077F4FB-E199-4F96-BB43-7DE8A7E05690}"/>
              </a:ext>
            </a:extLst>
          </p:cNvPr>
          <p:cNvSpPr txBox="1"/>
          <p:nvPr/>
        </p:nvSpPr>
        <p:spPr>
          <a:xfrm>
            <a:off x="2418326" y="1440419"/>
            <a:ext cx="194337" cy="200055"/>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0" name="TextBox 169">
            <a:extLst>
              <a:ext uri="{FF2B5EF4-FFF2-40B4-BE49-F238E27FC236}">
                <a16:creationId xmlns:a16="http://schemas.microsoft.com/office/drawing/2014/main" id="{54D52DF2-7989-4FA3-89AB-9614896BC155}"/>
              </a:ext>
            </a:extLst>
          </p:cNvPr>
          <p:cNvSpPr txBox="1"/>
          <p:nvPr/>
        </p:nvSpPr>
        <p:spPr>
          <a:xfrm>
            <a:off x="2570262" y="1440419"/>
            <a:ext cx="194337" cy="200055"/>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1" name="TextBox 170">
            <a:extLst>
              <a:ext uri="{FF2B5EF4-FFF2-40B4-BE49-F238E27FC236}">
                <a16:creationId xmlns:a16="http://schemas.microsoft.com/office/drawing/2014/main" id="{73D6328C-DDEA-472A-8B3B-40DFFBDAB90A}"/>
              </a:ext>
            </a:extLst>
          </p:cNvPr>
          <p:cNvSpPr txBox="1"/>
          <p:nvPr/>
        </p:nvSpPr>
        <p:spPr>
          <a:xfrm flipH="1">
            <a:off x="2722198"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2" name="TextBox 171">
            <a:extLst>
              <a:ext uri="{FF2B5EF4-FFF2-40B4-BE49-F238E27FC236}">
                <a16:creationId xmlns:a16="http://schemas.microsoft.com/office/drawing/2014/main" id="{032868D6-0FA0-4135-B71A-F1783E4B221E}"/>
              </a:ext>
            </a:extLst>
          </p:cNvPr>
          <p:cNvSpPr txBox="1"/>
          <p:nvPr/>
        </p:nvSpPr>
        <p:spPr>
          <a:xfrm flipH="1">
            <a:off x="2875243"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3" name="TextBox 172">
            <a:extLst>
              <a:ext uri="{FF2B5EF4-FFF2-40B4-BE49-F238E27FC236}">
                <a16:creationId xmlns:a16="http://schemas.microsoft.com/office/drawing/2014/main" id="{AE23F656-6C43-4511-8CF9-2A881BE6B5D4}"/>
              </a:ext>
            </a:extLst>
          </p:cNvPr>
          <p:cNvSpPr txBox="1"/>
          <p:nvPr/>
        </p:nvSpPr>
        <p:spPr>
          <a:xfrm flipH="1">
            <a:off x="3028288"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4" name="TextBox 173">
            <a:extLst>
              <a:ext uri="{FF2B5EF4-FFF2-40B4-BE49-F238E27FC236}">
                <a16:creationId xmlns:a16="http://schemas.microsoft.com/office/drawing/2014/main" id="{9550A841-CBB4-464F-955A-F532F1E1989C}"/>
              </a:ext>
            </a:extLst>
          </p:cNvPr>
          <p:cNvSpPr txBox="1"/>
          <p:nvPr/>
        </p:nvSpPr>
        <p:spPr>
          <a:xfrm flipH="1">
            <a:off x="3181333"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75" name="TextBox 174">
            <a:extLst>
              <a:ext uri="{FF2B5EF4-FFF2-40B4-BE49-F238E27FC236}">
                <a16:creationId xmlns:a16="http://schemas.microsoft.com/office/drawing/2014/main" id="{B987417D-9550-4799-9C42-DAACBCC5A7A2}"/>
              </a:ext>
            </a:extLst>
          </p:cNvPr>
          <p:cNvSpPr txBox="1"/>
          <p:nvPr/>
        </p:nvSpPr>
        <p:spPr>
          <a:xfrm flipH="1">
            <a:off x="3334376" y="1439849"/>
            <a:ext cx="195446" cy="201196"/>
          </a:xfrm>
          <a:prstGeom prst="rect">
            <a:avLst/>
          </a:prstGeom>
          <a:noFill/>
        </p:spPr>
        <p:txBody>
          <a:bodyPr wrap="square" rtlCol="0">
            <a:spAutoFit/>
          </a:bodyPr>
          <a:lstStyle/>
          <a:p>
            <a:pPr algn="ctr"/>
            <a:r>
              <a:rPr lang="en-US" altLang="ko-KR" sz="700" dirty="0">
                <a:latin typeface="Courier New" panose="02070309020205020404" pitchFamily="49" charset="0"/>
                <a:cs typeface="Courier New" panose="02070309020205020404" pitchFamily="49" charset="0"/>
              </a:rPr>
              <a:t>+   </a:t>
            </a:r>
          </a:p>
        </p:txBody>
      </p:sp>
      <p:sp>
        <p:nvSpPr>
          <p:cNvPr id="112" name="TextBox 111">
            <a:extLst>
              <a:ext uri="{FF2B5EF4-FFF2-40B4-BE49-F238E27FC236}">
                <a16:creationId xmlns:a16="http://schemas.microsoft.com/office/drawing/2014/main" id="{5BE03F8C-A2B5-4D1B-B89B-1FA48A416F04}"/>
              </a:ext>
            </a:extLst>
          </p:cNvPr>
          <p:cNvSpPr txBox="1"/>
          <p:nvPr/>
        </p:nvSpPr>
        <p:spPr>
          <a:xfrm>
            <a:off x="2118745" y="1658538"/>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115" name="TextBox 114">
            <a:extLst>
              <a:ext uri="{FF2B5EF4-FFF2-40B4-BE49-F238E27FC236}">
                <a16:creationId xmlns:a16="http://schemas.microsoft.com/office/drawing/2014/main" id="{BB92E4C7-D314-44AF-8FAF-33DC5AD60822}"/>
              </a:ext>
            </a:extLst>
          </p:cNvPr>
          <p:cNvSpPr txBox="1"/>
          <p:nvPr/>
        </p:nvSpPr>
        <p:spPr>
          <a:xfrm>
            <a:off x="4489254" y="1671094"/>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9956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개체 5">
            <a:extLst>
              <a:ext uri="{FF2B5EF4-FFF2-40B4-BE49-F238E27FC236}">
                <a16:creationId xmlns:a16="http://schemas.microsoft.com/office/drawing/2014/main" id="{5101D4FA-1407-47B4-8A49-40EE3360A443}"/>
              </a:ext>
            </a:extLst>
          </p:cNvPr>
          <p:cNvGraphicFramePr>
            <a:graphicFrameLocks noChangeAspect="1"/>
          </p:cNvGraphicFramePr>
          <p:nvPr>
            <p:extLst>
              <p:ext uri="{D42A27DB-BD31-4B8C-83A1-F6EECF244321}">
                <p14:modId xmlns:p14="http://schemas.microsoft.com/office/powerpoint/2010/main" val="1564225236"/>
              </p:ext>
            </p:extLst>
          </p:nvPr>
        </p:nvGraphicFramePr>
        <p:xfrm>
          <a:off x="2978954" y="1382513"/>
          <a:ext cx="3482509" cy="1914525"/>
        </p:xfrm>
        <a:graphic>
          <a:graphicData uri="http://schemas.openxmlformats.org/presentationml/2006/ole">
            <mc:AlternateContent xmlns:mc="http://schemas.openxmlformats.org/markup-compatibility/2006">
              <mc:Choice xmlns:v="urn:schemas-microsoft-com:vml" Requires="v">
                <p:oleObj spid="_x0000_s14044" name="Prism 9" r:id="rId3" imgW="3994265" imgH="1914939" progId="Prism9.Document">
                  <p:embed/>
                </p:oleObj>
              </mc:Choice>
              <mc:Fallback>
                <p:oleObj name="Prism 9" r:id="rId3" imgW="3994265" imgH="1914939" progId="Prism9.Document">
                  <p:embed/>
                  <p:pic>
                    <p:nvPicPr>
                      <p:cNvPr id="0" name=""/>
                      <p:cNvPicPr/>
                      <p:nvPr/>
                    </p:nvPicPr>
                    <p:blipFill>
                      <a:blip r:embed="rId4"/>
                      <a:stretch>
                        <a:fillRect/>
                      </a:stretch>
                    </p:blipFill>
                    <p:spPr>
                      <a:xfrm>
                        <a:off x="2978954" y="1382513"/>
                        <a:ext cx="3482509" cy="1914525"/>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B80C6F9E-50B9-4D90-9956-3ABD9498B2F8}"/>
              </a:ext>
            </a:extLst>
          </p:cNvPr>
          <p:cNvSpPr txBox="1"/>
          <p:nvPr/>
        </p:nvSpPr>
        <p:spPr>
          <a:xfrm>
            <a:off x="262325" y="129958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3F76470E-56B0-4055-BF72-D3F8A78E0108}"/>
              </a:ext>
            </a:extLst>
          </p:cNvPr>
          <p:cNvSpPr txBox="1"/>
          <p:nvPr/>
        </p:nvSpPr>
        <p:spPr>
          <a:xfrm>
            <a:off x="2724555" y="129958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BFE612F-9842-4E15-8567-87A727106AAD}"/>
              </a:ext>
            </a:extLst>
          </p:cNvPr>
          <p:cNvSpPr txBox="1"/>
          <p:nvPr/>
        </p:nvSpPr>
        <p:spPr>
          <a:xfrm>
            <a:off x="473277" y="3866192"/>
            <a:ext cx="5894033"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17. Enhanced Runx2 activity and osteogenic differentiation by Mast4-PDZ overexpression and GSK-3</a:t>
            </a:r>
            <a:r>
              <a:rPr lang="en-US" altLang="ko-KR" sz="900" b="1" dirty="0">
                <a:latin typeface="Symbol" panose="05050102010706020507" pitchFamily="18" charset="2"/>
                <a:cs typeface="Arial" panose="020B0604020202020204" pitchFamily="34" charset="0"/>
              </a:rPr>
              <a:t>b</a:t>
            </a:r>
            <a:r>
              <a:rPr lang="en-US" altLang="ko-KR" sz="900" b="1" dirty="0">
                <a:latin typeface="Arial" panose="020B0604020202020204" pitchFamily="34" charset="0"/>
                <a:cs typeface="Arial" panose="020B0604020202020204" pitchFamily="34" charset="0"/>
              </a:rPr>
              <a:t> depletion.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6xOSE-Luc was transfected to wild-type and 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-depleted wild-type and Mast4-PDZ-overexpressing C3H10T/12 cells, followed by treatment with Wnt3a conditioned medium for 18h.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wild-type and 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-depleted wild-type and Mast4-PDZ-overexpressing C3H10T/12 cells were differentiated to osteoblasts for 10 days, followed by examination of mRNA expression of osteoblast marker genes.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endParaRPr lang="ko-KR" altLang="ko-KR" sz="900" b="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5D555A05-D021-45BE-9EEA-95F25392700C}"/>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17</a:t>
            </a:r>
            <a:endParaRPr lang="ko-KR" altLang="en-US" sz="105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3CD24E1-09F0-47ED-B4FE-EB62E39E92F3}"/>
              </a:ext>
            </a:extLst>
          </p:cNvPr>
          <p:cNvSpPr txBox="1"/>
          <p:nvPr/>
        </p:nvSpPr>
        <p:spPr>
          <a:xfrm>
            <a:off x="1283265" y="1179541"/>
            <a:ext cx="864096" cy="215444"/>
          </a:xfrm>
          <a:prstGeom prst="rect">
            <a:avLst/>
          </a:prstGeom>
          <a:noFill/>
        </p:spPr>
        <p:txBody>
          <a:bodyPr wrap="square" rtlCol="0">
            <a:spAutoFit/>
          </a:bodyPr>
          <a:lstStyle/>
          <a:p>
            <a:r>
              <a:rPr lang="en-US" altLang="ko-KR" sz="800" i="1" dirty="0">
                <a:latin typeface="Arial" panose="020B0604020202020204" pitchFamily="34" charset="0"/>
                <a:cs typeface="Arial" panose="020B0604020202020204" pitchFamily="34" charset="0"/>
              </a:rPr>
              <a:t>6X OSE Luc</a:t>
            </a:r>
            <a:endParaRPr lang="ko-KR" altLang="en-US" sz="800" i="1" dirty="0">
              <a:latin typeface="Arial" panose="020B0604020202020204" pitchFamily="34" charset="0"/>
              <a:cs typeface="Arial" panose="020B0604020202020204" pitchFamily="34" charset="0"/>
            </a:endParaRPr>
          </a:p>
        </p:txBody>
      </p:sp>
      <p:sp>
        <p:nvSpPr>
          <p:cNvPr id="32" name="직사각형 31">
            <a:extLst>
              <a:ext uri="{FF2B5EF4-FFF2-40B4-BE49-F238E27FC236}">
                <a16:creationId xmlns:a16="http://schemas.microsoft.com/office/drawing/2014/main" id="{90503B8F-5F9D-4896-9C1D-863C59783D70}"/>
              </a:ext>
            </a:extLst>
          </p:cNvPr>
          <p:cNvSpPr/>
          <p:nvPr/>
        </p:nvSpPr>
        <p:spPr>
          <a:xfrm>
            <a:off x="2348880" y="2130589"/>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33" name="그림 32">
            <a:extLst>
              <a:ext uri="{FF2B5EF4-FFF2-40B4-BE49-F238E27FC236}">
                <a16:creationId xmlns:a16="http://schemas.microsoft.com/office/drawing/2014/main" id="{06722A51-307D-4CDA-A00A-DAD417EE6B5D}"/>
              </a:ext>
            </a:extLst>
          </p:cNvPr>
          <p:cNvPicPr preferRelativeResize="0">
            <a:picLocks/>
          </p:cNvPicPr>
          <p:nvPr/>
        </p:nvPicPr>
        <p:blipFill>
          <a:blip r:embed="rId5"/>
          <a:stretch>
            <a:fillRect/>
          </a:stretch>
        </p:blipFill>
        <p:spPr>
          <a:xfrm>
            <a:off x="2348880" y="2290474"/>
            <a:ext cx="72000" cy="72000"/>
          </a:xfrm>
          <a:prstGeom prst="rect">
            <a:avLst/>
          </a:prstGeom>
          <a:ln w="3175">
            <a:solidFill>
              <a:schemeClr val="tx1"/>
            </a:solidFill>
          </a:ln>
        </p:spPr>
      </p:pic>
      <p:sp>
        <p:nvSpPr>
          <p:cNvPr id="34" name="TextBox 33">
            <a:extLst>
              <a:ext uri="{FF2B5EF4-FFF2-40B4-BE49-F238E27FC236}">
                <a16:creationId xmlns:a16="http://schemas.microsoft.com/office/drawing/2014/main" id="{66C3A8E2-93FA-4199-9EA3-3AEFED0B972A}"/>
              </a:ext>
            </a:extLst>
          </p:cNvPr>
          <p:cNvSpPr txBox="1"/>
          <p:nvPr/>
        </p:nvSpPr>
        <p:spPr>
          <a:xfrm>
            <a:off x="2352313" y="2070971"/>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Wnt3a (-)</a:t>
            </a:r>
            <a:endParaRPr lang="ko-KR" altLang="en-US" sz="7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6EB7CD60-18C2-44FA-81B0-7926D14B499E}"/>
              </a:ext>
            </a:extLst>
          </p:cNvPr>
          <p:cNvSpPr txBox="1"/>
          <p:nvPr/>
        </p:nvSpPr>
        <p:spPr>
          <a:xfrm>
            <a:off x="2352313" y="2232172"/>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Wnt3a (+)</a:t>
            </a:r>
            <a:endParaRPr lang="ko-KR" altLang="en-US" sz="700"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E7EE75C1-284B-4AC7-8BFA-1652FD7CB314}"/>
              </a:ext>
            </a:extLst>
          </p:cNvPr>
          <p:cNvSpPr txBox="1"/>
          <p:nvPr/>
        </p:nvSpPr>
        <p:spPr>
          <a:xfrm>
            <a:off x="5030171" y="1436888"/>
            <a:ext cx="868122" cy="199081"/>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 (-)</a:t>
            </a:r>
            <a:endParaRPr lang="ko-KR" altLang="en-US" sz="7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357F5134-024C-46E1-89E9-F58AC28FC0CB}"/>
              </a:ext>
            </a:extLst>
          </p:cNvPr>
          <p:cNvSpPr txBox="1"/>
          <p:nvPr/>
        </p:nvSpPr>
        <p:spPr>
          <a:xfrm>
            <a:off x="5030170" y="1534182"/>
            <a:ext cx="1277997" cy="199081"/>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 (+)</a:t>
            </a:r>
            <a:endParaRPr lang="ko-KR" altLang="en-US" sz="7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7FABDEE2-4529-4CC4-A813-D182167BE3B9}"/>
              </a:ext>
            </a:extLst>
          </p:cNvPr>
          <p:cNvSpPr txBox="1"/>
          <p:nvPr/>
        </p:nvSpPr>
        <p:spPr>
          <a:xfrm>
            <a:off x="5030170" y="1632000"/>
            <a:ext cx="127799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WT-GSK3</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 KO (+)</a:t>
            </a:r>
            <a:endParaRPr lang="ko-KR" altLang="en-US" sz="70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BD53951C-B82C-4F3E-ABB1-9C9DC7F5C592}"/>
              </a:ext>
            </a:extLst>
          </p:cNvPr>
          <p:cNvSpPr txBox="1"/>
          <p:nvPr/>
        </p:nvSpPr>
        <p:spPr>
          <a:xfrm>
            <a:off x="5030170" y="1728770"/>
            <a:ext cx="1277997" cy="199081"/>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PDZ (+)</a:t>
            </a:r>
            <a:endParaRPr lang="ko-KR" altLang="en-US" sz="700"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84CC3526-4F25-4107-83F6-FF69C55BAC43}"/>
              </a:ext>
            </a:extLst>
          </p:cNvPr>
          <p:cNvSpPr txBox="1"/>
          <p:nvPr/>
        </p:nvSpPr>
        <p:spPr>
          <a:xfrm>
            <a:off x="5030170" y="1834274"/>
            <a:ext cx="127799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PDZ-GSK3</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 KO (+)</a:t>
            </a:r>
            <a:endParaRPr lang="ko-KR" altLang="en-US" sz="700" dirty="0">
              <a:latin typeface="Arial" panose="020B0604020202020204" pitchFamily="34" charset="0"/>
              <a:cs typeface="Arial" panose="020B0604020202020204" pitchFamily="34" charset="0"/>
            </a:endParaRPr>
          </a:p>
        </p:txBody>
      </p:sp>
      <p:cxnSp>
        <p:nvCxnSpPr>
          <p:cNvPr id="3" name="직선 연결선 2">
            <a:extLst>
              <a:ext uri="{FF2B5EF4-FFF2-40B4-BE49-F238E27FC236}">
                <a16:creationId xmlns:a16="http://schemas.microsoft.com/office/drawing/2014/main" id="{1216E712-702B-495D-B841-AB2197938E6F}"/>
              </a:ext>
            </a:extLst>
          </p:cNvPr>
          <p:cNvCxnSpPr>
            <a:cxnSpLocks/>
          </p:cNvCxnSpPr>
          <p:nvPr/>
        </p:nvCxnSpPr>
        <p:spPr>
          <a:xfrm>
            <a:off x="1014159" y="2454387"/>
            <a:ext cx="3600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직선 연결선 26">
            <a:extLst>
              <a:ext uri="{FF2B5EF4-FFF2-40B4-BE49-F238E27FC236}">
                <a16:creationId xmlns:a16="http://schemas.microsoft.com/office/drawing/2014/main" id="{B694268B-3F30-41D4-AD4F-4BAF68079232}"/>
              </a:ext>
            </a:extLst>
          </p:cNvPr>
          <p:cNvCxnSpPr>
            <a:cxnSpLocks/>
          </p:cNvCxnSpPr>
          <p:nvPr/>
        </p:nvCxnSpPr>
        <p:spPr>
          <a:xfrm>
            <a:off x="1017773" y="2166355"/>
            <a:ext cx="72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직선 연결선 36">
            <a:extLst>
              <a:ext uri="{FF2B5EF4-FFF2-40B4-BE49-F238E27FC236}">
                <a16:creationId xmlns:a16="http://schemas.microsoft.com/office/drawing/2014/main" id="{182D1259-E84A-4CE4-8E32-B3FA61195CBA}"/>
              </a:ext>
            </a:extLst>
          </p:cNvPr>
          <p:cNvCxnSpPr>
            <a:cxnSpLocks/>
          </p:cNvCxnSpPr>
          <p:nvPr/>
        </p:nvCxnSpPr>
        <p:spPr>
          <a:xfrm>
            <a:off x="1017773" y="1926797"/>
            <a:ext cx="105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직선 연결선 42">
            <a:extLst>
              <a:ext uri="{FF2B5EF4-FFF2-40B4-BE49-F238E27FC236}">
                <a16:creationId xmlns:a16="http://schemas.microsoft.com/office/drawing/2014/main" id="{EF1B37E5-012C-434F-8B7D-F05B7C830D5B}"/>
              </a:ext>
            </a:extLst>
          </p:cNvPr>
          <p:cNvCxnSpPr>
            <a:cxnSpLocks/>
          </p:cNvCxnSpPr>
          <p:nvPr/>
        </p:nvCxnSpPr>
        <p:spPr>
          <a:xfrm>
            <a:off x="1114107" y="1788537"/>
            <a:ext cx="720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직선 연결선 43">
            <a:extLst>
              <a:ext uri="{FF2B5EF4-FFF2-40B4-BE49-F238E27FC236}">
                <a16:creationId xmlns:a16="http://schemas.microsoft.com/office/drawing/2014/main" id="{8BC7665E-6D1E-4332-8618-63DF460CAE22}"/>
              </a:ext>
            </a:extLst>
          </p:cNvPr>
          <p:cNvCxnSpPr>
            <a:cxnSpLocks/>
          </p:cNvCxnSpPr>
          <p:nvPr/>
        </p:nvCxnSpPr>
        <p:spPr>
          <a:xfrm>
            <a:off x="1114107" y="1586499"/>
            <a:ext cx="10801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직선 연결선 17">
            <a:extLst>
              <a:ext uri="{FF2B5EF4-FFF2-40B4-BE49-F238E27FC236}">
                <a16:creationId xmlns:a16="http://schemas.microsoft.com/office/drawing/2014/main" id="{3EEFB4E8-0C32-44AD-A7FE-5128BAEBB321}"/>
              </a:ext>
            </a:extLst>
          </p:cNvPr>
          <p:cNvCxnSpPr/>
          <p:nvPr/>
        </p:nvCxnSpPr>
        <p:spPr>
          <a:xfrm>
            <a:off x="1014159" y="2454387"/>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직선 연결선 44">
            <a:extLst>
              <a:ext uri="{FF2B5EF4-FFF2-40B4-BE49-F238E27FC236}">
                <a16:creationId xmlns:a16="http://schemas.microsoft.com/office/drawing/2014/main" id="{8FFED3B2-D3CA-4659-9339-64A6E2B962CB}"/>
              </a:ext>
            </a:extLst>
          </p:cNvPr>
          <p:cNvCxnSpPr/>
          <p:nvPr/>
        </p:nvCxnSpPr>
        <p:spPr>
          <a:xfrm>
            <a:off x="1014159" y="2166355"/>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직선 연결선 45">
            <a:extLst>
              <a:ext uri="{FF2B5EF4-FFF2-40B4-BE49-F238E27FC236}">
                <a16:creationId xmlns:a16="http://schemas.microsoft.com/office/drawing/2014/main" id="{12B7D1F5-41A1-4F9F-A7BD-2C4F8D39ACC2}"/>
              </a:ext>
            </a:extLst>
          </p:cNvPr>
          <p:cNvCxnSpPr/>
          <p:nvPr/>
        </p:nvCxnSpPr>
        <p:spPr>
          <a:xfrm>
            <a:off x="1014159" y="1927432"/>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직선 연결선 46">
            <a:extLst>
              <a:ext uri="{FF2B5EF4-FFF2-40B4-BE49-F238E27FC236}">
                <a16:creationId xmlns:a16="http://schemas.microsoft.com/office/drawing/2014/main" id="{7C878F53-0F21-412C-8210-DAF76C8D895E}"/>
              </a:ext>
            </a:extLst>
          </p:cNvPr>
          <p:cNvCxnSpPr>
            <a:cxnSpLocks/>
          </p:cNvCxnSpPr>
          <p:nvPr/>
        </p:nvCxnSpPr>
        <p:spPr>
          <a:xfrm>
            <a:off x="1377399" y="2454387"/>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직선 연결선 49">
            <a:extLst>
              <a:ext uri="{FF2B5EF4-FFF2-40B4-BE49-F238E27FC236}">
                <a16:creationId xmlns:a16="http://schemas.microsoft.com/office/drawing/2014/main" id="{DC667E08-9635-4435-A4D5-0F8C759D341D}"/>
              </a:ext>
            </a:extLst>
          </p:cNvPr>
          <p:cNvCxnSpPr>
            <a:cxnSpLocks/>
          </p:cNvCxnSpPr>
          <p:nvPr/>
        </p:nvCxnSpPr>
        <p:spPr>
          <a:xfrm>
            <a:off x="1734239" y="2166355"/>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직선 연결선 50">
            <a:extLst>
              <a:ext uri="{FF2B5EF4-FFF2-40B4-BE49-F238E27FC236}">
                <a16:creationId xmlns:a16="http://schemas.microsoft.com/office/drawing/2014/main" id="{82A64484-E762-49C2-A70E-B27ED2F2A80B}"/>
              </a:ext>
            </a:extLst>
          </p:cNvPr>
          <p:cNvCxnSpPr>
            <a:cxnSpLocks/>
          </p:cNvCxnSpPr>
          <p:nvPr/>
        </p:nvCxnSpPr>
        <p:spPr>
          <a:xfrm>
            <a:off x="2072573" y="1921201"/>
            <a:ext cx="0" cy="1624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직선 연결선 51">
            <a:extLst>
              <a:ext uri="{FF2B5EF4-FFF2-40B4-BE49-F238E27FC236}">
                <a16:creationId xmlns:a16="http://schemas.microsoft.com/office/drawing/2014/main" id="{374FB73F-38AB-436A-A47F-31840B05FB32}"/>
              </a:ext>
            </a:extLst>
          </p:cNvPr>
          <p:cNvCxnSpPr>
            <a:cxnSpLocks/>
          </p:cNvCxnSpPr>
          <p:nvPr/>
        </p:nvCxnSpPr>
        <p:spPr>
          <a:xfrm>
            <a:off x="1834187" y="1788323"/>
            <a:ext cx="0" cy="1106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직선 연결선 52">
            <a:extLst>
              <a:ext uri="{FF2B5EF4-FFF2-40B4-BE49-F238E27FC236}">
                <a16:creationId xmlns:a16="http://schemas.microsoft.com/office/drawing/2014/main" id="{BDB81F14-8D13-4774-9A78-7C0C6668B5C9}"/>
              </a:ext>
            </a:extLst>
          </p:cNvPr>
          <p:cNvCxnSpPr>
            <a:cxnSpLocks/>
          </p:cNvCxnSpPr>
          <p:nvPr/>
        </p:nvCxnSpPr>
        <p:spPr>
          <a:xfrm>
            <a:off x="1114107" y="1788323"/>
            <a:ext cx="0" cy="722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직선 연결선 53">
            <a:extLst>
              <a:ext uri="{FF2B5EF4-FFF2-40B4-BE49-F238E27FC236}">
                <a16:creationId xmlns:a16="http://schemas.microsoft.com/office/drawing/2014/main" id="{E5EE23C7-B815-4605-81F1-450B74ABD867}"/>
              </a:ext>
            </a:extLst>
          </p:cNvPr>
          <p:cNvCxnSpPr>
            <a:cxnSpLocks/>
          </p:cNvCxnSpPr>
          <p:nvPr/>
        </p:nvCxnSpPr>
        <p:spPr>
          <a:xfrm>
            <a:off x="1114107" y="1586499"/>
            <a:ext cx="0" cy="1500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직선 연결선 54">
            <a:extLst>
              <a:ext uri="{FF2B5EF4-FFF2-40B4-BE49-F238E27FC236}">
                <a16:creationId xmlns:a16="http://schemas.microsoft.com/office/drawing/2014/main" id="{737F7C15-EF1A-4189-9251-5597C21EB431}"/>
              </a:ext>
            </a:extLst>
          </p:cNvPr>
          <p:cNvCxnSpPr>
            <a:cxnSpLocks/>
          </p:cNvCxnSpPr>
          <p:nvPr/>
        </p:nvCxnSpPr>
        <p:spPr>
          <a:xfrm>
            <a:off x="2194227" y="1585550"/>
            <a:ext cx="0" cy="1500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58A3698-0E1D-4EE6-A497-F1F1E81D7B8B}"/>
              </a:ext>
            </a:extLst>
          </p:cNvPr>
          <p:cNvSpPr txBox="1"/>
          <p:nvPr/>
        </p:nvSpPr>
        <p:spPr>
          <a:xfrm>
            <a:off x="992123" y="2316736"/>
            <a:ext cx="599717"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p=0.0131</a:t>
            </a:r>
            <a:endParaRPr lang="ko-KR" altLang="en-US" sz="6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B6AD7234-C634-4E58-B845-D7731B5DAD5A}"/>
              </a:ext>
            </a:extLst>
          </p:cNvPr>
          <p:cNvSpPr txBox="1"/>
          <p:nvPr/>
        </p:nvSpPr>
        <p:spPr>
          <a:xfrm>
            <a:off x="1168943" y="2030996"/>
            <a:ext cx="599717"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p=0.0048</a:t>
            </a:r>
            <a:endParaRPr lang="ko-KR" altLang="en-US" sz="6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0670F31D-6367-4216-AEEA-54E1375C3EDF}"/>
              </a:ext>
            </a:extLst>
          </p:cNvPr>
          <p:cNvSpPr txBox="1"/>
          <p:nvPr/>
        </p:nvSpPr>
        <p:spPr>
          <a:xfrm>
            <a:off x="1295208" y="1778407"/>
            <a:ext cx="599717"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p=0.0005</a:t>
            </a:r>
            <a:endParaRPr lang="ko-KR" altLang="en-US" sz="6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76655E0E-87B2-486D-8022-AF88198D9034}"/>
              </a:ext>
            </a:extLst>
          </p:cNvPr>
          <p:cNvSpPr txBox="1"/>
          <p:nvPr/>
        </p:nvSpPr>
        <p:spPr>
          <a:xfrm>
            <a:off x="1277825" y="1648208"/>
            <a:ext cx="599717"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p=0.0222</a:t>
            </a:r>
            <a:endParaRPr lang="ko-KR" altLang="en-US" sz="6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F1F4D9AE-B439-4367-A6A1-31BE3509A723}"/>
              </a:ext>
            </a:extLst>
          </p:cNvPr>
          <p:cNvSpPr txBox="1"/>
          <p:nvPr/>
        </p:nvSpPr>
        <p:spPr>
          <a:xfrm>
            <a:off x="1452111" y="1454234"/>
            <a:ext cx="599717"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p=0.0007</a:t>
            </a:r>
            <a:endParaRPr lang="ko-KR" altLang="en-US" sz="600" dirty="0">
              <a:latin typeface="Arial" panose="020B0604020202020204" pitchFamily="34" charset="0"/>
              <a:cs typeface="Arial" panose="020B0604020202020204" pitchFamily="34" charset="0"/>
            </a:endParaRPr>
          </a:p>
        </p:txBody>
      </p:sp>
      <p:grpSp>
        <p:nvGrpSpPr>
          <p:cNvPr id="11" name="그룹 10">
            <a:extLst>
              <a:ext uri="{FF2B5EF4-FFF2-40B4-BE49-F238E27FC236}">
                <a16:creationId xmlns:a16="http://schemas.microsoft.com/office/drawing/2014/main" id="{A5E7DAE8-9751-4AA4-8825-EFE317324C11}"/>
              </a:ext>
            </a:extLst>
          </p:cNvPr>
          <p:cNvGrpSpPr/>
          <p:nvPr/>
        </p:nvGrpSpPr>
        <p:grpSpPr>
          <a:xfrm>
            <a:off x="3675751" y="1516882"/>
            <a:ext cx="473328" cy="269130"/>
            <a:chOff x="3672953" y="1395212"/>
            <a:chExt cx="655830" cy="269130"/>
          </a:xfrm>
        </p:grpSpPr>
        <p:cxnSp>
          <p:nvCxnSpPr>
            <p:cNvPr id="64" name="직선 연결선 63">
              <a:extLst>
                <a:ext uri="{FF2B5EF4-FFF2-40B4-BE49-F238E27FC236}">
                  <a16:creationId xmlns:a16="http://schemas.microsoft.com/office/drawing/2014/main" id="{B0BBFBEB-A416-4A6D-9040-2BAC911243E8}"/>
                </a:ext>
              </a:extLst>
            </p:cNvPr>
            <p:cNvCxnSpPr>
              <a:cxnSpLocks/>
            </p:cNvCxnSpPr>
            <p:nvPr/>
          </p:nvCxnSpPr>
          <p:spPr>
            <a:xfrm>
              <a:off x="3672954" y="1399643"/>
              <a:ext cx="6558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직선 연결선 70">
              <a:extLst>
                <a:ext uri="{FF2B5EF4-FFF2-40B4-BE49-F238E27FC236}">
                  <a16:creationId xmlns:a16="http://schemas.microsoft.com/office/drawing/2014/main" id="{2C5384A9-64A1-4517-93BA-5BCCD55A7EDA}"/>
                </a:ext>
              </a:extLst>
            </p:cNvPr>
            <p:cNvCxnSpPr>
              <a:cxnSpLocks/>
            </p:cNvCxnSpPr>
            <p:nvPr/>
          </p:nvCxnSpPr>
          <p:spPr>
            <a:xfrm>
              <a:off x="3672953" y="1395212"/>
              <a:ext cx="0" cy="810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923026C9-D2F2-4AE3-BC51-1EC98DDDB5A4}"/>
                </a:ext>
              </a:extLst>
            </p:cNvPr>
            <p:cNvCxnSpPr>
              <a:cxnSpLocks/>
            </p:cNvCxnSpPr>
            <p:nvPr/>
          </p:nvCxnSpPr>
          <p:spPr>
            <a:xfrm>
              <a:off x="4328783" y="1395605"/>
              <a:ext cx="0" cy="2687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그룹 8">
            <a:extLst>
              <a:ext uri="{FF2B5EF4-FFF2-40B4-BE49-F238E27FC236}">
                <a16:creationId xmlns:a16="http://schemas.microsoft.com/office/drawing/2014/main" id="{738D29BE-3A21-42A6-A520-D1E93A05C792}"/>
              </a:ext>
            </a:extLst>
          </p:cNvPr>
          <p:cNvGrpSpPr/>
          <p:nvPr/>
        </p:nvGrpSpPr>
        <p:grpSpPr>
          <a:xfrm>
            <a:off x="3679865" y="1719314"/>
            <a:ext cx="317450" cy="228383"/>
            <a:chOff x="3672953" y="1510793"/>
            <a:chExt cx="505605" cy="338582"/>
          </a:xfrm>
        </p:grpSpPr>
        <p:cxnSp>
          <p:nvCxnSpPr>
            <p:cNvPr id="62" name="직선 연결선 61">
              <a:extLst>
                <a:ext uri="{FF2B5EF4-FFF2-40B4-BE49-F238E27FC236}">
                  <a16:creationId xmlns:a16="http://schemas.microsoft.com/office/drawing/2014/main" id="{FC9E26D1-D751-419B-A918-6ABEFD9249E9}"/>
                </a:ext>
              </a:extLst>
            </p:cNvPr>
            <p:cNvCxnSpPr>
              <a:cxnSpLocks/>
            </p:cNvCxnSpPr>
            <p:nvPr/>
          </p:nvCxnSpPr>
          <p:spPr>
            <a:xfrm>
              <a:off x="3672954" y="1511187"/>
              <a:ext cx="5056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직선 연결선 67">
              <a:extLst>
                <a:ext uri="{FF2B5EF4-FFF2-40B4-BE49-F238E27FC236}">
                  <a16:creationId xmlns:a16="http://schemas.microsoft.com/office/drawing/2014/main" id="{7F48F4BC-8ED5-4DDC-B4AA-CB4044DA8BA7}"/>
                </a:ext>
              </a:extLst>
            </p:cNvPr>
            <p:cNvCxnSpPr>
              <a:cxnSpLocks/>
            </p:cNvCxnSpPr>
            <p:nvPr/>
          </p:nvCxnSpPr>
          <p:spPr>
            <a:xfrm>
              <a:off x="3672953" y="1511187"/>
              <a:ext cx="0" cy="3381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직선 연결선 75">
              <a:extLst>
                <a:ext uri="{FF2B5EF4-FFF2-40B4-BE49-F238E27FC236}">
                  <a16:creationId xmlns:a16="http://schemas.microsoft.com/office/drawing/2014/main" id="{B7619D81-76E5-44AC-A47E-F7534826BEAC}"/>
                </a:ext>
              </a:extLst>
            </p:cNvPr>
            <p:cNvCxnSpPr>
              <a:cxnSpLocks/>
            </p:cNvCxnSpPr>
            <p:nvPr/>
          </p:nvCxnSpPr>
          <p:spPr>
            <a:xfrm>
              <a:off x="4178558" y="1510793"/>
              <a:ext cx="0" cy="988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그룹 3">
            <a:extLst>
              <a:ext uri="{FF2B5EF4-FFF2-40B4-BE49-F238E27FC236}">
                <a16:creationId xmlns:a16="http://schemas.microsoft.com/office/drawing/2014/main" id="{993B4E91-AC1D-4BCB-BC0C-012F86DB0558}"/>
              </a:ext>
            </a:extLst>
          </p:cNvPr>
          <p:cNvGrpSpPr/>
          <p:nvPr/>
        </p:nvGrpSpPr>
        <p:grpSpPr>
          <a:xfrm>
            <a:off x="3672954" y="2102493"/>
            <a:ext cx="171730" cy="532735"/>
            <a:chOff x="3672953" y="1904439"/>
            <a:chExt cx="324673" cy="730789"/>
          </a:xfrm>
        </p:grpSpPr>
        <p:cxnSp>
          <p:nvCxnSpPr>
            <p:cNvPr id="60" name="직선 연결선 59">
              <a:extLst>
                <a:ext uri="{FF2B5EF4-FFF2-40B4-BE49-F238E27FC236}">
                  <a16:creationId xmlns:a16="http://schemas.microsoft.com/office/drawing/2014/main" id="{B298D086-D9FF-4A9D-B6D3-A97705AC3A12}"/>
                </a:ext>
              </a:extLst>
            </p:cNvPr>
            <p:cNvCxnSpPr>
              <a:cxnSpLocks/>
            </p:cNvCxnSpPr>
            <p:nvPr/>
          </p:nvCxnSpPr>
          <p:spPr>
            <a:xfrm>
              <a:off x="3672954" y="1904439"/>
              <a:ext cx="32467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직선 연결선 65">
              <a:extLst>
                <a:ext uri="{FF2B5EF4-FFF2-40B4-BE49-F238E27FC236}">
                  <a16:creationId xmlns:a16="http://schemas.microsoft.com/office/drawing/2014/main" id="{DE9B1BBF-8F53-436D-B42E-09128432CF85}"/>
                </a:ext>
              </a:extLst>
            </p:cNvPr>
            <p:cNvCxnSpPr>
              <a:cxnSpLocks/>
            </p:cNvCxnSpPr>
            <p:nvPr/>
          </p:nvCxnSpPr>
          <p:spPr>
            <a:xfrm>
              <a:off x="3672953" y="1904439"/>
              <a:ext cx="0" cy="7307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직선 연결선 78">
              <a:extLst>
                <a:ext uri="{FF2B5EF4-FFF2-40B4-BE49-F238E27FC236}">
                  <a16:creationId xmlns:a16="http://schemas.microsoft.com/office/drawing/2014/main" id="{259C0988-63A5-4910-AFCA-5A986B86A283}"/>
                </a:ext>
              </a:extLst>
            </p:cNvPr>
            <p:cNvCxnSpPr>
              <a:cxnSpLocks/>
            </p:cNvCxnSpPr>
            <p:nvPr/>
          </p:nvCxnSpPr>
          <p:spPr>
            <a:xfrm>
              <a:off x="3997626" y="1904439"/>
              <a:ext cx="0" cy="988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E8E778BB-3F87-41E1-941F-FEEFAAFC8459}"/>
              </a:ext>
            </a:extLst>
          </p:cNvPr>
          <p:cNvSpPr txBox="1"/>
          <p:nvPr/>
        </p:nvSpPr>
        <p:spPr>
          <a:xfrm>
            <a:off x="3512276" y="1953868"/>
            <a:ext cx="552004"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p=0.0002</a:t>
            </a:r>
            <a:endParaRPr lang="ko-KR" altLang="en-US" sz="600"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B01C4DFB-6062-4AB0-85C8-B863C9733526}"/>
              </a:ext>
            </a:extLst>
          </p:cNvPr>
          <p:cNvSpPr txBox="1"/>
          <p:nvPr/>
        </p:nvSpPr>
        <p:spPr>
          <a:xfrm>
            <a:off x="3628760" y="1555213"/>
            <a:ext cx="552006"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p=0.0071</a:t>
            </a:r>
            <a:endParaRPr lang="ko-KR" altLang="en-US" sz="600"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1D78C5CF-7B53-417E-99C1-58E83F873468}"/>
              </a:ext>
            </a:extLst>
          </p:cNvPr>
          <p:cNvSpPr txBox="1"/>
          <p:nvPr/>
        </p:nvSpPr>
        <p:spPr>
          <a:xfrm>
            <a:off x="3644214" y="1348350"/>
            <a:ext cx="655827"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p=0.0008</a:t>
            </a:r>
            <a:endParaRPr lang="ko-KR" altLang="en-US" sz="600" dirty="0">
              <a:latin typeface="Arial" panose="020B0604020202020204" pitchFamily="34" charset="0"/>
              <a:cs typeface="Arial" panose="020B0604020202020204" pitchFamily="34" charset="0"/>
            </a:endParaRPr>
          </a:p>
        </p:txBody>
      </p:sp>
      <p:grpSp>
        <p:nvGrpSpPr>
          <p:cNvPr id="16" name="그룹 15">
            <a:extLst>
              <a:ext uri="{FF2B5EF4-FFF2-40B4-BE49-F238E27FC236}">
                <a16:creationId xmlns:a16="http://schemas.microsoft.com/office/drawing/2014/main" id="{E19D3C51-45E6-4E04-8BA8-753FBF80B737}"/>
              </a:ext>
            </a:extLst>
          </p:cNvPr>
          <p:cNvGrpSpPr/>
          <p:nvPr/>
        </p:nvGrpSpPr>
        <p:grpSpPr>
          <a:xfrm>
            <a:off x="4595409" y="2349119"/>
            <a:ext cx="501068" cy="118616"/>
            <a:chOff x="4541640" y="2333099"/>
            <a:chExt cx="714279" cy="118616"/>
          </a:xfrm>
        </p:grpSpPr>
        <p:cxnSp>
          <p:nvCxnSpPr>
            <p:cNvPr id="89" name="직선 연결선 88">
              <a:extLst>
                <a:ext uri="{FF2B5EF4-FFF2-40B4-BE49-F238E27FC236}">
                  <a16:creationId xmlns:a16="http://schemas.microsoft.com/office/drawing/2014/main" id="{89A9B30E-B467-439F-AF9F-4CF8839862E1}"/>
                </a:ext>
              </a:extLst>
            </p:cNvPr>
            <p:cNvCxnSpPr>
              <a:cxnSpLocks/>
            </p:cNvCxnSpPr>
            <p:nvPr/>
          </p:nvCxnSpPr>
          <p:spPr>
            <a:xfrm>
              <a:off x="4541640" y="2333099"/>
              <a:ext cx="7142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직선 연결선 95">
              <a:extLst>
                <a:ext uri="{FF2B5EF4-FFF2-40B4-BE49-F238E27FC236}">
                  <a16:creationId xmlns:a16="http://schemas.microsoft.com/office/drawing/2014/main" id="{F534E37D-A7BD-4EC9-9E8D-88DE1717CF0F}"/>
                </a:ext>
              </a:extLst>
            </p:cNvPr>
            <p:cNvCxnSpPr>
              <a:cxnSpLocks/>
            </p:cNvCxnSpPr>
            <p:nvPr/>
          </p:nvCxnSpPr>
          <p:spPr>
            <a:xfrm>
              <a:off x="4541640" y="2337229"/>
              <a:ext cx="0" cy="114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직선 연결선 97">
              <a:extLst>
                <a:ext uri="{FF2B5EF4-FFF2-40B4-BE49-F238E27FC236}">
                  <a16:creationId xmlns:a16="http://schemas.microsoft.com/office/drawing/2014/main" id="{636AE791-7902-4AB1-A2C2-D0DA968BBA1C}"/>
                </a:ext>
              </a:extLst>
            </p:cNvPr>
            <p:cNvCxnSpPr>
              <a:cxnSpLocks/>
            </p:cNvCxnSpPr>
            <p:nvPr/>
          </p:nvCxnSpPr>
          <p:spPr>
            <a:xfrm>
              <a:off x="5255918" y="2339901"/>
              <a:ext cx="0" cy="10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그룹 14">
            <a:extLst>
              <a:ext uri="{FF2B5EF4-FFF2-40B4-BE49-F238E27FC236}">
                <a16:creationId xmlns:a16="http://schemas.microsoft.com/office/drawing/2014/main" id="{ABA1E41F-BBF6-40BC-A1CF-FA37CB061437}"/>
              </a:ext>
            </a:extLst>
          </p:cNvPr>
          <p:cNvGrpSpPr/>
          <p:nvPr/>
        </p:nvGrpSpPr>
        <p:grpSpPr>
          <a:xfrm>
            <a:off x="4952548" y="2565836"/>
            <a:ext cx="150188" cy="75054"/>
            <a:chOff x="5077349" y="2576134"/>
            <a:chExt cx="178570" cy="65134"/>
          </a:xfrm>
        </p:grpSpPr>
        <p:cxnSp>
          <p:nvCxnSpPr>
            <p:cNvPr id="91" name="직선 연결선 90">
              <a:extLst>
                <a:ext uri="{FF2B5EF4-FFF2-40B4-BE49-F238E27FC236}">
                  <a16:creationId xmlns:a16="http://schemas.microsoft.com/office/drawing/2014/main" id="{3B4A1145-8502-4A9E-AE0D-207CBC3152F5}"/>
                </a:ext>
              </a:extLst>
            </p:cNvPr>
            <p:cNvCxnSpPr>
              <a:cxnSpLocks/>
            </p:cNvCxnSpPr>
            <p:nvPr/>
          </p:nvCxnSpPr>
          <p:spPr>
            <a:xfrm>
              <a:off x="5077349" y="2579353"/>
              <a:ext cx="1785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직선 연결선 99">
              <a:extLst>
                <a:ext uri="{FF2B5EF4-FFF2-40B4-BE49-F238E27FC236}">
                  <a16:creationId xmlns:a16="http://schemas.microsoft.com/office/drawing/2014/main" id="{AA6F0B6B-D9C9-4651-AF83-C4F81D3C0E59}"/>
                </a:ext>
              </a:extLst>
            </p:cNvPr>
            <p:cNvCxnSpPr>
              <a:cxnSpLocks/>
            </p:cNvCxnSpPr>
            <p:nvPr/>
          </p:nvCxnSpPr>
          <p:spPr>
            <a:xfrm>
              <a:off x="5255918" y="2576134"/>
              <a:ext cx="0" cy="65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직선 연결선 101">
              <a:extLst>
                <a:ext uri="{FF2B5EF4-FFF2-40B4-BE49-F238E27FC236}">
                  <a16:creationId xmlns:a16="http://schemas.microsoft.com/office/drawing/2014/main" id="{C471D947-DF40-4176-BC50-6D019B0EA7B3}"/>
                </a:ext>
              </a:extLst>
            </p:cNvPr>
            <p:cNvCxnSpPr>
              <a:cxnSpLocks/>
            </p:cNvCxnSpPr>
            <p:nvPr/>
          </p:nvCxnSpPr>
          <p:spPr>
            <a:xfrm>
              <a:off x="5077349" y="2576134"/>
              <a:ext cx="0" cy="517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그룹 13">
            <a:extLst>
              <a:ext uri="{FF2B5EF4-FFF2-40B4-BE49-F238E27FC236}">
                <a16:creationId xmlns:a16="http://schemas.microsoft.com/office/drawing/2014/main" id="{F8E534B1-510D-443E-8636-42E41837CF9B}"/>
              </a:ext>
            </a:extLst>
          </p:cNvPr>
          <p:cNvGrpSpPr/>
          <p:nvPr/>
        </p:nvGrpSpPr>
        <p:grpSpPr>
          <a:xfrm>
            <a:off x="4597002" y="2527606"/>
            <a:ext cx="327187" cy="72000"/>
            <a:chOff x="4541640" y="2483917"/>
            <a:chExt cx="535709" cy="94100"/>
          </a:xfrm>
        </p:grpSpPr>
        <p:cxnSp>
          <p:nvCxnSpPr>
            <p:cNvPr id="87" name="직선 연결선 86">
              <a:extLst>
                <a:ext uri="{FF2B5EF4-FFF2-40B4-BE49-F238E27FC236}">
                  <a16:creationId xmlns:a16="http://schemas.microsoft.com/office/drawing/2014/main" id="{868DECAC-0871-4BD2-8079-098FF5FFD8C8}"/>
                </a:ext>
              </a:extLst>
            </p:cNvPr>
            <p:cNvCxnSpPr>
              <a:cxnSpLocks/>
            </p:cNvCxnSpPr>
            <p:nvPr/>
          </p:nvCxnSpPr>
          <p:spPr>
            <a:xfrm>
              <a:off x="4541640" y="2483917"/>
              <a:ext cx="5357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직선 연결선 94">
              <a:extLst>
                <a:ext uri="{FF2B5EF4-FFF2-40B4-BE49-F238E27FC236}">
                  <a16:creationId xmlns:a16="http://schemas.microsoft.com/office/drawing/2014/main" id="{553FAC68-FB5F-488B-AD92-46B287007B3D}"/>
                </a:ext>
              </a:extLst>
            </p:cNvPr>
            <p:cNvCxnSpPr/>
            <p:nvPr/>
          </p:nvCxnSpPr>
          <p:spPr>
            <a:xfrm>
              <a:off x="4541640" y="2483917"/>
              <a:ext cx="0" cy="94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직선 연결선 105">
              <a:extLst>
                <a:ext uri="{FF2B5EF4-FFF2-40B4-BE49-F238E27FC236}">
                  <a16:creationId xmlns:a16="http://schemas.microsoft.com/office/drawing/2014/main" id="{69AC9B0E-8630-439B-9025-01802D886C9A}"/>
                </a:ext>
              </a:extLst>
            </p:cNvPr>
            <p:cNvCxnSpPr>
              <a:cxnSpLocks/>
            </p:cNvCxnSpPr>
            <p:nvPr/>
          </p:nvCxnSpPr>
          <p:spPr>
            <a:xfrm>
              <a:off x="5077349" y="2483917"/>
              <a:ext cx="0" cy="94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그룹 12">
            <a:extLst>
              <a:ext uri="{FF2B5EF4-FFF2-40B4-BE49-F238E27FC236}">
                <a16:creationId xmlns:a16="http://schemas.microsoft.com/office/drawing/2014/main" id="{ED99745D-AAF1-4F84-9687-A860E5F0179E}"/>
              </a:ext>
            </a:extLst>
          </p:cNvPr>
          <p:cNvGrpSpPr/>
          <p:nvPr/>
        </p:nvGrpSpPr>
        <p:grpSpPr>
          <a:xfrm>
            <a:off x="4601447" y="2696702"/>
            <a:ext cx="168780" cy="144016"/>
            <a:chOff x="4541640" y="2670411"/>
            <a:chExt cx="357139" cy="144016"/>
          </a:xfrm>
        </p:grpSpPr>
        <p:cxnSp>
          <p:nvCxnSpPr>
            <p:cNvPr id="84" name="직선 연결선 83">
              <a:extLst>
                <a:ext uri="{FF2B5EF4-FFF2-40B4-BE49-F238E27FC236}">
                  <a16:creationId xmlns:a16="http://schemas.microsoft.com/office/drawing/2014/main" id="{8E66A4FA-A8F1-4BBA-AC1B-87E75B19FA90}"/>
                </a:ext>
              </a:extLst>
            </p:cNvPr>
            <p:cNvCxnSpPr>
              <a:cxnSpLocks/>
            </p:cNvCxnSpPr>
            <p:nvPr/>
          </p:nvCxnSpPr>
          <p:spPr>
            <a:xfrm>
              <a:off x="4541640" y="2670411"/>
              <a:ext cx="3571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직선 연결선 93">
              <a:extLst>
                <a:ext uri="{FF2B5EF4-FFF2-40B4-BE49-F238E27FC236}">
                  <a16:creationId xmlns:a16="http://schemas.microsoft.com/office/drawing/2014/main" id="{2915BF38-965A-4ECD-B348-7053ED99DFD8}"/>
                </a:ext>
              </a:extLst>
            </p:cNvPr>
            <p:cNvCxnSpPr/>
            <p:nvPr/>
          </p:nvCxnSpPr>
          <p:spPr>
            <a:xfrm>
              <a:off x="4541640" y="2670411"/>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직선 연결선 106">
              <a:extLst>
                <a:ext uri="{FF2B5EF4-FFF2-40B4-BE49-F238E27FC236}">
                  <a16:creationId xmlns:a16="http://schemas.microsoft.com/office/drawing/2014/main" id="{AF716106-EB7B-4B5D-9FAC-6F8BC46F2CE2}"/>
                </a:ext>
              </a:extLst>
            </p:cNvPr>
            <p:cNvCxnSpPr>
              <a:cxnSpLocks/>
            </p:cNvCxnSpPr>
            <p:nvPr/>
          </p:nvCxnSpPr>
          <p:spPr>
            <a:xfrm>
              <a:off x="4898779" y="2670411"/>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직선 연결선 108">
              <a:extLst>
                <a:ext uri="{FF2B5EF4-FFF2-40B4-BE49-F238E27FC236}">
                  <a16:creationId xmlns:a16="http://schemas.microsoft.com/office/drawing/2014/main" id="{F86ED932-558A-4EF4-8BAC-3555905EC453}"/>
                </a:ext>
              </a:extLst>
            </p:cNvPr>
            <p:cNvCxnSpPr>
              <a:cxnSpLocks/>
            </p:cNvCxnSpPr>
            <p:nvPr/>
          </p:nvCxnSpPr>
          <p:spPr>
            <a:xfrm>
              <a:off x="4898779" y="2670411"/>
              <a:ext cx="0" cy="36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0" name="TextBox 109">
            <a:extLst>
              <a:ext uri="{FF2B5EF4-FFF2-40B4-BE49-F238E27FC236}">
                <a16:creationId xmlns:a16="http://schemas.microsoft.com/office/drawing/2014/main" id="{454AA1D0-0E3D-47B1-A6AC-FE332EFD6326}"/>
              </a:ext>
            </a:extLst>
          </p:cNvPr>
          <p:cNvSpPr txBox="1"/>
          <p:nvPr/>
        </p:nvSpPr>
        <p:spPr>
          <a:xfrm>
            <a:off x="4442306" y="2550222"/>
            <a:ext cx="560825"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p&lt;0.0001</a:t>
            </a:r>
            <a:endParaRPr lang="ko-KR" altLang="en-US" sz="600" dirty="0">
              <a:latin typeface="Arial" panose="020B0604020202020204" pitchFamily="34" charset="0"/>
              <a:cs typeface="Arial" panose="020B0604020202020204" pitchFamily="34" charset="0"/>
            </a:endParaRPr>
          </a:p>
        </p:txBody>
      </p:sp>
      <p:sp>
        <p:nvSpPr>
          <p:cNvPr id="111" name="TextBox 110">
            <a:extLst>
              <a:ext uri="{FF2B5EF4-FFF2-40B4-BE49-F238E27FC236}">
                <a16:creationId xmlns:a16="http://schemas.microsoft.com/office/drawing/2014/main" id="{0969AE78-6698-4FEE-81B6-8BAACE95D663}"/>
              </a:ext>
            </a:extLst>
          </p:cNvPr>
          <p:cNvSpPr txBox="1"/>
          <p:nvPr/>
        </p:nvSpPr>
        <p:spPr>
          <a:xfrm>
            <a:off x="4504538" y="2380116"/>
            <a:ext cx="543504"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p&lt;0.0001</a:t>
            </a:r>
            <a:endParaRPr lang="ko-KR" altLang="en-US" sz="600" dirty="0">
              <a:latin typeface="Arial" panose="020B0604020202020204" pitchFamily="34" charset="0"/>
              <a:cs typeface="Arial" panose="020B0604020202020204" pitchFamily="34" charset="0"/>
            </a:endParaRPr>
          </a:p>
        </p:txBody>
      </p:sp>
      <p:sp>
        <p:nvSpPr>
          <p:cNvPr id="112" name="TextBox 111">
            <a:extLst>
              <a:ext uri="{FF2B5EF4-FFF2-40B4-BE49-F238E27FC236}">
                <a16:creationId xmlns:a16="http://schemas.microsoft.com/office/drawing/2014/main" id="{381EDDDF-2AC6-4A7F-9E19-3AFB1945BB4B}"/>
              </a:ext>
            </a:extLst>
          </p:cNvPr>
          <p:cNvSpPr txBox="1"/>
          <p:nvPr/>
        </p:nvSpPr>
        <p:spPr>
          <a:xfrm>
            <a:off x="4577729" y="2184342"/>
            <a:ext cx="591071"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p&lt;0.0001</a:t>
            </a:r>
            <a:endParaRPr lang="ko-KR" altLang="en-US" sz="600" dirty="0">
              <a:latin typeface="Arial" panose="020B0604020202020204" pitchFamily="34" charset="0"/>
              <a:cs typeface="Arial" panose="020B0604020202020204" pitchFamily="34" charset="0"/>
            </a:endParaRPr>
          </a:p>
        </p:txBody>
      </p:sp>
      <p:sp>
        <p:nvSpPr>
          <p:cNvPr id="113" name="TextBox 112">
            <a:extLst>
              <a:ext uri="{FF2B5EF4-FFF2-40B4-BE49-F238E27FC236}">
                <a16:creationId xmlns:a16="http://schemas.microsoft.com/office/drawing/2014/main" id="{F87699F2-2AD2-483B-BB17-0E80BCE979D1}"/>
              </a:ext>
            </a:extLst>
          </p:cNvPr>
          <p:cNvSpPr txBox="1"/>
          <p:nvPr/>
        </p:nvSpPr>
        <p:spPr>
          <a:xfrm>
            <a:off x="4888165" y="2418124"/>
            <a:ext cx="576067"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p=0.0369</a:t>
            </a:r>
            <a:endParaRPr lang="ko-KR" altLang="en-US" sz="600" dirty="0">
              <a:latin typeface="Arial" panose="020B0604020202020204" pitchFamily="34" charset="0"/>
              <a:cs typeface="Arial" panose="020B0604020202020204" pitchFamily="34" charset="0"/>
            </a:endParaRPr>
          </a:p>
        </p:txBody>
      </p:sp>
      <p:grpSp>
        <p:nvGrpSpPr>
          <p:cNvPr id="30" name="그룹 29">
            <a:extLst>
              <a:ext uri="{FF2B5EF4-FFF2-40B4-BE49-F238E27FC236}">
                <a16:creationId xmlns:a16="http://schemas.microsoft.com/office/drawing/2014/main" id="{04519745-BFA4-4630-94A7-EB8584066617}"/>
              </a:ext>
            </a:extLst>
          </p:cNvPr>
          <p:cNvGrpSpPr/>
          <p:nvPr/>
        </p:nvGrpSpPr>
        <p:grpSpPr>
          <a:xfrm>
            <a:off x="5528957" y="2436993"/>
            <a:ext cx="480592" cy="360000"/>
            <a:chOff x="5587648" y="2339901"/>
            <a:chExt cx="714279" cy="360000"/>
          </a:xfrm>
        </p:grpSpPr>
        <p:cxnSp>
          <p:nvCxnSpPr>
            <p:cNvPr id="116" name="직선 연결선 115">
              <a:extLst>
                <a:ext uri="{FF2B5EF4-FFF2-40B4-BE49-F238E27FC236}">
                  <a16:creationId xmlns:a16="http://schemas.microsoft.com/office/drawing/2014/main" id="{88B805D4-2AC5-4D34-AF79-3D5AF27DF889}"/>
                </a:ext>
              </a:extLst>
            </p:cNvPr>
            <p:cNvCxnSpPr>
              <a:cxnSpLocks/>
            </p:cNvCxnSpPr>
            <p:nvPr/>
          </p:nvCxnSpPr>
          <p:spPr>
            <a:xfrm>
              <a:off x="5587648" y="2346375"/>
              <a:ext cx="7142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직선 연결선 119">
              <a:extLst>
                <a:ext uri="{FF2B5EF4-FFF2-40B4-BE49-F238E27FC236}">
                  <a16:creationId xmlns:a16="http://schemas.microsoft.com/office/drawing/2014/main" id="{5F7FD045-9AB3-4F0F-BA41-C8C9130F1797}"/>
                </a:ext>
              </a:extLst>
            </p:cNvPr>
            <p:cNvCxnSpPr>
              <a:cxnSpLocks/>
            </p:cNvCxnSpPr>
            <p:nvPr/>
          </p:nvCxnSpPr>
          <p:spPr>
            <a:xfrm>
              <a:off x="5587648" y="2339901"/>
              <a:ext cx="0" cy="114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직선 연결선 120">
              <a:extLst>
                <a:ext uri="{FF2B5EF4-FFF2-40B4-BE49-F238E27FC236}">
                  <a16:creationId xmlns:a16="http://schemas.microsoft.com/office/drawing/2014/main" id="{6FB19E2C-BB14-48EB-A62A-C69EFABFD247}"/>
                </a:ext>
              </a:extLst>
            </p:cNvPr>
            <p:cNvCxnSpPr>
              <a:cxnSpLocks/>
            </p:cNvCxnSpPr>
            <p:nvPr/>
          </p:nvCxnSpPr>
          <p:spPr>
            <a:xfrm>
              <a:off x="6301927" y="2339901"/>
              <a:ext cx="0" cy="36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그룹 27">
            <a:extLst>
              <a:ext uri="{FF2B5EF4-FFF2-40B4-BE49-F238E27FC236}">
                <a16:creationId xmlns:a16="http://schemas.microsoft.com/office/drawing/2014/main" id="{F8C39F98-21CB-4AC1-9ABF-9546C687D9E3}"/>
              </a:ext>
            </a:extLst>
          </p:cNvPr>
          <p:cNvGrpSpPr/>
          <p:nvPr/>
        </p:nvGrpSpPr>
        <p:grpSpPr>
          <a:xfrm>
            <a:off x="5534906" y="2642350"/>
            <a:ext cx="312954" cy="180000"/>
            <a:chOff x="5587648" y="2483917"/>
            <a:chExt cx="535709" cy="232588"/>
          </a:xfrm>
        </p:grpSpPr>
        <p:cxnSp>
          <p:nvCxnSpPr>
            <p:cNvPr id="115" name="직선 연결선 114">
              <a:extLst>
                <a:ext uri="{FF2B5EF4-FFF2-40B4-BE49-F238E27FC236}">
                  <a16:creationId xmlns:a16="http://schemas.microsoft.com/office/drawing/2014/main" id="{0C8B8B75-4187-4961-B2D9-90CD024EACD7}"/>
                </a:ext>
              </a:extLst>
            </p:cNvPr>
            <p:cNvCxnSpPr>
              <a:cxnSpLocks/>
            </p:cNvCxnSpPr>
            <p:nvPr/>
          </p:nvCxnSpPr>
          <p:spPr>
            <a:xfrm>
              <a:off x="5587648" y="2483917"/>
              <a:ext cx="53570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직선 연결선 118">
              <a:extLst>
                <a:ext uri="{FF2B5EF4-FFF2-40B4-BE49-F238E27FC236}">
                  <a16:creationId xmlns:a16="http://schemas.microsoft.com/office/drawing/2014/main" id="{9E53F7A0-46AA-4F34-B6CF-19D447CC58E3}"/>
                </a:ext>
              </a:extLst>
            </p:cNvPr>
            <p:cNvCxnSpPr/>
            <p:nvPr/>
          </p:nvCxnSpPr>
          <p:spPr>
            <a:xfrm>
              <a:off x="5587648" y="2483917"/>
              <a:ext cx="0" cy="930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직선 연결선 123">
              <a:extLst>
                <a:ext uri="{FF2B5EF4-FFF2-40B4-BE49-F238E27FC236}">
                  <a16:creationId xmlns:a16="http://schemas.microsoft.com/office/drawing/2014/main" id="{242AB086-5930-46BE-9950-A52E8B7FE34C}"/>
                </a:ext>
              </a:extLst>
            </p:cNvPr>
            <p:cNvCxnSpPr>
              <a:cxnSpLocks/>
            </p:cNvCxnSpPr>
            <p:nvPr/>
          </p:nvCxnSpPr>
          <p:spPr>
            <a:xfrm>
              <a:off x="6123357" y="2483917"/>
              <a:ext cx="0" cy="23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5" name="직선 연결선 124">
            <a:extLst>
              <a:ext uri="{FF2B5EF4-FFF2-40B4-BE49-F238E27FC236}">
                <a16:creationId xmlns:a16="http://schemas.microsoft.com/office/drawing/2014/main" id="{1210D602-B217-4E06-BC04-58E25829E647}"/>
              </a:ext>
            </a:extLst>
          </p:cNvPr>
          <p:cNvCxnSpPr>
            <a:cxnSpLocks/>
          </p:cNvCxnSpPr>
          <p:nvPr/>
        </p:nvCxnSpPr>
        <p:spPr>
          <a:xfrm>
            <a:off x="5944788" y="2670411"/>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543C112B-F216-4112-9FEE-57814D8DCCE3}"/>
              </a:ext>
            </a:extLst>
          </p:cNvPr>
          <p:cNvSpPr txBox="1"/>
          <p:nvPr/>
        </p:nvSpPr>
        <p:spPr>
          <a:xfrm>
            <a:off x="5319888" y="2685138"/>
            <a:ext cx="576067" cy="184666"/>
          </a:xfrm>
          <a:prstGeom prst="rect">
            <a:avLst/>
          </a:prstGeom>
          <a:noFill/>
        </p:spPr>
        <p:txBody>
          <a:bodyPr wrap="square" rtlCol="0" anchor="t" anchorCtr="0">
            <a:spAutoFit/>
          </a:bodyPr>
          <a:lstStyle/>
          <a:p>
            <a:pPr algn="ctr"/>
            <a:r>
              <a:rPr lang="en-US" altLang="ko-KR" sz="600" dirty="0">
                <a:latin typeface="Arial" panose="020B0604020202020204" pitchFamily="34" charset="0"/>
                <a:cs typeface="Arial" panose="020B0604020202020204" pitchFamily="34" charset="0"/>
              </a:rPr>
              <a:t>p=0.0082</a:t>
            </a:r>
            <a:endParaRPr lang="ko-KR" altLang="en-US" sz="600" dirty="0">
              <a:latin typeface="Arial" panose="020B0604020202020204" pitchFamily="34" charset="0"/>
              <a:cs typeface="Arial" panose="020B0604020202020204" pitchFamily="34" charset="0"/>
            </a:endParaRPr>
          </a:p>
        </p:txBody>
      </p:sp>
      <p:grpSp>
        <p:nvGrpSpPr>
          <p:cNvPr id="17" name="그룹 16">
            <a:extLst>
              <a:ext uri="{FF2B5EF4-FFF2-40B4-BE49-F238E27FC236}">
                <a16:creationId xmlns:a16="http://schemas.microsoft.com/office/drawing/2014/main" id="{AFEEFF53-394A-48CD-959C-9EA77FB712A6}"/>
              </a:ext>
            </a:extLst>
          </p:cNvPr>
          <p:cNvGrpSpPr/>
          <p:nvPr/>
        </p:nvGrpSpPr>
        <p:grpSpPr>
          <a:xfrm>
            <a:off x="5534909" y="2825254"/>
            <a:ext cx="178567" cy="51464"/>
            <a:chOff x="5587648" y="2670411"/>
            <a:chExt cx="357140" cy="144016"/>
          </a:xfrm>
        </p:grpSpPr>
        <p:cxnSp>
          <p:nvCxnSpPr>
            <p:cNvPr id="114" name="직선 연결선 113">
              <a:extLst>
                <a:ext uri="{FF2B5EF4-FFF2-40B4-BE49-F238E27FC236}">
                  <a16:creationId xmlns:a16="http://schemas.microsoft.com/office/drawing/2014/main" id="{A217B4ED-F566-4784-A8A5-B9EAC3A62C78}"/>
                </a:ext>
              </a:extLst>
            </p:cNvPr>
            <p:cNvCxnSpPr>
              <a:cxnSpLocks/>
            </p:cNvCxnSpPr>
            <p:nvPr/>
          </p:nvCxnSpPr>
          <p:spPr>
            <a:xfrm>
              <a:off x="5587648" y="2670411"/>
              <a:ext cx="3571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직선 연결선 117">
              <a:extLst>
                <a:ext uri="{FF2B5EF4-FFF2-40B4-BE49-F238E27FC236}">
                  <a16:creationId xmlns:a16="http://schemas.microsoft.com/office/drawing/2014/main" id="{9F78B284-0602-42C5-9404-A701B4AE2557}"/>
                </a:ext>
              </a:extLst>
            </p:cNvPr>
            <p:cNvCxnSpPr/>
            <p:nvPr/>
          </p:nvCxnSpPr>
          <p:spPr>
            <a:xfrm>
              <a:off x="5587648" y="2670411"/>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직선 연결선 125">
              <a:extLst>
                <a:ext uri="{FF2B5EF4-FFF2-40B4-BE49-F238E27FC236}">
                  <a16:creationId xmlns:a16="http://schemas.microsoft.com/office/drawing/2014/main" id="{4D25A3B7-D20F-48B3-BB1C-95CDE55A927D}"/>
                </a:ext>
              </a:extLst>
            </p:cNvPr>
            <p:cNvCxnSpPr>
              <a:cxnSpLocks/>
            </p:cNvCxnSpPr>
            <p:nvPr/>
          </p:nvCxnSpPr>
          <p:spPr>
            <a:xfrm>
              <a:off x="5944788" y="2670411"/>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8" name="TextBox 127">
            <a:extLst>
              <a:ext uri="{FF2B5EF4-FFF2-40B4-BE49-F238E27FC236}">
                <a16:creationId xmlns:a16="http://schemas.microsoft.com/office/drawing/2014/main" id="{800551BD-DDD7-428F-83E3-2F62D65D5433}"/>
              </a:ext>
            </a:extLst>
          </p:cNvPr>
          <p:cNvSpPr txBox="1"/>
          <p:nvPr/>
        </p:nvSpPr>
        <p:spPr>
          <a:xfrm>
            <a:off x="5520604" y="2533191"/>
            <a:ext cx="501067" cy="92333"/>
          </a:xfrm>
          <a:prstGeom prst="rect">
            <a:avLst/>
          </a:prstGeom>
          <a:noFill/>
        </p:spPr>
        <p:txBody>
          <a:bodyPr wrap="square" lIns="0" tIns="0" rIns="0" bIns="0" rtlCol="0" anchor="t" anchorCtr="0">
            <a:spAutoFit/>
          </a:bodyPr>
          <a:lstStyle/>
          <a:p>
            <a:pPr algn="ctr"/>
            <a:r>
              <a:rPr lang="en-US" altLang="ko-KR" sz="600" dirty="0">
                <a:latin typeface="Arial" panose="020B0604020202020204" pitchFamily="34" charset="0"/>
                <a:cs typeface="Arial" panose="020B0604020202020204" pitchFamily="34" charset="0"/>
              </a:rPr>
              <a:t>p=0.0013</a:t>
            </a:r>
            <a:endParaRPr lang="ko-KR" altLang="en-US" sz="600" dirty="0">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id="{34D7E907-23DA-4F4F-B366-8F37EB520F70}"/>
              </a:ext>
            </a:extLst>
          </p:cNvPr>
          <p:cNvSpPr txBox="1"/>
          <p:nvPr/>
        </p:nvSpPr>
        <p:spPr>
          <a:xfrm>
            <a:off x="5534906" y="2329883"/>
            <a:ext cx="501067" cy="92333"/>
          </a:xfrm>
          <a:prstGeom prst="rect">
            <a:avLst/>
          </a:prstGeom>
          <a:noFill/>
        </p:spPr>
        <p:txBody>
          <a:bodyPr wrap="square" lIns="0" tIns="0" rIns="0" bIns="0" rtlCol="0" anchor="t" anchorCtr="0">
            <a:spAutoFit/>
          </a:bodyPr>
          <a:lstStyle/>
          <a:p>
            <a:pPr algn="ctr"/>
            <a:r>
              <a:rPr lang="en-US" altLang="ko-KR" sz="600" dirty="0">
                <a:latin typeface="Arial" panose="020B0604020202020204" pitchFamily="34" charset="0"/>
                <a:cs typeface="Arial" panose="020B0604020202020204" pitchFamily="34" charset="0"/>
              </a:rPr>
              <a:t>p=0.0012</a:t>
            </a:r>
            <a:endParaRPr lang="ko-KR" altLang="en-US" sz="600" dirty="0">
              <a:latin typeface="Arial" panose="020B0604020202020204" pitchFamily="34" charset="0"/>
              <a:cs typeface="Arial" panose="020B0604020202020204" pitchFamily="34" charset="0"/>
            </a:endParaRPr>
          </a:p>
        </p:txBody>
      </p:sp>
      <p:pic>
        <p:nvPicPr>
          <p:cNvPr id="19" name="그림 18">
            <a:extLst>
              <a:ext uri="{FF2B5EF4-FFF2-40B4-BE49-F238E27FC236}">
                <a16:creationId xmlns:a16="http://schemas.microsoft.com/office/drawing/2014/main" id="{38205765-DEFF-423B-A367-C224EBE81353}"/>
              </a:ext>
            </a:extLst>
          </p:cNvPr>
          <p:cNvPicPr preferRelativeResize="0">
            <a:picLocks/>
          </p:cNvPicPr>
          <p:nvPr/>
        </p:nvPicPr>
        <p:blipFill>
          <a:blip r:embed="rId6"/>
          <a:stretch>
            <a:fillRect/>
          </a:stretch>
        </p:blipFill>
        <p:spPr>
          <a:xfrm flipH="1" flipV="1">
            <a:off x="4999228" y="1605701"/>
            <a:ext cx="81966" cy="71650"/>
          </a:xfrm>
          <a:prstGeom prst="rect">
            <a:avLst/>
          </a:prstGeom>
          <a:ln w="3175">
            <a:solidFill>
              <a:schemeClr val="tx1"/>
            </a:solidFill>
          </a:ln>
        </p:spPr>
      </p:pic>
      <p:pic>
        <p:nvPicPr>
          <p:cNvPr id="20" name="그림 19">
            <a:extLst>
              <a:ext uri="{FF2B5EF4-FFF2-40B4-BE49-F238E27FC236}">
                <a16:creationId xmlns:a16="http://schemas.microsoft.com/office/drawing/2014/main" id="{B3D90909-DBB6-4EEA-BC0D-5F12AA0556FB}"/>
              </a:ext>
            </a:extLst>
          </p:cNvPr>
          <p:cNvPicPr preferRelativeResize="0">
            <a:picLocks/>
          </p:cNvPicPr>
          <p:nvPr/>
        </p:nvPicPr>
        <p:blipFill>
          <a:blip r:embed="rId7"/>
          <a:stretch>
            <a:fillRect/>
          </a:stretch>
        </p:blipFill>
        <p:spPr>
          <a:xfrm>
            <a:off x="4999228" y="1704668"/>
            <a:ext cx="81966" cy="71650"/>
          </a:xfrm>
          <a:prstGeom prst="rect">
            <a:avLst/>
          </a:prstGeom>
          <a:ln w="3175">
            <a:solidFill>
              <a:schemeClr val="tx1"/>
            </a:solidFill>
          </a:ln>
        </p:spPr>
      </p:pic>
      <p:pic>
        <p:nvPicPr>
          <p:cNvPr id="21" name="그림 20">
            <a:extLst>
              <a:ext uri="{FF2B5EF4-FFF2-40B4-BE49-F238E27FC236}">
                <a16:creationId xmlns:a16="http://schemas.microsoft.com/office/drawing/2014/main" id="{44910861-B3E6-49BC-848F-D791DAA6EAD1}"/>
              </a:ext>
            </a:extLst>
          </p:cNvPr>
          <p:cNvPicPr preferRelativeResize="0">
            <a:picLocks/>
          </p:cNvPicPr>
          <p:nvPr/>
        </p:nvPicPr>
        <p:blipFill>
          <a:blip r:embed="rId8"/>
          <a:stretch>
            <a:fillRect/>
          </a:stretch>
        </p:blipFill>
        <p:spPr>
          <a:xfrm>
            <a:off x="4999228" y="1803635"/>
            <a:ext cx="81966" cy="71650"/>
          </a:xfrm>
          <a:prstGeom prst="rect">
            <a:avLst/>
          </a:prstGeom>
          <a:ln w="3175">
            <a:solidFill>
              <a:schemeClr val="tx1"/>
            </a:solidFill>
          </a:ln>
        </p:spPr>
      </p:pic>
      <p:pic>
        <p:nvPicPr>
          <p:cNvPr id="22" name="그림 21">
            <a:extLst>
              <a:ext uri="{FF2B5EF4-FFF2-40B4-BE49-F238E27FC236}">
                <a16:creationId xmlns:a16="http://schemas.microsoft.com/office/drawing/2014/main" id="{5C0611BB-17B2-462D-A4BA-E5A576B54D22}"/>
              </a:ext>
            </a:extLst>
          </p:cNvPr>
          <p:cNvPicPr preferRelativeResize="0">
            <a:picLocks/>
          </p:cNvPicPr>
          <p:nvPr/>
        </p:nvPicPr>
        <p:blipFill>
          <a:blip r:embed="rId9"/>
          <a:stretch>
            <a:fillRect/>
          </a:stretch>
        </p:blipFill>
        <p:spPr>
          <a:xfrm>
            <a:off x="4999228" y="1902602"/>
            <a:ext cx="81966" cy="71650"/>
          </a:xfrm>
          <a:prstGeom prst="rect">
            <a:avLst/>
          </a:prstGeom>
          <a:ln w="3175">
            <a:solidFill>
              <a:schemeClr val="tx1"/>
            </a:solidFill>
          </a:ln>
        </p:spPr>
      </p:pic>
      <p:pic>
        <p:nvPicPr>
          <p:cNvPr id="25" name="그림 24">
            <a:extLst>
              <a:ext uri="{FF2B5EF4-FFF2-40B4-BE49-F238E27FC236}">
                <a16:creationId xmlns:a16="http://schemas.microsoft.com/office/drawing/2014/main" id="{3B42FA5F-07B3-46E1-8DD0-8C1683DA3608}"/>
              </a:ext>
            </a:extLst>
          </p:cNvPr>
          <p:cNvPicPr preferRelativeResize="0">
            <a:picLocks/>
          </p:cNvPicPr>
          <p:nvPr/>
        </p:nvPicPr>
        <p:blipFill>
          <a:blip r:embed="rId10"/>
          <a:stretch>
            <a:fillRect/>
          </a:stretch>
        </p:blipFill>
        <p:spPr>
          <a:xfrm flipV="1">
            <a:off x="4999228" y="1506734"/>
            <a:ext cx="81966" cy="71650"/>
          </a:xfrm>
          <a:prstGeom prst="rect">
            <a:avLst/>
          </a:prstGeom>
          <a:ln w="3175">
            <a:solidFill>
              <a:schemeClr val="tx1"/>
            </a:solidFill>
          </a:ln>
        </p:spPr>
      </p:pic>
      <p:graphicFrame>
        <p:nvGraphicFramePr>
          <p:cNvPr id="2" name="개체 1">
            <a:extLst>
              <a:ext uri="{FF2B5EF4-FFF2-40B4-BE49-F238E27FC236}">
                <a16:creationId xmlns:a16="http://schemas.microsoft.com/office/drawing/2014/main" id="{22075990-1F2C-4E39-BF14-605E56305D70}"/>
              </a:ext>
            </a:extLst>
          </p:cNvPr>
          <p:cNvGraphicFramePr>
            <a:graphicFrameLocks noChangeAspect="1"/>
          </p:cNvGraphicFramePr>
          <p:nvPr>
            <p:extLst>
              <p:ext uri="{D42A27DB-BD31-4B8C-83A1-F6EECF244321}">
                <p14:modId xmlns:p14="http://schemas.microsoft.com/office/powerpoint/2010/main" val="2671192797"/>
              </p:ext>
            </p:extLst>
          </p:nvPr>
        </p:nvGraphicFramePr>
        <p:xfrm>
          <a:off x="473075" y="1384300"/>
          <a:ext cx="1960563" cy="2056532"/>
        </p:xfrm>
        <a:graphic>
          <a:graphicData uri="http://schemas.openxmlformats.org/presentationml/2006/ole">
            <mc:AlternateContent xmlns:mc="http://schemas.openxmlformats.org/markup-compatibility/2006">
              <mc:Choice xmlns:v="urn:schemas-microsoft-com:vml" Requires="v">
                <p:oleObj spid="_x0000_s14045" name="Prism 9" r:id="rId11" imgW="1960579" imgH="2196940" progId="Prism9.Document">
                  <p:embed/>
                </p:oleObj>
              </mc:Choice>
              <mc:Fallback>
                <p:oleObj name="Prism 9" r:id="rId11" imgW="1960579" imgH="2196940" progId="Prism9.Document">
                  <p:embed/>
                  <p:pic>
                    <p:nvPicPr>
                      <p:cNvPr id="0" name=""/>
                      <p:cNvPicPr/>
                      <p:nvPr/>
                    </p:nvPicPr>
                    <p:blipFill>
                      <a:blip r:embed="rId12"/>
                      <a:stretch>
                        <a:fillRect/>
                      </a:stretch>
                    </p:blipFill>
                    <p:spPr>
                      <a:xfrm>
                        <a:off x="473075" y="1384300"/>
                        <a:ext cx="1960563" cy="2056532"/>
                      </a:xfrm>
                      <a:prstGeom prst="rect">
                        <a:avLst/>
                      </a:prstGeom>
                    </p:spPr>
                  </p:pic>
                </p:oleObj>
              </mc:Fallback>
            </mc:AlternateContent>
          </a:graphicData>
        </a:graphic>
      </p:graphicFrame>
      <p:sp>
        <p:nvSpPr>
          <p:cNvPr id="7" name="직사각형 6">
            <a:extLst>
              <a:ext uri="{FF2B5EF4-FFF2-40B4-BE49-F238E27FC236}">
                <a16:creationId xmlns:a16="http://schemas.microsoft.com/office/drawing/2014/main" id="{5026C3E4-43AA-4E2D-A376-94E3FD8BEED6}"/>
              </a:ext>
            </a:extLst>
          </p:cNvPr>
          <p:cNvSpPr/>
          <p:nvPr/>
        </p:nvSpPr>
        <p:spPr>
          <a:xfrm>
            <a:off x="602863" y="2977202"/>
            <a:ext cx="1739244" cy="4643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 name="TextBox 7">
            <a:extLst>
              <a:ext uri="{FF2B5EF4-FFF2-40B4-BE49-F238E27FC236}">
                <a16:creationId xmlns:a16="http://schemas.microsoft.com/office/drawing/2014/main" id="{2A405054-D424-4AF7-B07E-9FCD57AD2C7C}"/>
              </a:ext>
            </a:extLst>
          </p:cNvPr>
          <p:cNvSpPr txBox="1"/>
          <p:nvPr/>
        </p:nvSpPr>
        <p:spPr>
          <a:xfrm>
            <a:off x="916262" y="2949182"/>
            <a:ext cx="36004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E597FC5D-A64D-4BE9-9792-B3AC3EEE72B5}"/>
              </a:ext>
            </a:extLst>
          </p:cNvPr>
          <p:cNvSpPr txBox="1"/>
          <p:nvPr/>
        </p:nvSpPr>
        <p:spPr>
          <a:xfrm>
            <a:off x="1608085" y="2949182"/>
            <a:ext cx="36004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C9D665B3-F8A3-4AAB-A390-F1B70B959410}"/>
              </a:ext>
            </a:extLst>
          </p:cNvPr>
          <p:cNvSpPr txBox="1"/>
          <p:nvPr/>
        </p:nvSpPr>
        <p:spPr>
          <a:xfrm>
            <a:off x="1130159" y="2949182"/>
            <a:ext cx="617093"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GSK3</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 KO</a:t>
            </a:r>
            <a:endParaRPr lang="ko-KR" altLang="en-US" sz="700" dirty="0">
              <a:latin typeface="Arial" panose="020B0604020202020204" pitchFamily="34" charset="0"/>
              <a:cs typeface="Arial" panose="020B0604020202020204" pitchFamily="34" charset="0"/>
            </a:endParaRPr>
          </a:p>
        </p:txBody>
      </p:sp>
      <p:sp>
        <p:nvSpPr>
          <p:cNvPr id="93" name="TextBox 92">
            <a:extLst>
              <a:ext uri="{FF2B5EF4-FFF2-40B4-BE49-F238E27FC236}">
                <a16:creationId xmlns:a16="http://schemas.microsoft.com/office/drawing/2014/main" id="{3748E712-96CB-441E-BB02-F65B9C4D49A2}"/>
              </a:ext>
            </a:extLst>
          </p:cNvPr>
          <p:cNvSpPr txBox="1"/>
          <p:nvPr/>
        </p:nvSpPr>
        <p:spPr>
          <a:xfrm>
            <a:off x="1818020" y="2949182"/>
            <a:ext cx="617093"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GSK3</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 KO</a:t>
            </a:r>
            <a:endParaRPr lang="ko-KR" altLang="en-US" sz="700" dirty="0">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770A9C35-3558-4A6E-AE62-5D45FA65FC4E}"/>
              </a:ext>
            </a:extLst>
          </p:cNvPr>
          <p:cNvSpPr txBox="1"/>
          <p:nvPr/>
        </p:nvSpPr>
        <p:spPr>
          <a:xfrm>
            <a:off x="1090936" y="3230724"/>
            <a:ext cx="36004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99" name="TextBox 98">
            <a:extLst>
              <a:ext uri="{FF2B5EF4-FFF2-40B4-BE49-F238E27FC236}">
                <a16:creationId xmlns:a16="http://schemas.microsoft.com/office/drawing/2014/main" id="{3E689F6B-4CDD-4B32-8096-3084632A2689}"/>
              </a:ext>
            </a:extLst>
          </p:cNvPr>
          <p:cNvSpPr txBox="1"/>
          <p:nvPr/>
        </p:nvSpPr>
        <p:spPr>
          <a:xfrm>
            <a:off x="1626214" y="3230724"/>
            <a:ext cx="75362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MAST4-PDZ</a:t>
            </a:r>
            <a:endParaRPr lang="ko-KR" altLang="en-US" sz="700" dirty="0">
              <a:latin typeface="Arial" panose="020B0604020202020204" pitchFamily="34" charset="0"/>
              <a:cs typeface="Arial" panose="020B0604020202020204" pitchFamily="34" charset="0"/>
            </a:endParaRPr>
          </a:p>
        </p:txBody>
      </p:sp>
      <p:cxnSp>
        <p:nvCxnSpPr>
          <p:cNvPr id="10" name="직선 연결선 9">
            <a:extLst>
              <a:ext uri="{FF2B5EF4-FFF2-40B4-BE49-F238E27FC236}">
                <a16:creationId xmlns:a16="http://schemas.microsoft.com/office/drawing/2014/main" id="{75D69BD8-2B34-46EE-8E55-DD95D19904C1}"/>
              </a:ext>
            </a:extLst>
          </p:cNvPr>
          <p:cNvCxnSpPr/>
          <p:nvPr/>
        </p:nvCxnSpPr>
        <p:spPr>
          <a:xfrm>
            <a:off x="974298" y="3230724"/>
            <a:ext cx="585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직선 연결선 100">
            <a:extLst>
              <a:ext uri="{FF2B5EF4-FFF2-40B4-BE49-F238E27FC236}">
                <a16:creationId xmlns:a16="http://schemas.microsoft.com/office/drawing/2014/main" id="{D30AE800-C43E-44B9-BA2D-4F3B77E6E6EB}"/>
              </a:ext>
            </a:extLst>
          </p:cNvPr>
          <p:cNvCxnSpPr/>
          <p:nvPr/>
        </p:nvCxnSpPr>
        <p:spPr>
          <a:xfrm>
            <a:off x="1656278" y="3230724"/>
            <a:ext cx="5855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319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45811" y="3233739"/>
            <a:ext cx="3271444" cy="1647253"/>
          </a:xfrm>
          <a:prstGeom prst="rect">
            <a:avLst/>
          </a:prstGeom>
        </p:spPr>
      </p:pic>
      <p:grpSp>
        <p:nvGrpSpPr>
          <p:cNvPr id="11" name="그룹 10"/>
          <p:cNvGrpSpPr/>
          <p:nvPr/>
        </p:nvGrpSpPr>
        <p:grpSpPr>
          <a:xfrm>
            <a:off x="2411153" y="2823943"/>
            <a:ext cx="1285042" cy="527394"/>
            <a:chOff x="541418" y="7173330"/>
            <a:chExt cx="2775511" cy="1284438"/>
          </a:xfrm>
        </p:grpSpPr>
        <p:cxnSp>
          <p:nvCxnSpPr>
            <p:cNvPr id="12" name="직선 연결선 11">
              <a:extLst>
                <a:ext uri="{FF2B5EF4-FFF2-40B4-BE49-F238E27FC236}">
                  <a16:creationId xmlns:a16="http://schemas.microsoft.com/office/drawing/2014/main" id="{614F3C8C-F757-4AC5-98A3-6F53201C4191}"/>
                </a:ext>
              </a:extLst>
            </p:cNvPr>
            <p:cNvCxnSpPr/>
            <p:nvPr/>
          </p:nvCxnSpPr>
          <p:spPr>
            <a:xfrm flipH="1">
              <a:off x="1569293" y="8027638"/>
              <a:ext cx="10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4">
              <a:extLst>
                <a:ext uri="{FF2B5EF4-FFF2-40B4-BE49-F238E27FC236}">
                  <a16:creationId xmlns:a16="http://schemas.microsoft.com/office/drawing/2014/main" id="{1C8B0F03-A184-41E0-B008-09BC2767C61C}"/>
                </a:ext>
              </a:extLst>
            </p:cNvPr>
            <p:cNvPicPr preferRelativeResize="0">
              <a:picLocks noChangeArrowheads="1"/>
            </p:cNvPicPr>
            <p:nvPr/>
          </p:nvPicPr>
          <p:blipFill rotWithShape="1">
            <a:blip r:embed="rId3">
              <a:extLst>
                <a:ext uri="{BEBA8EAE-BF5A-486C-A8C5-ECC9F3942E4B}">
                  <a14:imgProps xmlns:a14="http://schemas.microsoft.com/office/drawing/2010/main">
                    <a14:imgLayer r:embed="rId4">
                      <a14:imgEffect>
                        <a14:brightnessContrast bright="-14000" contrast="48000"/>
                      </a14:imgEffect>
                    </a14:imgLayer>
                  </a14:imgProps>
                </a:ext>
                <a:ext uri="{28A0092B-C50C-407E-A947-70E740481C1C}">
                  <a14:useLocalDpi xmlns:a14="http://schemas.microsoft.com/office/drawing/2010/main"/>
                </a:ext>
              </a:extLst>
            </a:blip>
            <a:srcRect/>
            <a:stretch/>
          </p:blipFill>
          <p:spPr bwMode="auto">
            <a:xfrm flipH="1">
              <a:off x="1707679" y="7859487"/>
              <a:ext cx="1560230" cy="535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B50635E7-10B5-45EB-9ECE-0F2F267A4FE7}"/>
                </a:ext>
              </a:extLst>
            </p:cNvPr>
            <p:cNvSpPr txBox="1"/>
            <p:nvPr/>
          </p:nvSpPr>
          <p:spPr>
            <a:xfrm>
              <a:off x="882430" y="7813345"/>
              <a:ext cx="841939" cy="421322"/>
            </a:xfrm>
            <a:prstGeom prst="rect">
              <a:avLst/>
            </a:prstGeom>
            <a:noFill/>
          </p:spPr>
          <p:txBody>
            <a:bodyPr wrap="square" rtlCol="0">
              <a:spAutoFit/>
            </a:bodyPr>
            <a:lstStyle/>
            <a:p>
              <a:pPr algn="r"/>
              <a:r>
                <a:rPr lang="en-US" altLang="ko-KR" sz="524" dirty="0">
                  <a:latin typeface="Arial" panose="020B0604020202020204" pitchFamily="34" charset="0"/>
                  <a:cs typeface="Arial" panose="020B0604020202020204" pitchFamily="34" charset="0"/>
                </a:rPr>
                <a:t>235 bp</a:t>
              </a:r>
              <a:endParaRPr lang="ko-KR" altLang="en-US" sz="524" dirty="0">
                <a:latin typeface="Arial" panose="020B0604020202020204" pitchFamily="34" charset="0"/>
                <a:cs typeface="Arial" panose="020B0604020202020204" pitchFamily="34" charset="0"/>
              </a:endParaRPr>
            </a:p>
          </p:txBody>
        </p:sp>
        <p:cxnSp>
          <p:nvCxnSpPr>
            <p:cNvPr id="15" name="직선 연결선 14">
              <a:extLst>
                <a:ext uri="{FF2B5EF4-FFF2-40B4-BE49-F238E27FC236}">
                  <a16:creationId xmlns:a16="http://schemas.microsoft.com/office/drawing/2014/main" id="{6D482C1D-0446-4BAF-A54C-17353ED6796B}"/>
                </a:ext>
              </a:extLst>
            </p:cNvPr>
            <p:cNvCxnSpPr/>
            <p:nvPr/>
          </p:nvCxnSpPr>
          <p:spPr>
            <a:xfrm flipH="1">
              <a:off x="1569293" y="8258689"/>
              <a:ext cx="10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0A88498-DE5E-4D3E-AFBB-D40F1F6B4600}"/>
                </a:ext>
              </a:extLst>
            </p:cNvPr>
            <p:cNvSpPr txBox="1"/>
            <p:nvPr/>
          </p:nvSpPr>
          <p:spPr>
            <a:xfrm>
              <a:off x="778122" y="8036446"/>
              <a:ext cx="946250" cy="421322"/>
            </a:xfrm>
            <a:prstGeom prst="rect">
              <a:avLst/>
            </a:prstGeom>
            <a:noFill/>
          </p:spPr>
          <p:txBody>
            <a:bodyPr wrap="square" rtlCol="0">
              <a:spAutoFit/>
            </a:bodyPr>
            <a:lstStyle/>
            <a:p>
              <a:pPr algn="r"/>
              <a:r>
                <a:rPr lang="en-US" altLang="ko-KR" sz="524" dirty="0">
                  <a:latin typeface="Arial" panose="020B0604020202020204" pitchFamily="34" charset="0"/>
                  <a:cs typeface="Arial" panose="020B0604020202020204" pitchFamily="34" charset="0"/>
                </a:rPr>
                <a:t>164 bp</a:t>
              </a:r>
              <a:endParaRPr lang="ko-KR" altLang="en-US" sz="524"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FE7D912B-1717-4E8A-8227-433DBBFA829D}"/>
                </a:ext>
              </a:extLst>
            </p:cNvPr>
            <p:cNvSpPr txBox="1"/>
            <p:nvPr/>
          </p:nvSpPr>
          <p:spPr>
            <a:xfrm>
              <a:off x="1642666" y="7472717"/>
              <a:ext cx="675833" cy="438813"/>
            </a:xfrm>
            <a:prstGeom prst="rect">
              <a:avLst/>
            </a:prstGeom>
            <a:noFill/>
          </p:spPr>
          <p:txBody>
            <a:bodyPr wrap="none" rtlCol="0">
              <a:spAutoFit/>
            </a:bodyPr>
            <a:lstStyle/>
            <a:p>
              <a:pPr algn="ctr"/>
              <a:r>
                <a:rPr lang="en-US" altLang="ko-KR" sz="571" b="1" dirty="0">
                  <a:latin typeface="Arial" panose="020B0604020202020204" pitchFamily="34" charset="0"/>
                  <a:cs typeface="Arial" panose="020B0604020202020204" pitchFamily="34" charset="0"/>
                </a:rPr>
                <a:t>+/+ </a:t>
              </a:r>
              <a:endParaRPr lang="ko-KR" altLang="en-US" sz="571" b="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4D593C63-E01E-4D65-A419-BB65867A3F11}"/>
                </a:ext>
              </a:extLst>
            </p:cNvPr>
            <p:cNvSpPr txBox="1"/>
            <p:nvPr/>
          </p:nvSpPr>
          <p:spPr>
            <a:xfrm>
              <a:off x="2200357" y="7472717"/>
              <a:ext cx="547732" cy="438813"/>
            </a:xfrm>
            <a:prstGeom prst="rect">
              <a:avLst/>
            </a:prstGeom>
            <a:noFill/>
          </p:spPr>
          <p:txBody>
            <a:bodyPr wrap="none" rtlCol="0">
              <a:spAutoFit/>
            </a:bodyPr>
            <a:lstStyle/>
            <a:p>
              <a:pPr algn="ctr"/>
              <a:r>
                <a:rPr lang="en-US" altLang="ko-KR" sz="571" b="1" dirty="0">
                  <a:latin typeface="Arial" panose="020B0604020202020204" pitchFamily="34" charset="0"/>
                  <a:cs typeface="Arial" panose="020B0604020202020204" pitchFamily="34" charset="0"/>
                </a:rPr>
                <a:t>-/-</a:t>
              </a:r>
              <a:endParaRPr lang="ko-KR" altLang="en-US" sz="571" b="1"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D5DB857E-D514-488B-BC59-D1279EDF1D85}"/>
                </a:ext>
              </a:extLst>
            </p:cNvPr>
            <p:cNvSpPr txBox="1"/>
            <p:nvPr/>
          </p:nvSpPr>
          <p:spPr>
            <a:xfrm>
              <a:off x="541418" y="7173330"/>
              <a:ext cx="1551108" cy="749573"/>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a:t>
              </a:r>
            </a:p>
            <a:p>
              <a:pPr algn="ctr"/>
              <a:r>
                <a:rPr lang="en-US" altLang="ko-KR" sz="700" dirty="0">
                  <a:latin typeface="Arial" panose="020B0604020202020204" pitchFamily="34" charset="0"/>
                  <a:cs typeface="Arial" panose="020B0604020202020204" pitchFamily="34" charset="0"/>
                </a:rPr>
                <a:t>genotype </a:t>
              </a:r>
              <a:endParaRPr lang="ko-KR" altLang="en-US" sz="7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CE5B315-8F08-468C-8055-71708D14EA61}"/>
                </a:ext>
              </a:extLst>
            </p:cNvPr>
            <p:cNvSpPr txBox="1"/>
            <p:nvPr/>
          </p:nvSpPr>
          <p:spPr>
            <a:xfrm>
              <a:off x="2727650" y="7463386"/>
              <a:ext cx="589279" cy="438813"/>
            </a:xfrm>
            <a:prstGeom prst="rect">
              <a:avLst/>
            </a:prstGeom>
            <a:noFill/>
          </p:spPr>
          <p:txBody>
            <a:bodyPr wrap="none" rtlCol="0">
              <a:spAutoFit/>
            </a:bodyPr>
            <a:lstStyle/>
            <a:p>
              <a:pPr algn="ctr"/>
              <a:r>
                <a:rPr lang="en-US" altLang="ko-KR" sz="571" b="1" dirty="0">
                  <a:latin typeface="Arial" panose="020B0604020202020204" pitchFamily="34" charset="0"/>
                  <a:cs typeface="Arial" panose="020B0604020202020204" pitchFamily="34" charset="0"/>
                </a:rPr>
                <a:t>+/-</a:t>
              </a:r>
              <a:endParaRPr lang="ko-KR" altLang="en-US" sz="571" b="1" dirty="0">
                <a:latin typeface="Arial" panose="020B0604020202020204" pitchFamily="34" charset="0"/>
                <a:cs typeface="Arial" panose="020B0604020202020204" pitchFamily="34" charset="0"/>
              </a:endParaRPr>
            </a:p>
          </p:txBody>
        </p:sp>
      </p:grpSp>
      <p:grpSp>
        <p:nvGrpSpPr>
          <p:cNvPr id="6" name="그룹 5">
            <a:extLst>
              <a:ext uri="{FF2B5EF4-FFF2-40B4-BE49-F238E27FC236}">
                <a16:creationId xmlns:a16="http://schemas.microsoft.com/office/drawing/2014/main" id="{5D1C5D40-E1D3-4073-BB43-2B6E780D0174}"/>
              </a:ext>
            </a:extLst>
          </p:cNvPr>
          <p:cNvGrpSpPr/>
          <p:nvPr/>
        </p:nvGrpSpPr>
        <p:grpSpPr>
          <a:xfrm>
            <a:off x="4018741" y="3444699"/>
            <a:ext cx="905985" cy="1336781"/>
            <a:chOff x="8817514" y="5044443"/>
            <a:chExt cx="1902569" cy="2807245"/>
          </a:xfrm>
        </p:grpSpPr>
        <p:pic>
          <p:nvPicPr>
            <p:cNvPr id="22" name="그림 4">
              <a:extLst>
                <a:ext uri="{FF2B5EF4-FFF2-40B4-BE49-F238E27FC236}">
                  <a16:creationId xmlns:a16="http://schemas.microsoft.com/office/drawing/2014/main" id="{9F7C43D4-F0F1-4867-957E-798FF4C8E0E4}"/>
                </a:ext>
              </a:extLst>
            </p:cNvPr>
            <p:cNvPicPr preferRelativeResize="0">
              <a:picLocks/>
            </p:cNvPicPr>
            <p:nvPr/>
          </p:nvPicPr>
          <p:blipFill rotWithShape="1">
            <a:blip r:embed="rId5">
              <a:extLst>
                <a:ext uri="{BEBA8EAE-BF5A-486C-A8C5-ECC9F3942E4B}">
                  <a14:imgProps xmlns:a14="http://schemas.microsoft.com/office/drawing/2010/main">
                    <a14:imgLayer r:embed="rId6">
                      <a14:imgEffect>
                        <a14:brightnessContrast bright="21000" contrast="12000"/>
                      </a14:imgEffect>
                    </a14:imgLayer>
                  </a14:imgProps>
                </a:ext>
                <a:ext uri="{28A0092B-C50C-407E-A947-70E740481C1C}">
                  <a14:useLocalDpi xmlns:a14="http://schemas.microsoft.com/office/drawing/2010/main"/>
                </a:ext>
              </a:extLst>
            </a:blip>
            <a:srcRect/>
            <a:stretch/>
          </p:blipFill>
          <p:spPr bwMode="auto">
            <a:xfrm>
              <a:off x="8962794" y="5702545"/>
              <a:ext cx="720000" cy="28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C518289-AEDB-4279-B1A5-9ED0A088EC58}"/>
                </a:ext>
              </a:extLst>
            </p:cNvPr>
            <p:cNvSpPr txBox="1"/>
            <p:nvPr/>
          </p:nvSpPr>
          <p:spPr>
            <a:xfrm>
              <a:off x="9584804" y="5652737"/>
              <a:ext cx="916308" cy="420116"/>
            </a:xfrm>
            <a:prstGeom prst="rect">
              <a:avLst/>
            </a:prstGeom>
            <a:noFill/>
          </p:spPr>
          <p:txBody>
            <a:bodyPr wrap="square">
              <a:spAutoFit/>
            </a:bodyPr>
            <a:lstStyle/>
            <a:p>
              <a:pPr>
                <a:defRPr/>
              </a:pP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pic>
          <p:nvPicPr>
            <p:cNvPr id="24" name="그림 23">
              <a:extLst>
                <a:ext uri="{FF2B5EF4-FFF2-40B4-BE49-F238E27FC236}">
                  <a16:creationId xmlns:a16="http://schemas.microsoft.com/office/drawing/2014/main" id="{769251E5-7136-4319-8BAA-C070D9427806}"/>
                </a:ext>
              </a:extLst>
            </p:cNvPr>
            <p:cNvPicPr preferRelativeResize="0">
              <a:picLocks/>
            </p:cNvPicPr>
            <p:nvPr/>
          </p:nvPicPr>
          <p:blipFill rotWithShape="1">
            <a:blip r:embed="rId7">
              <a:extLst>
                <a:ext uri="{28A0092B-C50C-407E-A947-70E740481C1C}">
                  <a14:useLocalDpi xmlns:a14="http://schemas.microsoft.com/office/drawing/2010/main"/>
                </a:ext>
              </a:extLst>
            </a:blip>
            <a:srcRect/>
            <a:stretch/>
          </p:blipFill>
          <p:spPr>
            <a:xfrm>
              <a:off x="8962794" y="6054429"/>
              <a:ext cx="720000" cy="288000"/>
            </a:xfrm>
            <a:prstGeom prst="rect">
              <a:avLst/>
            </a:prstGeom>
            <a:ln>
              <a:solidFill>
                <a:schemeClr val="tx1"/>
              </a:solidFill>
            </a:ln>
          </p:spPr>
        </p:pic>
        <p:sp>
          <p:nvSpPr>
            <p:cNvPr id="25" name="TextBox 24">
              <a:extLst>
                <a:ext uri="{FF2B5EF4-FFF2-40B4-BE49-F238E27FC236}">
                  <a16:creationId xmlns:a16="http://schemas.microsoft.com/office/drawing/2014/main" id="{E5820B95-B9B1-4FE6-8D72-C70AC5B493B1}"/>
                </a:ext>
              </a:extLst>
            </p:cNvPr>
            <p:cNvSpPr txBox="1"/>
            <p:nvPr/>
          </p:nvSpPr>
          <p:spPr>
            <a:xfrm>
              <a:off x="9584806" y="6004621"/>
              <a:ext cx="955599" cy="420116"/>
            </a:xfrm>
            <a:prstGeom prst="rect">
              <a:avLst/>
            </a:prstGeom>
            <a:noFill/>
          </p:spPr>
          <p:txBody>
            <a:bodyPr wrap="square">
              <a:spAutoFit/>
            </a:bodyPr>
            <a:lstStyle/>
            <a:p>
              <a:pPr>
                <a:defRPr/>
              </a:pP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386C7D31-05F5-4698-A736-C37C835758BF}"/>
                </a:ext>
              </a:extLst>
            </p:cNvPr>
            <p:cNvSpPr txBox="1"/>
            <p:nvPr/>
          </p:nvSpPr>
          <p:spPr>
            <a:xfrm>
              <a:off x="8817514" y="5363903"/>
              <a:ext cx="734530"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WT </a:t>
              </a:r>
              <a:endParaRPr lang="ko-KR" altLang="en-US" sz="7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BBBAFBAD-70C8-4D3C-B9CE-2061B39B1559}"/>
                </a:ext>
              </a:extLst>
            </p:cNvPr>
            <p:cNvSpPr txBox="1"/>
            <p:nvPr/>
          </p:nvSpPr>
          <p:spPr>
            <a:xfrm>
              <a:off x="9164073" y="5363903"/>
              <a:ext cx="660471"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cxnSp>
          <p:nvCxnSpPr>
            <p:cNvPr id="28" name="직선 연결선 27">
              <a:extLst>
                <a:ext uri="{FF2B5EF4-FFF2-40B4-BE49-F238E27FC236}">
                  <a16:creationId xmlns:a16="http://schemas.microsoft.com/office/drawing/2014/main" id="{C21A4B9A-7881-4253-9883-98B62894ED8F}"/>
                </a:ext>
              </a:extLst>
            </p:cNvPr>
            <p:cNvCxnSpPr/>
            <p:nvPr/>
          </p:nvCxnSpPr>
          <p:spPr>
            <a:xfrm>
              <a:off x="8964590" y="5386950"/>
              <a:ext cx="68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CCBB376-24A0-4354-B053-FE8953AA1FB6}"/>
                </a:ext>
              </a:extLst>
            </p:cNvPr>
            <p:cNvSpPr txBox="1"/>
            <p:nvPr/>
          </p:nvSpPr>
          <p:spPr>
            <a:xfrm>
              <a:off x="8887740" y="5044443"/>
              <a:ext cx="879281"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Brain </a:t>
              </a:r>
              <a:endParaRPr lang="ko-KR" altLang="en-US" sz="700" dirty="0">
                <a:latin typeface="Arial" panose="020B0604020202020204" pitchFamily="34" charset="0"/>
                <a:cs typeface="Arial" panose="020B0604020202020204" pitchFamily="34" charset="0"/>
              </a:endParaRPr>
            </a:p>
          </p:txBody>
        </p:sp>
        <p:pic>
          <p:nvPicPr>
            <p:cNvPr id="31" name="그림 30">
              <a:extLst>
                <a:ext uri="{FF2B5EF4-FFF2-40B4-BE49-F238E27FC236}">
                  <a16:creationId xmlns:a16="http://schemas.microsoft.com/office/drawing/2014/main" id="{255E5D68-22C4-4F68-88A8-816610F06A4B}"/>
                </a:ext>
              </a:extLst>
            </p:cNvPr>
            <p:cNvPicPr preferRelativeResize="0">
              <a:picLocks/>
            </p:cNvPicPr>
            <p:nvPr/>
          </p:nvPicPr>
          <p:blipFill rotWithShape="1">
            <a:blip r:embed="rId8" cstate="print">
              <a:extLst>
                <a:ext uri="{28A0092B-C50C-407E-A947-70E740481C1C}">
                  <a14:useLocalDpi xmlns:a14="http://schemas.microsoft.com/office/drawing/2010/main"/>
                </a:ext>
              </a:extLst>
            </a:blip>
            <a:srcRect/>
            <a:stretch/>
          </p:blipFill>
          <p:spPr>
            <a:xfrm>
              <a:off x="8991804" y="7151243"/>
              <a:ext cx="720000" cy="288000"/>
            </a:xfrm>
            <a:prstGeom prst="rect">
              <a:avLst/>
            </a:prstGeom>
            <a:ln>
              <a:solidFill>
                <a:schemeClr val="tx1"/>
              </a:solidFill>
            </a:ln>
          </p:spPr>
        </p:pic>
        <p:sp>
          <p:nvSpPr>
            <p:cNvPr id="32" name="TextBox 31">
              <a:extLst>
                <a:ext uri="{FF2B5EF4-FFF2-40B4-BE49-F238E27FC236}">
                  <a16:creationId xmlns:a16="http://schemas.microsoft.com/office/drawing/2014/main" id="{6FFB97BC-33E3-49A4-AE05-FD6556B0BFB2}"/>
                </a:ext>
              </a:extLst>
            </p:cNvPr>
            <p:cNvSpPr txBox="1"/>
            <p:nvPr/>
          </p:nvSpPr>
          <p:spPr>
            <a:xfrm>
              <a:off x="9608261" y="7079687"/>
              <a:ext cx="1111822" cy="420116"/>
            </a:xfrm>
            <a:prstGeom prst="rect">
              <a:avLst/>
            </a:prstGeom>
            <a:noFill/>
          </p:spPr>
          <p:txBody>
            <a:bodyPr wrap="square">
              <a:spAutoFit/>
            </a:bodyPr>
            <a:lstStyle/>
            <a:p>
              <a:pPr>
                <a:defRPr/>
              </a:pP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A0B3E0F2-011C-45A9-B025-23D87DAFDE08}"/>
                </a:ext>
              </a:extLst>
            </p:cNvPr>
            <p:cNvSpPr txBox="1"/>
            <p:nvPr/>
          </p:nvSpPr>
          <p:spPr>
            <a:xfrm>
              <a:off x="9608261" y="7431572"/>
              <a:ext cx="1111822" cy="420116"/>
            </a:xfrm>
            <a:prstGeom prst="rect">
              <a:avLst/>
            </a:prstGeom>
            <a:noFill/>
          </p:spPr>
          <p:txBody>
            <a:bodyPr wrap="square">
              <a:spAutoFit/>
            </a:bodyPr>
            <a:lstStyle/>
            <a:p>
              <a:pPr>
                <a:defRPr/>
              </a:pPr>
              <a:r>
                <a:rPr lang="en-US" altLang="ko-KR" sz="700" dirty="0">
                  <a:latin typeface="Symbol" panose="05050102010706020507" pitchFamily="18" charset="2"/>
                  <a:cs typeface="Arial" panose="020B0604020202020204" pitchFamily="34" charset="0"/>
                </a:rPr>
                <a:t>a</a:t>
              </a:r>
              <a:r>
                <a:rPr lang="en-US" altLang="ko-KR" sz="700" dirty="0">
                  <a:latin typeface="Arial" panose="020B0604020202020204" pitchFamily="34" charset="0"/>
                  <a:cs typeface="Arial" panose="020B0604020202020204" pitchFamily="34" charset="0"/>
                </a:rPr>
                <a:t>-tubulin</a:t>
              </a:r>
              <a:endParaRPr lang="ko-KR" altLang="en-US" sz="700"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CDD9D7B1-D3B0-4D47-8265-08B9C172B03D}"/>
                </a:ext>
              </a:extLst>
            </p:cNvPr>
            <p:cNvSpPr txBox="1"/>
            <p:nvPr/>
          </p:nvSpPr>
          <p:spPr>
            <a:xfrm>
              <a:off x="8817917" y="6807688"/>
              <a:ext cx="734530"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WT </a:t>
              </a:r>
              <a:endParaRPr lang="ko-KR" altLang="en-US" sz="7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96BA5822-18EC-446A-A5B1-723338098BAC}"/>
                </a:ext>
              </a:extLst>
            </p:cNvPr>
            <p:cNvSpPr txBox="1"/>
            <p:nvPr/>
          </p:nvSpPr>
          <p:spPr>
            <a:xfrm>
              <a:off x="9220599" y="6807688"/>
              <a:ext cx="660471"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cxnSp>
          <p:nvCxnSpPr>
            <p:cNvPr id="36" name="직선 연결선 35">
              <a:extLst>
                <a:ext uri="{FF2B5EF4-FFF2-40B4-BE49-F238E27FC236}">
                  <a16:creationId xmlns:a16="http://schemas.microsoft.com/office/drawing/2014/main" id="{48331FB6-968B-4498-99DC-8A303AD9D04A}"/>
                </a:ext>
              </a:extLst>
            </p:cNvPr>
            <p:cNvCxnSpPr/>
            <p:nvPr/>
          </p:nvCxnSpPr>
          <p:spPr>
            <a:xfrm>
              <a:off x="9021117" y="6813899"/>
              <a:ext cx="68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6F8C7A7-30FC-4EBC-989F-8B2F59B44571}"/>
                </a:ext>
              </a:extLst>
            </p:cNvPr>
            <p:cNvSpPr txBox="1"/>
            <p:nvPr/>
          </p:nvSpPr>
          <p:spPr>
            <a:xfrm>
              <a:off x="8847410" y="6481860"/>
              <a:ext cx="1037497" cy="420116"/>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Muscle </a:t>
              </a:r>
              <a:endParaRPr lang="ko-KR" altLang="en-US" sz="700" dirty="0">
                <a:latin typeface="Arial" panose="020B0604020202020204" pitchFamily="34" charset="0"/>
                <a:cs typeface="Arial" panose="020B0604020202020204" pitchFamily="34" charset="0"/>
              </a:endParaRPr>
            </a:p>
          </p:txBody>
        </p:sp>
        <p:pic>
          <p:nvPicPr>
            <p:cNvPr id="38" name="Picture 2">
              <a:extLst>
                <a:ext uri="{FF2B5EF4-FFF2-40B4-BE49-F238E27FC236}">
                  <a16:creationId xmlns:a16="http://schemas.microsoft.com/office/drawing/2014/main" id="{512F746A-2DCC-44DD-A2CB-901E3DFDDFA1}"/>
                </a:ext>
              </a:extLst>
            </p:cNvPr>
            <p:cNvPicPr preferRelativeResize="0">
              <a:picLocks noChangeArrowheads="1"/>
            </p:cNvPicPr>
            <p:nvPr/>
          </p:nvPicPr>
          <p:blipFill rotWithShape="1">
            <a:blip r:embed="rId9">
              <a:extLst>
                <a:ext uri="{28A0092B-C50C-407E-A947-70E740481C1C}">
                  <a14:useLocalDpi xmlns:a14="http://schemas.microsoft.com/office/drawing/2010/main"/>
                </a:ext>
              </a:extLst>
            </a:blip>
            <a:srcRect/>
            <a:stretch/>
          </p:blipFill>
          <p:spPr bwMode="auto">
            <a:xfrm>
              <a:off x="8992087" y="7488939"/>
              <a:ext cx="720000" cy="288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2" name="그림 41"/>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3753327" y="1426598"/>
            <a:ext cx="2755805" cy="1320789"/>
          </a:xfrm>
          <a:prstGeom prst="rect">
            <a:avLst/>
          </a:prstGeom>
        </p:spPr>
      </p:pic>
      <p:sp>
        <p:nvSpPr>
          <p:cNvPr id="43" name="TextBox 42"/>
          <p:cNvSpPr txBox="1"/>
          <p:nvPr/>
        </p:nvSpPr>
        <p:spPr>
          <a:xfrm>
            <a:off x="785932" y="2924036"/>
            <a:ext cx="1558440" cy="209609"/>
          </a:xfrm>
          <a:prstGeom prst="rect">
            <a:avLst/>
          </a:prstGeom>
          <a:noFill/>
        </p:spPr>
        <p:txBody>
          <a:bodyPr wrap="none" rtlCol="0">
            <a:spAutoFit/>
          </a:bodyPr>
          <a:lstStyle/>
          <a:p>
            <a:r>
              <a:rPr lang="en-US" altLang="ko-KR" sz="762" dirty="0">
                <a:latin typeface="Arial" panose="020B0604020202020204" pitchFamily="34" charset="0"/>
                <a:cs typeface="Arial" panose="020B0604020202020204" pitchFamily="34" charset="0"/>
              </a:rPr>
              <a:t>Exon 1 Deletion (71bp deletion)</a:t>
            </a:r>
            <a:endParaRPr lang="ko-KR" altLang="en-US" sz="762" dirty="0">
              <a:latin typeface="Arial" panose="020B0604020202020204" pitchFamily="34" charset="0"/>
              <a:cs typeface="Arial" panose="020B0604020202020204" pitchFamily="34" charset="0"/>
            </a:endParaRPr>
          </a:p>
        </p:txBody>
      </p:sp>
      <p:sp>
        <p:nvSpPr>
          <p:cNvPr id="44" name="TextBox 43"/>
          <p:cNvSpPr txBox="1"/>
          <p:nvPr/>
        </p:nvSpPr>
        <p:spPr>
          <a:xfrm>
            <a:off x="4280000" y="1217626"/>
            <a:ext cx="1558440" cy="209609"/>
          </a:xfrm>
          <a:prstGeom prst="rect">
            <a:avLst/>
          </a:prstGeom>
          <a:noFill/>
        </p:spPr>
        <p:txBody>
          <a:bodyPr wrap="none" rtlCol="0">
            <a:spAutoFit/>
          </a:bodyPr>
          <a:lstStyle/>
          <a:p>
            <a:r>
              <a:rPr lang="en-US" altLang="ko-KR" sz="762" dirty="0">
                <a:latin typeface="Arial" panose="020B0604020202020204" pitchFamily="34" charset="0"/>
                <a:cs typeface="Arial" panose="020B0604020202020204" pitchFamily="34" charset="0"/>
              </a:rPr>
              <a:t>Exon 15 Deletion (3bp deletion)</a:t>
            </a:r>
            <a:endParaRPr lang="ko-KR" altLang="en-US" sz="762" dirty="0">
              <a:latin typeface="Arial" panose="020B0604020202020204" pitchFamily="34" charset="0"/>
              <a:cs typeface="Arial" panose="020B0604020202020204" pitchFamily="34" charset="0"/>
            </a:endParaRPr>
          </a:p>
        </p:txBody>
      </p:sp>
      <p:sp>
        <p:nvSpPr>
          <p:cNvPr id="45" name="TextBox 44"/>
          <p:cNvSpPr txBox="1"/>
          <p:nvPr/>
        </p:nvSpPr>
        <p:spPr>
          <a:xfrm>
            <a:off x="412312" y="116288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46" name="TextBox 45"/>
          <p:cNvSpPr txBox="1"/>
          <p:nvPr/>
        </p:nvSpPr>
        <p:spPr>
          <a:xfrm>
            <a:off x="367062" y="2777185"/>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47" name="TextBox 46"/>
          <p:cNvSpPr txBox="1"/>
          <p:nvPr/>
        </p:nvSpPr>
        <p:spPr>
          <a:xfrm>
            <a:off x="3536422" y="116288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48" name="TextBox 47"/>
          <p:cNvSpPr txBox="1"/>
          <p:nvPr/>
        </p:nvSpPr>
        <p:spPr>
          <a:xfrm>
            <a:off x="3802018" y="331559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D550C9C2-94E3-4BE8-B7EE-A09E6C1E2307}"/>
              </a:ext>
            </a:extLst>
          </p:cNvPr>
          <p:cNvSpPr txBox="1"/>
          <p:nvPr/>
        </p:nvSpPr>
        <p:spPr>
          <a:xfrm>
            <a:off x="445810" y="5336847"/>
            <a:ext cx="5893990"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18. Analysis of CRISPR/Cas9-mediated deletion of Mast4 exon 1 and exon 15.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mouse </a:t>
            </a:r>
            <a:r>
              <a:rPr lang="en-US" altLang="ko-KR" sz="900" i="1" dirty="0">
                <a:latin typeface="Arial" panose="020B0604020202020204" pitchFamily="34" charset="0"/>
                <a:cs typeface="Arial" panose="020B0604020202020204" pitchFamily="34" charset="0"/>
              </a:rPr>
              <a:t>Mast4</a:t>
            </a:r>
            <a:r>
              <a:rPr lang="en-US" altLang="ko-KR" sz="900" dirty="0">
                <a:latin typeface="Arial" panose="020B0604020202020204" pitchFamily="34" charset="0"/>
                <a:cs typeface="Arial" panose="020B0604020202020204" pitchFamily="34" charset="0"/>
              </a:rPr>
              <a:t> locus is depicted with boxes of exons. The structure of the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allele is shown.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Exon 1 and 15 of Mast4 were amplified to distinguish genotypes, and PCR products were used for sequencing. As shown in the sequencing results, 71 bases were deleted in exon 1, resulting in a nonsense mutation with translational stop in exon1; while 3 bases were deleted in exon 15, removing one arginine.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Loss of Mast4 proteins in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was confirmed by western blot analysis in the brain and muscle of young mice.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Representative image showing the body size of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a:t>
            </a:r>
            <a:r>
              <a:rPr lang="en-US" altLang="ko-KR" sz="900" i="1" dirty="0">
                <a:latin typeface="Arial" panose="020B0604020202020204" pitchFamily="34" charset="0"/>
                <a:cs typeface="Arial" panose="020B0604020202020204" pitchFamily="34" charset="0"/>
              </a:rPr>
              <a:t>, 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and</a:t>
            </a:r>
            <a:r>
              <a:rPr lang="en-US" altLang="ko-KR" sz="900" i="1" dirty="0">
                <a:latin typeface="Arial" panose="020B0604020202020204" pitchFamily="34" charset="0"/>
                <a:cs typeface="Arial" panose="020B0604020202020204" pitchFamily="34" charset="0"/>
              </a:rPr>
              <a:t> 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at 6 weeks of age.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a:t>
            </a:r>
            <a:endParaRPr lang="ko-KR" altLang="ko-KR" sz="900" dirty="0">
              <a:latin typeface="Arial" panose="020B0604020202020204" pitchFamily="34" charset="0"/>
              <a:cs typeface="Arial" panose="020B0604020202020204" pitchFamily="34" charset="0"/>
            </a:endParaRPr>
          </a:p>
        </p:txBody>
      </p:sp>
      <p:grpSp>
        <p:nvGrpSpPr>
          <p:cNvPr id="2" name="그룹 1">
            <a:extLst>
              <a:ext uri="{FF2B5EF4-FFF2-40B4-BE49-F238E27FC236}">
                <a16:creationId xmlns:a16="http://schemas.microsoft.com/office/drawing/2014/main" id="{F572A048-C16D-44EB-B337-6287F35A534E}"/>
              </a:ext>
            </a:extLst>
          </p:cNvPr>
          <p:cNvGrpSpPr/>
          <p:nvPr/>
        </p:nvGrpSpPr>
        <p:grpSpPr>
          <a:xfrm>
            <a:off x="709505" y="1217626"/>
            <a:ext cx="2935063" cy="1425519"/>
            <a:chOff x="709505" y="929594"/>
            <a:chExt cx="2935063" cy="1425519"/>
          </a:xfrm>
        </p:grpSpPr>
        <p:pic>
          <p:nvPicPr>
            <p:cNvPr id="5" name="Picture 3">
              <a:extLst>
                <a:ext uri="{FF2B5EF4-FFF2-40B4-BE49-F238E27FC236}">
                  <a16:creationId xmlns:a16="http://schemas.microsoft.com/office/drawing/2014/main" id="{93A90AC6-88A0-46D3-8781-0791B6E37079}"/>
                </a:ext>
              </a:extLst>
            </p:cNvPr>
            <p:cNvPicPr>
              <a:picLocks noChangeAspect="1" noChangeArrowheads="1"/>
            </p:cNvPicPr>
            <p:nvPr/>
          </p:nvPicPr>
          <p:blipFill rotWithShape="1">
            <a:blip r:embed="rId11">
              <a:extLst>
                <a:ext uri="{28A0092B-C50C-407E-A947-70E740481C1C}">
                  <a14:useLocalDpi xmlns:a14="http://schemas.microsoft.com/office/drawing/2010/main"/>
                </a:ext>
              </a:extLst>
            </a:blip>
            <a:srcRect/>
            <a:stretch/>
          </p:blipFill>
          <p:spPr bwMode="auto">
            <a:xfrm>
              <a:off x="709505" y="1998101"/>
              <a:ext cx="2935063" cy="357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3">
              <a:extLst>
                <a:ext uri="{FF2B5EF4-FFF2-40B4-BE49-F238E27FC236}">
                  <a16:creationId xmlns:a16="http://schemas.microsoft.com/office/drawing/2014/main" id="{E25E1B41-FFD6-ED4C-92B7-5ABF3789A049}"/>
                </a:ext>
              </a:extLst>
            </p:cNvPr>
            <p:cNvPicPr>
              <a:picLocks noChangeAspect="1" noChangeArrowheads="1"/>
            </p:cNvPicPr>
            <p:nvPr/>
          </p:nvPicPr>
          <p:blipFill rotWithShape="1">
            <a:blip r:embed="rId12">
              <a:extLst>
                <a:ext uri="{28A0092B-C50C-407E-A947-70E740481C1C}">
                  <a14:useLocalDpi xmlns:a14="http://schemas.microsoft.com/office/drawing/2010/main"/>
                </a:ext>
              </a:extLst>
            </a:blip>
            <a:srcRect/>
            <a:stretch/>
          </p:blipFill>
          <p:spPr bwMode="auto">
            <a:xfrm>
              <a:off x="1108598" y="1096243"/>
              <a:ext cx="1890250" cy="174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52">
              <a:extLst>
                <a:ext uri="{FF2B5EF4-FFF2-40B4-BE49-F238E27FC236}">
                  <a16:creationId xmlns:a16="http://schemas.microsoft.com/office/drawing/2014/main" id="{067704A8-0532-A24A-81F6-22E81958DCF1}"/>
                </a:ext>
              </a:extLst>
            </p:cNvPr>
            <p:cNvSpPr txBox="1"/>
            <p:nvPr/>
          </p:nvSpPr>
          <p:spPr>
            <a:xfrm>
              <a:off x="1382443" y="1202759"/>
              <a:ext cx="819384"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Kinase Domain</a:t>
              </a:r>
              <a:endParaRPr lang="ko-KR" altLang="en-US" sz="700" dirty="0">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B73277F4-8D3E-9841-8401-7CBD13A0AD30}"/>
                </a:ext>
              </a:extLst>
            </p:cNvPr>
            <p:cNvSpPr txBox="1"/>
            <p:nvPr/>
          </p:nvSpPr>
          <p:spPr>
            <a:xfrm>
              <a:off x="1508067" y="1295126"/>
              <a:ext cx="766857"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(Exon 14-21)</a:t>
              </a:r>
              <a:endParaRPr lang="ko-KR" altLang="en-US" sz="700"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23F92742-1E42-0C4C-8BD0-38702D60BB23}"/>
                </a:ext>
              </a:extLst>
            </p:cNvPr>
            <p:cNvSpPr txBox="1"/>
            <p:nvPr/>
          </p:nvSpPr>
          <p:spPr>
            <a:xfrm>
              <a:off x="2139774" y="1201987"/>
              <a:ext cx="83227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PDZ Domain</a:t>
              </a:r>
              <a:endParaRPr lang="ko-KR" altLang="en-US" sz="7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1F7746F4-BCD5-F74E-9549-55BAEBB220D3}"/>
                </a:ext>
              </a:extLst>
            </p:cNvPr>
            <p:cNvSpPr txBox="1"/>
            <p:nvPr/>
          </p:nvSpPr>
          <p:spPr>
            <a:xfrm>
              <a:off x="2152900" y="1298909"/>
              <a:ext cx="832277"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(Exon 25-27)</a:t>
              </a:r>
              <a:endParaRPr lang="ko-KR" altLang="en-US" sz="7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492C219D-F87C-8948-B0B1-2080129D90B0}"/>
                </a:ext>
              </a:extLst>
            </p:cNvPr>
            <p:cNvSpPr txBox="1"/>
            <p:nvPr/>
          </p:nvSpPr>
          <p:spPr>
            <a:xfrm>
              <a:off x="1444899" y="929594"/>
              <a:ext cx="1413513"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genomic structure</a:t>
              </a:r>
              <a:endParaRPr lang="ko-KR" altLang="en-US" sz="7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7EADAF74-A79D-984B-BC3D-CE4F33DAF4CD}"/>
                </a:ext>
              </a:extLst>
            </p:cNvPr>
            <p:cNvSpPr txBox="1"/>
            <p:nvPr/>
          </p:nvSpPr>
          <p:spPr>
            <a:xfrm>
              <a:off x="1038528" y="1474380"/>
              <a:ext cx="2277015" cy="307777"/>
            </a:xfrm>
            <a:prstGeom prst="rect">
              <a:avLst/>
            </a:prstGeom>
            <a:noFill/>
          </p:spPr>
          <p:txBody>
            <a:bodyPr wrap="square" rtlCol="0">
              <a:spAutoFit/>
            </a:bodyPr>
            <a:lstStyle/>
            <a:p>
              <a:r>
                <a:rPr lang="en-US" altLang="ko-KR" sz="700" b="1" dirty="0">
                  <a:latin typeface="Arial" panose="020B0604020202020204" pitchFamily="34" charset="0"/>
                  <a:cs typeface="Arial" panose="020B0604020202020204" pitchFamily="34" charset="0"/>
                </a:rPr>
                <a:t>Mast4 KO</a:t>
              </a:r>
              <a:endParaRPr lang="ko-KR" altLang="en-US" sz="700" b="1" dirty="0">
                <a:latin typeface="Arial" panose="020B0604020202020204" pitchFamily="34" charset="0"/>
                <a:cs typeface="Arial" panose="020B0604020202020204" pitchFamily="34" charset="0"/>
              </a:endParaRPr>
            </a:p>
            <a:p>
              <a:r>
                <a:rPr lang="en-US" altLang="ko-KR" sz="700" dirty="0">
                  <a:latin typeface="Arial" panose="020B0604020202020204" pitchFamily="34" charset="0"/>
                  <a:cs typeface="Arial" panose="020B0604020202020204" pitchFamily="34" charset="0"/>
                </a:rPr>
                <a:t>:  Frameshift in Exon1, Translation stops at Exon1</a:t>
              </a:r>
              <a:endParaRPr lang="ko-KR" altLang="en-US" sz="700" dirty="0">
                <a:latin typeface="Arial" panose="020B0604020202020204" pitchFamily="34" charset="0"/>
                <a:cs typeface="Arial" panose="020B0604020202020204" pitchFamily="34" charset="0"/>
              </a:endParaRPr>
            </a:p>
          </p:txBody>
        </p:sp>
        <p:pic>
          <p:nvPicPr>
            <p:cNvPr id="60" name="Picture 3">
              <a:extLst>
                <a:ext uri="{FF2B5EF4-FFF2-40B4-BE49-F238E27FC236}">
                  <a16:creationId xmlns:a16="http://schemas.microsoft.com/office/drawing/2014/main" id="{F7448385-3519-EA42-A606-908B3CFCB029}"/>
                </a:ext>
              </a:extLst>
            </p:cNvPr>
            <p:cNvPicPr>
              <a:picLocks noChangeAspect="1" noChangeArrowheads="1"/>
            </p:cNvPicPr>
            <p:nvPr/>
          </p:nvPicPr>
          <p:blipFill rotWithShape="1">
            <a:blip r:embed="rId13">
              <a:extLst>
                <a:ext uri="{28A0092B-C50C-407E-A947-70E740481C1C}">
                  <a14:useLocalDpi xmlns:a14="http://schemas.microsoft.com/office/drawing/2010/main"/>
                </a:ext>
              </a:extLst>
            </a:blip>
            <a:srcRect/>
            <a:stretch/>
          </p:blipFill>
          <p:spPr bwMode="auto">
            <a:xfrm>
              <a:off x="1088595" y="1782214"/>
              <a:ext cx="1890250" cy="228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1" name="그룹 60">
            <a:extLst>
              <a:ext uri="{FF2B5EF4-FFF2-40B4-BE49-F238E27FC236}">
                <a16:creationId xmlns:a16="http://schemas.microsoft.com/office/drawing/2014/main" id="{2CDC8D0A-2127-4012-9D6F-77C72535C7D5}"/>
              </a:ext>
            </a:extLst>
          </p:cNvPr>
          <p:cNvGrpSpPr/>
          <p:nvPr/>
        </p:nvGrpSpPr>
        <p:grpSpPr>
          <a:xfrm>
            <a:off x="5094818" y="3426853"/>
            <a:ext cx="1282301" cy="1310201"/>
            <a:chOff x="10677397" y="4796833"/>
            <a:chExt cx="2692832" cy="2751422"/>
          </a:xfrm>
        </p:grpSpPr>
        <p:pic>
          <p:nvPicPr>
            <p:cNvPr id="62" name="그림 61">
              <a:extLst>
                <a:ext uri="{FF2B5EF4-FFF2-40B4-BE49-F238E27FC236}">
                  <a16:creationId xmlns:a16="http://schemas.microsoft.com/office/drawing/2014/main" id="{8562F7F9-E029-4B61-84D5-03EEF80CEA0C}"/>
                </a:ext>
              </a:extLst>
            </p:cNvPr>
            <p:cNvPicPr>
              <a:picLocks noChangeAspect="1"/>
            </p:cNvPicPr>
            <p:nvPr/>
          </p:nvPicPr>
          <p:blipFill rotWithShape="1">
            <a:blip r:embed="rId14">
              <a:extLst>
                <a:ext uri="{28A0092B-C50C-407E-A947-70E740481C1C}">
                  <a14:useLocalDpi xmlns:a14="http://schemas.microsoft.com/office/drawing/2010/main"/>
                </a:ext>
              </a:extLst>
            </a:blip>
            <a:srcRect/>
            <a:stretch/>
          </p:blipFill>
          <p:spPr>
            <a:xfrm>
              <a:off x="10677397" y="5542804"/>
              <a:ext cx="2692832" cy="2005451"/>
            </a:xfrm>
            <a:prstGeom prst="rect">
              <a:avLst/>
            </a:prstGeom>
          </p:spPr>
        </p:pic>
        <p:sp>
          <p:nvSpPr>
            <p:cNvPr id="63" name="TextBox 62">
              <a:extLst>
                <a:ext uri="{FF2B5EF4-FFF2-40B4-BE49-F238E27FC236}">
                  <a16:creationId xmlns:a16="http://schemas.microsoft.com/office/drawing/2014/main" id="{4584ED41-6C74-4318-B1F8-4D0CA44A936C}"/>
                </a:ext>
              </a:extLst>
            </p:cNvPr>
            <p:cNvSpPr txBox="1"/>
            <p:nvPr/>
          </p:nvSpPr>
          <p:spPr>
            <a:xfrm>
              <a:off x="11577829" y="4796833"/>
              <a:ext cx="946604" cy="440179"/>
            </a:xfrm>
            <a:prstGeom prst="rect">
              <a:avLst/>
            </a:prstGeom>
            <a:noFill/>
          </p:spPr>
          <p:txBody>
            <a:bodyPr wrap="none" rtlCol="0">
              <a:spAutoFit/>
            </a:bodyPr>
            <a:lstStyle/>
            <a:p>
              <a:r>
                <a:rPr lang="en-US" altLang="ko-KR" sz="762" i="1" dirty="0">
                  <a:latin typeface="Arial" panose="020B0604020202020204" pitchFamily="34" charset="0"/>
                  <a:cs typeface="Arial" panose="020B0604020202020204" pitchFamily="34" charset="0"/>
                </a:rPr>
                <a:t>Mast4</a:t>
              </a:r>
              <a:endParaRPr lang="ko-KR" altLang="en-US" sz="762" i="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2084DC32-C0CD-417B-BA90-D998482013A4}"/>
                </a:ext>
              </a:extLst>
            </p:cNvPr>
            <p:cNvSpPr txBox="1"/>
            <p:nvPr/>
          </p:nvSpPr>
          <p:spPr>
            <a:xfrm>
              <a:off x="10892882" y="5202878"/>
              <a:ext cx="663835"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t>
              </a:r>
              <a:endParaRPr lang="ko-KR" altLang="en-US" sz="70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D04A9D8C-F001-4DFA-A9A7-E3677D8308B9}"/>
                </a:ext>
              </a:extLst>
            </p:cNvPr>
            <p:cNvSpPr txBox="1"/>
            <p:nvPr/>
          </p:nvSpPr>
          <p:spPr>
            <a:xfrm>
              <a:off x="11735440" y="5202878"/>
              <a:ext cx="616707"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t>
              </a:r>
              <a:endParaRPr lang="ko-KR" altLang="en-US" sz="7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B1A55F72-C91D-4893-8854-ED03FFA18ABC}"/>
                </a:ext>
              </a:extLst>
            </p:cNvPr>
            <p:cNvSpPr txBox="1"/>
            <p:nvPr/>
          </p:nvSpPr>
          <p:spPr>
            <a:xfrm>
              <a:off x="12658025" y="5202878"/>
              <a:ext cx="569579" cy="42011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t>
              </a:r>
              <a:endParaRPr lang="ko-KR" altLang="en-US" sz="700" dirty="0">
                <a:latin typeface="Arial" panose="020B0604020202020204" pitchFamily="34" charset="0"/>
                <a:cs typeface="Arial" panose="020B0604020202020204" pitchFamily="34" charset="0"/>
              </a:endParaRPr>
            </a:p>
          </p:txBody>
        </p:sp>
        <p:cxnSp>
          <p:nvCxnSpPr>
            <p:cNvPr id="67" name="직선 연결선 66">
              <a:extLst>
                <a:ext uri="{FF2B5EF4-FFF2-40B4-BE49-F238E27FC236}">
                  <a16:creationId xmlns:a16="http://schemas.microsoft.com/office/drawing/2014/main" id="{74FA8CCB-F59D-4617-91B2-FBAC9EEA01FA}"/>
                </a:ext>
              </a:extLst>
            </p:cNvPr>
            <p:cNvCxnSpPr>
              <a:cxnSpLocks/>
            </p:cNvCxnSpPr>
            <p:nvPr/>
          </p:nvCxnSpPr>
          <p:spPr>
            <a:xfrm>
              <a:off x="10709825" y="5202879"/>
              <a:ext cx="25820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8" name="TextBox 67">
            <a:extLst>
              <a:ext uri="{FF2B5EF4-FFF2-40B4-BE49-F238E27FC236}">
                <a16:creationId xmlns:a16="http://schemas.microsoft.com/office/drawing/2014/main" id="{F5889464-9DB2-4090-8599-CDF0458CAE49}"/>
              </a:ext>
            </a:extLst>
          </p:cNvPr>
          <p:cNvSpPr txBox="1"/>
          <p:nvPr/>
        </p:nvSpPr>
        <p:spPr>
          <a:xfrm>
            <a:off x="4868617" y="332920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65C7579A-A3BA-4ECB-9587-C7F7F6EA5A47}"/>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18</a:t>
            </a:r>
            <a:endParaRPr lang="ko-KR" altLang="en-US" sz="1050"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C0D29A00-CC11-4F86-A575-3CBD54461D5E}"/>
              </a:ext>
            </a:extLst>
          </p:cNvPr>
          <p:cNvSpPr txBox="1"/>
          <p:nvPr/>
        </p:nvSpPr>
        <p:spPr>
          <a:xfrm>
            <a:off x="3789040" y="381669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cxnSp>
        <p:nvCxnSpPr>
          <p:cNvPr id="72" name="직선 연결선 71">
            <a:extLst>
              <a:ext uri="{FF2B5EF4-FFF2-40B4-BE49-F238E27FC236}">
                <a16:creationId xmlns:a16="http://schemas.microsoft.com/office/drawing/2014/main" id="{2BEA3724-5246-4CE6-8A82-650AE8E7AD95}"/>
              </a:ext>
            </a:extLst>
          </p:cNvPr>
          <p:cNvCxnSpPr>
            <a:cxnSpLocks/>
          </p:cNvCxnSpPr>
          <p:nvPr/>
        </p:nvCxnSpPr>
        <p:spPr>
          <a:xfrm>
            <a:off x="4017353" y="390227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060F44AB-2A2E-42AE-B38D-9306E45FF6BE}"/>
              </a:ext>
            </a:extLst>
          </p:cNvPr>
          <p:cNvSpPr txBox="1"/>
          <p:nvPr/>
        </p:nvSpPr>
        <p:spPr>
          <a:xfrm>
            <a:off x="3789040" y="365903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75" name="직선 연결선 74">
            <a:extLst>
              <a:ext uri="{FF2B5EF4-FFF2-40B4-BE49-F238E27FC236}">
                <a16:creationId xmlns:a16="http://schemas.microsoft.com/office/drawing/2014/main" id="{DB9E1A11-3B37-48BC-B3C6-4189D477F795}"/>
              </a:ext>
            </a:extLst>
          </p:cNvPr>
          <p:cNvCxnSpPr>
            <a:cxnSpLocks/>
          </p:cNvCxnSpPr>
          <p:nvPr/>
        </p:nvCxnSpPr>
        <p:spPr>
          <a:xfrm>
            <a:off x="4017353" y="374461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D0A3BD9D-CFFF-43A0-8FBE-1F9D5C0B4C1C}"/>
              </a:ext>
            </a:extLst>
          </p:cNvPr>
          <p:cNvSpPr txBox="1"/>
          <p:nvPr/>
        </p:nvSpPr>
        <p:spPr>
          <a:xfrm>
            <a:off x="3789040" y="394585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79" name="직선 연결선 78">
            <a:extLst>
              <a:ext uri="{FF2B5EF4-FFF2-40B4-BE49-F238E27FC236}">
                <a16:creationId xmlns:a16="http://schemas.microsoft.com/office/drawing/2014/main" id="{B5763A19-E55B-4745-A56C-03F2B5D2BB3D}"/>
              </a:ext>
            </a:extLst>
          </p:cNvPr>
          <p:cNvCxnSpPr>
            <a:cxnSpLocks/>
          </p:cNvCxnSpPr>
          <p:nvPr/>
        </p:nvCxnSpPr>
        <p:spPr>
          <a:xfrm>
            <a:off x="4017353" y="403143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F9CFF725-950F-4128-A02F-831DFE30808D}"/>
              </a:ext>
            </a:extLst>
          </p:cNvPr>
          <p:cNvSpPr txBox="1"/>
          <p:nvPr/>
        </p:nvSpPr>
        <p:spPr>
          <a:xfrm>
            <a:off x="3789040" y="449396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cxnSp>
        <p:nvCxnSpPr>
          <p:cNvPr id="83" name="직선 연결선 82">
            <a:extLst>
              <a:ext uri="{FF2B5EF4-FFF2-40B4-BE49-F238E27FC236}">
                <a16:creationId xmlns:a16="http://schemas.microsoft.com/office/drawing/2014/main" id="{FE212959-49C2-47C0-BC87-FA3D9DF740CB}"/>
              </a:ext>
            </a:extLst>
          </p:cNvPr>
          <p:cNvCxnSpPr>
            <a:cxnSpLocks/>
          </p:cNvCxnSpPr>
          <p:nvPr/>
        </p:nvCxnSpPr>
        <p:spPr>
          <a:xfrm>
            <a:off x="4017353" y="457954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A4B603A8-7866-4909-919C-545F7A7907D7}"/>
              </a:ext>
            </a:extLst>
          </p:cNvPr>
          <p:cNvSpPr txBox="1"/>
          <p:nvPr/>
        </p:nvSpPr>
        <p:spPr>
          <a:xfrm>
            <a:off x="3789040" y="463053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86" name="직선 연결선 85">
            <a:extLst>
              <a:ext uri="{FF2B5EF4-FFF2-40B4-BE49-F238E27FC236}">
                <a16:creationId xmlns:a16="http://schemas.microsoft.com/office/drawing/2014/main" id="{810BAFF3-7B36-46EE-9B7F-B74098146794}"/>
              </a:ext>
            </a:extLst>
          </p:cNvPr>
          <p:cNvCxnSpPr>
            <a:cxnSpLocks/>
          </p:cNvCxnSpPr>
          <p:nvPr/>
        </p:nvCxnSpPr>
        <p:spPr>
          <a:xfrm>
            <a:off x="4017353" y="471611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711AADE8-885A-4457-A424-6ACFD7848B28}"/>
              </a:ext>
            </a:extLst>
          </p:cNvPr>
          <p:cNvSpPr txBox="1"/>
          <p:nvPr/>
        </p:nvSpPr>
        <p:spPr>
          <a:xfrm>
            <a:off x="3753523" y="3572303"/>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6B3E7AE2-EB46-4369-9964-733C2CEF4E46}"/>
              </a:ext>
            </a:extLst>
          </p:cNvPr>
          <p:cNvSpPr txBox="1"/>
          <p:nvPr/>
        </p:nvSpPr>
        <p:spPr>
          <a:xfrm>
            <a:off x="3753327" y="4345783"/>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9652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550C9C2-94E3-4BE8-B7EE-A09E6C1E2307}"/>
              </a:ext>
            </a:extLst>
          </p:cNvPr>
          <p:cNvSpPr txBox="1"/>
          <p:nvPr/>
        </p:nvSpPr>
        <p:spPr>
          <a:xfrm>
            <a:off x="443589" y="6465168"/>
            <a:ext cx="5922051" cy="1615827"/>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19. Analysis of Mast4 expression pattern, the tibial growth plate thickness and hypertrophic zone ratio of </a:t>
            </a:r>
            <a:r>
              <a:rPr lang="en-US" altLang="ko-KR" sz="900" b="1" i="1" dirty="0">
                <a:latin typeface="Arial" panose="020B0604020202020204" pitchFamily="34" charset="0"/>
                <a:cs typeface="Arial" panose="020B0604020202020204" pitchFamily="34" charset="0"/>
              </a:rPr>
              <a:t>Mast4</a:t>
            </a:r>
            <a:r>
              <a:rPr lang="en-US" altLang="ko-KR" sz="900" b="1" baseline="300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 and </a:t>
            </a:r>
            <a:r>
              <a:rPr lang="en-US" altLang="ko-KR" sz="900" b="1" i="1" dirty="0">
                <a:latin typeface="Arial" panose="020B0604020202020204" pitchFamily="34" charset="0"/>
                <a:cs typeface="Arial" panose="020B0604020202020204" pitchFamily="34" charset="0"/>
              </a:rPr>
              <a:t>Mast4</a:t>
            </a:r>
            <a:r>
              <a:rPr lang="en-US" altLang="ko-KR" sz="900" b="1" i="1" baseline="30000" dirty="0">
                <a:latin typeface="Arial" panose="020B0604020202020204" pitchFamily="34" charset="0"/>
                <a:cs typeface="Arial" panose="020B0604020202020204" pitchFamily="34" charset="0"/>
              </a:rPr>
              <a:t>-</a:t>
            </a:r>
            <a:r>
              <a:rPr lang="en-US" altLang="ko-KR" sz="900" b="1" baseline="300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mice.</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Expression pattern of Mast4 in the tibias of PN 1 day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(n=3). The white dotted lines show the boundaries between the proliferating, hypertrophic, and ossification zones. P: proliferating zone, H: hypertrophic zone, O: ossification zone.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Pentachrome- and H&amp;E-stained images of tibial growth plates (n=3).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representative images were obtained from immunostainings of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(n=3).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Total growth plate thickness and hypertrophic zone thickness were measured at 3 random fields of each sample (PN 1 day: n=4, PN 3 weeks: n=5, PN 6 weeks: n=3 for both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a:t>
            </a:r>
            <a:r>
              <a:rPr lang="en-US" altLang="ko-KR" sz="900"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Hypertrophic zone ratio was calculated as hypertrophic zone thickness / growth plate thickness. Data are represented as mean ± SD.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statistical analyses for (c, d, e)</a:t>
            </a:r>
            <a:r>
              <a:rPr lang="en-US" altLang="ko-KR" sz="900" dirty="0">
                <a:latin typeface="Arial" panose="020B0604020202020204" pitchFamily="34" charset="0"/>
                <a:cs typeface="Arial" panose="020B0604020202020204" pitchFamily="34" charset="0"/>
              </a:rPr>
              <a:t>. P values versus WT.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endParaRPr lang="ko-KR" altLang="ko-KR" sz="900" dirty="0">
              <a:latin typeface="Arial" panose="020B0604020202020204" pitchFamily="34" charset="0"/>
              <a:cs typeface="Arial" panose="020B0604020202020204" pitchFamily="34" charset="0"/>
            </a:endParaRPr>
          </a:p>
        </p:txBody>
      </p:sp>
      <p:sp>
        <p:nvSpPr>
          <p:cNvPr id="141" name="TextBox 140">
            <a:extLst>
              <a:ext uri="{FF2B5EF4-FFF2-40B4-BE49-F238E27FC236}">
                <a16:creationId xmlns:a16="http://schemas.microsoft.com/office/drawing/2014/main" id="{EF5A7CD3-D140-4304-BC38-6C6810E95C4C}"/>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19</a:t>
            </a:r>
            <a:endParaRPr lang="ko-KR" altLang="en-US" sz="1050" b="1" dirty="0">
              <a:latin typeface="Arial" panose="020B0604020202020204" pitchFamily="34" charset="0"/>
              <a:cs typeface="Arial" panose="020B0604020202020204" pitchFamily="34" charset="0"/>
            </a:endParaRPr>
          </a:p>
        </p:txBody>
      </p:sp>
      <p:sp>
        <p:nvSpPr>
          <p:cNvPr id="238" name="TextBox 237">
            <a:extLst>
              <a:ext uri="{FF2B5EF4-FFF2-40B4-BE49-F238E27FC236}">
                <a16:creationId xmlns:a16="http://schemas.microsoft.com/office/drawing/2014/main" id="{A2496633-B67F-4A3E-8A42-502132C03ABC}"/>
              </a:ext>
            </a:extLst>
          </p:cNvPr>
          <p:cNvSpPr txBox="1"/>
          <p:nvPr/>
        </p:nvSpPr>
        <p:spPr>
          <a:xfrm>
            <a:off x="1080375" y="2992287"/>
            <a:ext cx="711783"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239" name="TextBox 238">
            <a:extLst>
              <a:ext uri="{FF2B5EF4-FFF2-40B4-BE49-F238E27FC236}">
                <a16:creationId xmlns:a16="http://schemas.microsoft.com/office/drawing/2014/main" id="{71C33F40-DB3D-4C21-AED6-2BBCC20881C8}"/>
              </a:ext>
            </a:extLst>
          </p:cNvPr>
          <p:cNvSpPr txBox="1"/>
          <p:nvPr/>
        </p:nvSpPr>
        <p:spPr>
          <a:xfrm>
            <a:off x="2152745" y="2997949"/>
            <a:ext cx="612764"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sp>
        <p:nvSpPr>
          <p:cNvPr id="240" name="TextBox 239">
            <a:extLst>
              <a:ext uri="{FF2B5EF4-FFF2-40B4-BE49-F238E27FC236}">
                <a16:creationId xmlns:a16="http://schemas.microsoft.com/office/drawing/2014/main" id="{4F7C91C4-38BB-4CA9-8B64-FA1B13847055}"/>
              </a:ext>
            </a:extLst>
          </p:cNvPr>
          <p:cNvSpPr txBox="1"/>
          <p:nvPr/>
        </p:nvSpPr>
        <p:spPr>
          <a:xfrm rot="16200000">
            <a:off x="413025" y="4413697"/>
            <a:ext cx="808235"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PN 3 weeks</a:t>
            </a:r>
            <a:endParaRPr lang="ko-KR" altLang="en-US" sz="700" dirty="0">
              <a:latin typeface="Arial" panose="020B0604020202020204" pitchFamily="34" charset="0"/>
              <a:cs typeface="Arial" panose="020B0604020202020204" pitchFamily="34" charset="0"/>
            </a:endParaRPr>
          </a:p>
        </p:txBody>
      </p:sp>
      <p:sp>
        <p:nvSpPr>
          <p:cNvPr id="241" name="TextBox 240">
            <a:extLst>
              <a:ext uri="{FF2B5EF4-FFF2-40B4-BE49-F238E27FC236}">
                <a16:creationId xmlns:a16="http://schemas.microsoft.com/office/drawing/2014/main" id="{EC682ED6-8173-4F7F-9748-6A30518D79DA}"/>
              </a:ext>
            </a:extLst>
          </p:cNvPr>
          <p:cNvSpPr txBox="1"/>
          <p:nvPr/>
        </p:nvSpPr>
        <p:spPr>
          <a:xfrm rot="16200000">
            <a:off x="362055" y="5321904"/>
            <a:ext cx="910177"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PN 6 weeks</a:t>
            </a:r>
            <a:endParaRPr lang="ko-KR" altLang="en-US" sz="700" dirty="0">
              <a:latin typeface="Arial" panose="020B0604020202020204" pitchFamily="34" charset="0"/>
              <a:cs typeface="Arial" panose="020B0604020202020204" pitchFamily="34" charset="0"/>
            </a:endParaRPr>
          </a:p>
        </p:txBody>
      </p:sp>
      <p:sp>
        <p:nvSpPr>
          <p:cNvPr id="242" name="TextBox 241">
            <a:extLst>
              <a:ext uri="{FF2B5EF4-FFF2-40B4-BE49-F238E27FC236}">
                <a16:creationId xmlns:a16="http://schemas.microsoft.com/office/drawing/2014/main" id="{3751CEC1-DA14-4014-B387-4A8B70EA2ED0}"/>
              </a:ext>
            </a:extLst>
          </p:cNvPr>
          <p:cNvSpPr txBox="1"/>
          <p:nvPr/>
        </p:nvSpPr>
        <p:spPr>
          <a:xfrm>
            <a:off x="712441" y="122366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243" name="TextBox 242">
            <a:extLst>
              <a:ext uri="{FF2B5EF4-FFF2-40B4-BE49-F238E27FC236}">
                <a16:creationId xmlns:a16="http://schemas.microsoft.com/office/drawing/2014/main" id="{72E3C385-D20E-42C3-8A19-EB020D6AE337}"/>
              </a:ext>
            </a:extLst>
          </p:cNvPr>
          <p:cNvSpPr txBox="1"/>
          <p:nvPr/>
        </p:nvSpPr>
        <p:spPr>
          <a:xfrm>
            <a:off x="712441" y="287407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244" name="TextBox 243">
            <a:extLst>
              <a:ext uri="{FF2B5EF4-FFF2-40B4-BE49-F238E27FC236}">
                <a16:creationId xmlns:a16="http://schemas.microsoft.com/office/drawing/2014/main" id="{93C417D0-5763-4BFA-8B84-1C6C8D61331E}"/>
              </a:ext>
            </a:extLst>
          </p:cNvPr>
          <p:cNvSpPr txBox="1"/>
          <p:nvPr/>
        </p:nvSpPr>
        <p:spPr>
          <a:xfrm>
            <a:off x="3111078" y="285196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245" name="TextBox 244">
            <a:extLst>
              <a:ext uri="{FF2B5EF4-FFF2-40B4-BE49-F238E27FC236}">
                <a16:creationId xmlns:a16="http://schemas.microsoft.com/office/drawing/2014/main" id="{EF1D4F93-4639-4672-BF42-22ACDD615C86}"/>
              </a:ext>
            </a:extLst>
          </p:cNvPr>
          <p:cNvSpPr txBox="1"/>
          <p:nvPr/>
        </p:nvSpPr>
        <p:spPr>
          <a:xfrm rot="16200000">
            <a:off x="413026" y="3448919"/>
            <a:ext cx="808235"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PN 1 day</a:t>
            </a:r>
            <a:endParaRPr lang="ko-KR" altLang="en-US" sz="700" dirty="0">
              <a:latin typeface="Arial" panose="020B0604020202020204" pitchFamily="34" charset="0"/>
              <a:cs typeface="Arial" panose="020B0604020202020204" pitchFamily="34" charset="0"/>
            </a:endParaRPr>
          </a:p>
        </p:txBody>
      </p:sp>
      <p:grpSp>
        <p:nvGrpSpPr>
          <p:cNvPr id="246" name="그룹 245">
            <a:extLst>
              <a:ext uri="{FF2B5EF4-FFF2-40B4-BE49-F238E27FC236}">
                <a16:creationId xmlns:a16="http://schemas.microsoft.com/office/drawing/2014/main" id="{41E40502-4848-4905-9F91-AC6AB8C9E437}"/>
              </a:ext>
            </a:extLst>
          </p:cNvPr>
          <p:cNvGrpSpPr/>
          <p:nvPr/>
        </p:nvGrpSpPr>
        <p:grpSpPr>
          <a:xfrm>
            <a:off x="898165" y="3179590"/>
            <a:ext cx="2051799" cy="2649051"/>
            <a:chOff x="3982889" y="1905404"/>
            <a:chExt cx="4636473" cy="5929573"/>
          </a:xfrm>
        </p:grpSpPr>
        <p:pic>
          <p:nvPicPr>
            <p:cNvPr id="247" name="그림 246" descr="패브릭, 셔츠이(가) 표시된 사진&#10;&#10;자동 생성된 설명">
              <a:extLst>
                <a:ext uri="{FF2B5EF4-FFF2-40B4-BE49-F238E27FC236}">
                  <a16:creationId xmlns:a16="http://schemas.microsoft.com/office/drawing/2014/main" id="{77C5221C-ED08-41B3-9B59-78D74B213EC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6379323" y="5900324"/>
              <a:ext cx="2236226" cy="1920041"/>
            </a:xfrm>
            <a:prstGeom prst="rect">
              <a:avLst/>
            </a:prstGeom>
            <a:ln>
              <a:solidFill>
                <a:schemeClr val="tx1"/>
              </a:solidFill>
            </a:ln>
          </p:spPr>
        </p:pic>
        <p:pic>
          <p:nvPicPr>
            <p:cNvPr id="248" name="그림 247" descr="패브릭, 커튼, 카페트이(가) 표시된 사진&#10;&#10;자동 생성된 설명">
              <a:extLst>
                <a:ext uri="{FF2B5EF4-FFF2-40B4-BE49-F238E27FC236}">
                  <a16:creationId xmlns:a16="http://schemas.microsoft.com/office/drawing/2014/main" id="{55631240-0534-4646-A9B0-0ABB9E434D9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0800000">
              <a:off x="3985967" y="5914936"/>
              <a:ext cx="2236226" cy="1920041"/>
            </a:xfrm>
            <a:prstGeom prst="rect">
              <a:avLst/>
            </a:prstGeom>
            <a:ln>
              <a:solidFill>
                <a:schemeClr val="tx1"/>
              </a:solidFill>
            </a:ln>
          </p:spPr>
        </p:pic>
        <p:pic>
          <p:nvPicPr>
            <p:cNvPr id="249" name="그림 248" descr="패브릭, 커튼이(가) 표시된 사진&#10;&#10;자동 생성된 설명">
              <a:extLst>
                <a:ext uri="{FF2B5EF4-FFF2-40B4-BE49-F238E27FC236}">
                  <a16:creationId xmlns:a16="http://schemas.microsoft.com/office/drawing/2014/main" id="{9DDD8253-F4CF-44EE-8B68-20975DB5151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79323" y="3900998"/>
              <a:ext cx="2236226" cy="1920042"/>
            </a:xfrm>
            <a:prstGeom prst="rect">
              <a:avLst/>
            </a:prstGeom>
            <a:ln>
              <a:solidFill>
                <a:schemeClr val="tx1"/>
              </a:solidFill>
            </a:ln>
          </p:spPr>
        </p:pic>
        <p:pic>
          <p:nvPicPr>
            <p:cNvPr id="250" name="그림 249" descr="패브릭, 커튼, 카페트이(가) 표시된 사진&#10;&#10;자동 생성된 설명">
              <a:extLst>
                <a:ext uri="{FF2B5EF4-FFF2-40B4-BE49-F238E27FC236}">
                  <a16:creationId xmlns:a16="http://schemas.microsoft.com/office/drawing/2014/main" id="{8B290A45-1188-4C00-96E2-3C135449CE5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5735084" y="5671260"/>
              <a:ext cx="467106" cy="107822"/>
            </a:xfrm>
            <a:prstGeom prst="rect">
              <a:avLst/>
            </a:prstGeom>
          </p:spPr>
        </p:pic>
        <p:pic>
          <p:nvPicPr>
            <p:cNvPr id="251" name="그림 250">
              <a:extLst>
                <a:ext uri="{FF2B5EF4-FFF2-40B4-BE49-F238E27FC236}">
                  <a16:creationId xmlns:a16="http://schemas.microsoft.com/office/drawing/2014/main" id="{5C3127F3-38A6-4221-A631-86A8FE6DD00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rot="16200000">
              <a:off x="6534917" y="1731869"/>
              <a:ext cx="1910909" cy="2257981"/>
            </a:xfrm>
            <a:prstGeom prst="rect">
              <a:avLst/>
            </a:prstGeom>
            <a:ln>
              <a:solidFill>
                <a:schemeClr val="tx1"/>
              </a:solidFill>
            </a:ln>
          </p:spPr>
        </p:pic>
        <p:grpSp>
          <p:nvGrpSpPr>
            <p:cNvPr id="252" name="그룹 251">
              <a:extLst>
                <a:ext uri="{FF2B5EF4-FFF2-40B4-BE49-F238E27FC236}">
                  <a16:creationId xmlns:a16="http://schemas.microsoft.com/office/drawing/2014/main" id="{D4AAA66D-927E-4F30-AE22-34C56D737C19}"/>
                </a:ext>
              </a:extLst>
            </p:cNvPr>
            <p:cNvGrpSpPr/>
            <p:nvPr/>
          </p:nvGrpSpPr>
          <p:grpSpPr>
            <a:xfrm>
              <a:off x="3982889" y="1905404"/>
              <a:ext cx="2257981" cy="1910911"/>
              <a:chOff x="1852138" y="1837803"/>
              <a:chExt cx="2257981" cy="1910911"/>
            </a:xfrm>
          </p:grpSpPr>
          <p:pic>
            <p:nvPicPr>
              <p:cNvPr id="260" name="그림 259">
                <a:extLst>
                  <a:ext uri="{FF2B5EF4-FFF2-40B4-BE49-F238E27FC236}">
                    <a16:creationId xmlns:a16="http://schemas.microsoft.com/office/drawing/2014/main" id="{1A2A3DA7-6DAC-418E-B8A4-8BC1B0ABF445}"/>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852138" y="1837803"/>
                <a:ext cx="2257981" cy="1910911"/>
              </a:xfrm>
              <a:prstGeom prst="rect">
                <a:avLst/>
              </a:prstGeom>
              <a:ln>
                <a:solidFill>
                  <a:schemeClr val="tx1"/>
                </a:solidFill>
              </a:ln>
            </p:spPr>
          </p:pic>
          <p:cxnSp>
            <p:nvCxnSpPr>
              <p:cNvPr id="261" name="직선 연결선 260">
                <a:extLst>
                  <a:ext uri="{FF2B5EF4-FFF2-40B4-BE49-F238E27FC236}">
                    <a16:creationId xmlns:a16="http://schemas.microsoft.com/office/drawing/2014/main" id="{1E0BB99A-2786-4D8B-A356-C3FE1C1AF70F}"/>
                  </a:ext>
                </a:extLst>
              </p:cNvPr>
              <p:cNvCxnSpPr>
                <a:cxnSpLocks/>
              </p:cNvCxnSpPr>
              <p:nvPr/>
            </p:nvCxnSpPr>
            <p:spPr>
              <a:xfrm>
                <a:off x="3681257" y="3615883"/>
                <a:ext cx="3132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3" name="그룹 252">
              <a:extLst>
                <a:ext uri="{FF2B5EF4-FFF2-40B4-BE49-F238E27FC236}">
                  <a16:creationId xmlns:a16="http://schemas.microsoft.com/office/drawing/2014/main" id="{DD66E917-71C3-47D9-930B-BAF75BA99DA4}"/>
                </a:ext>
              </a:extLst>
            </p:cNvPr>
            <p:cNvGrpSpPr/>
            <p:nvPr/>
          </p:nvGrpSpPr>
          <p:grpSpPr>
            <a:xfrm>
              <a:off x="3985967" y="3315342"/>
              <a:ext cx="2426675" cy="4463704"/>
              <a:chOff x="1855216" y="3247741"/>
              <a:chExt cx="2426675" cy="4463704"/>
            </a:xfrm>
          </p:grpSpPr>
          <p:pic>
            <p:nvPicPr>
              <p:cNvPr id="254" name="그림 253" descr="꽃, 엉겅퀴이(가) 표시된 사진&#10;&#10;자동 생성된 설명">
                <a:extLst>
                  <a:ext uri="{FF2B5EF4-FFF2-40B4-BE49-F238E27FC236}">
                    <a16:creationId xmlns:a16="http://schemas.microsoft.com/office/drawing/2014/main" id="{A69F5AA7-3105-418F-A0C8-1C6E532E465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1855216" y="3833397"/>
                <a:ext cx="2236226" cy="1920042"/>
              </a:xfrm>
              <a:prstGeom prst="rect">
                <a:avLst/>
              </a:prstGeom>
              <a:ln w="6350">
                <a:solidFill>
                  <a:schemeClr val="tx1"/>
                </a:solidFill>
              </a:ln>
            </p:spPr>
          </p:pic>
          <p:sp>
            <p:nvSpPr>
              <p:cNvPr id="255" name="TextBox 254">
                <a:extLst>
                  <a:ext uri="{FF2B5EF4-FFF2-40B4-BE49-F238E27FC236}">
                    <a16:creationId xmlns:a16="http://schemas.microsoft.com/office/drawing/2014/main" id="{E1F5BC73-EBDE-4F9F-A92E-4707EC95E2C6}"/>
                  </a:ext>
                </a:extLst>
              </p:cNvPr>
              <p:cNvSpPr txBox="1"/>
              <p:nvPr/>
            </p:nvSpPr>
            <p:spPr>
              <a:xfrm>
                <a:off x="3236616" y="5254399"/>
                <a:ext cx="1045275" cy="413352"/>
              </a:xfrm>
              <a:prstGeom prst="rect">
                <a:avLst/>
              </a:prstGeom>
              <a:noFill/>
            </p:spPr>
            <p:txBody>
              <a:bodyPr wrap="square" rtlCol="0">
                <a:spAutoFit/>
              </a:bodyPr>
              <a:lstStyle/>
              <a:p>
                <a:r>
                  <a:rPr lang="en-US" altLang="ko-KR" sz="600" b="1" dirty="0">
                    <a:latin typeface="Arial" panose="020B0604020202020204" pitchFamily="34" charset="0"/>
                    <a:cs typeface="Arial" panose="020B0604020202020204" pitchFamily="34" charset="0"/>
                  </a:rPr>
                  <a:t>100 </a:t>
                </a:r>
                <a:r>
                  <a:rPr lang="en-US" altLang="ko-KR" sz="600" b="1" dirty="0">
                    <a:latin typeface="Symbol" panose="05050102010706020507" pitchFamily="18" charset="2"/>
                    <a:cs typeface="Arial" panose="020B0604020202020204" pitchFamily="34" charset="0"/>
                  </a:rPr>
                  <a:t>m</a:t>
                </a:r>
                <a:r>
                  <a:rPr lang="en-US" altLang="ko-KR" sz="600" b="1" dirty="0">
                    <a:latin typeface="Arial" panose="020B0604020202020204" pitchFamily="34" charset="0"/>
                    <a:cs typeface="Arial" panose="020B0604020202020204" pitchFamily="34" charset="0"/>
                  </a:rPr>
                  <a:t>m</a:t>
                </a:r>
                <a:endParaRPr lang="ko-KR" altLang="en-US" sz="600" b="1" dirty="0">
                  <a:latin typeface="Arial" panose="020B0604020202020204" pitchFamily="34" charset="0"/>
                  <a:cs typeface="Arial" panose="020B0604020202020204" pitchFamily="34" charset="0"/>
                </a:endParaRPr>
              </a:p>
            </p:txBody>
          </p:sp>
          <p:cxnSp>
            <p:nvCxnSpPr>
              <p:cNvPr id="256" name="직선 연결선 255">
                <a:extLst>
                  <a:ext uri="{FF2B5EF4-FFF2-40B4-BE49-F238E27FC236}">
                    <a16:creationId xmlns:a16="http://schemas.microsoft.com/office/drawing/2014/main" id="{F16C634B-8B4B-4396-8587-EB190FEDD2E1}"/>
                  </a:ext>
                </a:extLst>
              </p:cNvPr>
              <p:cNvCxnSpPr>
                <a:cxnSpLocks/>
              </p:cNvCxnSpPr>
              <p:nvPr/>
            </p:nvCxnSpPr>
            <p:spPr>
              <a:xfrm>
                <a:off x="3604333" y="5662760"/>
                <a:ext cx="45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7" name="TextBox 256">
                <a:extLst>
                  <a:ext uri="{FF2B5EF4-FFF2-40B4-BE49-F238E27FC236}">
                    <a16:creationId xmlns:a16="http://schemas.microsoft.com/office/drawing/2014/main" id="{0C953DDE-35AD-4835-8979-4679B5AA8CF6}"/>
                  </a:ext>
                </a:extLst>
              </p:cNvPr>
              <p:cNvSpPr txBox="1"/>
              <p:nvPr/>
            </p:nvSpPr>
            <p:spPr>
              <a:xfrm>
                <a:off x="3218672" y="3247741"/>
                <a:ext cx="1045275" cy="413352"/>
              </a:xfrm>
              <a:prstGeom prst="rect">
                <a:avLst/>
              </a:prstGeom>
              <a:noFill/>
            </p:spPr>
            <p:txBody>
              <a:bodyPr wrap="square" rtlCol="0">
                <a:spAutoFit/>
              </a:bodyPr>
              <a:lstStyle/>
              <a:p>
                <a:r>
                  <a:rPr lang="en-US" altLang="ko-KR" sz="600" b="1" dirty="0">
                    <a:latin typeface="Arial" panose="020B0604020202020204" pitchFamily="34" charset="0"/>
                    <a:cs typeface="Arial" panose="020B0604020202020204" pitchFamily="34" charset="0"/>
                  </a:rPr>
                  <a:t>100 </a:t>
                </a:r>
                <a:r>
                  <a:rPr lang="en-US" altLang="ko-KR" sz="600" b="1" dirty="0">
                    <a:latin typeface="Symbol" panose="05050102010706020507" pitchFamily="18" charset="2"/>
                    <a:cs typeface="Arial" panose="020B0604020202020204" pitchFamily="34" charset="0"/>
                  </a:rPr>
                  <a:t>m</a:t>
                </a:r>
                <a:r>
                  <a:rPr lang="en-US" altLang="ko-KR" sz="600" b="1" dirty="0">
                    <a:latin typeface="Arial" panose="020B0604020202020204" pitchFamily="34" charset="0"/>
                    <a:cs typeface="Arial" panose="020B0604020202020204" pitchFamily="34" charset="0"/>
                  </a:rPr>
                  <a:t>m</a:t>
                </a:r>
                <a:endParaRPr lang="ko-KR" altLang="en-US" sz="600" b="1" dirty="0">
                  <a:latin typeface="Arial" panose="020B0604020202020204" pitchFamily="34" charset="0"/>
                  <a:cs typeface="Arial" panose="020B0604020202020204" pitchFamily="34" charset="0"/>
                </a:endParaRPr>
              </a:p>
            </p:txBody>
          </p:sp>
          <p:sp>
            <p:nvSpPr>
              <p:cNvPr id="258" name="TextBox 257">
                <a:extLst>
                  <a:ext uri="{FF2B5EF4-FFF2-40B4-BE49-F238E27FC236}">
                    <a16:creationId xmlns:a16="http://schemas.microsoft.com/office/drawing/2014/main" id="{1194673D-B84D-4C4C-A7E2-D0B8F378D1EE}"/>
                  </a:ext>
                </a:extLst>
              </p:cNvPr>
              <p:cNvSpPr txBox="1"/>
              <p:nvPr/>
            </p:nvSpPr>
            <p:spPr>
              <a:xfrm>
                <a:off x="3202465" y="7298093"/>
                <a:ext cx="1045275" cy="413352"/>
              </a:xfrm>
              <a:prstGeom prst="rect">
                <a:avLst/>
              </a:prstGeom>
              <a:noFill/>
            </p:spPr>
            <p:txBody>
              <a:bodyPr wrap="square" rtlCol="0">
                <a:spAutoFit/>
              </a:bodyPr>
              <a:lstStyle/>
              <a:p>
                <a:r>
                  <a:rPr lang="en-US" altLang="ko-KR" sz="600" b="1" dirty="0">
                    <a:latin typeface="Arial" panose="020B0604020202020204" pitchFamily="34" charset="0"/>
                    <a:cs typeface="Arial" panose="020B0604020202020204" pitchFamily="34" charset="0"/>
                  </a:rPr>
                  <a:t>100 </a:t>
                </a:r>
                <a:r>
                  <a:rPr lang="en-US" altLang="ko-KR" sz="600" b="1" dirty="0">
                    <a:latin typeface="Symbol" panose="05050102010706020507" pitchFamily="18" charset="2"/>
                    <a:cs typeface="Arial" panose="020B0604020202020204" pitchFamily="34" charset="0"/>
                  </a:rPr>
                  <a:t>m</a:t>
                </a:r>
                <a:r>
                  <a:rPr lang="en-US" altLang="ko-KR" sz="600" b="1" dirty="0">
                    <a:latin typeface="Arial" panose="020B0604020202020204" pitchFamily="34" charset="0"/>
                    <a:cs typeface="Arial" panose="020B0604020202020204" pitchFamily="34" charset="0"/>
                  </a:rPr>
                  <a:t>m</a:t>
                </a:r>
                <a:endParaRPr lang="ko-KR" altLang="en-US" sz="600" b="1" dirty="0">
                  <a:latin typeface="Arial" panose="020B0604020202020204" pitchFamily="34" charset="0"/>
                  <a:cs typeface="Arial" panose="020B0604020202020204" pitchFamily="34" charset="0"/>
                </a:endParaRPr>
              </a:p>
            </p:txBody>
          </p:sp>
          <p:cxnSp>
            <p:nvCxnSpPr>
              <p:cNvPr id="259" name="직선 연결선 258">
                <a:extLst>
                  <a:ext uri="{FF2B5EF4-FFF2-40B4-BE49-F238E27FC236}">
                    <a16:creationId xmlns:a16="http://schemas.microsoft.com/office/drawing/2014/main" id="{F872A3EC-7597-4E04-9F09-774F6CB6E884}"/>
                  </a:ext>
                </a:extLst>
              </p:cNvPr>
              <p:cNvCxnSpPr>
                <a:cxnSpLocks/>
              </p:cNvCxnSpPr>
              <p:nvPr/>
            </p:nvCxnSpPr>
            <p:spPr>
              <a:xfrm>
                <a:off x="3604332" y="7665222"/>
                <a:ext cx="4499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62" name="TextBox 261">
            <a:extLst>
              <a:ext uri="{FF2B5EF4-FFF2-40B4-BE49-F238E27FC236}">
                <a16:creationId xmlns:a16="http://schemas.microsoft.com/office/drawing/2014/main" id="{066079F1-2832-4F1C-BF4C-EEAA972F7B1D}"/>
              </a:ext>
            </a:extLst>
          </p:cNvPr>
          <p:cNvSpPr txBox="1"/>
          <p:nvPr/>
        </p:nvSpPr>
        <p:spPr>
          <a:xfrm>
            <a:off x="3097374" y="380699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263" name="TextBox 262">
            <a:extLst>
              <a:ext uri="{FF2B5EF4-FFF2-40B4-BE49-F238E27FC236}">
                <a16:creationId xmlns:a16="http://schemas.microsoft.com/office/drawing/2014/main" id="{7377D09E-B48C-4984-80F3-828FAC8C903F}"/>
              </a:ext>
            </a:extLst>
          </p:cNvPr>
          <p:cNvSpPr txBox="1"/>
          <p:nvPr/>
        </p:nvSpPr>
        <p:spPr>
          <a:xfrm>
            <a:off x="4752768" y="378948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grpSp>
        <p:nvGrpSpPr>
          <p:cNvPr id="264" name="그룹 263">
            <a:extLst>
              <a:ext uri="{FF2B5EF4-FFF2-40B4-BE49-F238E27FC236}">
                <a16:creationId xmlns:a16="http://schemas.microsoft.com/office/drawing/2014/main" id="{1E9B33D5-6DF7-4825-A82A-1EEA90C066CC}"/>
              </a:ext>
            </a:extLst>
          </p:cNvPr>
          <p:cNvGrpSpPr/>
          <p:nvPr/>
        </p:nvGrpSpPr>
        <p:grpSpPr>
          <a:xfrm>
            <a:off x="3158431" y="2980051"/>
            <a:ext cx="1438275" cy="1231900"/>
            <a:chOff x="3995379" y="2610059"/>
            <a:chExt cx="1438275" cy="1231900"/>
          </a:xfrm>
        </p:grpSpPr>
        <p:graphicFrame>
          <p:nvGraphicFramePr>
            <p:cNvPr id="265" name="개체 264">
              <a:extLst>
                <a:ext uri="{FF2B5EF4-FFF2-40B4-BE49-F238E27FC236}">
                  <a16:creationId xmlns:a16="http://schemas.microsoft.com/office/drawing/2014/main" id="{67557CEB-59A3-4FE3-8217-1EAE098CC9FD}"/>
                </a:ext>
              </a:extLst>
            </p:cNvPr>
            <p:cNvGraphicFramePr>
              <a:graphicFrameLocks noChangeAspect="1"/>
            </p:cNvGraphicFramePr>
            <p:nvPr>
              <p:extLst>
                <p:ext uri="{D42A27DB-BD31-4B8C-83A1-F6EECF244321}">
                  <p14:modId xmlns:p14="http://schemas.microsoft.com/office/powerpoint/2010/main" val="2996917699"/>
                </p:ext>
              </p:extLst>
            </p:nvPr>
          </p:nvGraphicFramePr>
          <p:xfrm>
            <a:off x="3995379" y="2610059"/>
            <a:ext cx="1438275" cy="1231900"/>
          </p:xfrm>
          <a:graphic>
            <a:graphicData uri="http://schemas.openxmlformats.org/presentationml/2006/ole">
              <mc:AlternateContent xmlns:mc="http://schemas.openxmlformats.org/markup-compatibility/2006">
                <mc:Choice xmlns:v="urn:schemas-microsoft-com:vml" Requires="v">
                  <p:oleObj spid="_x0000_s18690" name="Prism 9" r:id="rId10" imgW="1438377" imgH="1231429" progId="Prism9.Document">
                    <p:embed/>
                  </p:oleObj>
                </mc:Choice>
                <mc:Fallback>
                  <p:oleObj name="Prism 9" r:id="rId10" imgW="1438377" imgH="1231429" progId="Prism9.Document">
                    <p:embed/>
                    <p:pic>
                      <p:nvPicPr>
                        <p:cNvPr id="146" name="개체 145">
                          <a:extLst>
                            <a:ext uri="{FF2B5EF4-FFF2-40B4-BE49-F238E27FC236}">
                              <a16:creationId xmlns:a16="http://schemas.microsoft.com/office/drawing/2014/main" id="{6BAF35A3-6A7A-4AD3-9394-4359FBD98B71}"/>
                            </a:ext>
                          </a:extLst>
                        </p:cNvPr>
                        <p:cNvPicPr/>
                        <p:nvPr/>
                      </p:nvPicPr>
                      <p:blipFill>
                        <a:blip r:embed="rId11"/>
                        <a:stretch>
                          <a:fillRect/>
                        </a:stretch>
                      </p:blipFill>
                      <p:spPr>
                        <a:xfrm>
                          <a:off x="3995379" y="2610059"/>
                          <a:ext cx="1438275" cy="1231900"/>
                        </a:xfrm>
                        <a:prstGeom prst="rect">
                          <a:avLst/>
                        </a:prstGeom>
                      </p:spPr>
                    </p:pic>
                  </p:oleObj>
                </mc:Fallback>
              </mc:AlternateContent>
            </a:graphicData>
          </a:graphic>
        </p:graphicFrame>
        <p:sp>
          <p:nvSpPr>
            <p:cNvPr id="266" name="직사각형 265">
              <a:extLst>
                <a:ext uri="{FF2B5EF4-FFF2-40B4-BE49-F238E27FC236}">
                  <a16:creationId xmlns:a16="http://schemas.microsoft.com/office/drawing/2014/main" id="{C200D364-967A-48DA-B63C-8DC69AFEF24F}"/>
                </a:ext>
              </a:extLst>
            </p:cNvPr>
            <p:cNvSpPr/>
            <p:nvPr/>
          </p:nvSpPr>
          <p:spPr>
            <a:xfrm>
              <a:off x="4735445" y="3563812"/>
              <a:ext cx="180468" cy="1836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aphicFrame>
        <p:nvGraphicFramePr>
          <p:cNvPr id="267" name="개체 266">
            <a:extLst>
              <a:ext uri="{FF2B5EF4-FFF2-40B4-BE49-F238E27FC236}">
                <a16:creationId xmlns:a16="http://schemas.microsoft.com/office/drawing/2014/main" id="{713259A8-0495-4B0C-9115-B3CBF476D232}"/>
              </a:ext>
            </a:extLst>
          </p:cNvPr>
          <p:cNvGraphicFramePr>
            <a:graphicFrameLocks noChangeAspect="1"/>
          </p:cNvGraphicFramePr>
          <p:nvPr>
            <p:extLst>
              <p:ext uri="{D42A27DB-BD31-4B8C-83A1-F6EECF244321}">
                <p14:modId xmlns:p14="http://schemas.microsoft.com/office/powerpoint/2010/main" val="3967035449"/>
              </p:ext>
            </p:extLst>
          </p:nvPr>
        </p:nvGraphicFramePr>
        <p:xfrm>
          <a:off x="3159937" y="4051380"/>
          <a:ext cx="1473200" cy="1122363"/>
        </p:xfrm>
        <a:graphic>
          <a:graphicData uri="http://schemas.openxmlformats.org/presentationml/2006/ole">
            <mc:AlternateContent xmlns:mc="http://schemas.openxmlformats.org/markup-compatibility/2006">
              <mc:Choice xmlns:v="urn:schemas-microsoft-com:vml" Requires="v">
                <p:oleObj spid="_x0000_s18691" name="Prism 9" r:id="rId12" imgW="1473653" imgH="1121640" progId="Prism9.Document">
                  <p:embed/>
                </p:oleObj>
              </mc:Choice>
              <mc:Fallback>
                <p:oleObj name="Prism 9" r:id="rId12" imgW="1473653" imgH="1121640" progId="Prism9.Document">
                  <p:embed/>
                  <p:pic>
                    <p:nvPicPr>
                      <p:cNvPr id="10" name="개체 9">
                        <a:extLst>
                          <a:ext uri="{FF2B5EF4-FFF2-40B4-BE49-F238E27FC236}">
                            <a16:creationId xmlns:a16="http://schemas.microsoft.com/office/drawing/2014/main" id="{A9304AC0-1ED1-4D81-B71E-21A760A2C204}"/>
                          </a:ext>
                        </a:extLst>
                      </p:cNvPr>
                      <p:cNvPicPr/>
                      <p:nvPr/>
                    </p:nvPicPr>
                    <p:blipFill>
                      <a:blip r:embed="rId13"/>
                      <a:stretch>
                        <a:fillRect/>
                      </a:stretch>
                    </p:blipFill>
                    <p:spPr>
                      <a:xfrm>
                        <a:off x="3159937" y="4051380"/>
                        <a:ext cx="1473200" cy="1122363"/>
                      </a:xfrm>
                      <a:prstGeom prst="rect">
                        <a:avLst/>
                      </a:prstGeom>
                    </p:spPr>
                  </p:pic>
                </p:oleObj>
              </mc:Fallback>
            </mc:AlternateContent>
          </a:graphicData>
        </a:graphic>
      </p:graphicFrame>
      <p:graphicFrame>
        <p:nvGraphicFramePr>
          <p:cNvPr id="268" name="개체 267">
            <a:extLst>
              <a:ext uri="{FF2B5EF4-FFF2-40B4-BE49-F238E27FC236}">
                <a16:creationId xmlns:a16="http://schemas.microsoft.com/office/drawing/2014/main" id="{D70C368B-9D32-4CFD-8D92-6541A02CC2C8}"/>
              </a:ext>
            </a:extLst>
          </p:cNvPr>
          <p:cNvGraphicFramePr>
            <a:graphicFrameLocks noChangeAspect="1"/>
          </p:cNvGraphicFramePr>
          <p:nvPr>
            <p:extLst>
              <p:ext uri="{D42A27DB-BD31-4B8C-83A1-F6EECF244321}">
                <p14:modId xmlns:p14="http://schemas.microsoft.com/office/powerpoint/2010/main" val="2720785328"/>
              </p:ext>
            </p:extLst>
          </p:nvPr>
        </p:nvGraphicFramePr>
        <p:xfrm>
          <a:off x="3140968" y="4982765"/>
          <a:ext cx="1550273" cy="1122363"/>
        </p:xfrm>
        <a:graphic>
          <a:graphicData uri="http://schemas.openxmlformats.org/presentationml/2006/ole">
            <mc:AlternateContent xmlns:mc="http://schemas.openxmlformats.org/markup-compatibility/2006">
              <mc:Choice xmlns:v="urn:schemas-microsoft-com:vml" Requires="v">
                <p:oleObj spid="_x0000_s18692" name="Prism 9" r:id="rId14" imgW="1473653" imgH="1121640" progId="Prism9.Document">
                  <p:embed/>
                </p:oleObj>
              </mc:Choice>
              <mc:Fallback>
                <p:oleObj name="Prism 9" r:id="rId14" imgW="1473653" imgH="1121640" progId="Prism9.Document">
                  <p:embed/>
                  <p:pic>
                    <p:nvPicPr>
                      <p:cNvPr id="12" name="개체 11">
                        <a:extLst>
                          <a:ext uri="{FF2B5EF4-FFF2-40B4-BE49-F238E27FC236}">
                            <a16:creationId xmlns:a16="http://schemas.microsoft.com/office/drawing/2014/main" id="{3A102215-8718-4DF5-A7D2-24F2E46C84C4}"/>
                          </a:ext>
                        </a:extLst>
                      </p:cNvPr>
                      <p:cNvPicPr/>
                      <p:nvPr/>
                    </p:nvPicPr>
                    <p:blipFill>
                      <a:blip r:embed="rId15"/>
                      <a:stretch>
                        <a:fillRect/>
                      </a:stretch>
                    </p:blipFill>
                    <p:spPr>
                      <a:xfrm>
                        <a:off x="3140968" y="4982765"/>
                        <a:ext cx="1550273" cy="1122363"/>
                      </a:xfrm>
                      <a:prstGeom prst="rect">
                        <a:avLst/>
                      </a:prstGeom>
                    </p:spPr>
                  </p:pic>
                </p:oleObj>
              </mc:Fallback>
            </mc:AlternateContent>
          </a:graphicData>
        </a:graphic>
      </p:graphicFrame>
      <p:graphicFrame>
        <p:nvGraphicFramePr>
          <p:cNvPr id="269" name="개체 268">
            <a:extLst>
              <a:ext uri="{FF2B5EF4-FFF2-40B4-BE49-F238E27FC236}">
                <a16:creationId xmlns:a16="http://schemas.microsoft.com/office/drawing/2014/main" id="{B9A7EF55-6A31-4A0A-80C4-4310870D6C07}"/>
              </a:ext>
            </a:extLst>
          </p:cNvPr>
          <p:cNvGraphicFramePr>
            <a:graphicFrameLocks noChangeAspect="1"/>
          </p:cNvGraphicFramePr>
          <p:nvPr>
            <p:extLst>
              <p:ext uri="{D42A27DB-BD31-4B8C-83A1-F6EECF244321}">
                <p14:modId xmlns:p14="http://schemas.microsoft.com/office/powerpoint/2010/main" val="498672803"/>
              </p:ext>
            </p:extLst>
          </p:nvPr>
        </p:nvGraphicFramePr>
        <p:xfrm>
          <a:off x="4774031" y="4962200"/>
          <a:ext cx="1427163" cy="1122363"/>
        </p:xfrm>
        <a:graphic>
          <a:graphicData uri="http://schemas.openxmlformats.org/presentationml/2006/ole">
            <mc:AlternateContent xmlns:mc="http://schemas.openxmlformats.org/markup-compatibility/2006">
              <mc:Choice xmlns:v="urn:schemas-microsoft-com:vml" Requires="v">
                <p:oleObj spid="_x0000_s18693" name="Prism 9" r:id="rId16" imgW="1427939" imgH="1121640" progId="Prism9.Document">
                  <p:embed/>
                </p:oleObj>
              </mc:Choice>
              <mc:Fallback>
                <p:oleObj name="Prism 9" r:id="rId16" imgW="1427939" imgH="1121640" progId="Prism9.Document">
                  <p:embed/>
                  <p:pic>
                    <p:nvPicPr>
                      <p:cNvPr id="22" name="개체 21">
                        <a:extLst>
                          <a:ext uri="{FF2B5EF4-FFF2-40B4-BE49-F238E27FC236}">
                            <a16:creationId xmlns:a16="http://schemas.microsoft.com/office/drawing/2014/main" id="{E383E892-B930-4C9A-8363-5514133C4D68}"/>
                          </a:ext>
                        </a:extLst>
                      </p:cNvPr>
                      <p:cNvPicPr/>
                      <p:nvPr/>
                    </p:nvPicPr>
                    <p:blipFill>
                      <a:blip r:embed="rId17"/>
                      <a:stretch>
                        <a:fillRect/>
                      </a:stretch>
                    </p:blipFill>
                    <p:spPr>
                      <a:xfrm>
                        <a:off x="4774031" y="4962200"/>
                        <a:ext cx="1427163" cy="1122363"/>
                      </a:xfrm>
                      <a:prstGeom prst="rect">
                        <a:avLst/>
                      </a:prstGeom>
                    </p:spPr>
                  </p:pic>
                </p:oleObj>
              </mc:Fallback>
            </mc:AlternateContent>
          </a:graphicData>
        </a:graphic>
      </p:graphicFrame>
      <p:sp>
        <p:nvSpPr>
          <p:cNvPr id="270" name="직사각형 269">
            <a:extLst>
              <a:ext uri="{FF2B5EF4-FFF2-40B4-BE49-F238E27FC236}">
                <a16:creationId xmlns:a16="http://schemas.microsoft.com/office/drawing/2014/main" id="{02FAF693-6D27-4B5A-BCF1-03866F435E14}"/>
              </a:ext>
            </a:extLst>
          </p:cNvPr>
          <p:cNvSpPr/>
          <p:nvPr/>
        </p:nvSpPr>
        <p:spPr>
          <a:xfrm>
            <a:off x="3847462" y="4916659"/>
            <a:ext cx="420308" cy="1652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1" name="직사각형 270">
            <a:extLst>
              <a:ext uri="{FF2B5EF4-FFF2-40B4-BE49-F238E27FC236}">
                <a16:creationId xmlns:a16="http://schemas.microsoft.com/office/drawing/2014/main" id="{F3491EF7-E527-4D4F-94F6-DE3C76B4B616}"/>
              </a:ext>
            </a:extLst>
          </p:cNvPr>
          <p:cNvSpPr/>
          <p:nvPr/>
        </p:nvSpPr>
        <p:spPr>
          <a:xfrm>
            <a:off x="3633097" y="5817096"/>
            <a:ext cx="420308" cy="1652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2" name="직사각형 271">
            <a:extLst>
              <a:ext uri="{FF2B5EF4-FFF2-40B4-BE49-F238E27FC236}">
                <a16:creationId xmlns:a16="http://schemas.microsoft.com/office/drawing/2014/main" id="{0016E0B4-E7CB-464B-B025-78D7B574AC3C}"/>
              </a:ext>
            </a:extLst>
          </p:cNvPr>
          <p:cNvSpPr/>
          <p:nvPr/>
        </p:nvSpPr>
        <p:spPr>
          <a:xfrm flipV="1">
            <a:off x="5283985" y="5817756"/>
            <a:ext cx="420308" cy="1361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3" name="TextBox 272">
            <a:extLst>
              <a:ext uri="{FF2B5EF4-FFF2-40B4-BE49-F238E27FC236}">
                <a16:creationId xmlns:a16="http://schemas.microsoft.com/office/drawing/2014/main" id="{F7878416-A1E0-4770-8FF2-F1A3AD84440B}"/>
              </a:ext>
            </a:extLst>
          </p:cNvPr>
          <p:cNvSpPr txBox="1"/>
          <p:nvPr/>
        </p:nvSpPr>
        <p:spPr>
          <a:xfrm>
            <a:off x="3699289" y="4807277"/>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74" name="TextBox 273">
            <a:extLst>
              <a:ext uri="{FF2B5EF4-FFF2-40B4-BE49-F238E27FC236}">
                <a16:creationId xmlns:a16="http://schemas.microsoft.com/office/drawing/2014/main" id="{B7B1D153-989E-4A16-BE04-20BDF2196D40}"/>
              </a:ext>
            </a:extLst>
          </p:cNvPr>
          <p:cNvSpPr txBox="1"/>
          <p:nvPr/>
        </p:nvSpPr>
        <p:spPr>
          <a:xfrm>
            <a:off x="3915830" y="4807277"/>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275" name="TextBox 274">
            <a:extLst>
              <a:ext uri="{FF2B5EF4-FFF2-40B4-BE49-F238E27FC236}">
                <a16:creationId xmlns:a16="http://schemas.microsoft.com/office/drawing/2014/main" id="{90C89F8B-C77E-4843-AC09-5F435353A220}"/>
              </a:ext>
            </a:extLst>
          </p:cNvPr>
          <p:cNvSpPr txBox="1"/>
          <p:nvPr/>
        </p:nvSpPr>
        <p:spPr>
          <a:xfrm>
            <a:off x="3699289" y="3747826"/>
            <a:ext cx="34378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76" name="TextBox 275">
            <a:extLst>
              <a:ext uri="{FF2B5EF4-FFF2-40B4-BE49-F238E27FC236}">
                <a16:creationId xmlns:a16="http://schemas.microsoft.com/office/drawing/2014/main" id="{22A8BFAE-19E3-4437-AFAC-C2F19A051126}"/>
              </a:ext>
            </a:extLst>
          </p:cNvPr>
          <p:cNvSpPr txBox="1"/>
          <p:nvPr/>
        </p:nvSpPr>
        <p:spPr>
          <a:xfrm>
            <a:off x="3915830" y="3747826"/>
            <a:ext cx="34378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grpSp>
        <p:nvGrpSpPr>
          <p:cNvPr id="277" name="그룹 276">
            <a:extLst>
              <a:ext uri="{FF2B5EF4-FFF2-40B4-BE49-F238E27FC236}">
                <a16:creationId xmlns:a16="http://schemas.microsoft.com/office/drawing/2014/main" id="{BAA10E43-EDB5-46CC-8365-0AF6A3F86801}"/>
              </a:ext>
            </a:extLst>
          </p:cNvPr>
          <p:cNvGrpSpPr/>
          <p:nvPr/>
        </p:nvGrpSpPr>
        <p:grpSpPr>
          <a:xfrm>
            <a:off x="4774031" y="4041736"/>
            <a:ext cx="1427163" cy="1122363"/>
            <a:chOff x="5401781" y="4232403"/>
            <a:chExt cx="1427163" cy="1122363"/>
          </a:xfrm>
        </p:grpSpPr>
        <p:graphicFrame>
          <p:nvGraphicFramePr>
            <p:cNvPr id="278" name="개체 277">
              <a:extLst>
                <a:ext uri="{FF2B5EF4-FFF2-40B4-BE49-F238E27FC236}">
                  <a16:creationId xmlns:a16="http://schemas.microsoft.com/office/drawing/2014/main" id="{9A720B65-90B9-4931-BE7F-61735601BD3F}"/>
                </a:ext>
              </a:extLst>
            </p:cNvPr>
            <p:cNvGraphicFramePr>
              <a:graphicFrameLocks noChangeAspect="1"/>
            </p:cNvGraphicFramePr>
            <p:nvPr>
              <p:extLst>
                <p:ext uri="{D42A27DB-BD31-4B8C-83A1-F6EECF244321}">
                  <p14:modId xmlns:p14="http://schemas.microsoft.com/office/powerpoint/2010/main" val="1250078955"/>
                </p:ext>
              </p:extLst>
            </p:nvPr>
          </p:nvGraphicFramePr>
          <p:xfrm>
            <a:off x="5401781" y="4232403"/>
            <a:ext cx="1427163" cy="1122363"/>
          </p:xfrm>
          <a:graphic>
            <a:graphicData uri="http://schemas.openxmlformats.org/presentationml/2006/ole">
              <mc:AlternateContent xmlns:mc="http://schemas.openxmlformats.org/markup-compatibility/2006">
                <mc:Choice xmlns:v="urn:schemas-microsoft-com:vml" Requires="v">
                  <p:oleObj spid="_x0000_s18694" name="Prism 9" r:id="rId18" imgW="1427939" imgH="1121640" progId="Prism9.Document">
                    <p:embed/>
                  </p:oleObj>
                </mc:Choice>
                <mc:Fallback>
                  <p:oleObj name="Prism 9" r:id="rId18" imgW="1427939" imgH="1121640" progId="Prism9.Document">
                    <p:embed/>
                    <p:pic>
                      <p:nvPicPr>
                        <p:cNvPr id="21" name="개체 20">
                          <a:extLst>
                            <a:ext uri="{FF2B5EF4-FFF2-40B4-BE49-F238E27FC236}">
                              <a16:creationId xmlns:a16="http://schemas.microsoft.com/office/drawing/2014/main" id="{A4AF0A39-2621-45DA-8E64-7B419AD5A806}"/>
                            </a:ext>
                          </a:extLst>
                        </p:cNvPr>
                        <p:cNvPicPr/>
                        <p:nvPr/>
                      </p:nvPicPr>
                      <p:blipFill>
                        <a:blip r:embed="rId19"/>
                        <a:stretch>
                          <a:fillRect/>
                        </a:stretch>
                      </p:blipFill>
                      <p:spPr>
                        <a:xfrm>
                          <a:off x="5401781" y="4232403"/>
                          <a:ext cx="1427163" cy="1122363"/>
                        </a:xfrm>
                        <a:prstGeom prst="rect">
                          <a:avLst/>
                        </a:prstGeom>
                      </p:spPr>
                    </p:pic>
                  </p:oleObj>
                </mc:Fallback>
              </mc:AlternateContent>
            </a:graphicData>
          </a:graphic>
        </p:graphicFrame>
        <p:sp>
          <p:nvSpPr>
            <p:cNvPr id="279" name="직사각형 278">
              <a:extLst>
                <a:ext uri="{FF2B5EF4-FFF2-40B4-BE49-F238E27FC236}">
                  <a16:creationId xmlns:a16="http://schemas.microsoft.com/office/drawing/2014/main" id="{0C2EB808-7B23-4DA9-ABC1-41CD13E05017}"/>
                </a:ext>
              </a:extLst>
            </p:cNvPr>
            <p:cNvSpPr/>
            <p:nvPr/>
          </p:nvSpPr>
          <p:spPr>
            <a:xfrm flipV="1">
              <a:off x="6031945" y="5134042"/>
              <a:ext cx="420308" cy="1361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0" name="TextBox 279">
              <a:extLst>
                <a:ext uri="{FF2B5EF4-FFF2-40B4-BE49-F238E27FC236}">
                  <a16:creationId xmlns:a16="http://schemas.microsoft.com/office/drawing/2014/main" id="{3F29148A-9642-4E55-B171-FD8EEC7E3B01}"/>
                </a:ext>
              </a:extLst>
            </p:cNvPr>
            <p:cNvSpPr txBox="1"/>
            <p:nvPr/>
          </p:nvSpPr>
          <p:spPr>
            <a:xfrm>
              <a:off x="5885152" y="5012056"/>
              <a:ext cx="34378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81" name="TextBox 280">
              <a:extLst>
                <a:ext uri="{FF2B5EF4-FFF2-40B4-BE49-F238E27FC236}">
                  <a16:creationId xmlns:a16="http://schemas.microsoft.com/office/drawing/2014/main" id="{E0319F68-274B-49D6-8E8F-7D65A252D27D}"/>
                </a:ext>
              </a:extLst>
            </p:cNvPr>
            <p:cNvSpPr txBox="1"/>
            <p:nvPr/>
          </p:nvSpPr>
          <p:spPr>
            <a:xfrm>
              <a:off x="6101693" y="5012056"/>
              <a:ext cx="34378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grpSp>
      <p:sp>
        <p:nvSpPr>
          <p:cNvPr id="282" name="TextBox 281">
            <a:extLst>
              <a:ext uri="{FF2B5EF4-FFF2-40B4-BE49-F238E27FC236}">
                <a16:creationId xmlns:a16="http://schemas.microsoft.com/office/drawing/2014/main" id="{B785AD8C-D3D4-4EFA-A5E7-A5C5506BEA70}"/>
              </a:ext>
            </a:extLst>
          </p:cNvPr>
          <p:cNvSpPr txBox="1"/>
          <p:nvPr/>
        </p:nvSpPr>
        <p:spPr>
          <a:xfrm>
            <a:off x="5275927" y="5730340"/>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83" name="TextBox 282">
            <a:extLst>
              <a:ext uri="{FF2B5EF4-FFF2-40B4-BE49-F238E27FC236}">
                <a16:creationId xmlns:a16="http://schemas.microsoft.com/office/drawing/2014/main" id="{B6D6394C-08F5-4836-9F68-11F5BE90D169}"/>
              </a:ext>
            </a:extLst>
          </p:cNvPr>
          <p:cNvSpPr txBox="1"/>
          <p:nvPr/>
        </p:nvSpPr>
        <p:spPr>
          <a:xfrm>
            <a:off x="5492468" y="5730340"/>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284" name="TextBox 283">
            <a:extLst>
              <a:ext uri="{FF2B5EF4-FFF2-40B4-BE49-F238E27FC236}">
                <a16:creationId xmlns:a16="http://schemas.microsoft.com/office/drawing/2014/main" id="{E085CF61-AA69-4271-8458-B9E85D750903}"/>
              </a:ext>
            </a:extLst>
          </p:cNvPr>
          <p:cNvSpPr txBox="1"/>
          <p:nvPr/>
        </p:nvSpPr>
        <p:spPr>
          <a:xfrm>
            <a:off x="3724671" y="5761078"/>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85" name="TextBox 284">
            <a:extLst>
              <a:ext uri="{FF2B5EF4-FFF2-40B4-BE49-F238E27FC236}">
                <a16:creationId xmlns:a16="http://schemas.microsoft.com/office/drawing/2014/main" id="{CD70780C-950F-4941-9A02-0C1C4C32DBB5}"/>
              </a:ext>
            </a:extLst>
          </p:cNvPr>
          <p:cNvSpPr txBox="1"/>
          <p:nvPr/>
        </p:nvSpPr>
        <p:spPr>
          <a:xfrm>
            <a:off x="3941212" y="5761078"/>
            <a:ext cx="38961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286" name="직사각형 285">
            <a:extLst>
              <a:ext uri="{FF2B5EF4-FFF2-40B4-BE49-F238E27FC236}">
                <a16:creationId xmlns:a16="http://schemas.microsoft.com/office/drawing/2014/main" id="{CD0ECE6B-3AC7-444A-9A6C-F83A6C674CF1}"/>
              </a:ext>
            </a:extLst>
          </p:cNvPr>
          <p:cNvSpPr/>
          <p:nvPr/>
        </p:nvSpPr>
        <p:spPr>
          <a:xfrm>
            <a:off x="3219193" y="2907856"/>
            <a:ext cx="1518169" cy="200055"/>
          </a:xfrm>
          <a:prstGeom prst="rect">
            <a:avLst/>
          </a:prstGeom>
        </p:spPr>
        <p:txBody>
          <a:bodyPr wrap="square">
            <a:spAutoFit/>
          </a:bodyPr>
          <a:lstStyle/>
          <a:p>
            <a:pPr algn="ctr"/>
            <a:r>
              <a:rPr lang="en-US" altLang="ko-KR" sz="700" dirty="0">
                <a:latin typeface="Arial" panose="020B0604020202020204" pitchFamily="34" charset="0"/>
                <a:cs typeface="Arial" panose="020B0604020202020204" pitchFamily="34" charset="0"/>
              </a:rPr>
              <a:t>Hypertrophic zone thickness (</a:t>
            </a:r>
            <a:r>
              <a:rPr lang="en-US" altLang="ko-KR" sz="700" dirty="0">
                <a:latin typeface="Symbol" panose="05050102010706020507" pitchFamily="18" charset="2"/>
                <a:cs typeface="Arial" panose="020B0604020202020204" pitchFamily="34" charset="0"/>
              </a:rPr>
              <a:t>m</a:t>
            </a:r>
            <a:r>
              <a:rPr lang="en-US" altLang="ko-KR" sz="700" dirty="0">
                <a:latin typeface="Arial" panose="020B0604020202020204" pitchFamily="34" charset="0"/>
                <a:cs typeface="Arial" panose="020B0604020202020204" pitchFamily="34" charset="0"/>
              </a:rPr>
              <a:t>m)</a:t>
            </a:r>
            <a:endParaRPr lang="ko-KR" altLang="en-US" sz="700" dirty="0">
              <a:latin typeface="Arial" panose="020B0604020202020204" pitchFamily="34" charset="0"/>
              <a:cs typeface="Arial" panose="020B0604020202020204" pitchFamily="34" charset="0"/>
            </a:endParaRPr>
          </a:p>
        </p:txBody>
      </p:sp>
      <p:sp>
        <p:nvSpPr>
          <p:cNvPr id="287" name="직사각형 286">
            <a:extLst>
              <a:ext uri="{FF2B5EF4-FFF2-40B4-BE49-F238E27FC236}">
                <a16:creationId xmlns:a16="http://schemas.microsoft.com/office/drawing/2014/main" id="{E888F124-7C0B-4965-8005-5597D6CF8FFB}"/>
              </a:ext>
            </a:extLst>
          </p:cNvPr>
          <p:cNvSpPr/>
          <p:nvPr/>
        </p:nvSpPr>
        <p:spPr>
          <a:xfrm>
            <a:off x="3208611" y="3944888"/>
            <a:ext cx="1518169" cy="200055"/>
          </a:xfrm>
          <a:prstGeom prst="rect">
            <a:avLst/>
          </a:prstGeom>
        </p:spPr>
        <p:txBody>
          <a:bodyPr wrap="square">
            <a:spAutoFit/>
          </a:bodyPr>
          <a:lstStyle/>
          <a:p>
            <a:pPr algn="ctr"/>
            <a:r>
              <a:rPr lang="en-US" altLang="ko-KR" sz="700" dirty="0">
                <a:latin typeface="Arial" panose="020B0604020202020204" pitchFamily="34" charset="0"/>
                <a:cs typeface="Arial" panose="020B0604020202020204" pitchFamily="34" charset="0"/>
              </a:rPr>
              <a:t>Growth plate thickness (</a:t>
            </a:r>
            <a:r>
              <a:rPr lang="en-US" altLang="ko-KR" sz="700" dirty="0">
                <a:latin typeface="Symbol" panose="05050102010706020507" pitchFamily="18" charset="2"/>
                <a:cs typeface="Arial" panose="020B0604020202020204" pitchFamily="34" charset="0"/>
              </a:rPr>
              <a:t>m</a:t>
            </a:r>
            <a:r>
              <a:rPr lang="en-US" altLang="ko-KR" sz="700" dirty="0">
                <a:latin typeface="Arial" panose="020B0604020202020204" pitchFamily="34" charset="0"/>
                <a:cs typeface="Arial" panose="020B0604020202020204" pitchFamily="34" charset="0"/>
              </a:rPr>
              <a:t>m)</a:t>
            </a:r>
            <a:endParaRPr lang="ko-KR" altLang="en-US" sz="700" dirty="0">
              <a:latin typeface="Arial" panose="020B0604020202020204" pitchFamily="34" charset="0"/>
              <a:cs typeface="Arial" panose="020B0604020202020204" pitchFamily="34" charset="0"/>
            </a:endParaRPr>
          </a:p>
        </p:txBody>
      </p:sp>
      <p:sp>
        <p:nvSpPr>
          <p:cNvPr id="288" name="직사각형 287">
            <a:extLst>
              <a:ext uri="{FF2B5EF4-FFF2-40B4-BE49-F238E27FC236}">
                <a16:creationId xmlns:a16="http://schemas.microsoft.com/office/drawing/2014/main" id="{C019CF42-7B6F-4899-AA37-2531942407FC}"/>
              </a:ext>
            </a:extLst>
          </p:cNvPr>
          <p:cNvSpPr/>
          <p:nvPr/>
        </p:nvSpPr>
        <p:spPr>
          <a:xfrm>
            <a:off x="4859244" y="3944888"/>
            <a:ext cx="1450076" cy="200055"/>
          </a:xfrm>
          <a:prstGeom prst="rect">
            <a:avLst/>
          </a:prstGeom>
        </p:spPr>
        <p:txBody>
          <a:bodyPr wrap="square">
            <a:spAutoFit/>
          </a:bodyPr>
          <a:lstStyle/>
          <a:p>
            <a:r>
              <a:rPr lang="en-US" altLang="ko-KR" sz="700" dirty="0">
                <a:latin typeface="Arial" panose="020B0604020202020204" pitchFamily="34" charset="0"/>
                <a:cs typeface="Arial" panose="020B0604020202020204" pitchFamily="34" charset="0"/>
              </a:rPr>
              <a:t>Hypertrophic zone ratio (%)</a:t>
            </a:r>
            <a:endParaRPr lang="ko-KR" altLang="en-US" sz="700" dirty="0">
              <a:latin typeface="Arial" panose="020B0604020202020204" pitchFamily="34" charset="0"/>
              <a:cs typeface="Arial" panose="020B0604020202020204" pitchFamily="34" charset="0"/>
            </a:endParaRPr>
          </a:p>
        </p:txBody>
      </p:sp>
      <p:sp>
        <p:nvSpPr>
          <p:cNvPr id="289" name="TextBox 288">
            <a:extLst>
              <a:ext uri="{FF2B5EF4-FFF2-40B4-BE49-F238E27FC236}">
                <a16:creationId xmlns:a16="http://schemas.microsoft.com/office/drawing/2014/main" id="{55ADF548-F58C-4285-A4AB-81187A07508B}"/>
              </a:ext>
            </a:extLst>
          </p:cNvPr>
          <p:cNvSpPr txBox="1"/>
          <p:nvPr/>
        </p:nvSpPr>
        <p:spPr>
          <a:xfrm>
            <a:off x="3739058" y="3080344"/>
            <a:ext cx="464519"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290" name="TextBox 289">
            <a:extLst>
              <a:ext uri="{FF2B5EF4-FFF2-40B4-BE49-F238E27FC236}">
                <a16:creationId xmlns:a16="http://schemas.microsoft.com/office/drawing/2014/main" id="{24950146-167C-499C-BCA8-0D132C25B03B}"/>
              </a:ext>
            </a:extLst>
          </p:cNvPr>
          <p:cNvSpPr txBox="1"/>
          <p:nvPr/>
        </p:nvSpPr>
        <p:spPr>
          <a:xfrm>
            <a:off x="3822245" y="4142868"/>
            <a:ext cx="464519" cy="169277"/>
          </a:xfrm>
          <a:prstGeom prst="rect">
            <a:avLst/>
          </a:prstGeom>
          <a:noFill/>
        </p:spPr>
        <p:txBody>
          <a:bodyPr wrap="squar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291" name="TextBox 290">
            <a:extLst>
              <a:ext uri="{FF2B5EF4-FFF2-40B4-BE49-F238E27FC236}">
                <a16:creationId xmlns:a16="http://schemas.microsoft.com/office/drawing/2014/main" id="{AFC07D10-1BF8-4B98-9644-0EC6329BED9D}"/>
              </a:ext>
            </a:extLst>
          </p:cNvPr>
          <p:cNvSpPr txBox="1"/>
          <p:nvPr/>
        </p:nvSpPr>
        <p:spPr>
          <a:xfrm>
            <a:off x="3855463" y="5089418"/>
            <a:ext cx="464519" cy="169277"/>
          </a:xfrm>
          <a:prstGeom prst="rect">
            <a:avLst/>
          </a:prstGeom>
          <a:noFill/>
        </p:spPr>
        <p:txBody>
          <a:bodyPr wrap="squar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292" name="TextBox 291">
            <a:extLst>
              <a:ext uri="{FF2B5EF4-FFF2-40B4-BE49-F238E27FC236}">
                <a16:creationId xmlns:a16="http://schemas.microsoft.com/office/drawing/2014/main" id="{70C5188B-3992-49B7-8026-31E6EB2EF3E0}"/>
              </a:ext>
            </a:extLst>
          </p:cNvPr>
          <p:cNvSpPr txBox="1"/>
          <p:nvPr/>
        </p:nvSpPr>
        <p:spPr>
          <a:xfrm>
            <a:off x="5273371" y="4125292"/>
            <a:ext cx="464519"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p=0.0080</a:t>
            </a:r>
            <a:endParaRPr lang="ko-KR" altLang="en-US" sz="500" dirty="0">
              <a:latin typeface="Arial" panose="020B0604020202020204" pitchFamily="34" charset="0"/>
              <a:cs typeface="Arial" panose="020B0604020202020204" pitchFamily="34" charset="0"/>
            </a:endParaRPr>
          </a:p>
        </p:txBody>
      </p:sp>
      <p:sp>
        <p:nvSpPr>
          <p:cNvPr id="293" name="TextBox 292">
            <a:extLst>
              <a:ext uri="{FF2B5EF4-FFF2-40B4-BE49-F238E27FC236}">
                <a16:creationId xmlns:a16="http://schemas.microsoft.com/office/drawing/2014/main" id="{B3C292FC-4908-4668-ABB7-68454409E67F}"/>
              </a:ext>
            </a:extLst>
          </p:cNvPr>
          <p:cNvSpPr txBox="1"/>
          <p:nvPr/>
        </p:nvSpPr>
        <p:spPr>
          <a:xfrm>
            <a:off x="5273371" y="5060584"/>
            <a:ext cx="464519"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p=0.0071</a:t>
            </a:r>
            <a:endParaRPr lang="ko-KR" altLang="en-US" sz="500" dirty="0">
              <a:latin typeface="Arial" panose="020B0604020202020204" pitchFamily="34" charset="0"/>
              <a:cs typeface="Arial" panose="020B0604020202020204" pitchFamily="34" charset="0"/>
            </a:endParaRPr>
          </a:p>
        </p:txBody>
      </p:sp>
      <p:grpSp>
        <p:nvGrpSpPr>
          <p:cNvPr id="294" name="그룹 293">
            <a:extLst>
              <a:ext uri="{FF2B5EF4-FFF2-40B4-BE49-F238E27FC236}">
                <a16:creationId xmlns:a16="http://schemas.microsoft.com/office/drawing/2014/main" id="{D6AD220C-F026-42D6-AFFA-C5AA2AF5FB2C}"/>
              </a:ext>
            </a:extLst>
          </p:cNvPr>
          <p:cNvGrpSpPr/>
          <p:nvPr/>
        </p:nvGrpSpPr>
        <p:grpSpPr>
          <a:xfrm>
            <a:off x="1125215" y="1343084"/>
            <a:ext cx="4706621" cy="1416793"/>
            <a:chOff x="854106" y="1136062"/>
            <a:chExt cx="4706621" cy="1416793"/>
          </a:xfrm>
        </p:grpSpPr>
        <p:sp>
          <p:nvSpPr>
            <p:cNvPr id="295" name="TextBox 294">
              <a:extLst>
                <a:ext uri="{FF2B5EF4-FFF2-40B4-BE49-F238E27FC236}">
                  <a16:creationId xmlns:a16="http://schemas.microsoft.com/office/drawing/2014/main" id="{E3397AFB-FDCC-4077-900A-22E7E9FE8CFE}"/>
                </a:ext>
              </a:extLst>
            </p:cNvPr>
            <p:cNvSpPr txBox="1"/>
            <p:nvPr/>
          </p:nvSpPr>
          <p:spPr>
            <a:xfrm>
              <a:off x="1490790" y="1138575"/>
              <a:ext cx="906017" cy="20005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Mast4 </a:t>
              </a:r>
              <a:r>
                <a:rPr lang="en-US" altLang="ko-KR" sz="700" dirty="0">
                  <a:latin typeface="Arial" panose="020B0604020202020204" pitchFamily="34" charset="0"/>
                  <a:cs typeface="Arial" panose="020B0604020202020204" pitchFamily="34" charset="0"/>
                </a:rPr>
                <a:t>/ </a:t>
              </a:r>
              <a:r>
                <a:rPr lang="en-US" altLang="ko-KR" sz="700" dirty="0">
                  <a:solidFill>
                    <a:srgbClr val="C00000"/>
                  </a:solidFill>
                  <a:latin typeface="Arial" panose="020B0604020202020204" pitchFamily="34" charset="0"/>
                  <a:cs typeface="Arial" panose="020B0604020202020204" pitchFamily="34" charset="0"/>
                </a:rPr>
                <a:t>TOPRO-3</a:t>
              </a:r>
              <a:endParaRPr lang="ko-KR" altLang="en-US" sz="700" dirty="0">
                <a:solidFill>
                  <a:srgbClr val="C00000"/>
                </a:solidFill>
                <a:latin typeface="Arial" panose="020B0604020202020204" pitchFamily="34" charset="0"/>
                <a:cs typeface="Arial" panose="020B0604020202020204" pitchFamily="34" charset="0"/>
              </a:endParaRPr>
            </a:p>
          </p:txBody>
        </p:sp>
        <p:pic>
          <p:nvPicPr>
            <p:cNvPr id="296" name="그림 295">
              <a:extLst>
                <a:ext uri="{FF2B5EF4-FFF2-40B4-BE49-F238E27FC236}">
                  <a16:creationId xmlns:a16="http://schemas.microsoft.com/office/drawing/2014/main" id="{06C4C88A-2D73-4D2B-8D92-BD9351CC680B}"/>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4441987" y="1368401"/>
              <a:ext cx="1094011" cy="1146861"/>
            </a:xfrm>
            <a:prstGeom prst="rect">
              <a:avLst/>
            </a:prstGeom>
          </p:spPr>
        </p:pic>
        <p:pic>
          <p:nvPicPr>
            <p:cNvPr id="297" name="그림 296">
              <a:extLst>
                <a:ext uri="{FF2B5EF4-FFF2-40B4-BE49-F238E27FC236}">
                  <a16:creationId xmlns:a16="http://schemas.microsoft.com/office/drawing/2014/main" id="{19BAA811-1274-4D20-A745-BC8B43554784}"/>
                </a:ext>
              </a:extLst>
            </p:cNvPr>
            <p:cNvPicPr>
              <a:picLocks/>
            </p:cNvPicPr>
            <p:nvPr/>
          </p:nvPicPr>
          <p:blipFill rotWithShape="1">
            <a:blip r:embed="rId21" cstate="print">
              <a:extLst>
                <a:ext uri="{28A0092B-C50C-407E-A947-70E740481C1C}">
                  <a14:useLocalDpi xmlns:a14="http://schemas.microsoft.com/office/drawing/2010/main"/>
                </a:ext>
              </a:extLst>
            </a:blip>
            <a:srcRect/>
            <a:stretch/>
          </p:blipFill>
          <p:spPr>
            <a:xfrm>
              <a:off x="3284984" y="1374800"/>
              <a:ext cx="1098847" cy="1147217"/>
            </a:xfrm>
            <a:prstGeom prst="rect">
              <a:avLst/>
            </a:prstGeom>
          </p:spPr>
        </p:pic>
        <p:pic>
          <p:nvPicPr>
            <p:cNvPr id="298" name="그림 297">
              <a:extLst>
                <a:ext uri="{FF2B5EF4-FFF2-40B4-BE49-F238E27FC236}">
                  <a16:creationId xmlns:a16="http://schemas.microsoft.com/office/drawing/2014/main" id="{7358F2EF-9BAF-49C0-903C-AF72AF69D977}"/>
                </a:ext>
              </a:extLst>
            </p:cNvPr>
            <p:cNvPicPr>
              <a:picLocks/>
            </p:cNvPicPr>
            <p:nvPr/>
          </p:nvPicPr>
          <p:blipFill rotWithShape="1">
            <a:blip r:embed="rId22" cstate="print">
              <a:extLst>
                <a:ext uri="{28A0092B-C50C-407E-A947-70E740481C1C}">
                  <a14:useLocalDpi xmlns:a14="http://schemas.microsoft.com/office/drawing/2010/main"/>
                </a:ext>
              </a:extLst>
            </a:blip>
            <a:srcRect/>
            <a:stretch/>
          </p:blipFill>
          <p:spPr>
            <a:xfrm>
              <a:off x="854106" y="1374800"/>
              <a:ext cx="1089693" cy="1147218"/>
            </a:xfrm>
            <a:prstGeom prst="rect">
              <a:avLst/>
            </a:prstGeom>
          </p:spPr>
        </p:pic>
        <p:pic>
          <p:nvPicPr>
            <p:cNvPr id="299" name="그림 298">
              <a:extLst>
                <a:ext uri="{FF2B5EF4-FFF2-40B4-BE49-F238E27FC236}">
                  <a16:creationId xmlns:a16="http://schemas.microsoft.com/office/drawing/2014/main" id="{BBBFA79B-DB30-4139-B478-E54540B562BC}"/>
                </a:ext>
              </a:extLst>
            </p:cNvPr>
            <p:cNvPicPr>
              <a:picLocks noChangeAspect="1"/>
            </p:cNvPicPr>
            <p:nvPr/>
          </p:nvPicPr>
          <p:blipFill>
            <a:blip r:embed="rId23" cstate="print">
              <a:extLst>
                <a:ext uri="{BEBA8EAE-BF5A-486C-A8C5-ECC9F3942E4B}">
                  <a14:imgProps xmlns:a14="http://schemas.microsoft.com/office/drawing/2010/main">
                    <a14:imgLayer r:embed="rId24">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2012289" y="1370872"/>
              <a:ext cx="1094011" cy="1146861"/>
            </a:xfrm>
            <a:prstGeom prst="rect">
              <a:avLst/>
            </a:prstGeom>
          </p:spPr>
        </p:pic>
        <p:cxnSp>
          <p:nvCxnSpPr>
            <p:cNvPr id="300" name="직선 연결선 27">
              <a:extLst>
                <a:ext uri="{FF2B5EF4-FFF2-40B4-BE49-F238E27FC236}">
                  <a16:creationId xmlns:a16="http://schemas.microsoft.com/office/drawing/2014/main" id="{ED46AFDB-C78B-4729-A816-7AB817492A15}"/>
                </a:ext>
              </a:extLst>
            </p:cNvPr>
            <p:cNvCxnSpPr>
              <a:cxnSpLocks/>
            </p:cNvCxnSpPr>
            <p:nvPr/>
          </p:nvCxnSpPr>
          <p:spPr>
            <a:xfrm>
              <a:off x="2025594" y="1920956"/>
              <a:ext cx="1094013"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1" name="직선 연결선 27">
              <a:extLst>
                <a:ext uri="{FF2B5EF4-FFF2-40B4-BE49-F238E27FC236}">
                  <a16:creationId xmlns:a16="http://schemas.microsoft.com/office/drawing/2014/main" id="{ED6B3C3E-A7DE-4F1A-A6D6-ED7D02B71C6C}"/>
                </a:ext>
              </a:extLst>
            </p:cNvPr>
            <p:cNvCxnSpPr>
              <a:cxnSpLocks/>
            </p:cNvCxnSpPr>
            <p:nvPr/>
          </p:nvCxnSpPr>
          <p:spPr>
            <a:xfrm>
              <a:off x="2022271" y="2328906"/>
              <a:ext cx="1094013"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59A9FD29-3FD0-4E0E-8164-763695FCAD0C}"/>
                </a:ext>
              </a:extLst>
            </p:cNvPr>
            <p:cNvSpPr txBox="1"/>
            <p:nvPr/>
          </p:nvSpPr>
          <p:spPr>
            <a:xfrm>
              <a:off x="1969156" y="1386166"/>
              <a:ext cx="243977"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P</a:t>
              </a:r>
              <a:endParaRPr lang="ko-KR" altLang="en-US" sz="700" dirty="0">
                <a:solidFill>
                  <a:schemeClr val="bg1"/>
                </a:solidFill>
                <a:latin typeface="Arial" panose="020B0604020202020204" pitchFamily="34" charset="0"/>
                <a:cs typeface="Arial" panose="020B0604020202020204" pitchFamily="34" charset="0"/>
              </a:endParaRPr>
            </a:p>
          </p:txBody>
        </p:sp>
        <p:sp>
          <p:nvSpPr>
            <p:cNvPr id="303" name="TextBox 302">
              <a:extLst>
                <a:ext uri="{FF2B5EF4-FFF2-40B4-BE49-F238E27FC236}">
                  <a16:creationId xmlns:a16="http://schemas.microsoft.com/office/drawing/2014/main" id="{E214627D-B90D-441A-91B9-0102D436AACA}"/>
                </a:ext>
              </a:extLst>
            </p:cNvPr>
            <p:cNvSpPr txBox="1"/>
            <p:nvPr/>
          </p:nvSpPr>
          <p:spPr>
            <a:xfrm>
              <a:off x="1961410" y="1949251"/>
              <a:ext cx="248786"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H</a:t>
              </a:r>
              <a:endParaRPr lang="ko-KR" altLang="en-US" sz="700" dirty="0">
                <a:solidFill>
                  <a:schemeClr val="bg1"/>
                </a:solidFill>
                <a:latin typeface="Arial" panose="020B0604020202020204" pitchFamily="34" charset="0"/>
                <a:cs typeface="Arial" panose="020B0604020202020204" pitchFamily="34" charset="0"/>
              </a:endParaRPr>
            </a:p>
          </p:txBody>
        </p:sp>
        <p:sp>
          <p:nvSpPr>
            <p:cNvPr id="304" name="TextBox 303">
              <a:extLst>
                <a:ext uri="{FF2B5EF4-FFF2-40B4-BE49-F238E27FC236}">
                  <a16:creationId xmlns:a16="http://schemas.microsoft.com/office/drawing/2014/main" id="{5E089B6B-145D-4CE6-A128-A09C80111E61}"/>
                </a:ext>
              </a:extLst>
            </p:cNvPr>
            <p:cNvSpPr txBox="1"/>
            <p:nvPr/>
          </p:nvSpPr>
          <p:spPr>
            <a:xfrm>
              <a:off x="1956803" y="2275933"/>
              <a:ext cx="255198"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O</a:t>
              </a:r>
              <a:endParaRPr lang="ko-KR" altLang="en-US" sz="700" dirty="0">
                <a:solidFill>
                  <a:schemeClr val="bg1"/>
                </a:solidFill>
                <a:latin typeface="Arial" panose="020B0604020202020204" pitchFamily="34" charset="0"/>
                <a:cs typeface="Arial" panose="020B0604020202020204" pitchFamily="34" charset="0"/>
              </a:endParaRPr>
            </a:p>
          </p:txBody>
        </p:sp>
        <p:cxnSp>
          <p:nvCxnSpPr>
            <p:cNvPr id="305" name="직선 연결선 27">
              <a:extLst>
                <a:ext uri="{FF2B5EF4-FFF2-40B4-BE49-F238E27FC236}">
                  <a16:creationId xmlns:a16="http://schemas.microsoft.com/office/drawing/2014/main" id="{5101408B-5F3A-4C4F-A0C7-2EB35E31A531}"/>
                </a:ext>
              </a:extLst>
            </p:cNvPr>
            <p:cNvCxnSpPr>
              <a:cxnSpLocks/>
            </p:cNvCxnSpPr>
            <p:nvPr/>
          </p:nvCxnSpPr>
          <p:spPr>
            <a:xfrm>
              <a:off x="4444405" y="1795840"/>
              <a:ext cx="1094011"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6" name="직선 연결선 27">
              <a:extLst>
                <a:ext uri="{FF2B5EF4-FFF2-40B4-BE49-F238E27FC236}">
                  <a16:creationId xmlns:a16="http://schemas.microsoft.com/office/drawing/2014/main" id="{569CC23E-F62C-465A-B9A8-D5A3D086E15A}"/>
                </a:ext>
              </a:extLst>
            </p:cNvPr>
            <p:cNvCxnSpPr>
              <a:cxnSpLocks/>
            </p:cNvCxnSpPr>
            <p:nvPr/>
          </p:nvCxnSpPr>
          <p:spPr>
            <a:xfrm>
              <a:off x="4451053" y="2349347"/>
              <a:ext cx="1094011"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7" name="TextBox 306">
              <a:extLst>
                <a:ext uri="{FF2B5EF4-FFF2-40B4-BE49-F238E27FC236}">
                  <a16:creationId xmlns:a16="http://schemas.microsoft.com/office/drawing/2014/main" id="{EAD6760E-EA61-40ED-9D5A-469385A82AAD}"/>
                </a:ext>
              </a:extLst>
            </p:cNvPr>
            <p:cNvSpPr txBox="1"/>
            <p:nvPr/>
          </p:nvSpPr>
          <p:spPr>
            <a:xfrm>
              <a:off x="4418556" y="1388213"/>
              <a:ext cx="243977"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P</a:t>
              </a:r>
              <a:endParaRPr lang="ko-KR" altLang="en-US" sz="700" dirty="0">
                <a:solidFill>
                  <a:schemeClr val="bg1"/>
                </a:solidFill>
                <a:latin typeface="Arial" panose="020B0604020202020204" pitchFamily="34" charset="0"/>
                <a:cs typeface="Arial" panose="020B0604020202020204" pitchFamily="34" charset="0"/>
              </a:endParaRPr>
            </a:p>
          </p:txBody>
        </p:sp>
        <p:sp>
          <p:nvSpPr>
            <p:cNvPr id="308" name="TextBox 307">
              <a:extLst>
                <a:ext uri="{FF2B5EF4-FFF2-40B4-BE49-F238E27FC236}">
                  <a16:creationId xmlns:a16="http://schemas.microsoft.com/office/drawing/2014/main" id="{3DC326E6-C0FE-439A-998E-19D0E6D811E9}"/>
                </a:ext>
              </a:extLst>
            </p:cNvPr>
            <p:cNvSpPr txBox="1"/>
            <p:nvPr/>
          </p:nvSpPr>
          <p:spPr>
            <a:xfrm>
              <a:off x="4411674" y="1795840"/>
              <a:ext cx="248786"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H</a:t>
              </a:r>
              <a:endParaRPr lang="ko-KR" altLang="en-US" sz="700" dirty="0">
                <a:solidFill>
                  <a:schemeClr val="bg1"/>
                </a:solidFill>
                <a:latin typeface="Arial" panose="020B0604020202020204" pitchFamily="34" charset="0"/>
                <a:cs typeface="Arial" panose="020B0604020202020204" pitchFamily="34" charset="0"/>
              </a:endParaRPr>
            </a:p>
          </p:txBody>
        </p:sp>
        <p:sp>
          <p:nvSpPr>
            <p:cNvPr id="309" name="TextBox 308">
              <a:extLst>
                <a:ext uri="{FF2B5EF4-FFF2-40B4-BE49-F238E27FC236}">
                  <a16:creationId xmlns:a16="http://schemas.microsoft.com/office/drawing/2014/main" id="{C86DFFAF-6696-446D-8743-55659B743054}"/>
                </a:ext>
              </a:extLst>
            </p:cNvPr>
            <p:cNvSpPr txBox="1"/>
            <p:nvPr/>
          </p:nvSpPr>
          <p:spPr>
            <a:xfrm>
              <a:off x="4407069" y="2279223"/>
              <a:ext cx="255198" cy="200055"/>
            </a:xfrm>
            <a:prstGeom prst="rect">
              <a:avLst/>
            </a:prstGeom>
            <a:noFill/>
          </p:spPr>
          <p:txBody>
            <a:bodyPr wrap="none" rtlCol="0">
              <a:spAutoFit/>
            </a:bodyPr>
            <a:lstStyle/>
            <a:p>
              <a:pPr algn="ctr"/>
              <a:r>
                <a:rPr lang="en-US" altLang="ko-KR" sz="700" dirty="0">
                  <a:solidFill>
                    <a:schemeClr val="bg1"/>
                  </a:solidFill>
                  <a:latin typeface="Arial" panose="020B0604020202020204" pitchFamily="34" charset="0"/>
                  <a:cs typeface="Arial" panose="020B0604020202020204" pitchFamily="34" charset="0"/>
                </a:rPr>
                <a:t>O</a:t>
              </a:r>
              <a:endParaRPr lang="ko-KR" altLang="en-US" sz="700" dirty="0">
                <a:solidFill>
                  <a:schemeClr val="bg1"/>
                </a:solidFill>
                <a:latin typeface="Arial" panose="020B0604020202020204" pitchFamily="34" charset="0"/>
                <a:cs typeface="Arial" panose="020B0604020202020204" pitchFamily="34" charset="0"/>
              </a:endParaRPr>
            </a:p>
          </p:txBody>
        </p:sp>
        <p:cxnSp>
          <p:nvCxnSpPr>
            <p:cNvPr id="310" name="직선 연결선 309">
              <a:extLst>
                <a:ext uri="{FF2B5EF4-FFF2-40B4-BE49-F238E27FC236}">
                  <a16:creationId xmlns:a16="http://schemas.microsoft.com/office/drawing/2014/main" id="{9FAB5A3A-E758-4430-8E4D-7ACC93CE5013}"/>
                </a:ext>
              </a:extLst>
            </p:cNvPr>
            <p:cNvCxnSpPr>
              <a:cxnSpLocks/>
            </p:cNvCxnSpPr>
            <p:nvPr/>
          </p:nvCxnSpPr>
          <p:spPr>
            <a:xfrm>
              <a:off x="5385093" y="2392909"/>
              <a:ext cx="766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1" name="TextBox 310">
              <a:extLst>
                <a:ext uri="{FF2B5EF4-FFF2-40B4-BE49-F238E27FC236}">
                  <a16:creationId xmlns:a16="http://schemas.microsoft.com/office/drawing/2014/main" id="{DE66E84C-BB5D-43F6-A28F-DC88985E3CDE}"/>
                </a:ext>
              </a:extLst>
            </p:cNvPr>
            <p:cNvSpPr txBox="1"/>
            <p:nvPr/>
          </p:nvSpPr>
          <p:spPr>
            <a:xfrm>
              <a:off x="5105091" y="2332324"/>
              <a:ext cx="455636" cy="184666"/>
            </a:xfrm>
            <a:prstGeom prst="rect">
              <a:avLst/>
            </a:prstGeom>
            <a:noFill/>
          </p:spPr>
          <p:txBody>
            <a:bodyPr wrap="square" rtlCol="0">
              <a:spAutoFit/>
            </a:bodyPr>
            <a:lstStyle/>
            <a:p>
              <a:pPr algn="r"/>
              <a:r>
                <a:rPr lang="en-US" altLang="ko-KR" sz="600" dirty="0">
                  <a:solidFill>
                    <a:schemeClr val="bg1"/>
                  </a:solidFill>
                </a:rPr>
                <a:t>20</a:t>
              </a:r>
              <a:r>
                <a:rPr lang="ko-KR" altLang="en-US" sz="600" dirty="0">
                  <a:solidFill>
                    <a:schemeClr val="bg1"/>
                  </a:solidFill>
                </a:rPr>
                <a:t>㎛</a:t>
              </a:r>
            </a:p>
          </p:txBody>
        </p:sp>
        <p:cxnSp>
          <p:nvCxnSpPr>
            <p:cNvPr id="312" name="직선 연결선 311">
              <a:extLst>
                <a:ext uri="{FF2B5EF4-FFF2-40B4-BE49-F238E27FC236}">
                  <a16:creationId xmlns:a16="http://schemas.microsoft.com/office/drawing/2014/main" id="{17CD9539-E3BC-4363-A7B5-66DDC65ADAB0}"/>
                </a:ext>
              </a:extLst>
            </p:cNvPr>
            <p:cNvCxnSpPr>
              <a:cxnSpLocks/>
            </p:cNvCxnSpPr>
            <p:nvPr/>
          </p:nvCxnSpPr>
          <p:spPr>
            <a:xfrm>
              <a:off x="4230507" y="2381267"/>
              <a:ext cx="599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3" name="TextBox 312">
              <a:extLst>
                <a:ext uri="{FF2B5EF4-FFF2-40B4-BE49-F238E27FC236}">
                  <a16:creationId xmlns:a16="http://schemas.microsoft.com/office/drawing/2014/main" id="{13B3B054-F1B7-4168-AF1C-3E05E72EE893}"/>
                </a:ext>
              </a:extLst>
            </p:cNvPr>
            <p:cNvSpPr txBox="1"/>
            <p:nvPr/>
          </p:nvSpPr>
          <p:spPr>
            <a:xfrm>
              <a:off x="3964810" y="2333796"/>
              <a:ext cx="467336" cy="184666"/>
            </a:xfrm>
            <a:prstGeom prst="rect">
              <a:avLst/>
            </a:prstGeom>
            <a:noFill/>
          </p:spPr>
          <p:txBody>
            <a:bodyPr wrap="square" rtlCol="0">
              <a:spAutoFit/>
            </a:bodyPr>
            <a:lstStyle/>
            <a:p>
              <a:pPr algn="r"/>
              <a:r>
                <a:rPr lang="en-US" altLang="ko-KR" sz="600" dirty="0">
                  <a:solidFill>
                    <a:schemeClr val="bg1"/>
                  </a:solidFill>
                  <a:latin typeface="Arial" panose="020B0604020202020204" pitchFamily="34" charset="0"/>
                  <a:cs typeface="Arial" panose="020B0604020202020204" pitchFamily="34" charset="0"/>
                </a:rPr>
                <a:t>100</a:t>
              </a:r>
              <a:r>
                <a:rPr lang="ko-KR" altLang="en-US" sz="600" dirty="0">
                  <a:solidFill>
                    <a:schemeClr val="bg1"/>
                  </a:solidFill>
                  <a:latin typeface="Arial" panose="020B0604020202020204" pitchFamily="34" charset="0"/>
                  <a:cs typeface="Arial" panose="020B0604020202020204" pitchFamily="34" charset="0"/>
                </a:rPr>
                <a:t>㎛</a:t>
              </a:r>
            </a:p>
          </p:txBody>
        </p:sp>
        <p:sp>
          <p:nvSpPr>
            <p:cNvPr id="314" name="TextBox 313">
              <a:extLst>
                <a:ext uri="{FF2B5EF4-FFF2-40B4-BE49-F238E27FC236}">
                  <a16:creationId xmlns:a16="http://schemas.microsoft.com/office/drawing/2014/main" id="{21056856-4B9A-4A63-BE40-A1D41BBA8A52}"/>
                </a:ext>
              </a:extLst>
            </p:cNvPr>
            <p:cNvSpPr txBox="1"/>
            <p:nvPr/>
          </p:nvSpPr>
          <p:spPr>
            <a:xfrm>
              <a:off x="878501" y="1394504"/>
              <a:ext cx="324128" cy="200055"/>
            </a:xfrm>
            <a:prstGeom prst="rect">
              <a:avLst/>
            </a:prstGeom>
            <a:noFill/>
          </p:spPr>
          <p:txBody>
            <a:bodyPr wrap="none" rtlCol="0">
              <a:spAutoFit/>
            </a:bodyPr>
            <a:lstStyle/>
            <a:p>
              <a:r>
                <a:rPr lang="en-US" altLang="ko-KR" sz="700" b="1" dirty="0">
                  <a:solidFill>
                    <a:schemeClr val="bg1"/>
                  </a:solidFill>
                  <a:latin typeface="Arial" panose="020B0604020202020204" pitchFamily="34" charset="0"/>
                  <a:cs typeface="Arial" panose="020B0604020202020204" pitchFamily="34" charset="0"/>
                </a:rPr>
                <a:t>WT</a:t>
              </a:r>
              <a:endParaRPr lang="ko-KR" altLang="en-US" sz="700" b="1" dirty="0">
                <a:solidFill>
                  <a:schemeClr val="bg1"/>
                </a:solidFill>
                <a:latin typeface="Arial" panose="020B0604020202020204" pitchFamily="34" charset="0"/>
                <a:cs typeface="Arial" panose="020B0604020202020204" pitchFamily="34" charset="0"/>
              </a:endParaRPr>
            </a:p>
          </p:txBody>
        </p:sp>
        <p:sp>
          <p:nvSpPr>
            <p:cNvPr id="315" name="TextBox 314">
              <a:extLst>
                <a:ext uri="{FF2B5EF4-FFF2-40B4-BE49-F238E27FC236}">
                  <a16:creationId xmlns:a16="http://schemas.microsoft.com/office/drawing/2014/main" id="{F7CAE727-FCD7-48EA-BD55-2862C3996C62}"/>
                </a:ext>
              </a:extLst>
            </p:cNvPr>
            <p:cNvSpPr txBox="1"/>
            <p:nvPr/>
          </p:nvSpPr>
          <p:spPr>
            <a:xfrm>
              <a:off x="3293592" y="1394886"/>
              <a:ext cx="319317" cy="200055"/>
            </a:xfrm>
            <a:prstGeom prst="rect">
              <a:avLst/>
            </a:prstGeom>
            <a:noFill/>
          </p:spPr>
          <p:txBody>
            <a:bodyPr wrap="none" rtlCol="0">
              <a:spAutoFit/>
            </a:bodyPr>
            <a:lstStyle/>
            <a:p>
              <a:r>
                <a:rPr lang="en-US" altLang="ko-KR" sz="700" b="1" dirty="0">
                  <a:solidFill>
                    <a:schemeClr val="bg1"/>
                  </a:solidFill>
                  <a:latin typeface="Arial" panose="020B0604020202020204" pitchFamily="34" charset="0"/>
                  <a:cs typeface="Arial" panose="020B0604020202020204" pitchFamily="34" charset="0"/>
                </a:rPr>
                <a:t>KO</a:t>
              </a:r>
              <a:endParaRPr lang="ko-KR" altLang="en-US" sz="700" b="1" dirty="0">
                <a:solidFill>
                  <a:schemeClr val="bg1"/>
                </a:solidFill>
                <a:latin typeface="Arial" panose="020B0604020202020204" pitchFamily="34" charset="0"/>
                <a:cs typeface="Arial" panose="020B0604020202020204" pitchFamily="34" charset="0"/>
              </a:endParaRPr>
            </a:p>
          </p:txBody>
        </p:sp>
        <p:sp>
          <p:nvSpPr>
            <p:cNvPr id="316" name="직사각형 315">
              <a:extLst>
                <a:ext uri="{FF2B5EF4-FFF2-40B4-BE49-F238E27FC236}">
                  <a16:creationId xmlns:a16="http://schemas.microsoft.com/office/drawing/2014/main" id="{B2C37A24-B04F-4FDC-8D98-C225A7B8FF78}"/>
                </a:ext>
              </a:extLst>
            </p:cNvPr>
            <p:cNvSpPr/>
            <p:nvPr/>
          </p:nvSpPr>
          <p:spPr>
            <a:xfrm>
              <a:off x="1144426" y="2100793"/>
              <a:ext cx="376701" cy="33736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317" name="직사각형 316">
              <a:extLst>
                <a:ext uri="{FF2B5EF4-FFF2-40B4-BE49-F238E27FC236}">
                  <a16:creationId xmlns:a16="http://schemas.microsoft.com/office/drawing/2014/main" id="{B516F9FD-DA87-401D-B7B6-AC208E76C5A4}"/>
                </a:ext>
              </a:extLst>
            </p:cNvPr>
            <p:cNvSpPr/>
            <p:nvPr/>
          </p:nvSpPr>
          <p:spPr>
            <a:xfrm>
              <a:off x="3684696" y="2111343"/>
              <a:ext cx="376701" cy="33736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cxnSp>
          <p:nvCxnSpPr>
            <p:cNvPr id="318" name="직선 연결선 317">
              <a:extLst>
                <a:ext uri="{FF2B5EF4-FFF2-40B4-BE49-F238E27FC236}">
                  <a16:creationId xmlns:a16="http://schemas.microsoft.com/office/drawing/2014/main" id="{34459C97-BF32-4D16-847D-BBA5E37BEE7C}"/>
                </a:ext>
              </a:extLst>
            </p:cNvPr>
            <p:cNvCxnSpPr>
              <a:cxnSpLocks/>
            </p:cNvCxnSpPr>
            <p:nvPr/>
          </p:nvCxnSpPr>
          <p:spPr>
            <a:xfrm flipH="1">
              <a:off x="1521128" y="1501915"/>
              <a:ext cx="436462" cy="59327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9" name="직선 연결선 318">
              <a:extLst>
                <a:ext uri="{FF2B5EF4-FFF2-40B4-BE49-F238E27FC236}">
                  <a16:creationId xmlns:a16="http://schemas.microsoft.com/office/drawing/2014/main" id="{33E46AAB-2728-4899-8063-9180E5FA6946}"/>
                </a:ext>
              </a:extLst>
            </p:cNvPr>
            <p:cNvCxnSpPr>
              <a:cxnSpLocks/>
            </p:cNvCxnSpPr>
            <p:nvPr/>
          </p:nvCxnSpPr>
          <p:spPr>
            <a:xfrm>
              <a:off x="1521128" y="2439957"/>
              <a:ext cx="477370" cy="66867"/>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0" name="직선 연결선 319">
              <a:extLst>
                <a:ext uri="{FF2B5EF4-FFF2-40B4-BE49-F238E27FC236}">
                  <a16:creationId xmlns:a16="http://schemas.microsoft.com/office/drawing/2014/main" id="{FB3F60C5-7CBA-4796-BAEB-FB6BC3C7B5E5}"/>
                </a:ext>
              </a:extLst>
            </p:cNvPr>
            <p:cNvCxnSpPr>
              <a:cxnSpLocks/>
              <a:stCxn id="307" idx="1"/>
            </p:cNvCxnSpPr>
            <p:nvPr/>
          </p:nvCxnSpPr>
          <p:spPr>
            <a:xfrm flipH="1">
              <a:off x="4055206" y="1488241"/>
              <a:ext cx="363350" cy="62506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1" name="직선 연결선 320">
              <a:extLst>
                <a:ext uri="{FF2B5EF4-FFF2-40B4-BE49-F238E27FC236}">
                  <a16:creationId xmlns:a16="http://schemas.microsoft.com/office/drawing/2014/main" id="{05895188-A0CD-43E8-9021-62E934C4D10C}"/>
                </a:ext>
              </a:extLst>
            </p:cNvPr>
            <p:cNvCxnSpPr>
              <a:cxnSpLocks/>
            </p:cNvCxnSpPr>
            <p:nvPr/>
          </p:nvCxnSpPr>
          <p:spPr>
            <a:xfrm>
              <a:off x="4062124" y="2444760"/>
              <a:ext cx="373529" cy="61643"/>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2" name="직선 연결선 321">
              <a:extLst>
                <a:ext uri="{FF2B5EF4-FFF2-40B4-BE49-F238E27FC236}">
                  <a16:creationId xmlns:a16="http://schemas.microsoft.com/office/drawing/2014/main" id="{789BB7EA-2835-4F27-B702-6471748ED11E}"/>
                </a:ext>
              </a:extLst>
            </p:cNvPr>
            <p:cNvCxnSpPr>
              <a:cxnSpLocks/>
            </p:cNvCxnSpPr>
            <p:nvPr/>
          </p:nvCxnSpPr>
          <p:spPr>
            <a:xfrm>
              <a:off x="2912875" y="2427302"/>
              <a:ext cx="766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3" name="TextBox 322">
              <a:extLst>
                <a:ext uri="{FF2B5EF4-FFF2-40B4-BE49-F238E27FC236}">
                  <a16:creationId xmlns:a16="http://schemas.microsoft.com/office/drawing/2014/main" id="{67DCBB39-CDEB-4AD0-ACB7-73C3135BCAC4}"/>
                </a:ext>
              </a:extLst>
            </p:cNvPr>
            <p:cNvSpPr txBox="1"/>
            <p:nvPr/>
          </p:nvSpPr>
          <p:spPr>
            <a:xfrm>
              <a:off x="2632873" y="2366717"/>
              <a:ext cx="455636" cy="184666"/>
            </a:xfrm>
            <a:prstGeom prst="rect">
              <a:avLst/>
            </a:prstGeom>
            <a:noFill/>
          </p:spPr>
          <p:txBody>
            <a:bodyPr wrap="square" rtlCol="0">
              <a:spAutoFit/>
            </a:bodyPr>
            <a:lstStyle/>
            <a:p>
              <a:pPr algn="r"/>
              <a:r>
                <a:rPr lang="en-US" altLang="ko-KR" sz="600" dirty="0">
                  <a:solidFill>
                    <a:schemeClr val="bg1"/>
                  </a:solidFill>
                </a:rPr>
                <a:t>20</a:t>
              </a:r>
              <a:r>
                <a:rPr lang="ko-KR" altLang="en-US" sz="600" dirty="0">
                  <a:solidFill>
                    <a:schemeClr val="bg1"/>
                  </a:solidFill>
                </a:rPr>
                <a:t>㎛</a:t>
              </a:r>
            </a:p>
          </p:txBody>
        </p:sp>
        <p:cxnSp>
          <p:nvCxnSpPr>
            <p:cNvPr id="324" name="직선 연결선 323">
              <a:extLst>
                <a:ext uri="{FF2B5EF4-FFF2-40B4-BE49-F238E27FC236}">
                  <a16:creationId xmlns:a16="http://schemas.microsoft.com/office/drawing/2014/main" id="{C4431545-2D0F-47F0-9EA5-DED5277EF48B}"/>
                </a:ext>
              </a:extLst>
            </p:cNvPr>
            <p:cNvCxnSpPr>
              <a:cxnSpLocks/>
            </p:cNvCxnSpPr>
            <p:nvPr/>
          </p:nvCxnSpPr>
          <p:spPr>
            <a:xfrm>
              <a:off x="1758289" y="2415660"/>
              <a:ext cx="5991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5" name="TextBox 324">
              <a:extLst>
                <a:ext uri="{FF2B5EF4-FFF2-40B4-BE49-F238E27FC236}">
                  <a16:creationId xmlns:a16="http://schemas.microsoft.com/office/drawing/2014/main" id="{EBD3829C-F827-450B-8DB3-DAC3DA8D4C79}"/>
                </a:ext>
              </a:extLst>
            </p:cNvPr>
            <p:cNvSpPr txBox="1"/>
            <p:nvPr/>
          </p:nvSpPr>
          <p:spPr>
            <a:xfrm>
              <a:off x="1492592" y="2368189"/>
              <a:ext cx="467336" cy="184666"/>
            </a:xfrm>
            <a:prstGeom prst="rect">
              <a:avLst/>
            </a:prstGeom>
            <a:noFill/>
          </p:spPr>
          <p:txBody>
            <a:bodyPr wrap="square" rtlCol="0">
              <a:spAutoFit/>
            </a:bodyPr>
            <a:lstStyle/>
            <a:p>
              <a:pPr algn="r"/>
              <a:r>
                <a:rPr lang="en-US" altLang="ko-KR" sz="600" dirty="0">
                  <a:solidFill>
                    <a:schemeClr val="bg1"/>
                  </a:solidFill>
                  <a:latin typeface="Arial" panose="020B0604020202020204" pitchFamily="34" charset="0"/>
                  <a:cs typeface="Arial" panose="020B0604020202020204" pitchFamily="34" charset="0"/>
                </a:rPr>
                <a:t>100</a:t>
              </a:r>
              <a:r>
                <a:rPr lang="ko-KR" altLang="en-US" sz="600" dirty="0">
                  <a:solidFill>
                    <a:schemeClr val="bg1"/>
                  </a:solidFill>
                  <a:latin typeface="Arial" panose="020B0604020202020204" pitchFamily="34" charset="0"/>
                  <a:cs typeface="Arial" panose="020B0604020202020204" pitchFamily="34" charset="0"/>
                </a:rPr>
                <a:t>㎛</a:t>
              </a:r>
            </a:p>
          </p:txBody>
        </p:sp>
        <p:sp>
          <p:nvSpPr>
            <p:cNvPr id="326" name="TextBox 325">
              <a:extLst>
                <a:ext uri="{FF2B5EF4-FFF2-40B4-BE49-F238E27FC236}">
                  <a16:creationId xmlns:a16="http://schemas.microsoft.com/office/drawing/2014/main" id="{322E38B8-151F-455F-8008-ECF1D32B35BE}"/>
                </a:ext>
              </a:extLst>
            </p:cNvPr>
            <p:cNvSpPr txBox="1"/>
            <p:nvPr/>
          </p:nvSpPr>
          <p:spPr>
            <a:xfrm>
              <a:off x="3927960" y="1136062"/>
              <a:ext cx="906017" cy="20005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Mast4 </a:t>
              </a:r>
              <a:r>
                <a:rPr lang="en-US" altLang="ko-KR" sz="700" dirty="0">
                  <a:latin typeface="Arial" panose="020B0604020202020204" pitchFamily="34" charset="0"/>
                  <a:cs typeface="Arial" panose="020B0604020202020204" pitchFamily="34" charset="0"/>
                </a:rPr>
                <a:t>/ </a:t>
              </a:r>
              <a:r>
                <a:rPr lang="en-US" altLang="ko-KR" sz="700" dirty="0">
                  <a:solidFill>
                    <a:srgbClr val="C00000"/>
                  </a:solidFill>
                  <a:latin typeface="Arial" panose="020B0604020202020204" pitchFamily="34" charset="0"/>
                  <a:cs typeface="Arial" panose="020B0604020202020204" pitchFamily="34" charset="0"/>
                </a:rPr>
                <a:t>TOPRO-3</a:t>
              </a:r>
              <a:endParaRPr lang="ko-KR" altLang="en-US" sz="700" dirty="0">
                <a:solidFill>
                  <a:srgbClr val="C000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39691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DB8A1FE-7799-4019-83BD-A3F1692320AD}"/>
              </a:ext>
            </a:extLst>
          </p:cNvPr>
          <p:cNvSpPr txBox="1"/>
          <p:nvPr/>
        </p:nvSpPr>
        <p:spPr>
          <a:xfrm>
            <a:off x="444625" y="4672185"/>
            <a:ext cx="6000000" cy="1892826"/>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 The effect of Mast4 depletion on the mRNA expression of chondrocyte marker genes. </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Analysis of CRISPR/Cas9-mediated deletion of Mast4 exon 1 and exon 2 in C3H10T1/2 cells. Exon 1 and 2 of </a:t>
            </a:r>
            <a:r>
              <a:rPr lang="en-US" altLang="ko-KR" sz="900" i="1" dirty="0">
                <a:latin typeface="Arial" panose="020B0604020202020204" pitchFamily="34" charset="0"/>
                <a:cs typeface="Arial" panose="020B0604020202020204" pitchFamily="34" charset="0"/>
              </a:rPr>
              <a:t>Mast4</a:t>
            </a:r>
            <a:r>
              <a:rPr lang="en-US" altLang="ko-KR" sz="900" dirty="0">
                <a:latin typeface="Arial" panose="020B0604020202020204" pitchFamily="34" charset="0"/>
                <a:cs typeface="Arial" panose="020B0604020202020204" pitchFamily="34" charset="0"/>
              </a:rPr>
              <a:t> locus were amplified to distinguish genotypes, and PCR products were used for sequencing. Two bases were deleted in both strands of exon 1, inducing a nonsense mutation with translational stop in exon 1. Seven-base deletion and one-base insertion were found in exon 2, inducing a biallelic mutation with translational stop in exon 2.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Depletion of Mast4 protein was confirmed by western blot by using the undifferentiated cells. (</a:t>
            </a:r>
            <a:r>
              <a:rPr lang="en-US" altLang="ko-KR" sz="900" b="1" dirty="0">
                <a:latin typeface="Arial" panose="020B0604020202020204" pitchFamily="34" charset="0"/>
                <a:cs typeface="Arial" panose="020B0604020202020204" pitchFamily="34" charset="0"/>
              </a:rPr>
              <a:t>c </a:t>
            </a:r>
            <a:r>
              <a:rPr lang="en-US" altLang="ko-KR" sz="900" dirty="0">
                <a:latin typeface="Arial" panose="020B0604020202020204" pitchFamily="34" charset="0"/>
                <a:cs typeface="Arial" panose="020B0604020202020204" pitchFamily="34" charset="0"/>
              </a:rPr>
              <a:t>and</a:t>
            </a:r>
            <a:r>
              <a:rPr lang="en-US" altLang="ko-KR" sz="900" b="1" dirty="0">
                <a:latin typeface="Arial" panose="020B0604020202020204" pitchFamily="34" charset="0"/>
                <a:cs typeface="Arial" panose="020B0604020202020204" pitchFamily="34" charset="0"/>
              </a:rPr>
              <a:t> d</a:t>
            </a:r>
            <a:r>
              <a:rPr lang="en-US" altLang="ko-KR" sz="900" dirty="0">
                <a:latin typeface="Arial" panose="020B0604020202020204" pitchFamily="34" charset="0"/>
                <a:cs typeface="Arial" panose="020B0604020202020204" pitchFamily="34" charset="0"/>
              </a:rPr>
              <a:t>) Expression of chondrocyte marker genes in the undifferentiated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wild-type and Mast4-depleted,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control and shRNA-mediated Mast4 knockdown C3H10T1/2 cells.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P values versus WT.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Expression of chondrocyte marker genes was examined in wild-type and Mast4-depleted C3H10T1/2 cells that were induced to chondrogenic differentiation for 6 days.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endParaRPr lang="ko-KR" altLang="ko-KR" sz="900" b="1" dirty="0">
              <a:latin typeface="Arial" panose="020B0604020202020204" pitchFamily="34" charset="0"/>
              <a:cs typeface="Arial" panose="020B0604020202020204" pitchFamily="34" charset="0"/>
            </a:endParaRPr>
          </a:p>
        </p:txBody>
      </p:sp>
      <p:graphicFrame>
        <p:nvGraphicFramePr>
          <p:cNvPr id="151" name="개체 150">
            <a:extLst>
              <a:ext uri="{FF2B5EF4-FFF2-40B4-BE49-F238E27FC236}">
                <a16:creationId xmlns:a16="http://schemas.microsoft.com/office/drawing/2014/main" id="{8FBCD8BB-1D02-4730-AE3B-0DAFB7E0D380}"/>
              </a:ext>
            </a:extLst>
          </p:cNvPr>
          <p:cNvGraphicFramePr>
            <a:graphicFrameLocks noChangeAspect="1"/>
          </p:cNvGraphicFramePr>
          <p:nvPr>
            <p:extLst>
              <p:ext uri="{D42A27DB-BD31-4B8C-83A1-F6EECF244321}">
                <p14:modId xmlns:p14="http://schemas.microsoft.com/office/powerpoint/2010/main" val="1145951385"/>
              </p:ext>
            </p:extLst>
          </p:nvPr>
        </p:nvGraphicFramePr>
        <p:xfrm>
          <a:off x="3158340" y="3006296"/>
          <a:ext cx="3392487" cy="1362075"/>
        </p:xfrm>
        <a:graphic>
          <a:graphicData uri="http://schemas.openxmlformats.org/presentationml/2006/ole">
            <mc:AlternateContent xmlns:mc="http://schemas.openxmlformats.org/markup-compatibility/2006">
              <mc:Choice xmlns:v="urn:schemas-microsoft-com:vml" Requires="v">
                <p:oleObj spid="_x0000_s5506" name="Prism 9" r:id="rId3" imgW="3392118" imgH="1361382" progId="Prism9.Document">
                  <p:embed/>
                </p:oleObj>
              </mc:Choice>
              <mc:Fallback>
                <p:oleObj name="Prism 9" r:id="rId3" imgW="3392118" imgH="1361382" progId="Prism9.Document">
                  <p:embed/>
                  <p:pic>
                    <p:nvPicPr>
                      <p:cNvPr id="2" name="개체 1">
                        <a:extLst>
                          <a:ext uri="{FF2B5EF4-FFF2-40B4-BE49-F238E27FC236}">
                            <a16:creationId xmlns:a16="http://schemas.microsoft.com/office/drawing/2014/main" id="{665E5E73-E801-4AFB-ADB4-8BF853ABAF8C}"/>
                          </a:ext>
                        </a:extLst>
                      </p:cNvPr>
                      <p:cNvPicPr/>
                      <p:nvPr/>
                    </p:nvPicPr>
                    <p:blipFill>
                      <a:blip r:embed="rId4"/>
                      <a:stretch>
                        <a:fillRect/>
                      </a:stretch>
                    </p:blipFill>
                    <p:spPr>
                      <a:xfrm>
                        <a:off x="3158340" y="3006296"/>
                        <a:ext cx="3392487" cy="1362075"/>
                      </a:xfrm>
                      <a:prstGeom prst="rect">
                        <a:avLst/>
                      </a:prstGeom>
                    </p:spPr>
                  </p:pic>
                </p:oleObj>
              </mc:Fallback>
            </mc:AlternateContent>
          </a:graphicData>
        </a:graphic>
      </p:graphicFrame>
      <p:sp>
        <p:nvSpPr>
          <p:cNvPr id="154" name="TextBox 153">
            <a:extLst>
              <a:ext uri="{FF2B5EF4-FFF2-40B4-BE49-F238E27FC236}">
                <a16:creationId xmlns:a16="http://schemas.microsoft.com/office/drawing/2014/main" id="{6613D471-0190-4F3B-9AF6-229179F5AE11}"/>
              </a:ext>
            </a:extLst>
          </p:cNvPr>
          <p:cNvSpPr txBox="1"/>
          <p:nvPr/>
        </p:nvSpPr>
        <p:spPr>
          <a:xfrm>
            <a:off x="358015" y="99898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157" name="TextBox 156">
            <a:extLst>
              <a:ext uri="{FF2B5EF4-FFF2-40B4-BE49-F238E27FC236}">
                <a16:creationId xmlns:a16="http://schemas.microsoft.com/office/drawing/2014/main" id="{4FAEC69E-8E62-443A-8A27-D4CD0F9A8C2C}"/>
              </a:ext>
            </a:extLst>
          </p:cNvPr>
          <p:cNvSpPr txBox="1"/>
          <p:nvPr/>
        </p:nvSpPr>
        <p:spPr>
          <a:xfrm>
            <a:off x="2850179" y="102503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160" name="TextBox 159">
            <a:extLst>
              <a:ext uri="{FF2B5EF4-FFF2-40B4-BE49-F238E27FC236}">
                <a16:creationId xmlns:a16="http://schemas.microsoft.com/office/drawing/2014/main" id="{AC05DE34-66E8-4896-BC67-9947215624FA}"/>
              </a:ext>
            </a:extLst>
          </p:cNvPr>
          <p:cNvSpPr txBox="1"/>
          <p:nvPr/>
        </p:nvSpPr>
        <p:spPr>
          <a:xfrm>
            <a:off x="6074021" y="1379653"/>
            <a:ext cx="60717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Acan</a:t>
            </a:r>
          </a:p>
        </p:txBody>
      </p:sp>
      <p:sp>
        <p:nvSpPr>
          <p:cNvPr id="163" name="TextBox 162">
            <a:extLst>
              <a:ext uri="{FF2B5EF4-FFF2-40B4-BE49-F238E27FC236}">
                <a16:creationId xmlns:a16="http://schemas.microsoft.com/office/drawing/2014/main" id="{77423F8D-8A17-4866-A9C3-C961DB79DDEA}"/>
              </a:ext>
            </a:extLst>
          </p:cNvPr>
          <p:cNvSpPr txBox="1"/>
          <p:nvPr/>
        </p:nvSpPr>
        <p:spPr>
          <a:xfrm>
            <a:off x="6068693" y="1546753"/>
            <a:ext cx="783095"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Col2a1</a:t>
            </a:r>
          </a:p>
        </p:txBody>
      </p:sp>
      <p:sp>
        <p:nvSpPr>
          <p:cNvPr id="166" name="TextBox 165">
            <a:extLst>
              <a:ext uri="{FF2B5EF4-FFF2-40B4-BE49-F238E27FC236}">
                <a16:creationId xmlns:a16="http://schemas.microsoft.com/office/drawing/2014/main" id="{E1665DD2-DF2E-4B6C-9FC8-7DCE33418EA4}"/>
              </a:ext>
            </a:extLst>
          </p:cNvPr>
          <p:cNvSpPr txBox="1"/>
          <p:nvPr/>
        </p:nvSpPr>
        <p:spPr>
          <a:xfrm>
            <a:off x="6068693" y="1713853"/>
            <a:ext cx="783095"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Col9a1</a:t>
            </a:r>
          </a:p>
        </p:txBody>
      </p:sp>
      <p:sp>
        <p:nvSpPr>
          <p:cNvPr id="169" name="TextBox 168">
            <a:extLst>
              <a:ext uri="{FF2B5EF4-FFF2-40B4-BE49-F238E27FC236}">
                <a16:creationId xmlns:a16="http://schemas.microsoft.com/office/drawing/2014/main" id="{F952810F-5BE4-4307-8770-DF8045CD2660}"/>
              </a:ext>
            </a:extLst>
          </p:cNvPr>
          <p:cNvSpPr txBox="1"/>
          <p:nvPr/>
        </p:nvSpPr>
        <p:spPr>
          <a:xfrm>
            <a:off x="6074021" y="1880953"/>
            <a:ext cx="60717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Fmod</a:t>
            </a:r>
          </a:p>
        </p:txBody>
      </p:sp>
      <p:sp>
        <p:nvSpPr>
          <p:cNvPr id="172" name="TextBox 171">
            <a:extLst>
              <a:ext uri="{FF2B5EF4-FFF2-40B4-BE49-F238E27FC236}">
                <a16:creationId xmlns:a16="http://schemas.microsoft.com/office/drawing/2014/main" id="{67F0529A-3DBC-44B5-B2E4-A2540355E877}"/>
              </a:ext>
            </a:extLst>
          </p:cNvPr>
          <p:cNvSpPr txBox="1"/>
          <p:nvPr/>
        </p:nvSpPr>
        <p:spPr>
          <a:xfrm>
            <a:off x="6075833" y="2215153"/>
            <a:ext cx="783095"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Lect1</a:t>
            </a:r>
          </a:p>
        </p:txBody>
      </p:sp>
      <p:sp>
        <p:nvSpPr>
          <p:cNvPr id="175" name="TextBox 174">
            <a:extLst>
              <a:ext uri="{FF2B5EF4-FFF2-40B4-BE49-F238E27FC236}">
                <a16:creationId xmlns:a16="http://schemas.microsoft.com/office/drawing/2014/main" id="{ADA7D2EF-E51D-4284-A20C-F99A68EE9691}"/>
              </a:ext>
            </a:extLst>
          </p:cNvPr>
          <p:cNvSpPr txBox="1"/>
          <p:nvPr/>
        </p:nvSpPr>
        <p:spPr>
          <a:xfrm>
            <a:off x="6074021" y="2382253"/>
            <a:ext cx="60717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Matn3</a:t>
            </a:r>
          </a:p>
        </p:txBody>
      </p:sp>
      <p:sp>
        <p:nvSpPr>
          <p:cNvPr id="178" name="TextBox 177">
            <a:extLst>
              <a:ext uri="{FF2B5EF4-FFF2-40B4-BE49-F238E27FC236}">
                <a16:creationId xmlns:a16="http://schemas.microsoft.com/office/drawing/2014/main" id="{0C13B481-60BC-4703-9258-5E572561B9FC}"/>
              </a:ext>
            </a:extLst>
          </p:cNvPr>
          <p:cNvSpPr txBox="1"/>
          <p:nvPr/>
        </p:nvSpPr>
        <p:spPr>
          <a:xfrm>
            <a:off x="6068692" y="2716455"/>
            <a:ext cx="783097"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Gapdh</a:t>
            </a:r>
          </a:p>
        </p:txBody>
      </p:sp>
      <p:sp>
        <p:nvSpPr>
          <p:cNvPr id="179" name="TextBox 178">
            <a:extLst>
              <a:ext uri="{FF2B5EF4-FFF2-40B4-BE49-F238E27FC236}">
                <a16:creationId xmlns:a16="http://schemas.microsoft.com/office/drawing/2014/main" id="{7DEA3B0C-E197-4A62-8A58-C12CEE7C0089}"/>
              </a:ext>
            </a:extLst>
          </p:cNvPr>
          <p:cNvSpPr txBox="1"/>
          <p:nvPr/>
        </p:nvSpPr>
        <p:spPr>
          <a:xfrm>
            <a:off x="6068693" y="2048053"/>
            <a:ext cx="783095"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Hapln1</a:t>
            </a:r>
          </a:p>
        </p:txBody>
      </p:sp>
      <p:sp>
        <p:nvSpPr>
          <p:cNvPr id="182" name="TextBox 181">
            <a:extLst>
              <a:ext uri="{FF2B5EF4-FFF2-40B4-BE49-F238E27FC236}">
                <a16:creationId xmlns:a16="http://schemas.microsoft.com/office/drawing/2014/main" id="{A912975E-77BF-49CB-907B-3F40C9B6D468}"/>
              </a:ext>
            </a:extLst>
          </p:cNvPr>
          <p:cNvSpPr txBox="1"/>
          <p:nvPr/>
        </p:nvSpPr>
        <p:spPr>
          <a:xfrm>
            <a:off x="6068693" y="2549353"/>
            <a:ext cx="60717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Sox9</a:t>
            </a:r>
          </a:p>
        </p:txBody>
      </p:sp>
      <p:cxnSp>
        <p:nvCxnSpPr>
          <p:cNvPr id="185" name="직선 연결선 184">
            <a:extLst>
              <a:ext uri="{FF2B5EF4-FFF2-40B4-BE49-F238E27FC236}">
                <a16:creationId xmlns:a16="http://schemas.microsoft.com/office/drawing/2014/main" id="{D4556B3D-8627-4A68-B757-2FE6970B184A}"/>
              </a:ext>
            </a:extLst>
          </p:cNvPr>
          <p:cNvCxnSpPr/>
          <p:nvPr/>
        </p:nvCxnSpPr>
        <p:spPr>
          <a:xfrm>
            <a:off x="5842125" y="1286224"/>
            <a:ext cx="27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TextBox 187">
            <a:extLst>
              <a:ext uri="{FF2B5EF4-FFF2-40B4-BE49-F238E27FC236}">
                <a16:creationId xmlns:a16="http://schemas.microsoft.com/office/drawing/2014/main" id="{C8BD7E1F-CBF6-4382-BC9F-0A6271C90CED}"/>
              </a:ext>
            </a:extLst>
          </p:cNvPr>
          <p:cNvSpPr txBox="1"/>
          <p:nvPr/>
        </p:nvSpPr>
        <p:spPr>
          <a:xfrm>
            <a:off x="5603116" y="1243355"/>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191" name="TextBox 190">
            <a:extLst>
              <a:ext uri="{FF2B5EF4-FFF2-40B4-BE49-F238E27FC236}">
                <a16:creationId xmlns:a16="http://schemas.microsoft.com/office/drawing/2014/main" id="{5AEAB5C3-CEBD-4EB0-8B7B-1D5498641806}"/>
              </a:ext>
            </a:extLst>
          </p:cNvPr>
          <p:cNvSpPr txBox="1"/>
          <p:nvPr/>
        </p:nvSpPr>
        <p:spPr>
          <a:xfrm>
            <a:off x="5732953" y="1141907"/>
            <a:ext cx="512576" cy="200055"/>
          </a:xfrm>
          <a:prstGeom prst="rect">
            <a:avLst/>
          </a:prstGeom>
          <a:noFill/>
        </p:spPr>
        <p:txBody>
          <a:bodyPr wrap="none" rtlCol="0">
            <a:spAutoFit/>
          </a:bodyPr>
          <a:lstStyle/>
          <a:p>
            <a:r>
              <a:rPr lang="en-US" altLang="ko-KR" sz="700" spc="-71" dirty="0">
                <a:latin typeface="Arial" panose="020B0604020202020204" pitchFamily="34" charset="0"/>
                <a:cs typeface="Arial" panose="020B0604020202020204" pitchFamily="34" charset="0"/>
              </a:rPr>
              <a:t>Mast4 KO</a:t>
            </a:r>
            <a:endParaRPr lang="ko-KR" altLang="en-US" sz="700" spc="-71" dirty="0">
              <a:latin typeface="Arial" panose="020B0604020202020204" pitchFamily="34" charset="0"/>
              <a:cs typeface="Arial" panose="020B0604020202020204" pitchFamily="34" charset="0"/>
            </a:endParaRPr>
          </a:p>
        </p:txBody>
      </p:sp>
      <p:sp>
        <p:nvSpPr>
          <p:cNvPr id="194" name="TextBox 193">
            <a:extLst>
              <a:ext uri="{FF2B5EF4-FFF2-40B4-BE49-F238E27FC236}">
                <a16:creationId xmlns:a16="http://schemas.microsoft.com/office/drawing/2014/main" id="{C5546925-C61E-42A1-9731-A3A52C51B09C}"/>
              </a:ext>
            </a:extLst>
          </p:cNvPr>
          <p:cNvSpPr txBox="1"/>
          <p:nvPr/>
        </p:nvSpPr>
        <p:spPr>
          <a:xfrm>
            <a:off x="5769038" y="1250471"/>
            <a:ext cx="40908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 #2</a:t>
            </a:r>
            <a:endParaRPr lang="ko-KR" altLang="en-US" sz="700" dirty="0">
              <a:latin typeface="Arial" panose="020B0604020202020204" pitchFamily="34" charset="0"/>
              <a:cs typeface="Arial" panose="020B0604020202020204" pitchFamily="34" charset="0"/>
            </a:endParaRPr>
          </a:p>
        </p:txBody>
      </p:sp>
      <p:cxnSp>
        <p:nvCxnSpPr>
          <p:cNvPr id="195" name="직선 연결선 194">
            <a:extLst>
              <a:ext uri="{FF2B5EF4-FFF2-40B4-BE49-F238E27FC236}">
                <a16:creationId xmlns:a16="http://schemas.microsoft.com/office/drawing/2014/main" id="{04E65275-7E67-4500-A6B9-0A0CA39A286C}"/>
              </a:ext>
            </a:extLst>
          </p:cNvPr>
          <p:cNvCxnSpPr/>
          <p:nvPr/>
        </p:nvCxnSpPr>
        <p:spPr>
          <a:xfrm>
            <a:off x="5676256" y="1181173"/>
            <a:ext cx="44571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TextBox 195">
            <a:extLst>
              <a:ext uri="{FF2B5EF4-FFF2-40B4-BE49-F238E27FC236}">
                <a16:creationId xmlns:a16="http://schemas.microsoft.com/office/drawing/2014/main" id="{057F2F79-8C8E-4F2F-BC0A-C6D87455CFC6}"/>
              </a:ext>
            </a:extLst>
          </p:cNvPr>
          <p:cNvSpPr txBox="1"/>
          <p:nvPr/>
        </p:nvSpPr>
        <p:spPr>
          <a:xfrm>
            <a:off x="5694905" y="995666"/>
            <a:ext cx="41870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Day 6</a:t>
            </a:r>
            <a:endParaRPr lang="ko-KR" altLang="en-US" sz="700" dirty="0">
              <a:latin typeface="Arial" panose="020B0604020202020204" pitchFamily="34" charset="0"/>
              <a:cs typeface="Arial" panose="020B0604020202020204" pitchFamily="34" charset="0"/>
            </a:endParaRPr>
          </a:p>
        </p:txBody>
      </p:sp>
      <p:pic>
        <p:nvPicPr>
          <p:cNvPr id="197" name="그림 196">
            <a:extLst>
              <a:ext uri="{FF2B5EF4-FFF2-40B4-BE49-F238E27FC236}">
                <a16:creationId xmlns:a16="http://schemas.microsoft.com/office/drawing/2014/main" id="{EA0E1A6F-BE5C-4C37-882E-73014D969A9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207088" y="1384850"/>
            <a:ext cx="943131" cy="1513484"/>
          </a:xfrm>
          <a:prstGeom prst="rect">
            <a:avLst/>
          </a:prstGeom>
        </p:spPr>
      </p:pic>
      <p:cxnSp>
        <p:nvCxnSpPr>
          <p:cNvPr id="198" name="직선 연결선 197">
            <a:extLst>
              <a:ext uri="{FF2B5EF4-FFF2-40B4-BE49-F238E27FC236}">
                <a16:creationId xmlns:a16="http://schemas.microsoft.com/office/drawing/2014/main" id="{DAEC7E80-95CE-4934-BF0D-3BCCCD2500B1}"/>
              </a:ext>
            </a:extLst>
          </p:cNvPr>
          <p:cNvCxnSpPr/>
          <p:nvPr/>
        </p:nvCxnSpPr>
        <p:spPr>
          <a:xfrm>
            <a:off x="5401811" y="1286224"/>
            <a:ext cx="2742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TextBox 198">
            <a:extLst>
              <a:ext uri="{FF2B5EF4-FFF2-40B4-BE49-F238E27FC236}">
                <a16:creationId xmlns:a16="http://schemas.microsoft.com/office/drawing/2014/main" id="{16F53697-EDB7-4B0B-832D-F328E45C0ECA}"/>
              </a:ext>
            </a:extLst>
          </p:cNvPr>
          <p:cNvSpPr txBox="1"/>
          <p:nvPr/>
        </p:nvSpPr>
        <p:spPr>
          <a:xfrm>
            <a:off x="5162802" y="1243355"/>
            <a:ext cx="32412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00" name="TextBox 199">
            <a:extLst>
              <a:ext uri="{FF2B5EF4-FFF2-40B4-BE49-F238E27FC236}">
                <a16:creationId xmlns:a16="http://schemas.microsoft.com/office/drawing/2014/main" id="{B81C2BA5-0037-4DBC-B07E-5B2560ABE942}"/>
              </a:ext>
            </a:extLst>
          </p:cNvPr>
          <p:cNvSpPr txBox="1"/>
          <p:nvPr/>
        </p:nvSpPr>
        <p:spPr>
          <a:xfrm>
            <a:off x="5296450" y="1138097"/>
            <a:ext cx="512576" cy="200055"/>
          </a:xfrm>
          <a:prstGeom prst="rect">
            <a:avLst/>
          </a:prstGeom>
          <a:noFill/>
        </p:spPr>
        <p:txBody>
          <a:bodyPr wrap="none" rtlCol="0">
            <a:spAutoFit/>
          </a:bodyPr>
          <a:lstStyle/>
          <a:p>
            <a:r>
              <a:rPr lang="en-US" altLang="ko-KR" sz="700" spc="-71" dirty="0">
                <a:latin typeface="Arial" panose="020B0604020202020204" pitchFamily="34" charset="0"/>
                <a:cs typeface="Arial" panose="020B0604020202020204" pitchFamily="34" charset="0"/>
              </a:rPr>
              <a:t>Mast4 KO</a:t>
            </a:r>
            <a:endParaRPr lang="ko-KR" altLang="en-US" sz="700" spc="-71" dirty="0">
              <a:latin typeface="Arial" panose="020B0604020202020204" pitchFamily="34" charset="0"/>
              <a:cs typeface="Arial" panose="020B0604020202020204" pitchFamily="34" charset="0"/>
            </a:endParaRPr>
          </a:p>
        </p:txBody>
      </p:sp>
      <p:sp>
        <p:nvSpPr>
          <p:cNvPr id="201" name="TextBox 200">
            <a:extLst>
              <a:ext uri="{FF2B5EF4-FFF2-40B4-BE49-F238E27FC236}">
                <a16:creationId xmlns:a16="http://schemas.microsoft.com/office/drawing/2014/main" id="{966725B0-EE68-48E1-A8F4-9BE25A72DD73}"/>
              </a:ext>
            </a:extLst>
          </p:cNvPr>
          <p:cNvSpPr txBox="1"/>
          <p:nvPr/>
        </p:nvSpPr>
        <p:spPr>
          <a:xfrm>
            <a:off x="5328724" y="1250471"/>
            <a:ext cx="40908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 #2</a:t>
            </a:r>
            <a:endParaRPr lang="ko-KR" altLang="en-US" sz="700" dirty="0">
              <a:latin typeface="Arial" panose="020B0604020202020204" pitchFamily="34" charset="0"/>
              <a:cs typeface="Arial" panose="020B0604020202020204" pitchFamily="34" charset="0"/>
            </a:endParaRPr>
          </a:p>
        </p:txBody>
      </p:sp>
      <p:cxnSp>
        <p:nvCxnSpPr>
          <p:cNvPr id="202" name="직선 연결선 201">
            <a:extLst>
              <a:ext uri="{FF2B5EF4-FFF2-40B4-BE49-F238E27FC236}">
                <a16:creationId xmlns:a16="http://schemas.microsoft.com/office/drawing/2014/main" id="{9A328586-31AD-416B-A849-6EE08B020B6D}"/>
              </a:ext>
            </a:extLst>
          </p:cNvPr>
          <p:cNvCxnSpPr/>
          <p:nvPr/>
        </p:nvCxnSpPr>
        <p:spPr>
          <a:xfrm>
            <a:off x="5226570" y="1181173"/>
            <a:ext cx="4285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25A25042-C15C-48DE-BFE6-6D2C1D513EE4}"/>
              </a:ext>
            </a:extLst>
          </p:cNvPr>
          <p:cNvSpPr txBox="1"/>
          <p:nvPr/>
        </p:nvSpPr>
        <p:spPr>
          <a:xfrm>
            <a:off x="5264517" y="995666"/>
            <a:ext cx="39305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Day0</a:t>
            </a:r>
            <a:endParaRPr lang="ko-KR" altLang="en-US" sz="700" dirty="0">
              <a:latin typeface="Arial" panose="020B0604020202020204" pitchFamily="34" charset="0"/>
              <a:cs typeface="Arial" panose="020B0604020202020204" pitchFamily="34" charset="0"/>
            </a:endParaRPr>
          </a:p>
        </p:txBody>
      </p:sp>
      <p:grpSp>
        <p:nvGrpSpPr>
          <p:cNvPr id="204" name="그룹 203">
            <a:extLst>
              <a:ext uri="{FF2B5EF4-FFF2-40B4-BE49-F238E27FC236}">
                <a16:creationId xmlns:a16="http://schemas.microsoft.com/office/drawing/2014/main" id="{68809ABE-9F06-426D-8279-5216342C75C6}"/>
              </a:ext>
            </a:extLst>
          </p:cNvPr>
          <p:cNvGrpSpPr/>
          <p:nvPr/>
        </p:nvGrpSpPr>
        <p:grpSpPr>
          <a:xfrm>
            <a:off x="3291468" y="1036053"/>
            <a:ext cx="1010389" cy="683197"/>
            <a:chOff x="11971915" y="3656236"/>
            <a:chExt cx="2121817" cy="1434714"/>
          </a:xfrm>
        </p:grpSpPr>
        <p:pic>
          <p:nvPicPr>
            <p:cNvPr id="205" name="Picture 2">
              <a:extLst>
                <a:ext uri="{FF2B5EF4-FFF2-40B4-BE49-F238E27FC236}">
                  <a16:creationId xmlns:a16="http://schemas.microsoft.com/office/drawing/2014/main" id="{FBE76114-37FC-48D9-8A4E-BEB6F1D5BAF1}"/>
                </a:ext>
              </a:extLst>
            </p:cNvPr>
            <p:cNvPicPr preferRelativeResize="0">
              <a:picLocks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12082984" y="4729240"/>
              <a:ext cx="1080000" cy="288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6" name="Picture 3">
              <a:extLst>
                <a:ext uri="{FF2B5EF4-FFF2-40B4-BE49-F238E27FC236}">
                  <a16:creationId xmlns:a16="http://schemas.microsoft.com/office/drawing/2014/main" id="{AB4E6BF2-089C-45C2-B9FA-F96E61A1B25A}"/>
                </a:ext>
              </a:extLst>
            </p:cNvPr>
            <p:cNvPicPr preferRelativeResize="0">
              <a:picLocks noChangeArrowheads="1"/>
            </p:cNvPicPr>
            <p:nvPr/>
          </p:nvPicPr>
          <p:blipFill rotWithShape="1">
            <a:blip r:embed="rId7">
              <a:extLst>
                <a:ext uri="{BEBA8EAE-BF5A-486C-A8C5-ECC9F3942E4B}">
                  <a14:imgProps xmlns:a14="http://schemas.microsoft.com/office/drawing/2010/main">
                    <a14:imgLayer r:embed="rId8">
                      <a14:imgEffect>
                        <a14:brightnessContrast bright="44000" contrast="64000"/>
                      </a14:imgEffect>
                    </a14:imgLayer>
                  </a14:imgProps>
                </a:ext>
                <a:ext uri="{28A0092B-C50C-407E-A947-70E740481C1C}">
                  <a14:useLocalDpi xmlns:a14="http://schemas.microsoft.com/office/drawing/2010/main"/>
                </a:ext>
              </a:extLst>
            </a:blip>
            <a:srcRect/>
            <a:stretch/>
          </p:blipFill>
          <p:spPr bwMode="auto">
            <a:xfrm>
              <a:off x="12082984" y="4349525"/>
              <a:ext cx="1080000" cy="288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7" name="TextBox 30">
              <a:extLst>
                <a:ext uri="{FF2B5EF4-FFF2-40B4-BE49-F238E27FC236}">
                  <a16:creationId xmlns:a16="http://schemas.microsoft.com/office/drawing/2014/main" id="{2C5B7FED-7309-4579-B65A-91B6DCA4526C}"/>
                </a:ext>
              </a:extLst>
            </p:cNvPr>
            <p:cNvSpPr txBox="1"/>
            <p:nvPr/>
          </p:nvSpPr>
          <p:spPr>
            <a:xfrm>
              <a:off x="13085621" y="4308876"/>
              <a:ext cx="1008111" cy="420116"/>
            </a:xfrm>
            <a:prstGeom prst="rect">
              <a:avLst/>
            </a:prstGeom>
            <a:noFill/>
          </p:spPr>
          <p:txBody>
            <a:bodyPr wrap="square" rtlCol="0">
              <a:spAutoFit/>
            </a:bodyPr>
            <a:lst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a:lstStyle>
            <a:p>
              <a:r>
                <a:rPr lang="en-US" altLang="ko-KR" sz="700" dirty="0">
                  <a:latin typeface="Arial" panose="020B0604020202020204" pitchFamily="34" charset="0"/>
                  <a:cs typeface="Arial" panose="020B0604020202020204" pitchFamily="34" charset="0"/>
                </a:rPr>
                <a:t>Mast4</a:t>
              </a:r>
            </a:p>
          </p:txBody>
        </p:sp>
        <p:sp>
          <p:nvSpPr>
            <p:cNvPr id="208" name="TextBox 30">
              <a:extLst>
                <a:ext uri="{FF2B5EF4-FFF2-40B4-BE49-F238E27FC236}">
                  <a16:creationId xmlns:a16="http://schemas.microsoft.com/office/drawing/2014/main" id="{081A266F-C7B3-4B71-BE33-C82BA28ACB38}"/>
                </a:ext>
              </a:extLst>
            </p:cNvPr>
            <p:cNvSpPr txBox="1"/>
            <p:nvPr/>
          </p:nvSpPr>
          <p:spPr>
            <a:xfrm>
              <a:off x="13085621" y="4670834"/>
              <a:ext cx="1008111" cy="420116"/>
            </a:xfrm>
            <a:prstGeom prst="rect">
              <a:avLst/>
            </a:prstGeom>
            <a:noFill/>
          </p:spPr>
          <p:txBody>
            <a:bodyPr wrap="square" rtlCol="0">
              <a:spAutoFit/>
            </a:bodyPr>
            <a:lst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a:lstStyle>
            <a:p>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-actin</a:t>
              </a:r>
            </a:p>
          </p:txBody>
        </p:sp>
        <p:sp>
          <p:nvSpPr>
            <p:cNvPr id="209" name="TextBox 30">
              <a:extLst>
                <a:ext uri="{FF2B5EF4-FFF2-40B4-BE49-F238E27FC236}">
                  <a16:creationId xmlns:a16="http://schemas.microsoft.com/office/drawing/2014/main" id="{BCFCCD0F-B419-4944-A9A3-14D328EB2F4F}"/>
                </a:ext>
              </a:extLst>
            </p:cNvPr>
            <p:cNvSpPr txBox="1"/>
            <p:nvPr/>
          </p:nvSpPr>
          <p:spPr>
            <a:xfrm>
              <a:off x="11971915" y="3992452"/>
              <a:ext cx="1593331" cy="420116"/>
            </a:xfrm>
            <a:prstGeom prst="rect">
              <a:avLst/>
            </a:prstGeom>
            <a:noFill/>
          </p:spPr>
          <p:txBody>
            <a:bodyPr wrap="square" rtlCol="0">
              <a:spAutoFit/>
            </a:bodyPr>
            <a:lst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a:lstStyle>
            <a:p>
              <a:r>
                <a:rPr lang="en-US" altLang="ko-KR" sz="700" dirty="0">
                  <a:latin typeface="Arial" panose="020B0604020202020204" pitchFamily="34" charset="0"/>
                  <a:cs typeface="Arial" panose="020B0604020202020204" pitchFamily="34" charset="0"/>
                </a:rPr>
                <a:t>WT  #1   #2</a:t>
              </a:r>
            </a:p>
          </p:txBody>
        </p:sp>
        <p:cxnSp>
          <p:nvCxnSpPr>
            <p:cNvPr id="210" name="직선 연결선 209">
              <a:extLst>
                <a:ext uri="{FF2B5EF4-FFF2-40B4-BE49-F238E27FC236}">
                  <a16:creationId xmlns:a16="http://schemas.microsoft.com/office/drawing/2014/main" id="{A78660B6-12B7-4BA1-BC5F-08A25B442B0C}"/>
                </a:ext>
              </a:extLst>
            </p:cNvPr>
            <p:cNvCxnSpPr/>
            <p:nvPr/>
          </p:nvCxnSpPr>
          <p:spPr>
            <a:xfrm>
              <a:off x="12495029" y="4034610"/>
              <a:ext cx="72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6BE6E027-0259-4D4B-AFF6-46F22855AB10}"/>
                </a:ext>
              </a:extLst>
            </p:cNvPr>
            <p:cNvSpPr txBox="1"/>
            <p:nvPr/>
          </p:nvSpPr>
          <p:spPr>
            <a:xfrm>
              <a:off x="12285579" y="3656236"/>
              <a:ext cx="929775" cy="420116"/>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     KO</a:t>
              </a:r>
              <a:endParaRPr lang="ko-KR" altLang="en-US" sz="700" dirty="0">
                <a:latin typeface="Arial" panose="020B0604020202020204" pitchFamily="34" charset="0"/>
                <a:cs typeface="Arial" panose="020B0604020202020204" pitchFamily="34" charset="0"/>
              </a:endParaRPr>
            </a:p>
          </p:txBody>
        </p:sp>
      </p:grpSp>
      <p:sp>
        <p:nvSpPr>
          <p:cNvPr id="212" name="TextBox 211">
            <a:extLst>
              <a:ext uri="{FF2B5EF4-FFF2-40B4-BE49-F238E27FC236}">
                <a16:creationId xmlns:a16="http://schemas.microsoft.com/office/drawing/2014/main" id="{06828F99-67A3-41D6-88A3-107C65C96C02}"/>
              </a:ext>
            </a:extLst>
          </p:cNvPr>
          <p:cNvSpPr txBox="1"/>
          <p:nvPr/>
        </p:nvSpPr>
        <p:spPr>
          <a:xfrm>
            <a:off x="4768953" y="1025033"/>
            <a:ext cx="171259"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pic>
        <p:nvPicPr>
          <p:cNvPr id="213" name="그림 212">
            <a:extLst>
              <a:ext uri="{FF2B5EF4-FFF2-40B4-BE49-F238E27FC236}">
                <a16:creationId xmlns:a16="http://schemas.microsoft.com/office/drawing/2014/main" id="{ABAF24C7-973E-4FF9-BC3D-1E4689CE8E47}"/>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02860" y="1732350"/>
            <a:ext cx="2076567" cy="1031515"/>
          </a:xfrm>
          <a:prstGeom prst="rect">
            <a:avLst/>
          </a:prstGeom>
        </p:spPr>
      </p:pic>
      <p:pic>
        <p:nvPicPr>
          <p:cNvPr id="214" name="그림 213">
            <a:extLst>
              <a:ext uri="{FF2B5EF4-FFF2-40B4-BE49-F238E27FC236}">
                <a16:creationId xmlns:a16="http://schemas.microsoft.com/office/drawing/2014/main" id="{87A9F332-2E86-44FC-8BCE-4B0308089656}"/>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756393" y="2963852"/>
            <a:ext cx="2061143" cy="460093"/>
          </a:xfrm>
          <a:prstGeom prst="rect">
            <a:avLst/>
          </a:prstGeom>
        </p:spPr>
      </p:pic>
      <p:pic>
        <p:nvPicPr>
          <p:cNvPr id="215" name="그림 214">
            <a:extLst>
              <a:ext uri="{FF2B5EF4-FFF2-40B4-BE49-F238E27FC236}">
                <a16:creationId xmlns:a16="http://schemas.microsoft.com/office/drawing/2014/main" id="{3462B092-C8EB-48D2-8927-B8072D08FAF4}"/>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56393" y="3519257"/>
            <a:ext cx="1997580" cy="564357"/>
          </a:xfrm>
          <a:prstGeom prst="rect">
            <a:avLst/>
          </a:prstGeom>
        </p:spPr>
      </p:pic>
      <p:cxnSp>
        <p:nvCxnSpPr>
          <p:cNvPr id="216" name="직선 화살표 연결선 215">
            <a:extLst>
              <a:ext uri="{FF2B5EF4-FFF2-40B4-BE49-F238E27FC236}">
                <a16:creationId xmlns:a16="http://schemas.microsoft.com/office/drawing/2014/main" id="{4C243BD1-429F-4D46-BE2E-15E13F973FE0}"/>
              </a:ext>
            </a:extLst>
          </p:cNvPr>
          <p:cNvCxnSpPr/>
          <p:nvPr/>
        </p:nvCxnSpPr>
        <p:spPr>
          <a:xfrm>
            <a:off x="882390" y="3236461"/>
            <a:ext cx="0" cy="257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47408A38-5A43-49F3-9079-AC8D5DA51E50}"/>
              </a:ext>
            </a:extLst>
          </p:cNvPr>
          <p:cNvSpPr txBox="1"/>
          <p:nvPr/>
        </p:nvSpPr>
        <p:spPr>
          <a:xfrm>
            <a:off x="541217" y="1375740"/>
            <a:ext cx="2380780" cy="200055"/>
          </a:xfrm>
          <a:prstGeom prst="rect">
            <a:avLst/>
          </a:prstGeom>
          <a:noFill/>
        </p:spPr>
        <p:txBody>
          <a:bodyPr wrap="none" rtlCol="0">
            <a:spAutoFit/>
          </a:bodyPr>
          <a:lstStyle/>
          <a:p>
            <a:r>
              <a:rPr kumimoji="1" lang="en-US" altLang="ko-KR" sz="700" b="1" u="sng" dirty="0">
                <a:highlight>
                  <a:srgbClr val="FFFF00"/>
                </a:highlight>
                <a:latin typeface="Arial" panose="020B0604020202020204" pitchFamily="34" charset="0"/>
                <a:cs typeface="Arial" panose="020B0604020202020204" pitchFamily="34" charset="0"/>
                <a:sym typeface="Wingdings" pitchFamily="2" charset="2"/>
              </a:rPr>
              <a:t>KO #1</a:t>
            </a:r>
            <a:r>
              <a:rPr kumimoji="1" lang="en-US" altLang="ko-KR" sz="700" b="1" dirty="0">
                <a:latin typeface="Arial" panose="020B0604020202020204" pitchFamily="34" charset="0"/>
                <a:cs typeface="Arial" panose="020B0604020202020204" pitchFamily="34" charset="0"/>
                <a:sym typeface="Wingdings" pitchFamily="2" charset="2"/>
              </a:rPr>
              <a:t>:</a:t>
            </a:r>
            <a:r>
              <a:rPr kumimoji="1" lang="en-US" altLang="ko-KR" sz="700" b="1" dirty="0">
                <a:latin typeface="Arial" panose="020B0604020202020204" pitchFamily="34" charset="0"/>
                <a:cs typeface="Arial" panose="020B0604020202020204" pitchFamily="34" charset="0"/>
              </a:rPr>
              <a:t> </a:t>
            </a:r>
            <a:r>
              <a:rPr kumimoji="1" lang="en-US" altLang="ko-KR" sz="700" dirty="0">
                <a:latin typeface="Arial" panose="020B0604020202020204" pitchFamily="34" charset="0"/>
                <a:cs typeface="Arial" panose="020B0604020202020204" pitchFamily="34" charset="0"/>
              </a:rPr>
              <a:t>The representative Mast4 KO used in the study</a:t>
            </a:r>
            <a:endParaRPr kumimoji="1" lang="ko-KR" altLang="en-US" sz="700" dirty="0">
              <a:latin typeface="Arial" panose="020B0604020202020204" pitchFamily="34" charset="0"/>
              <a:cs typeface="Arial" panose="020B0604020202020204" pitchFamily="34" charset="0"/>
            </a:endParaRPr>
          </a:p>
        </p:txBody>
      </p:sp>
      <p:sp>
        <p:nvSpPr>
          <p:cNvPr id="218" name="TextBox 217">
            <a:extLst>
              <a:ext uri="{FF2B5EF4-FFF2-40B4-BE49-F238E27FC236}">
                <a16:creationId xmlns:a16="http://schemas.microsoft.com/office/drawing/2014/main" id="{D6926295-2BD5-4263-8ABE-6F1CE8CFE8A4}"/>
              </a:ext>
            </a:extLst>
          </p:cNvPr>
          <p:cNvSpPr txBox="1"/>
          <p:nvPr/>
        </p:nvSpPr>
        <p:spPr>
          <a:xfrm rot="16200000">
            <a:off x="190570" y="2101314"/>
            <a:ext cx="526486" cy="224229"/>
          </a:xfrm>
          <a:prstGeom prst="rect">
            <a:avLst/>
          </a:prstGeom>
          <a:noFill/>
          <a:ln>
            <a:solidFill>
              <a:schemeClr val="tx1"/>
            </a:solidFill>
          </a:ln>
        </p:spPr>
        <p:txBody>
          <a:bodyPr wrap="square" rtlCol="0">
            <a:spAutoFit/>
          </a:bodyPr>
          <a:lstStyle/>
          <a:p>
            <a:r>
              <a:rPr kumimoji="1" lang="en-US" altLang="ko-KR" sz="857" b="1" dirty="0">
                <a:latin typeface="Arial" panose="020B0604020202020204" pitchFamily="34" charset="0"/>
                <a:cs typeface="Arial" panose="020B0604020202020204" pitchFamily="34" charset="0"/>
                <a:sym typeface="Wingdings" pitchFamily="2" charset="2"/>
              </a:rPr>
              <a:t>KO #1</a:t>
            </a:r>
            <a:endParaRPr kumimoji="1" lang="ko-KR" altLang="en-US" sz="857" b="1" dirty="0">
              <a:latin typeface="Arial" panose="020B0604020202020204" pitchFamily="34" charset="0"/>
              <a:cs typeface="Arial" panose="020B0604020202020204" pitchFamily="34" charset="0"/>
            </a:endParaRPr>
          </a:p>
        </p:txBody>
      </p:sp>
      <p:cxnSp>
        <p:nvCxnSpPr>
          <p:cNvPr id="219" name="직선 연결선[R] 57">
            <a:extLst>
              <a:ext uri="{FF2B5EF4-FFF2-40B4-BE49-F238E27FC236}">
                <a16:creationId xmlns:a16="http://schemas.microsoft.com/office/drawing/2014/main" id="{F1D3645B-E1A1-4213-ACB8-AAB86003F472}"/>
              </a:ext>
            </a:extLst>
          </p:cNvPr>
          <p:cNvCxnSpPr>
            <a:cxnSpLocks/>
          </p:cNvCxnSpPr>
          <p:nvPr/>
        </p:nvCxnSpPr>
        <p:spPr>
          <a:xfrm>
            <a:off x="597160" y="1653408"/>
            <a:ext cx="0" cy="1165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0" name="TextBox 219">
            <a:extLst>
              <a:ext uri="{FF2B5EF4-FFF2-40B4-BE49-F238E27FC236}">
                <a16:creationId xmlns:a16="http://schemas.microsoft.com/office/drawing/2014/main" id="{CF6B379B-3FF2-40FA-BE58-F31752A49C8F}"/>
              </a:ext>
            </a:extLst>
          </p:cNvPr>
          <p:cNvSpPr txBox="1"/>
          <p:nvPr/>
        </p:nvSpPr>
        <p:spPr>
          <a:xfrm rot="16200000">
            <a:off x="170582" y="3387588"/>
            <a:ext cx="526484" cy="224229"/>
          </a:xfrm>
          <a:prstGeom prst="rect">
            <a:avLst/>
          </a:prstGeom>
          <a:noFill/>
        </p:spPr>
        <p:txBody>
          <a:bodyPr wrap="square" rtlCol="0">
            <a:spAutoFit/>
          </a:bodyPr>
          <a:lstStyle/>
          <a:p>
            <a:r>
              <a:rPr kumimoji="1" lang="en-US" altLang="ko-KR" sz="857" b="1" dirty="0">
                <a:latin typeface="Arial" panose="020B0604020202020204" pitchFamily="34" charset="0"/>
                <a:cs typeface="Arial" panose="020B0604020202020204" pitchFamily="34" charset="0"/>
                <a:sym typeface="Wingdings" pitchFamily="2" charset="2"/>
              </a:rPr>
              <a:t>KO #2</a:t>
            </a:r>
            <a:endParaRPr kumimoji="1" lang="ko-KR" altLang="en-US" sz="857" b="1" dirty="0">
              <a:latin typeface="Arial" panose="020B0604020202020204" pitchFamily="34" charset="0"/>
              <a:cs typeface="Arial" panose="020B0604020202020204" pitchFamily="34" charset="0"/>
            </a:endParaRPr>
          </a:p>
        </p:txBody>
      </p:sp>
      <p:cxnSp>
        <p:nvCxnSpPr>
          <p:cNvPr id="221" name="직선 연결선[R] 89">
            <a:extLst>
              <a:ext uri="{FF2B5EF4-FFF2-40B4-BE49-F238E27FC236}">
                <a16:creationId xmlns:a16="http://schemas.microsoft.com/office/drawing/2014/main" id="{5CC227BE-EA83-4808-840B-606C13101A36}"/>
              </a:ext>
            </a:extLst>
          </p:cNvPr>
          <p:cNvCxnSpPr>
            <a:cxnSpLocks/>
          </p:cNvCxnSpPr>
          <p:nvPr/>
        </p:nvCxnSpPr>
        <p:spPr>
          <a:xfrm>
            <a:off x="581356" y="2980510"/>
            <a:ext cx="0" cy="1165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2" name="TextBox 221">
            <a:extLst>
              <a:ext uri="{FF2B5EF4-FFF2-40B4-BE49-F238E27FC236}">
                <a16:creationId xmlns:a16="http://schemas.microsoft.com/office/drawing/2014/main" id="{BF3872DE-F567-4F99-8BCB-DB893207855C}"/>
              </a:ext>
            </a:extLst>
          </p:cNvPr>
          <p:cNvSpPr txBox="1"/>
          <p:nvPr/>
        </p:nvSpPr>
        <p:spPr>
          <a:xfrm>
            <a:off x="2865280" y="1660665"/>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223" name="TextBox 222">
            <a:extLst>
              <a:ext uri="{FF2B5EF4-FFF2-40B4-BE49-F238E27FC236}">
                <a16:creationId xmlns:a16="http://schemas.microsoft.com/office/drawing/2014/main" id="{A7954E5A-3920-4DEB-A0B2-0C1AA40EEBDC}"/>
              </a:ext>
            </a:extLst>
          </p:cNvPr>
          <p:cNvSpPr txBox="1"/>
          <p:nvPr/>
        </p:nvSpPr>
        <p:spPr>
          <a:xfrm>
            <a:off x="2933715" y="293693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224" name="TextBox 223">
            <a:extLst>
              <a:ext uri="{FF2B5EF4-FFF2-40B4-BE49-F238E27FC236}">
                <a16:creationId xmlns:a16="http://schemas.microsoft.com/office/drawing/2014/main" id="{338EFE2B-E060-42DE-A5A3-B928E37E1641}"/>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a:t>
            </a:r>
            <a:endParaRPr lang="ko-KR" altLang="en-US" sz="1050" b="1" dirty="0">
              <a:latin typeface="Arial" panose="020B0604020202020204" pitchFamily="34" charset="0"/>
              <a:cs typeface="Arial" panose="020B0604020202020204" pitchFamily="34" charset="0"/>
            </a:endParaRPr>
          </a:p>
        </p:txBody>
      </p:sp>
      <p:sp>
        <p:nvSpPr>
          <p:cNvPr id="225" name="TextBox 224">
            <a:extLst>
              <a:ext uri="{FF2B5EF4-FFF2-40B4-BE49-F238E27FC236}">
                <a16:creationId xmlns:a16="http://schemas.microsoft.com/office/drawing/2014/main" id="{0FFA4D78-B990-41E7-877F-4752F4298CD9}"/>
              </a:ext>
            </a:extLst>
          </p:cNvPr>
          <p:cNvSpPr txBox="1"/>
          <p:nvPr/>
        </p:nvSpPr>
        <p:spPr>
          <a:xfrm>
            <a:off x="3381871" y="3533812"/>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p=0.0117</a:t>
            </a:r>
            <a:endParaRPr lang="ko-KR" altLang="en-US" sz="450" dirty="0">
              <a:latin typeface="Arial" panose="020B0604020202020204" pitchFamily="34" charset="0"/>
              <a:cs typeface="Arial" panose="020B0604020202020204" pitchFamily="34" charset="0"/>
            </a:endParaRPr>
          </a:p>
        </p:txBody>
      </p:sp>
      <p:sp>
        <p:nvSpPr>
          <p:cNvPr id="226" name="TextBox 225">
            <a:extLst>
              <a:ext uri="{FF2B5EF4-FFF2-40B4-BE49-F238E27FC236}">
                <a16:creationId xmlns:a16="http://schemas.microsoft.com/office/drawing/2014/main" id="{7D19CAF5-4733-43AC-9BAA-33CBE580B4B9}"/>
              </a:ext>
            </a:extLst>
          </p:cNvPr>
          <p:cNvSpPr txBox="1"/>
          <p:nvPr/>
        </p:nvSpPr>
        <p:spPr>
          <a:xfrm>
            <a:off x="3710453" y="3712769"/>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p=0.0153</a:t>
            </a:r>
            <a:endParaRPr lang="ko-KR" altLang="en-US" sz="450" dirty="0">
              <a:latin typeface="Arial" panose="020B0604020202020204" pitchFamily="34" charset="0"/>
              <a:cs typeface="Arial" panose="020B0604020202020204" pitchFamily="34" charset="0"/>
            </a:endParaRPr>
          </a:p>
        </p:txBody>
      </p:sp>
      <p:sp>
        <p:nvSpPr>
          <p:cNvPr id="227" name="TextBox 226">
            <a:extLst>
              <a:ext uri="{FF2B5EF4-FFF2-40B4-BE49-F238E27FC236}">
                <a16:creationId xmlns:a16="http://schemas.microsoft.com/office/drawing/2014/main" id="{880A951B-BC40-46E8-BF82-A52DC50E959A}"/>
              </a:ext>
            </a:extLst>
          </p:cNvPr>
          <p:cNvSpPr txBox="1"/>
          <p:nvPr/>
        </p:nvSpPr>
        <p:spPr>
          <a:xfrm>
            <a:off x="4128785" y="3774225"/>
            <a:ext cx="268666" cy="230832"/>
          </a:xfrm>
          <a:prstGeom prst="rect">
            <a:avLst/>
          </a:prstGeom>
          <a:noFill/>
        </p:spPr>
        <p:txBody>
          <a:bodyPr wrap="square" rtlCol="0">
            <a:spAutoFit/>
          </a:bodyPr>
          <a:lstStyle/>
          <a:p>
            <a:r>
              <a:rPr lang="en-US" altLang="ko-KR" sz="450" i="1" dirty="0" err="1">
                <a:latin typeface="Arial" panose="020B0604020202020204" pitchFamily="34" charset="0"/>
                <a:cs typeface="Arial" panose="020B0604020202020204" pitchFamily="34" charset="0"/>
              </a:rPr>
              <a:t>n.s</a:t>
            </a:r>
            <a:r>
              <a:rPr lang="en-US" altLang="ko-KR" sz="450" i="1" dirty="0">
                <a:latin typeface="Arial" panose="020B0604020202020204" pitchFamily="34" charset="0"/>
                <a:cs typeface="Arial" panose="020B0604020202020204" pitchFamily="34" charset="0"/>
              </a:rPr>
              <a:t>..</a:t>
            </a:r>
            <a:endParaRPr lang="ko-KR" altLang="en-US" sz="450" i="1" dirty="0">
              <a:latin typeface="Arial" panose="020B0604020202020204" pitchFamily="34" charset="0"/>
              <a:cs typeface="Arial" panose="020B0604020202020204" pitchFamily="34" charset="0"/>
            </a:endParaRPr>
          </a:p>
        </p:txBody>
      </p:sp>
      <p:sp>
        <p:nvSpPr>
          <p:cNvPr id="228" name="TextBox 227">
            <a:extLst>
              <a:ext uri="{FF2B5EF4-FFF2-40B4-BE49-F238E27FC236}">
                <a16:creationId xmlns:a16="http://schemas.microsoft.com/office/drawing/2014/main" id="{0430D624-F864-4249-A78A-E4D52D4AE78D}"/>
              </a:ext>
            </a:extLst>
          </p:cNvPr>
          <p:cNvSpPr txBox="1"/>
          <p:nvPr/>
        </p:nvSpPr>
        <p:spPr>
          <a:xfrm>
            <a:off x="4365432" y="3433944"/>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p=0.0030</a:t>
            </a:r>
            <a:endParaRPr lang="ko-KR" altLang="en-US" sz="450" dirty="0">
              <a:latin typeface="Arial" panose="020B0604020202020204" pitchFamily="34" charset="0"/>
              <a:cs typeface="Arial" panose="020B0604020202020204" pitchFamily="34" charset="0"/>
            </a:endParaRPr>
          </a:p>
        </p:txBody>
      </p:sp>
      <p:sp>
        <p:nvSpPr>
          <p:cNvPr id="229" name="TextBox 228">
            <a:extLst>
              <a:ext uri="{FF2B5EF4-FFF2-40B4-BE49-F238E27FC236}">
                <a16:creationId xmlns:a16="http://schemas.microsoft.com/office/drawing/2014/main" id="{3BD54619-57CC-4871-BB0E-1409E1688365}"/>
              </a:ext>
            </a:extLst>
          </p:cNvPr>
          <p:cNvSpPr txBox="1"/>
          <p:nvPr/>
        </p:nvSpPr>
        <p:spPr>
          <a:xfrm>
            <a:off x="5961365" y="3767426"/>
            <a:ext cx="427377"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p=0.0002</a:t>
            </a:r>
            <a:endParaRPr lang="ko-KR" altLang="en-US" sz="450" dirty="0">
              <a:latin typeface="Arial" panose="020B0604020202020204" pitchFamily="34" charset="0"/>
              <a:cs typeface="Arial" panose="020B0604020202020204" pitchFamily="34" charset="0"/>
            </a:endParaRPr>
          </a:p>
        </p:txBody>
      </p:sp>
      <p:sp>
        <p:nvSpPr>
          <p:cNvPr id="230" name="TextBox 229">
            <a:extLst>
              <a:ext uri="{FF2B5EF4-FFF2-40B4-BE49-F238E27FC236}">
                <a16:creationId xmlns:a16="http://schemas.microsoft.com/office/drawing/2014/main" id="{E1B216A5-A398-4D96-BFB0-76FB2FFB04E3}"/>
              </a:ext>
            </a:extLst>
          </p:cNvPr>
          <p:cNvSpPr txBox="1"/>
          <p:nvPr/>
        </p:nvSpPr>
        <p:spPr>
          <a:xfrm>
            <a:off x="3548550" y="3429306"/>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p=0.0096</a:t>
            </a:r>
            <a:endParaRPr lang="ko-KR" altLang="en-US" sz="450" dirty="0">
              <a:latin typeface="Arial" panose="020B0604020202020204" pitchFamily="34" charset="0"/>
              <a:cs typeface="Arial" panose="020B0604020202020204" pitchFamily="34" charset="0"/>
            </a:endParaRPr>
          </a:p>
        </p:txBody>
      </p:sp>
      <p:sp>
        <p:nvSpPr>
          <p:cNvPr id="231" name="TextBox 230">
            <a:extLst>
              <a:ext uri="{FF2B5EF4-FFF2-40B4-BE49-F238E27FC236}">
                <a16:creationId xmlns:a16="http://schemas.microsoft.com/office/drawing/2014/main" id="{09E967D4-50D5-4615-B65D-3817B535D03C}"/>
              </a:ext>
            </a:extLst>
          </p:cNvPr>
          <p:cNvSpPr txBox="1"/>
          <p:nvPr/>
        </p:nvSpPr>
        <p:spPr>
          <a:xfrm>
            <a:off x="3882557" y="3612001"/>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p&lt;0.0001</a:t>
            </a:r>
            <a:endParaRPr lang="ko-KR" altLang="en-US" sz="450" dirty="0">
              <a:latin typeface="Arial" panose="020B0604020202020204" pitchFamily="34" charset="0"/>
              <a:cs typeface="Arial" panose="020B0604020202020204" pitchFamily="34" charset="0"/>
            </a:endParaRPr>
          </a:p>
        </p:txBody>
      </p:sp>
      <p:sp>
        <p:nvSpPr>
          <p:cNvPr id="232" name="TextBox 231">
            <a:extLst>
              <a:ext uri="{FF2B5EF4-FFF2-40B4-BE49-F238E27FC236}">
                <a16:creationId xmlns:a16="http://schemas.microsoft.com/office/drawing/2014/main" id="{BB312839-057F-4AF3-BC37-4AE65A0F5695}"/>
              </a:ext>
            </a:extLst>
          </p:cNvPr>
          <p:cNvSpPr txBox="1"/>
          <p:nvPr/>
        </p:nvSpPr>
        <p:spPr>
          <a:xfrm>
            <a:off x="4225764" y="3593081"/>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p=0.0093</a:t>
            </a:r>
            <a:endParaRPr lang="ko-KR" altLang="en-US" sz="450" dirty="0">
              <a:latin typeface="Arial" panose="020B0604020202020204" pitchFamily="34" charset="0"/>
              <a:cs typeface="Arial" panose="020B0604020202020204" pitchFamily="34" charset="0"/>
            </a:endParaRPr>
          </a:p>
        </p:txBody>
      </p:sp>
      <p:sp>
        <p:nvSpPr>
          <p:cNvPr id="233" name="TextBox 232">
            <a:extLst>
              <a:ext uri="{FF2B5EF4-FFF2-40B4-BE49-F238E27FC236}">
                <a16:creationId xmlns:a16="http://schemas.microsoft.com/office/drawing/2014/main" id="{14F6000F-C062-48EC-9C79-5B925A421310}"/>
              </a:ext>
            </a:extLst>
          </p:cNvPr>
          <p:cNvSpPr txBox="1"/>
          <p:nvPr/>
        </p:nvSpPr>
        <p:spPr>
          <a:xfrm>
            <a:off x="4566065" y="3081614"/>
            <a:ext cx="531478"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p=0.0022</a:t>
            </a:r>
            <a:endParaRPr lang="ko-KR" altLang="en-US" sz="450" dirty="0">
              <a:latin typeface="Arial" panose="020B0604020202020204" pitchFamily="34" charset="0"/>
              <a:cs typeface="Arial" panose="020B0604020202020204" pitchFamily="34" charset="0"/>
            </a:endParaRPr>
          </a:p>
        </p:txBody>
      </p:sp>
      <p:sp>
        <p:nvSpPr>
          <p:cNvPr id="234" name="TextBox 233">
            <a:extLst>
              <a:ext uri="{FF2B5EF4-FFF2-40B4-BE49-F238E27FC236}">
                <a16:creationId xmlns:a16="http://schemas.microsoft.com/office/drawing/2014/main" id="{1A927821-1DB1-49CB-B2C6-65B2C264E1BC}"/>
              </a:ext>
            </a:extLst>
          </p:cNvPr>
          <p:cNvSpPr txBox="1"/>
          <p:nvPr/>
        </p:nvSpPr>
        <p:spPr>
          <a:xfrm>
            <a:off x="4924761" y="3645315"/>
            <a:ext cx="427377"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p=0.0004</a:t>
            </a:r>
            <a:endParaRPr lang="ko-KR" altLang="en-US" sz="450" dirty="0">
              <a:latin typeface="Arial" panose="020B0604020202020204" pitchFamily="34" charset="0"/>
              <a:cs typeface="Arial" panose="020B0604020202020204" pitchFamily="34" charset="0"/>
            </a:endParaRPr>
          </a:p>
        </p:txBody>
      </p:sp>
      <p:sp>
        <p:nvSpPr>
          <p:cNvPr id="235" name="TextBox 234">
            <a:extLst>
              <a:ext uri="{FF2B5EF4-FFF2-40B4-BE49-F238E27FC236}">
                <a16:creationId xmlns:a16="http://schemas.microsoft.com/office/drawing/2014/main" id="{5B58ABDD-8BDC-46D6-874C-22689CE1741C}"/>
              </a:ext>
            </a:extLst>
          </p:cNvPr>
          <p:cNvSpPr txBox="1"/>
          <p:nvPr/>
        </p:nvSpPr>
        <p:spPr>
          <a:xfrm>
            <a:off x="5283193" y="3658240"/>
            <a:ext cx="427377"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p=0.0184</a:t>
            </a:r>
            <a:endParaRPr lang="ko-KR" altLang="en-US" sz="450" dirty="0">
              <a:latin typeface="Arial" panose="020B0604020202020204" pitchFamily="34" charset="0"/>
              <a:cs typeface="Arial" panose="020B0604020202020204" pitchFamily="34" charset="0"/>
            </a:endParaRPr>
          </a:p>
        </p:txBody>
      </p:sp>
      <p:sp>
        <p:nvSpPr>
          <p:cNvPr id="236" name="TextBox 235">
            <a:extLst>
              <a:ext uri="{FF2B5EF4-FFF2-40B4-BE49-F238E27FC236}">
                <a16:creationId xmlns:a16="http://schemas.microsoft.com/office/drawing/2014/main" id="{889E320D-AE7D-4185-A390-BB274B9124AA}"/>
              </a:ext>
            </a:extLst>
          </p:cNvPr>
          <p:cNvSpPr txBox="1"/>
          <p:nvPr/>
        </p:nvSpPr>
        <p:spPr>
          <a:xfrm>
            <a:off x="6097490" y="3874352"/>
            <a:ext cx="427377" cy="161583"/>
          </a:xfrm>
          <a:prstGeom prst="rect">
            <a:avLst/>
          </a:prstGeom>
          <a:noFill/>
        </p:spPr>
        <p:txBody>
          <a:bodyPr wrap="square" rtlCol="0">
            <a:spAutoFit/>
          </a:bodyPr>
          <a:lstStyle/>
          <a:p>
            <a:r>
              <a:rPr lang="en-US" altLang="ko-KR" sz="450" dirty="0">
                <a:latin typeface="Arial" panose="020B0604020202020204" pitchFamily="34" charset="0"/>
                <a:cs typeface="Arial" panose="020B0604020202020204" pitchFamily="34" charset="0"/>
              </a:rPr>
              <a:t>p&lt;0.0001</a:t>
            </a:r>
            <a:endParaRPr lang="ko-KR" altLang="en-US" sz="450" dirty="0">
              <a:latin typeface="Arial" panose="020B0604020202020204" pitchFamily="34" charset="0"/>
              <a:cs typeface="Arial" panose="020B0604020202020204" pitchFamily="34" charset="0"/>
            </a:endParaRPr>
          </a:p>
        </p:txBody>
      </p:sp>
      <p:pic>
        <p:nvPicPr>
          <p:cNvPr id="237" name="그림 236">
            <a:extLst>
              <a:ext uri="{FF2B5EF4-FFF2-40B4-BE49-F238E27FC236}">
                <a16:creationId xmlns:a16="http://schemas.microsoft.com/office/drawing/2014/main" id="{9F21DF15-1EF3-4286-B6F1-83BB38F7C67D}"/>
              </a:ext>
            </a:extLst>
          </p:cNvPr>
          <p:cNvPicPr preferRelativeResize="0">
            <a:picLocks/>
          </p:cNvPicPr>
          <p:nvPr/>
        </p:nvPicPr>
        <p:blipFill>
          <a:blip r:embed="rId12"/>
          <a:stretch>
            <a:fillRect/>
          </a:stretch>
        </p:blipFill>
        <p:spPr>
          <a:xfrm>
            <a:off x="5737026" y="3396797"/>
            <a:ext cx="72000" cy="72000"/>
          </a:xfrm>
          <a:prstGeom prst="rect">
            <a:avLst/>
          </a:prstGeom>
          <a:ln w="3175">
            <a:solidFill>
              <a:schemeClr val="tx1"/>
            </a:solidFill>
          </a:ln>
        </p:spPr>
      </p:pic>
      <p:pic>
        <p:nvPicPr>
          <p:cNvPr id="238" name="그림 237">
            <a:extLst>
              <a:ext uri="{FF2B5EF4-FFF2-40B4-BE49-F238E27FC236}">
                <a16:creationId xmlns:a16="http://schemas.microsoft.com/office/drawing/2014/main" id="{F0B370B0-887A-4A03-A9C5-CD07C87D1EAF}"/>
              </a:ext>
            </a:extLst>
          </p:cNvPr>
          <p:cNvPicPr preferRelativeResize="0">
            <a:picLocks/>
          </p:cNvPicPr>
          <p:nvPr/>
        </p:nvPicPr>
        <p:blipFill>
          <a:blip r:embed="rId13"/>
          <a:stretch>
            <a:fillRect/>
          </a:stretch>
        </p:blipFill>
        <p:spPr>
          <a:xfrm>
            <a:off x="5737026" y="3295439"/>
            <a:ext cx="72000" cy="72000"/>
          </a:xfrm>
          <a:prstGeom prst="rect">
            <a:avLst/>
          </a:prstGeom>
          <a:ln w="3175">
            <a:solidFill>
              <a:schemeClr val="tx1"/>
            </a:solidFill>
          </a:ln>
        </p:spPr>
      </p:pic>
      <p:sp>
        <p:nvSpPr>
          <p:cNvPr id="239" name="직사각형 238">
            <a:extLst>
              <a:ext uri="{FF2B5EF4-FFF2-40B4-BE49-F238E27FC236}">
                <a16:creationId xmlns:a16="http://schemas.microsoft.com/office/drawing/2014/main" id="{664F8502-8EFD-4CF3-888C-6C21FDB489A9}"/>
              </a:ext>
            </a:extLst>
          </p:cNvPr>
          <p:cNvSpPr/>
          <p:nvPr/>
        </p:nvSpPr>
        <p:spPr>
          <a:xfrm>
            <a:off x="5737026" y="3194081"/>
            <a:ext cx="72000" cy="720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40" name="TextBox 239">
            <a:extLst>
              <a:ext uri="{FF2B5EF4-FFF2-40B4-BE49-F238E27FC236}">
                <a16:creationId xmlns:a16="http://schemas.microsoft.com/office/drawing/2014/main" id="{4E2C93F9-4639-4F27-B926-1E1317262A95}"/>
              </a:ext>
            </a:extLst>
          </p:cNvPr>
          <p:cNvSpPr txBox="1"/>
          <p:nvPr/>
        </p:nvSpPr>
        <p:spPr>
          <a:xfrm>
            <a:off x="5759454" y="3137993"/>
            <a:ext cx="561688"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shControl</a:t>
            </a:r>
            <a:endParaRPr lang="ko-KR" altLang="en-US" sz="600" dirty="0">
              <a:latin typeface="Arial" panose="020B0604020202020204" pitchFamily="34" charset="0"/>
              <a:cs typeface="Arial" panose="020B0604020202020204" pitchFamily="34" charset="0"/>
            </a:endParaRPr>
          </a:p>
        </p:txBody>
      </p:sp>
      <p:sp>
        <p:nvSpPr>
          <p:cNvPr id="241" name="TextBox 240">
            <a:extLst>
              <a:ext uri="{FF2B5EF4-FFF2-40B4-BE49-F238E27FC236}">
                <a16:creationId xmlns:a16="http://schemas.microsoft.com/office/drawing/2014/main" id="{CB7B4106-0E4E-458E-BEA7-66A380906FD5}"/>
              </a:ext>
            </a:extLst>
          </p:cNvPr>
          <p:cNvSpPr txBox="1"/>
          <p:nvPr/>
        </p:nvSpPr>
        <p:spPr>
          <a:xfrm>
            <a:off x="5759454" y="3233810"/>
            <a:ext cx="665768"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sh Mast4#1</a:t>
            </a:r>
            <a:endParaRPr lang="ko-KR" altLang="en-US" sz="600" dirty="0">
              <a:latin typeface="Arial" panose="020B0604020202020204" pitchFamily="34" charset="0"/>
              <a:cs typeface="Arial" panose="020B0604020202020204" pitchFamily="34" charset="0"/>
            </a:endParaRPr>
          </a:p>
        </p:txBody>
      </p:sp>
      <p:sp>
        <p:nvSpPr>
          <p:cNvPr id="242" name="TextBox 241">
            <a:extLst>
              <a:ext uri="{FF2B5EF4-FFF2-40B4-BE49-F238E27FC236}">
                <a16:creationId xmlns:a16="http://schemas.microsoft.com/office/drawing/2014/main" id="{4A5ADE87-0B86-4C05-A545-3436498F5B85}"/>
              </a:ext>
            </a:extLst>
          </p:cNvPr>
          <p:cNvSpPr txBox="1"/>
          <p:nvPr/>
        </p:nvSpPr>
        <p:spPr>
          <a:xfrm>
            <a:off x="5759454" y="3342636"/>
            <a:ext cx="665768"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sh Mast4#2</a:t>
            </a:r>
            <a:endParaRPr lang="ko-KR" altLang="en-US" sz="600" dirty="0">
              <a:latin typeface="Arial" panose="020B0604020202020204" pitchFamily="34" charset="0"/>
              <a:cs typeface="Arial" panose="020B0604020202020204" pitchFamily="34" charset="0"/>
            </a:endParaRPr>
          </a:p>
        </p:txBody>
      </p:sp>
      <p:sp>
        <p:nvSpPr>
          <p:cNvPr id="243" name="TextBox 242">
            <a:extLst>
              <a:ext uri="{FF2B5EF4-FFF2-40B4-BE49-F238E27FC236}">
                <a16:creationId xmlns:a16="http://schemas.microsoft.com/office/drawing/2014/main" id="{F4D68501-A6CD-4B3D-A19B-59DC988183EB}"/>
              </a:ext>
            </a:extLst>
          </p:cNvPr>
          <p:cNvSpPr txBox="1"/>
          <p:nvPr/>
        </p:nvSpPr>
        <p:spPr>
          <a:xfrm rot="16200000">
            <a:off x="2473626" y="3566018"/>
            <a:ext cx="1458569" cy="184666"/>
          </a:xfrm>
          <a:prstGeom prst="rect">
            <a:avLst/>
          </a:prstGeom>
          <a:noFill/>
        </p:spPr>
        <p:txBody>
          <a:bodyPr wrap="square" rtlCol="0">
            <a:spAutoFit/>
          </a:bodyPr>
          <a:lstStyle/>
          <a:p>
            <a:pPr algn="ctr"/>
            <a:r>
              <a:rPr lang="en-US" altLang="ko-KR" sz="600" dirty="0">
                <a:latin typeface="Arial" panose="020B0604020202020204" pitchFamily="34" charset="0"/>
                <a:cs typeface="Arial" panose="020B0604020202020204" pitchFamily="34" charset="0"/>
              </a:rPr>
              <a:t>Relative mRNA expression</a:t>
            </a:r>
            <a:endParaRPr lang="ko-KR" altLang="en-US" sz="600" dirty="0">
              <a:latin typeface="Arial" panose="020B0604020202020204" pitchFamily="34" charset="0"/>
              <a:cs typeface="Arial" panose="020B0604020202020204" pitchFamily="34" charset="0"/>
            </a:endParaRPr>
          </a:p>
        </p:txBody>
      </p:sp>
      <p:sp>
        <p:nvSpPr>
          <p:cNvPr id="244" name="TextBox 243">
            <a:extLst>
              <a:ext uri="{FF2B5EF4-FFF2-40B4-BE49-F238E27FC236}">
                <a16:creationId xmlns:a16="http://schemas.microsoft.com/office/drawing/2014/main" id="{D51A2E3C-A5BD-4A38-8611-D4C8FA6436E4}"/>
              </a:ext>
            </a:extLst>
          </p:cNvPr>
          <p:cNvSpPr txBox="1"/>
          <p:nvPr/>
        </p:nvSpPr>
        <p:spPr>
          <a:xfrm>
            <a:off x="3035454" y="138425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cxnSp>
        <p:nvCxnSpPr>
          <p:cNvPr id="245" name="직선 연결선 244">
            <a:extLst>
              <a:ext uri="{FF2B5EF4-FFF2-40B4-BE49-F238E27FC236}">
                <a16:creationId xmlns:a16="http://schemas.microsoft.com/office/drawing/2014/main" id="{02745300-5AB5-4C3E-993B-2D81900B1E4A}"/>
              </a:ext>
            </a:extLst>
          </p:cNvPr>
          <p:cNvCxnSpPr>
            <a:cxnSpLocks/>
          </p:cNvCxnSpPr>
          <p:nvPr/>
        </p:nvCxnSpPr>
        <p:spPr>
          <a:xfrm>
            <a:off x="3265737" y="148126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6" name="TextBox 245">
            <a:extLst>
              <a:ext uri="{FF2B5EF4-FFF2-40B4-BE49-F238E27FC236}">
                <a16:creationId xmlns:a16="http://schemas.microsoft.com/office/drawing/2014/main" id="{2CC5D174-0531-4103-B46F-82BE864A290B}"/>
              </a:ext>
            </a:extLst>
          </p:cNvPr>
          <p:cNvSpPr txBox="1"/>
          <p:nvPr/>
        </p:nvSpPr>
        <p:spPr>
          <a:xfrm>
            <a:off x="3035454" y="157261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sp>
        <p:nvSpPr>
          <p:cNvPr id="247" name="TextBox 246">
            <a:extLst>
              <a:ext uri="{FF2B5EF4-FFF2-40B4-BE49-F238E27FC236}">
                <a16:creationId xmlns:a16="http://schemas.microsoft.com/office/drawing/2014/main" id="{62390F94-68CD-46D0-9503-CE2A2B7257E6}"/>
              </a:ext>
            </a:extLst>
          </p:cNvPr>
          <p:cNvSpPr txBox="1"/>
          <p:nvPr/>
        </p:nvSpPr>
        <p:spPr>
          <a:xfrm>
            <a:off x="4923549" y="143059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48" name="직선 연결선 247">
            <a:extLst>
              <a:ext uri="{FF2B5EF4-FFF2-40B4-BE49-F238E27FC236}">
                <a16:creationId xmlns:a16="http://schemas.microsoft.com/office/drawing/2014/main" id="{DC8E0C78-F4A1-45C2-97EA-D2C5F0B1D176}"/>
              </a:ext>
            </a:extLst>
          </p:cNvPr>
          <p:cNvCxnSpPr>
            <a:cxnSpLocks/>
          </p:cNvCxnSpPr>
          <p:nvPr/>
        </p:nvCxnSpPr>
        <p:spPr>
          <a:xfrm>
            <a:off x="5154473" y="151617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9" name="TextBox 248">
            <a:extLst>
              <a:ext uri="{FF2B5EF4-FFF2-40B4-BE49-F238E27FC236}">
                <a16:creationId xmlns:a16="http://schemas.microsoft.com/office/drawing/2014/main" id="{1698BF6E-A6DA-48A4-A0FF-A75B300EC244}"/>
              </a:ext>
            </a:extLst>
          </p:cNvPr>
          <p:cNvSpPr txBox="1"/>
          <p:nvPr/>
        </p:nvSpPr>
        <p:spPr>
          <a:xfrm>
            <a:off x="4923549" y="157781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50" name="직선 연결선 249">
            <a:extLst>
              <a:ext uri="{FF2B5EF4-FFF2-40B4-BE49-F238E27FC236}">
                <a16:creationId xmlns:a16="http://schemas.microsoft.com/office/drawing/2014/main" id="{9D73CBB9-FDF4-4D05-9D9F-A03CD7284555}"/>
              </a:ext>
            </a:extLst>
          </p:cNvPr>
          <p:cNvCxnSpPr>
            <a:cxnSpLocks/>
          </p:cNvCxnSpPr>
          <p:nvPr/>
        </p:nvCxnSpPr>
        <p:spPr>
          <a:xfrm>
            <a:off x="5154473" y="166338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2E2C0523-9555-44CC-B8BC-474DA47D7E56}"/>
              </a:ext>
            </a:extLst>
          </p:cNvPr>
          <p:cNvSpPr txBox="1"/>
          <p:nvPr/>
        </p:nvSpPr>
        <p:spPr>
          <a:xfrm>
            <a:off x="4923549" y="173752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252" name="직선 연결선 251">
            <a:extLst>
              <a:ext uri="{FF2B5EF4-FFF2-40B4-BE49-F238E27FC236}">
                <a16:creationId xmlns:a16="http://schemas.microsoft.com/office/drawing/2014/main" id="{CF571315-4E89-4100-AE05-9DD5FDB6F359}"/>
              </a:ext>
            </a:extLst>
          </p:cNvPr>
          <p:cNvCxnSpPr>
            <a:cxnSpLocks/>
          </p:cNvCxnSpPr>
          <p:nvPr/>
        </p:nvCxnSpPr>
        <p:spPr>
          <a:xfrm>
            <a:off x="5154473" y="182310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3" name="TextBox 252">
            <a:extLst>
              <a:ext uri="{FF2B5EF4-FFF2-40B4-BE49-F238E27FC236}">
                <a16:creationId xmlns:a16="http://schemas.microsoft.com/office/drawing/2014/main" id="{15037872-7E91-44D3-90A9-7EAC2BF5B04A}"/>
              </a:ext>
            </a:extLst>
          </p:cNvPr>
          <p:cNvSpPr txBox="1"/>
          <p:nvPr/>
        </p:nvSpPr>
        <p:spPr>
          <a:xfrm>
            <a:off x="4923549" y="191565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254" name="직선 연결선 253">
            <a:extLst>
              <a:ext uri="{FF2B5EF4-FFF2-40B4-BE49-F238E27FC236}">
                <a16:creationId xmlns:a16="http://schemas.microsoft.com/office/drawing/2014/main" id="{35AA5F57-79DF-4472-AAC7-8AB0A0FA8AB2}"/>
              </a:ext>
            </a:extLst>
          </p:cNvPr>
          <p:cNvCxnSpPr>
            <a:cxnSpLocks/>
          </p:cNvCxnSpPr>
          <p:nvPr/>
        </p:nvCxnSpPr>
        <p:spPr>
          <a:xfrm>
            <a:off x="5154473" y="200122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5" name="TextBox 254">
            <a:extLst>
              <a:ext uri="{FF2B5EF4-FFF2-40B4-BE49-F238E27FC236}">
                <a16:creationId xmlns:a16="http://schemas.microsoft.com/office/drawing/2014/main" id="{B5A79013-738B-4DD2-A61A-77499DD91590}"/>
              </a:ext>
            </a:extLst>
          </p:cNvPr>
          <p:cNvSpPr txBox="1"/>
          <p:nvPr/>
        </p:nvSpPr>
        <p:spPr>
          <a:xfrm>
            <a:off x="4923549" y="202977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256" name="직선 연결선 255">
            <a:extLst>
              <a:ext uri="{FF2B5EF4-FFF2-40B4-BE49-F238E27FC236}">
                <a16:creationId xmlns:a16="http://schemas.microsoft.com/office/drawing/2014/main" id="{272943DF-1E23-4BF8-A1A2-EA3B64D53038}"/>
              </a:ext>
            </a:extLst>
          </p:cNvPr>
          <p:cNvCxnSpPr>
            <a:cxnSpLocks/>
          </p:cNvCxnSpPr>
          <p:nvPr/>
        </p:nvCxnSpPr>
        <p:spPr>
          <a:xfrm>
            <a:off x="5154473" y="211535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7" name="TextBox 256">
            <a:extLst>
              <a:ext uri="{FF2B5EF4-FFF2-40B4-BE49-F238E27FC236}">
                <a16:creationId xmlns:a16="http://schemas.microsoft.com/office/drawing/2014/main" id="{544C2AB7-7154-4637-BB23-AD09BA0ABB0D}"/>
              </a:ext>
            </a:extLst>
          </p:cNvPr>
          <p:cNvSpPr txBox="1"/>
          <p:nvPr/>
        </p:nvSpPr>
        <p:spPr>
          <a:xfrm>
            <a:off x="4923549" y="226598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258" name="직선 연결선 257">
            <a:extLst>
              <a:ext uri="{FF2B5EF4-FFF2-40B4-BE49-F238E27FC236}">
                <a16:creationId xmlns:a16="http://schemas.microsoft.com/office/drawing/2014/main" id="{EE8BA2B2-312A-49BC-8FC2-7BA1369FBE66}"/>
              </a:ext>
            </a:extLst>
          </p:cNvPr>
          <p:cNvCxnSpPr>
            <a:cxnSpLocks/>
          </p:cNvCxnSpPr>
          <p:nvPr/>
        </p:nvCxnSpPr>
        <p:spPr>
          <a:xfrm>
            <a:off x="5154473" y="235156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9" name="TextBox 258">
            <a:extLst>
              <a:ext uri="{FF2B5EF4-FFF2-40B4-BE49-F238E27FC236}">
                <a16:creationId xmlns:a16="http://schemas.microsoft.com/office/drawing/2014/main" id="{6E72D579-CF6A-4CD9-9177-AB74D225BEAE}"/>
              </a:ext>
            </a:extLst>
          </p:cNvPr>
          <p:cNvSpPr txBox="1"/>
          <p:nvPr/>
        </p:nvSpPr>
        <p:spPr>
          <a:xfrm>
            <a:off x="4923549" y="243187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260" name="직선 연결선 259">
            <a:extLst>
              <a:ext uri="{FF2B5EF4-FFF2-40B4-BE49-F238E27FC236}">
                <a16:creationId xmlns:a16="http://schemas.microsoft.com/office/drawing/2014/main" id="{1BA0B433-17EC-4FF3-A24B-C32D051AC96C}"/>
              </a:ext>
            </a:extLst>
          </p:cNvPr>
          <p:cNvCxnSpPr>
            <a:cxnSpLocks/>
          </p:cNvCxnSpPr>
          <p:nvPr/>
        </p:nvCxnSpPr>
        <p:spPr>
          <a:xfrm>
            <a:off x="5154473" y="251745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1" name="TextBox 260">
            <a:extLst>
              <a:ext uri="{FF2B5EF4-FFF2-40B4-BE49-F238E27FC236}">
                <a16:creationId xmlns:a16="http://schemas.microsoft.com/office/drawing/2014/main" id="{3D02FFB8-C726-4A54-8FD4-CE294350C118}"/>
              </a:ext>
            </a:extLst>
          </p:cNvPr>
          <p:cNvSpPr txBox="1"/>
          <p:nvPr/>
        </p:nvSpPr>
        <p:spPr>
          <a:xfrm>
            <a:off x="4923549" y="252914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62" name="직선 연결선 261">
            <a:extLst>
              <a:ext uri="{FF2B5EF4-FFF2-40B4-BE49-F238E27FC236}">
                <a16:creationId xmlns:a16="http://schemas.microsoft.com/office/drawing/2014/main" id="{1BF3E4D8-FE42-4F41-8E59-F2BF57A89DBE}"/>
              </a:ext>
            </a:extLst>
          </p:cNvPr>
          <p:cNvCxnSpPr>
            <a:cxnSpLocks/>
          </p:cNvCxnSpPr>
          <p:nvPr/>
        </p:nvCxnSpPr>
        <p:spPr>
          <a:xfrm>
            <a:off x="5154473" y="261472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3" name="TextBox 262">
            <a:extLst>
              <a:ext uri="{FF2B5EF4-FFF2-40B4-BE49-F238E27FC236}">
                <a16:creationId xmlns:a16="http://schemas.microsoft.com/office/drawing/2014/main" id="{34C9C957-AA38-4053-B08B-DFBB95EDC23B}"/>
              </a:ext>
            </a:extLst>
          </p:cNvPr>
          <p:cNvSpPr txBox="1"/>
          <p:nvPr/>
        </p:nvSpPr>
        <p:spPr>
          <a:xfrm>
            <a:off x="4923549" y="274859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64" name="직선 연결선 263">
            <a:extLst>
              <a:ext uri="{FF2B5EF4-FFF2-40B4-BE49-F238E27FC236}">
                <a16:creationId xmlns:a16="http://schemas.microsoft.com/office/drawing/2014/main" id="{20D35420-E26D-40E0-93EB-E726D5F85E7F}"/>
              </a:ext>
            </a:extLst>
          </p:cNvPr>
          <p:cNvCxnSpPr>
            <a:cxnSpLocks/>
          </p:cNvCxnSpPr>
          <p:nvPr/>
        </p:nvCxnSpPr>
        <p:spPr>
          <a:xfrm>
            <a:off x="5154473" y="283417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직선 연결선 264">
            <a:extLst>
              <a:ext uri="{FF2B5EF4-FFF2-40B4-BE49-F238E27FC236}">
                <a16:creationId xmlns:a16="http://schemas.microsoft.com/office/drawing/2014/main" id="{7A998DDB-8C41-4FE6-9BAB-7BF46956B40E}"/>
              </a:ext>
            </a:extLst>
          </p:cNvPr>
          <p:cNvCxnSpPr>
            <a:cxnSpLocks/>
          </p:cNvCxnSpPr>
          <p:nvPr/>
        </p:nvCxnSpPr>
        <p:spPr>
          <a:xfrm>
            <a:off x="3265737" y="166961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6" name="TextBox 265">
            <a:extLst>
              <a:ext uri="{FF2B5EF4-FFF2-40B4-BE49-F238E27FC236}">
                <a16:creationId xmlns:a16="http://schemas.microsoft.com/office/drawing/2014/main" id="{20AC4877-D716-4918-8E69-69CA300357D2}"/>
              </a:ext>
            </a:extLst>
          </p:cNvPr>
          <p:cNvSpPr txBox="1"/>
          <p:nvPr/>
        </p:nvSpPr>
        <p:spPr>
          <a:xfrm>
            <a:off x="3497678" y="2017289"/>
            <a:ext cx="660284"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Acan</a:t>
            </a:r>
            <a:endParaRPr lang="ko-KR" altLang="en-US" sz="700" i="1" dirty="0">
              <a:latin typeface="Arial" pitchFamily="34" charset="0"/>
              <a:cs typeface="Arial" pitchFamily="34" charset="0"/>
            </a:endParaRPr>
          </a:p>
        </p:txBody>
      </p:sp>
      <p:sp>
        <p:nvSpPr>
          <p:cNvPr id="267" name="TextBox 266">
            <a:extLst>
              <a:ext uri="{FF2B5EF4-FFF2-40B4-BE49-F238E27FC236}">
                <a16:creationId xmlns:a16="http://schemas.microsoft.com/office/drawing/2014/main" id="{9CE2609C-93F3-4AD2-BD3D-E05CB39594D7}"/>
              </a:ext>
            </a:extLst>
          </p:cNvPr>
          <p:cNvSpPr txBox="1"/>
          <p:nvPr/>
        </p:nvSpPr>
        <p:spPr>
          <a:xfrm>
            <a:off x="3497678" y="2334829"/>
            <a:ext cx="658961"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Col9a1</a:t>
            </a:r>
            <a:endParaRPr lang="ko-KR" altLang="en-US" sz="700" i="1" dirty="0">
              <a:latin typeface="Arial" pitchFamily="34" charset="0"/>
              <a:cs typeface="Arial" pitchFamily="34" charset="0"/>
            </a:endParaRPr>
          </a:p>
        </p:txBody>
      </p:sp>
      <p:sp>
        <p:nvSpPr>
          <p:cNvPr id="268" name="TextBox 267">
            <a:extLst>
              <a:ext uri="{FF2B5EF4-FFF2-40B4-BE49-F238E27FC236}">
                <a16:creationId xmlns:a16="http://schemas.microsoft.com/office/drawing/2014/main" id="{887B27E3-8F68-4C2A-B739-9CC2A31FC792}"/>
              </a:ext>
            </a:extLst>
          </p:cNvPr>
          <p:cNvSpPr txBox="1"/>
          <p:nvPr/>
        </p:nvSpPr>
        <p:spPr>
          <a:xfrm>
            <a:off x="3497678" y="2652370"/>
            <a:ext cx="660284"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Fmod</a:t>
            </a:r>
            <a:endParaRPr lang="ko-KR" altLang="en-US" sz="700" i="1" dirty="0">
              <a:latin typeface="Arial" pitchFamily="34" charset="0"/>
              <a:cs typeface="Arial" pitchFamily="34" charset="0"/>
            </a:endParaRPr>
          </a:p>
        </p:txBody>
      </p:sp>
      <p:sp>
        <p:nvSpPr>
          <p:cNvPr id="269" name="TextBox 268">
            <a:extLst>
              <a:ext uri="{FF2B5EF4-FFF2-40B4-BE49-F238E27FC236}">
                <a16:creationId xmlns:a16="http://schemas.microsoft.com/office/drawing/2014/main" id="{03E604CF-4E29-49F4-9AB9-C332F3CFE516}"/>
              </a:ext>
            </a:extLst>
          </p:cNvPr>
          <p:cNvSpPr txBox="1"/>
          <p:nvPr/>
        </p:nvSpPr>
        <p:spPr>
          <a:xfrm>
            <a:off x="4439156" y="2010424"/>
            <a:ext cx="444479"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Lect1</a:t>
            </a:r>
            <a:endParaRPr lang="ko-KR" altLang="en-US" sz="700" i="1" dirty="0">
              <a:latin typeface="Arial" pitchFamily="34" charset="0"/>
              <a:cs typeface="Arial" pitchFamily="34" charset="0"/>
            </a:endParaRPr>
          </a:p>
        </p:txBody>
      </p:sp>
      <p:sp>
        <p:nvSpPr>
          <p:cNvPr id="270" name="TextBox 269">
            <a:extLst>
              <a:ext uri="{FF2B5EF4-FFF2-40B4-BE49-F238E27FC236}">
                <a16:creationId xmlns:a16="http://schemas.microsoft.com/office/drawing/2014/main" id="{3696F87C-5A22-45B4-B625-CE2FE85BBA05}"/>
              </a:ext>
            </a:extLst>
          </p:cNvPr>
          <p:cNvSpPr txBox="1"/>
          <p:nvPr/>
        </p:nvSpPr>
        <p:spPr>
          <a:xfrm>
            <a:off x="4439157" y="2327964"/>
            <a:ext cx="487882"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Mmp9</a:t>
            </a:r>
            <a:endParaRPr lang="ko-KR" altLang="en-US" sz="700" i="1" dirty="0">
              <a:latin typeface="Arial" pitchFamily="34" charset="0"/>
              <a:cs typeface="Arial" pitchFamily="34" charset="0"/>
            </a:endParaRPr>
          </a:p>
        </p:txBody>
      </p:sp>
      <p:sp>
        <p:nvSpPr>
          <p:cNvPr id="271" name="TextBox 270">
            <a:extLst>
              <a:ext uri="{FF2B5EF4-FFF2-40B4-BE49-F238E27FC236}">
                <a16:creationId xmlns:a16="http://schemas.microsoft.com/office/drawing/2014/main" id="{DF1796A0-93D5-4B7B-AEEF-82590D7A0E6C}"/>
              </a:ext>
            </a:extLst>
          </p:cNvPr>
          <p:cNvSpPr txBox="1"/>
          <p:nvPr/>
        </p:nvSpPr>
        <p:spPr>
          <a:xfrm>
            <a:off x="4439156" y="2486734"/>
            <a:ext cx="518957"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Mmp13</a:t>
            </a:r>
            <a:endParaRPr lang="ko-KR" altLang="en-US" sz="700" i="1" dirty="0">
              <a:latin typeface="Arial" pitchFamily="34" charset="0"/>
              <a:cs typeface="Arial" pitchFamily="34" charset="0"/>
            </a:endParaRPr>
          </a:p>
        </p:txBody>
      </p:sp>
      <p:sp>
        <p:nvSpPr>
          <p:cNvPr id="272" name="TextBox 271">
            <a:extLst>
              <a:ext uri="{FF2B5EF4-FFF2-40B4-BE49-F238E27FC236}">
                <a16:creationId xmlns:a16="http://schemas.microsoft.com/office/drawing/2014/main" id="{1271327C-B5DB-4C71-90F0-9C4706C64D9B}"/>
              </a:ext>
            </a:extLst>
          </p:cNvPr>
          <p:cNvSpPr txBox="1"/>
          <p:nvPr/>
        </p:nvSpPr>
        <p:spPr>
          <a:xfrm>
            <a:off x="4439157" y="2169194"/>
            <a:ext cx="487882"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Sox9</a:t>
            </a:r>
            <a:endParaRPr lang="ko-KR" altLang="en-US" sz="700" i="1" dirty="0">
              <a:latin typeface="Arial" pitchFamily="34" charset="0"/>
              <a:cs typeface="Arial" pitchFamily="34" charset="0"/>
            </a:endParaRPr>
          </a:p>
        </p:txBody>
      </p:sp>
      <p:sp>
        <p:nvSpPr>
          <p:cNvPr id="273" name="TextBox 272">
            <a:extLst>
              <a:ext uri="{FF2B5EF4-FFF2-40B4-BE49-F238E27FC236}">
                <a16:creationId xmlns:a16="http://schemas.microsoft.com/office/drawing/2014/main" id="{DB3DFD98-AC0E-4EC6-9804-7C8AAE13C39E}"/>
              </a:ext>
            </a:extLst>
          </p:cNvPr>
          <p:cNvSpPr txBox="1"/>
          <p:nvPr/>
        </p:nvSpPr>
        <p:spPr>
          <a:xfrm>
            <a:off x="4439157" y="2645504"/>
            <a:ext cx="487882"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Gapdh</a:t>
            </a:r>
            <a:endParaRPr lang="ko-KR" altLang="en-US" sz="700" i="1" dirty="0">
              <a:latin typeface="Arial" pitchFamily="34" charset="0"/>
              <a:cs typeface="Arial" pitchFamily="34" charset="0"/>
            </a:endParaRPr>
          </a:p>
        </p:txBody>
      </p:sp>
      <p:sp>
        <p:nvSpPr>
          <p:cNvPr id="274" name="TextBox 273">
            <a:extLst>
              <a:ext uri="{FF2B5EF4-FFF2-40B4-BE49-F238E27FC236}">
                <a16:creationId xmlns:a16="http://schemas.microsoft.com/office/drawing/2014/main" id="{E4F48D20-6D2A-4F83-AB95-768D467D9220}"/>
              </a:ext>
            </a:extLst>
          </p:cNvPr>
          <p:cNvSpPr txBox="1"/>
          <p:nvPr/>
        </p:nvSpPr>
        <p:spPr>
          <a:xfrm>
            <a:off x="3497678" y="2176059"/>
            <a:ext cx="658961"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Col2a1</a:t>
            </a:r>
            <a:endParaRPr lang="ko-KR" altLang="en-US" sz="700" i="1" dirty="0">
              <a:latin typeface="Arial" pitchFamily="34" charset="0"/>
              <a:cs typeface="Arial" pitchFamily="34" charset="0"/>
            </a:endParaRPr>
          </a:p>
        </p:txBody>
      </p:sp>
      <p:sp>
        <p:nvSpPr>
          <p:cNvPr id="275" name="TextBox 274">
            <a:extLst>
              <a:ext uri="{FF2B5EF4-FFF2-40B4-BE49-F238E27FC236}">
                <a16:creationId xmlns:a16="http://schemas.microsoft.com/office/drawing/2014/main" id="{3ACC74F8-2EB8-4B8E-932A-037419F47950}"/>
              </a:ext>
            </a:extLst>
          </p:cNvPr>
          <p:cNvSpPr txBox="1"/>
          <p:nvPr/>
        </p:nvSpPr>
        <p:spPr>
          <a:xfrm>
            <a:off x="3497678" y="2493599"/>
            <a:ext cx="658961"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Matn1</a:t>
            </a:r>
            <a:endParaRPr lang="ko-KR" altLang="en-US" sz="700" i="1" dirty="0">
              <a:latin typeface="Arial" pitchFamily="34" charset="0"/>
              <a:cs typeface="Arial" pitchFamily="34" charset="0"/>
            </a:endParaRPr>
          </a:p>
        </p:txBody>
      </p:sp>
      <p:sp>
        <p:nvSpPr>
          <p:cNvPr id="276" name="TextBox 275">
            <a:extLst>
              <a:ext uri="{FF2B5EF4-FFF2-40B4-BE49-F238E27FC236}">
                <a16:creationId xmlns:a16="http://schemas.microsoft.com/office/drawing/2014/main" id="{343B9B78-D6C2-492E-84B8-6A9398C80220}"/>
              </a:ext>
            </a:extLst>
          </p:cNvPr>
          <p:cNvSpPr txBox="1"/>
          <p:nvPr/>
        </p:nvSpPr>
        <p:spPr>
          <a:xfrm>
            <a:off x="3112060" y="1729481"/>
            <a:ext cx="524660"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277" name="TextBox 276">
            <a:extLst>
              <a:ext uri="{FF2B5EF4-FFF2-40B4-BE49-F238E27FC236}">
                <a16:creationId xmlns:a16="http://schemas.microsoft.com/office/drawing/2014/main" id="{7CED9121-F951-418B-B81C-FFD7FF3D5355}"/>
              </a:ext>
            </a:extLst>
          </p:cNvPr>
          <p:cNvSpPr txBox="1"/>
          <p:nvPr/>
        </p:nvSpPr>
        <p:spPr>
          <a:xfrm>
            <a:off x="3085071" y="1881805"/>
            <a:ext cx="403589"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78" name="TextBox 277">
            <a:extLst>
              <a:ext uri="{FF2B5EF4-FFF2-40B4-BE49-F238E27FC236}">
                <a16:creationId xmlns:a16="http://schemas.microsoft.com/office/drawing/2014/main" id="{A700047E-E859-4E13-ABF5-9373EF799715}"/>
              </a:ext>
            </a:extLst>
          </p:cNvPr>
          <p:cNvSpPr txBox="1"/>
          <p:nvPr/>
        </p:nvSpPr>
        <p:spPr>
          <a:xfrm>
            <a:off x="3253123" y="1881805"/>
            <a:ext cx="454464"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KO#1</a:t>
            </a:r>
            <a:endParaRPr lang="ko-KR" altLang="en-US" sz="700" dirty="0">
              <a:latin typeface="Arial" panose="020B0604020202020204" pitchFamily="34" charset="0"/>
              <a:cs typeface="Arial" panose="020B0604020202020204" pitchFamily="34" charset="0"/>
            </a:endParaRPr>
          </a:p>
        </p:txBody>
      </p:sp>
      <p:cxnSp>
        <p:nvCxnSpPr>
          <p:cNvPr id="279" name="직선 연결선 278">
            <a:extLst>
              <a:ext uri="{FF2B5EF4-FFF2-40B4-BE49-F238E27FC236}">
                <a16:creationId xmlns:a16="http://schemas.microsoft.com/office/drawing/2014/main" id="{F36FD067-E3E7-453C-BD0F-12347E06FD13}"/>
              </a:ext>
            </a:extLst>
          </p:cNvPr>
          <p:cNvCxnSpPr/>
          <p:nvPr/>
        </p:nvCxnSpPr>
        <p:spPr>
          <a:xfrm>
            <a:off x="3198648" y="1897089"/>
            <a:ext cx="34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0" name="TextBox 279">
            <a:extLst>
              <a:ext uri="{FF2B5EF4-FFF2-40B4-BE49-F238E27FC236}">
                <a16:creationId xmlns:a16="http://schemas.microsoft.com/office/drawing/2014/main" id="{E4F7190A-942B-4AE4-A522-20CDDACE60A8}"/>
              </a:ext>
            </a:extLst>
          </p:cNvPr>
          <p:cNvSpPr txBox="1"/>
          <p:nvPr/>
        </p:nvSpPr>
        <p:spPr>
          <a:xfrm>
            <a:off x="4098107" y="1729481"/>
            <a:ext cx="476987"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281" name="TextBox 280">
            <a:extLst>
              <a:ext uri="{FF2B5EF4-FFF2-40B4-BE49-F238E27FC236}">
                <a16:creationId xmlns:a16="http://schemas.microsoft.com/office/drawing/2014/main" id="{5C9C56E5-7967-4824-8B02-1B2660B3169D}"/>
              </a:ext>
            </a:extLst>
          </p:cNvPr>
          <p:cNvSpPr txBox="1"/>
          <p:nvPr/>
        </p:nvSpPr>
        <p:spPr>
          <a:xfrm>
            <a:off x="4025587" y="1881805"/>
            <a:ext cx="403589"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282" name="TextBox 281">
            <a:extLst>
              <a:ext uri="{FF2B5EF4-FFF2-40B4-BE49-F238E27FC236}">
                <a16:creationId xmlns:a16="http://schemas.microsoft.com/office/drawing/2014/main" id="{3EAFBFEC-1756-4440-9688-DEEA60E3457A}"/>
              </a:ext>
            </a:extLst>
          </p:cNvPr>
          <p:cNvSpPr txBox="1"/>
          <p:nvPr/>
        </p:nvSpPr>
        <p:spPr>
          <a:xfrm>
            <a:off x="4184613" y="1881805"/>
            <a:ext cx="442999"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 KO#1</a:t>
            </a:r>
            <a:endParaRPr lang="ko-KR" altLang="en-US" sz="700" dirty="0">
              <a:latin typeface="Arial" panose="020B0604020202020204" pitchFamily="34" charset="0"/>
              <a:cs typeface="Arial" panose="020B0604020202020204" pitchFamily="34" charset="0"/>
            </a:endParaRPr>
          </a:p>
        </p:txBody>
      </p:sp>
      <p:cxnSp>
        <p:nvCxnSpPr>
          <p:cNvPr id="283" name="직선 연결선 282">
            <a:extLst>
              <a:ext uri="{FF2B5EF4-FFF2-40B4-BE49-F238E27FC236}">
                <a16:creationId xmlns:a16="http://schemas.microsoft.com/office/drawing/2014/main" id="{F951B791-DCAD-4FFB-991D-DD9A167C02EA}"/>
              </a:ext>
            </a:extLst>
          </p:cNvPr>
          <p:cNvCxnSpPr/>
          <p:nvPr/>
        </p:nvCxnSpPr>
        <p:spPr>
          <a:xfrm>
            <a:off x="4139164" y="1897089"/>
            <a:ext cx="34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84" name="Picture 2">
            <a:extLst>
              <a:ext uri="{FF2B5EF4-FFF2-40B4-BE49-F238E27FC236}">
                <a16:creationId xmlns:a16="http://schemas.microsoft.com/office/drawing/2014/main" id="{D8FABBF6-6583-4168-8FD9-1626AD98A8FE}"/>
              </a:ext>
            </a:extLst>
          </p:cNvPr>
          <p:cNvPicPr preferRelativeResize="0">
            <a:picLocks noChangeArrowheads="1"/>
          </p:cNvPicPr>
          <p:nvPr/>
        </p:nvPicPr>
        <p:blipFill>
          <a:blip r:embed="rId14">
            <a:extLst>
              <a:ext uri="{BEBA8EAE-BF5A-486C-A8C5-ECC9F3942E4B}">
                <a14:imgProps xmlns:a14="http://schemas.microsoft.com/office/drawing/2010/main">
                  <a14:imgLayer r:embed="rId15">
                    <a14:imgEffect>
                      <a14:brightnessContrast bright="9000" contrast="28000"/>
                    </a14:imgEffect>
                  </a14:imgLayer>
                </a14:imgProps>
              </a:ext>
              <a:ext uri="{28A0092B-C50C-407E-A947-70E740481C1C}">
                <a14:useLocalDpi xmlns:a14="http://schemas.microsoft.com/office/drawing/2010/main"/>
              </a:ext>
            </a:extLst>
          </a:blip>
          <a:srcRect/>
          <a:stretch>
            <a:fillRect/>
          </a:stretch>
        </p:blipFill>
        <p:spPr bwMode="auto">
          <a:xfrm>
            <a:off x="4150258" y="2205657"/>
            <a:ext cx="342857"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85" name="Picture 3">
            <a:extLst>
              <a:ext uri="{FF2B5EF4-FFF2-40B4-BE49-F238E27FC236}">
                <a16:creationId xmlns:a16="http://schemas.microsoft.com/office/drawing/2014/main" id="{850990F7-0B55-4F0E-82C0-B624C3037758}"/>
              </a:ext>
            </a:extLst>
          </p:cNvPr>
          <p:cNvPicPr preferRelativeResize="0">
            <a:picLocks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a:off x="3206851" y="2205657"/>
            <a:ext cx="342857"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86" name="그림 285">
            <a:extLst>
              <a:ext uri="{FF2B5EF4-FFF2-40B4-BE49-F238E27FC236}">
                <a16:creationId xmlns:a16="http://schemas.microsoft.com/office/drawing/2014/main" id="{0CDC2CCE-412E-455D-A0A3-73C06B45E036}"/>
              </a:ext>
            </a:extLst>
          </p:cNvPr>
          <p:cNvPicPr preferRelativeResize="0">
            <a:picLocks/>
          </p:cNvPicPr>
          <p:nvPr/>
        </p:nvPicPr>
        <p:blipFill>
          <a:blip r:embed="rId17">
            <a:extLst>
              <a:ext uri="{28A0092B-C50C-407E-A947-70E740481C1C}">
                <a14:useLocalDpi xmlns:a14="http://schemas.microsoft.com/office/drawing/2010/main"/>
              </a:ext>
            </a:extLst>
          </a:blip>
          <a:stretch>
            <a:fillRect/>
          </a:stretch>
        </p:blipFill>
        <p:spPr>
          <a:xfrm>
            <a:off x="3206851" y="2049304"/>
            <a:ext cx="342857" cy="137143"/>
          </a:xfrm>
          <a:prstGeom prst="rect">
            <a:avLst/>
          </a:prstGeom>
          <a:ln>
            <a:solidFill>
              <a:schemeClr val="tx1"/>
            </a:solidFill>
          </a:ln>
        </p:spPr>
      </p:pic>
      <p:pic>
        <p:nvPicPr>
          <p:cNvPr id="287" name="그림 286">
            <a:extLst>
              <a:ext uri="{FF2B5EF4-FFF2-40B4-BE49-F238E27FC236}">
                <a16:creationId xmlns:a16="http://schemas.microsoft.com/office/drawing/2014/main" id="{C0B3B59F-EC1A-481D-A514-B3E98D1D3042}"/>
              </a:ext>
            </a:extLst>
          </p:cNvPr>
          <p:cNvPicPr preferRelativeResize="0">
            <a:picLocks/>
          </p:cNvPicPr>
          <p:nvPr/>
        </p:nvPicPr>
        <p:blipFill>
          <a:blip r:embed="rId18">
            <a:extLst>
              <a:ext uri="{28A0092B-C50C-407E-A947-70E740481C1C}">
                <a14:useLocalDpi xmlns:a14="http://schemas.microsoft.com/office/drawing/2010/main"/>
              </a:ext>
            </a:extLst>
          </a:blip>
          <a:stretch>
            <a:fillRect/>
          </a:stretch>
        </p:blipFill>
        <p:spPr>
          <a:xfrm>
            <a:off x="3206851" y="2362010"/>
            <a:ext cx="342857" cy="137143"/>
          </a:xfrm>
          <a:prstGeom prst="rect">
            <a:avLst/>
          </a:prstGeom>
          <a:ln>
            <a:solidFill>
              <a:schemeClr val="tx1"/>
            </a:solidFill>
          </a:ln>
        </p:spPr>
      </p:pic>
      <p:pic>
        <p:nvPicPr>
          <p:cNvPr id="288" name="그림 287">
            <a:extLst>
              <a:ext uri="{FF2B5EF4-FFF2-40B4-BE49-F238E27FC236}">
                <a16:creationId xmlns:a16="http://schemas.microsoft.com/office/drawing/2014/main" id="{329657A5-4FA8-4A58-98A2-DE7829B9C8FF}"/>
              </a:ext>
            </a:extLst>
          </p:cNvPr>
          <p:cNvPicPr preferRelativeResize="0">
            <a:picLocks/>
          </p:cNvPicPr>
          <p:nvPr/>
        </p:nvPicPr>
        <p:blipFill>
          <a:blip r:embed="rId19">
            <a:extLst>
              <a:ext uri="{28A0092B-C50C-407E-A947-70E740481C1C}">
                <a14:useLocalDpi xmlns:a14="http://schemas.microsoft.com/office/drawing/2010/main"/>
              </a:ext>
            </a:extLst>
          </a:blip>
          <a:stretch>
            <a:fillRect/>
          </a:stretch>
        </p:blipFill>
        <p:spPr>
          <a:xfrm>
            <a:off x="3206851" y="2518362"/>
            <a:ext cx="342857" cy="137143"/>
          </a:xfrm>
          <a:prstGeom prst="rect">
            <a:avLst/>
          </a:prstGeom>
          <a:ln>
            <a:solidFill>
              <a:schemeClr val="tx1"/>
            </a:solidFill>
          </a:ln>
        </p:spPr>
      </p:pic>
      <p:pic>
        <p:nvPicPr>
          <p:cNvPr id="289" name="그림 288">
            <a:extLst>
              <a:ext uri="{FF2B5EF4-FFF2-40B4-BE49-F238E27FC236}">
                <a16:creationId xmlns:a16="http://schemas.microsoft.com/office/drawing/2014/main" id="{13AD8D6E-0A5B-4920-B68B-491B1FCFF7C5}"/>
              </a:ext>
            </a:extLst>
          </p:cNvPr>
          <p:cNvPicPr preferRelativeResize="0">
            <a:picLocks/>
          </p:cNvPicPr>
          <p:nvPr/>
        </p:nvPicPr>
        <p:blipFill>
          <a:blip r:embed="rId20">
            <a:extLst>
              <a:ext uri="{28A0092B-C50C-407E-A947-70E740481C1C}">
                <a14:useLocalDpi xmlns:a14="http://schemas.microsoft.com/office/drawing/2010/main"/>
              </a:ext>
            </a:extLst>
          </a:blip>
          <a:stretch>
            <a:fillRect/>
          </a:stretch>
        </p:blipFill>
        <p:spPr>
          <a:xfrm>
            <a:off x="3206851" y="2674716"/>
            <a:ext cx="342857" cy="137143"/>
          </a:xfrm>
          <a:prstGeom prst="rect">
            <a:avLst/>
          </a:prstGeom>
          <a:ln>
            <a:solidFill>
              <a:schemeClr val="tx1"/>
            </a:solidFill>
          </a:ln>
        </p:spPr>
      </p:pic>
      <p:pic>
        <p:nvPicPr>
          <p:cNvPr id="290" name="그림 289">
            <a:extLst>
              <a:ext uri="{FF2B5EF4-FFF2-40B4-BE49-F238E27FC236}">
                <a16:creationId xmlns:a16="http://schemas.microsoft.com/office/drawing/2014/main" id="{BB2B9702-417F-4743-8EF0-F4156DD39945}"/>
              </a:ext>
            </a:extLst>
          </p:cNvPr>
          <p:cNvPicPr preferRelativeResize="0">
            <a:picLocks/>
          </p:cNvPicPr>
          <p:nvPr/>
        </p:nvPicPr>
        <p:blipFill>
          <a:blip r:embed="rId21">
            <a:extLst>
              <a:ext uri="{28A0092B-C50C-407E-A947-70E740481C1C}">
                <a14:useLocalDpi xmlns:a14="http://schemas.microsoft.com/office/drawing/2010/main"/>
              </a:ext>
            </a:extLst>
          </a:blip>
          <a:stretch>
            <a:fillRect/>
          </a:stretch>
        </p:blipFill>
        <p:spPr>
          <a:xfrm>
            <a:off x="4150258" y="2049304"/>
            <a:ext cx="342857" cy="137143"/>
          </a:xfrm>
          <a:prstGeom prst="rect">
            <a:avLst/>
          </a:prstGeom>
          <a:ln>
            <a:solidFill>
              <a:schemeClr val="tx1"/>
            </a:solidFill>
          </a:ln>
        </p:spPr>
      </p:pic>
      <p:pic>
        <p:nvPicPr>
          <p:cNvPr id="291" name="그림 290">
            <a:extLst>
              <a:ext uri="{FF2B5EF4-FFF2-40B4-BE49-F238E27FC236}">
                <a16:creationId xmlns:a16="http://schemas.microsoft.com/office/drawing/2014/main" id="{7BB78904-237B-4589-A488-689FA48259BF}"/>
              </a:ext>
            </a:extLst>
          </p:cNvPr>
          <p:cNvPicPr preferRelativeResize="0">
            <a:picLocks/>
          </p:cNvPicPr>
          <p:nvPr/>
        </p:nvPicPr>
        <p:blipFill>
          <a:blip r:embed="rId22">
            <a:extLst>
              <a:ext uri="{28A0092B-C50C-407E-A947-70E740481C1C}">
                <a14:useLocalDpi xmlns:a14="http://schemas.microsoft.com/office/drawing/2010/main"/>
              </a:ext>
            </a:extLst>
          </a:blip>
          <a:stretch>
            <a:fillRect/>
          </a:stretch>
        </p:blipFill>
        <p:spPr>
          <a:xfrm>
            <a:off x="4150258" y="2362010"/>
            <a:ext cx="342857" cy="137143"/>
          </a:xfrm>
          <a:prstGeom prst="rect">
            <a:avLst/>
          </a:prstGeom>
          <a:ln>
            <a:solidFill>
              <a:schemeClr val="tx1"/>
            </a:solidFill>
          </a:ln>
        </p:spPr>
      </p:pic>
      <p:pic>
        <p:nvPicPr>
          <p:cNvPr id="292" name="그림 291">
            <a:extLst>
              <a:ext uri="{FF2B5EF4-FFF2-40B4-BE49-F238E27FC236}">
                <a16:creationId xmlns:a16="http://schemas.microsoft.com/office/drawing/2014/main" id="{9B425299-6583-4D1D-BD2D-6CC6721C3FB1}"/>
              </a:ext>
            </a:extLst>
          </p:cNvPr>
          <p:cNvPicPr preferRelativeResize="0">
            <a:picLocks/>
          </p:cNvPicPr>
          <p:nvPr/>
        </p:nvPicPr>
        <p:blipFill>
          <a:blip r:embed="rId23">
            <a:extLst>
              <a:ext uri="{28A0092B-C50C-407E-A947-70E740481C1C}">
                <a14:useLocalDpi xmlns:a14="http://schemas.microsoft.com/office/drawing/2010/main"/>
              </a:ext>
            </a:extLst>
          </a:blip>
          <a:stretch>
            <a:fillRect/>
          </a:stretch>
        </p:blipFill>
        <p:spPr>
          <a:xfrm>
            <a:off x="4150258" y="2518362"/>
            <a:ext cx="342857" cy="137143"/>
          </a:xfrm>
          <a:prstGeom prst="rect">
            <a:avLst/>
          </a:prstGeom>
          <a:ln>
            <a:solidFill>
              <a:schemeClr val="tx1"/>
            </a:solidFill>
          </a:ln>
        </p:spPr>
      </p:pic>
      <p:pic>
        <p:nvPicPr>
          <p:cNvPr id="293" name="그림 292">
            <a:extLst>
              <a:ext uri="{FF2B5EF4-FFF2-40B4-BE49-F238E27FC236}">
                <a16:creationId xmlns:a16="http://schemas.microsoft.com/office/drawing/2014/main" id="{6D438D59-A1F5-4F5F-964D-0E6D91C2190C}"/>
              </a:ext>
            </a:extLst>
          </p:cNvPr>
          <p:cNvPicPr preferRelativeResize="0">
            <a:picLocks/>
          </p:cNvPicPr>
          <p:nvPr/>
        </p:nvPicPr>
        <p:blipFill>
          <a:blip r:embed="rId24">
            <a:extLst>
              <a:ext uri="{28A0092B-C50C-407E-A947-70E740481C1C}">
                <a14:useLocalDpi xmlns:a14="http://schemas.microsoft.com/office/drawing/2010/main"/>
              </a:ext>
            </a:extLst>
          </a:blip>
          <a:stretch>
            <a:fillRect/>
          </a:stretch>
        </p:blipFill>
        <p:spPr>
          <a:xfrm>
            <a:off x="4150258" y="2674716"/>
            <a:ext cx="342857" cy="137143"/>
          </a:xfrm>
          <a:prstGeom prst="rect">
            <a:avLst/>
          </a:prstGeom>
          <a:ln>
            <a:solidFill>
              <a:schemeClr val="tx1"/>
            </a:solidFill>
          </a:ln>
        </p:spPr>
      </p:pic>
      <p:sp>
        <p:nvSpPr>
          <p:cNvPr id="294" name="TextBox 293">
            <a:extLst>
              <a:ext uri="{FF2B5EF4-FFF2-40B4-BE49-F238E27FC236}">
                <a16:creationId xmlns:a16="http://schemas.microsoft.com/office/drawing/2014/main" id="{E210AD60-3267-4397-A0D5-7E4C35CD66D7}"/>
              </a:ext>
            </a:extLst>
          </p:cNvPr>
          <p:cNvSpPr txBox="1"/>
          <p:nvPr/>
        </p:nvSpPr>
        <p:spPr>
          <a:xfrm>
            <a:off x="2907938" y="205616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95" name="직선 연결선 294">
            <a:extLst>
              <a:ext uri="{FF2B5EF4-FFF2-40B4-BE49-F238E27FC236}">
                <a16:creationId xmlns:a16="http://schemas.microsoft.com/office/drawing/2014/main" id="{A428116B-C9B5-436E-ADAB-A471AAF6FE33}"/>
              </a:ext>
            </a:extLst>
          </p:cNvPr>
          <p:cNvCxnSpPr>
            <a:cxnSpLocks/>
          </p:cNvCxnSpPr>
          <p:nvPr/>
        </p:nvCxnSpPr>
        <p:spPr>
          <a:xfrm>
            <a:off x="3125867" y="214255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9AA29911-A088-4AB5-A1C3-9065DD588D8F}"/>
              </a:ext>
            </a:extLst>
          </p:cNvPr>
          <p:cNvSpPr txBox="1"/>
          <p:nvPr/>
        </p:nvSpPr>
        <p:spPr>
          <a:xfrm>
            <a:off x="2907938" y="222328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297" name="직선 연결선 296">
            <a:extLst>
              <a:ext uri="{FF2B5EF4-FFF2-40B4-BE49-F238E27FC236}">
                <a16:creationId xmlns:a16="http://schemas.microsoft.com/office/drawing/2014/main" id="{94C6D8C5-7516-4B50-BE8C-C2D97318A603}"/>
              </a:ext>
            </a:extLst>
          </p:cNvPr>
          <p:cNvCxnSpPr>
            <a:cxnSpLocks/>
          </p:cNvCxnSpPr>
          <p:nvPr/>
        </p:nvCxnSpPr>
        <p:spPr>
          <a:xfrm>
            <a:off x="3129062" y="230124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8" name="TextBox 297">
            <a:extLst>
              <a:ext uri="{FF2B5EF4-FFF2-40B4-BE49-F238E27FC236}">
                <a16:creationId xmlns:a16="http://schemas.microsoft.com/office/drawing/2014/main" id="{BD9E9FCA-4DE9-42F3-82D7-DC970CC3E6B5}"/>
              </a:ext>
            </a:extLst>
          </p:cNvPr>
          <p:cNvSpPr txBox="1"/>
          <p:nvPr/>
        </p:nvSpPr>
        <p:spPr>
          <a:xfrm>
            <a:off x="2907938" y="23591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299" name="직선 연결선 298">
            <a:extLst>
              <a:ext uri="{FF2B5EF4-FFF2-40B4-BE49-F238E27FC236}">
                <a16:creationId xmlns:a16="http://schemas.microsoft.com/office/drawing/2014/main" id="{57361E12-4F48-43CD-89FD-2A1B74F17EC9}"/>
              </a:ext>
            </a:extLst>
          </p:cNvPr>
          <p:cNvCxnSpPr>
            <a:cxnSpLocks/>
          </p:cNvCxnSpPr>
          <p:nvPr/>
        </p:nvCxnSpPr>
        <p:spPr>
          <a:xfrm>
            <a:off x="3129062" y="243706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0" name="TextBox 299">
            <a:extLst>
              <a:ext uri="{FF2B5EF4-FFF2-40B4-BE49-F238E27FC236}">
                <a16:creationId xmlns:a16="http://schemas.microsoft.com/office/drawing/2014/main" id="{3593A002-45B1-404F-B13D-163C35465DF2}"/>
              </a:ext>
            </a:extLst>
          </p:cNvPr>
          <p:cNvSpPr txBox="1"/>
          <p:nvPr/>
        </p:nvSpPr>
        <p:spPr>
          <a:xfrm>
            <a:off x="2907938" y="252199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301" name="직선 연결선 300">
            <a:extLst>
              <a:ext uri="{FF2B5EF4-FFF2-40B4-BE49-F238E27FC236}">
                <a16:creationId xmlns:a16="http://schemas.microsoft.com/office/drawing/2014/main" id="{CCA8FE39-36B4-4334-B16E-CB854030CE8C}"/>
              </a:ext>
            </a:extLst>
          </p:cNvPr>
          <p:cNvCxnSpPr>
            <a:cxnSpLocks/>
          </p:cNvCxnSpPr>
          <p:nvPr/>
        </p:nvCxnSpPr>
        <p:spPr>
          <a:xfrm>
            <a:off x="3129062" y="259995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2" name="TextBox 301">
            <a:extLst>
              <a:ext uri="{FF2B5EF4-FFF2-40B4-BE49-F238E27FC236}">
                <a16:creationId xmlns:a16="http://schemas.microsoft.com/office/drawing/2014/main" id="{3D7101AD-387D-4482-A044-13788FA29880}"/>
              </a:ext>
            </a:extLst>
          </p:cNvPr>
          <p:cNvSpPr txBox="1"/>
          <p:nvPr/>
        </p:nvSpPr>
        <p:spPr>
          <a:xfrm>
            <a:off x="2907938" y="269775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303" name="직선 연결선 302">
            <a:extLst>
              <a:ext uri="{FF2B5EF4-FFF2-40B4-BE49-F238E27FC236}">
                <a16:creationId xmlns:a16="http://schemas.microsoft.com/office/drawing/2014/main" id="{8CA4B7D4-E681-4881-BCF6-426A2401E549}"/>
              </a:ext>
            </a:extLst>
          </p:cNvPr>
          <p:cNvCxnSpPr>
            <a:cxnSpLocks/>
          </p:cNvCxnSpPr>
          <p:nvPr/>
        </p:nvCxnSpPr>
        <p:spPr>
          <a:xfrm>
            <a:off x="3129062" y="2775715"/>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4" name="TextBox 303">
            <a:extLst>
              <a:ext uri="{FF2B5EF4-FFF2-40B4-BE49-F238E27FC236}">
                <a16:creationId xmlns:a16="http://schemas.microsoft.com/office/drawing/2014/main" id="{0A199B51-8629-461E-AF92-118794E268C2}"/>
              </a:ext>
            </a:extLst>
          </p:cNvPr>
          <p:cNvSpPr txBox="1"/>
          <p:nvPr/>
        </p:nvSpPr>
        <p:spPr>
          <a:xfrm>
            <a:off x="3871359" y="206703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305" name="직선 연결선 304">
            <a:extLst>
              <a:ext uri="{FF2B5EF4-FFF2-40B4-BE49-F238E27FC236}">
                <a16:creationId xmlns:a16="http://schemas.microsoft.com/office/drawing/2014/main" id="{16A03E14-4BD2-4EAF-80AF-AB8DDFED30AF}"/>
              </a:ext>
            </a:extLst>
          </p:cNvPr>
          <p:cNvCxnSpPr>
            <a:cxnSpLocks/>
          </p:cNvCxnSpPr>
          <p:nvPr/>
        </p:nvCxnSpPr>
        <p:spPr>
          <a:xfrm>
            <a:off x="4074086" y="214880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6" name="TextBox 305">
            <a:extLst>
              <a:ext uri="{FF2B5EF4-FFF2-40B4-BE49-F238E27FC236}">
                <a16:creationId xmlns:a16="http://schemas.microsoft.com/office/drawing/2014/main" id="{96B58377-FA6C-4E12-9DBE-B1EF0886B754}"/>
              </a:ext>
            </a:extLst>
          </p:cNvPr>
          <p:cNvSpPr txBox="1"/>
          <p:nvPr/>
        </p:nvSpPr>
        <p:spPr>
          <a:xfrm>
            <a:off x="3871359" y="214683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307" name="직선 연결선 306">
            <a:extLst>
              <a:ext uri="{FF2B5EF4-FFF2-40B4-BE49-F238E27FC236}">
                <a16:creationId xmlns:a16="http://schemas.microsoft.com/office/drawing/2014/main" id="{8356293E-4ABD-4DA6-A9C6-DA8D62DFD8AA}"/>
              </a:ext>
            </a:extLst>
          </p:cNvPr>
          <p:cNvCxnSpPr>
            <a:cxnSpLocks/>
          </p:cNvCxnSpPr>
          <p:nvPr/>
        </p:nvCxnSpPr>
        <p:spPr>
          <a:xfrm>
            <a:off x="4074086" y="222860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8" name="TextBox 307">
            <a:extLst>
              <a:ext uri="{FF2B5EF4-FFF2-40B4-BE49-F238E27FC236}">
                <a16:creationId xmlns:a16="http://schemas.microsoft.com/office/drawing/2014/main" id="{F4602447-9862-4C39-A27B-B78387E4F23F}"/>
              </a:ext>
            </a:extLst>
          </p:cNvPr>
          <p:cNvSpPr txBox="1"/>
          <p:nvPr/>
        </p:nvSpPr>
        <p:spPr>
          <a:xfrm>
            <a:off x="3871359" y="237746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309" name="직선 연결선 308">
            <a:extLst>
              <a:ext uri="{FF2B5EF4-FFF2-40B4-BE49-F238E27FC236}">
                <a16:creationId xmlns:a16="http://schemas.microsoft.com/office/drawing/2014/main" id="{2BF52C47-EF98-44A9-B5A7-C5569FE3EBB3}"/>
              </a:ext>
            </a:extLst>
          </p:cNvPr>
          <p:cNvCxnSpPr>
            <a:cxnSpLocks/>
          </p:cNvCxnSpPr>
          <p:nvPr/>
        </p:nvCxnSpPr>
        <p:spPr>
          <a:xfrm>
            <a:off x="4074086" y="245922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0" name="TextBox 309">
            <a:extLst>
              <a:ext uri="{FF2B5EF4-FFF2-40B4-BE49-F238E27FC236}">
                <a16:creationId xmlns:a16="http://schemas.microsoft.com/office/drawing/2014/main" id="{DC81A464-4000-4DDE-96D6-5484E8BF16C7}"/>
              </a:ext>
            </a:extLst>
          </p:cNvPr>
          <p:cNvSpPr txBox="1"/>
          <p:nvPr/>
        </p:nvSpPr>
        <p:spPr>
          <a:xfrm>
            <a:off x="3871359" y="255273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311" name="직선 연결선 310">
            <a:extLst>
              <a:ext uri="{FF2B5EF4-FFF2-40B4-BE49-F238E27FC236}">
                <a16:creationId xmlns:a16="http://schemas.microsoft.com/office/drawing/2014/main" id="{97E3FD27-7DFC-4174-86A6-0D73BB66D15A}"/>
              </a:ext>
            </a:extLst>
          </p:cNvPr>
          <p:cNvCxnSpPr>
            <a:cxnSpLocks/>
          </p:cNvCxnSpPr>
          <p:nvPr/>
        </p:nvCxnSpPr>
        <p:spPr>
          <a:xfrm>
            <a:off x="4074086" y="263450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2" name="TextBox 311">
            <a:extLst>
              <a:ext uri="{FF2B5EF4-FFF2-40B4-BE49-F238E27FC236}">
                <a16:creationId xmlns:a16="http://schemas.microsoft.com/office/drawing/2014/main" id="{4B3B30B9-07AF-49B6-A089-E79B6BE64D1D}"/>
              </a:ext>
            </a:extLst>
          </p:cNvPr>
          <p:cNvSpPr txBox="1"/>
          <p:nvPr/>
        </p:nvSpPr>
        <p:spPr>
          <a:xfrm>
            <a:off x="3871359" y="270457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313" name="직선 연결선 312">
            <a:extLst>
              <a:ext uri="{FF2B5EF4-FFF2-40B4-BE49-F238E27FC236}">
                <a16:creationId xmlns:a16="http://schemas.microsoft.com/office/drawing/2014/main" id="{AE9EAA4D-9F41-45FB-BA03-89BB713DA8F8}"/>
              </a:ext>
            </a:extLst>
          </p:cNvPr>
          <p:cNvCxnSpPr>
            <a:cxnSpLocks/>
          </p:cNvCxnSpPr>
          <p:nvPr/>
        </p:nvCxnSpPr>
        <p:spPr>
          <a:xfrm>
            <a:off x="4074086" y="278633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4" name="TextBox 313">
            <a:extLst>
              <a:ext uri="{FF2B5EF4-FFF2-40B4-BE49-F238E27FC236}">
                <a16:creationId xmlns:a16="http://schemas.microsoft.com/office/drawing/2014/main" id="{C073C7EC-D545-4F40-A826-3E20DDF4D884}"/>
              </a:ext>
            </a:extLst>
          </p:cNvPr>
          <p:cNvSpPr txBox="1"/>
          <p:nvPr/>
        </p:nvSpPr>
        <p:spPr>
          <a:xfrm>
            <a:off x="2875598" y="1935378"/>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
        <p:nvSpPr>
          <p:cNvPr id="315" name="TextBox 314">
            <a:extLst>
              <a:ext uri="{FF2B5EF4-FFF2-40B4-BE49-F238E27FC236}">
                <a16:creationId xmlns:a16="http://schemas.microsoft.com/office/drawing/2014/main" id="{DACE07BD-6E7A-45C2-A460-F2A0EF4C3A5C}"/>
              </a:ext>
            </a:extLst>
          </p:cNvPr>
          <p:cNvSpPr txBox="1"/>
          <p:nvPr/>
        </p:nvSpPr>
        <p:spPr>
          <a:xfrm>
            <a:off x="4885064" y="1258670"/>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
        <p:nvSpPr>
          <p:cNvPr id="316" name="TextBox 315">
            <a:extLst>
              <a:ext uri="{FF2B5EF4-FFF2-40B4-BE49-F238E27FC236}">
                <a16:creationId xmlns:a16="http://schemas.microsoft.com/office/drawing/2014/main" id="{13EC28F8-1E84-4225-B0A8-2BAE988334EA}"/>
              </a:ext>
            </a:extLst>
          </p:cNvPr>
          <p:cNvSpPr txBox="1"/>
          <p:nvPr/>
        </p:nvSpPr>
        <p:spPr>
          <a:xfrm>
            <a:off x="2995545" y="1228223"/>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317" name="TextBox 316">
            <a:extLst>
              <a:ext uri="{FF2B5EF4-FFF2-40B4-BE49-F238E27FC236}">
                <a16:creationId xmlns:a16="http://schemas.microsoft.com/office/drawing/2014/main" id="{0F499453-70B0-4C81-9405-0B129379C870}"/>
              </a:ext>
            </a:extLst>
          </p:cNvPr>
          <p:cNvSpPr txBox="1"/>
          <p:nvPr/>
        </p:nvSpPr>
        <p:spPr>
          <a:xfrm>
            <a:off x="4835705" y="3774225"/>
            <a:ext cx="268666" cy="161583"/>
          </a:xfrm>
          <a:prstGeom prst="rect">
            <a:avLst/>
          </a:prstGeom>
          <a:noFill/>
        </p:spPr>
        <p:txBody>
          <a:bodyPr wrap="square" rtlCol="0">
            <a:spAutoFit/>
          </a:bodyPr>
          <a:lstStyle/>
          <a:p>
            <a:r>
              <a:rPr lang="en-US" altLang="ko-KR" sz="450" i="1" dirty="0" err="1">
                <a:latin typeface="Arial" panose="020B0604020202020204" pitchFamily="34" charset="0"/>
                <a:cs typeface="Arial" panose="020B0604020202020204" pitchFamily="34" charset="0"/>
              </a:rPr>
              <a:t>n.s</a:t>
            </a:r>
            <a:r>
              <a:rPr lang="en-US" altLang="ko-KR" sz="450" i="1" dirty="0">
                <a:latin typeface="Arial" panose="020B0604020202020204" pitchFamily="34" charset="0"/>
                <a:cs typeface="Arial" panose="020B0604020202020204" pitchFamily="34" charset="0"/>
              </a:rPr>
              <a:t>.</a:t>
            </a:r>
            <a:endParaRPr lang="ko-KR" altLang="en-US" sz="450" i="1" dirty="0">
              <a:latin typeface="Arial" panose="020B0604020202020204" pitchFamily="34" charset="0"/>
              <a:cs typeface="Arial" panose="020B0604020202020204" pitchFamily="34" charset="0"/>
            </a:endParaRPr>
          </a:p>
        </p:txBody>
      </p:sp>
      <p:sp>
        <p:nvSpPr>
          <p:cNvPr id="318" name="TextBox 317">
            <a:extLst>
              <a:ext uri="{FF2B5EF4-FFF2-40B4-BE49-F238E27FC236}">
                <a16:creationId xmlns:a16="http://schemas.microsoft.com/office/drawing/2014/main" id="{260E25BC-477C-4F25-A980-C7638FFFA896}"/>
              </a:ext>
            </a:extLst>
          </p:cNvPr>
          <p:cNvSpPr txBox="1"/>
          <p:nvPr/>
        </p:nvSpPr>
        <p:spPr>
          <a:xfrm>
            <a:off x="5208870" y="3774225"/>
            <a:ext cx="268666" cy="161583"/>
          </a:xfrm>
          <a:prstGeom prst="rect">
            <a:avLst/>
          </a:prstGeom>
          <a:noFill/>
        </p:spPr>
        <p:txBody>
          <a:bodyPr wrap="square" rtlCol="0">
            <a:spAutoFit/>
          </a:bodyPr>
          <a:lstStyle/>
          <a:p>
            <a:r>
              <a:rPr lang="en-US" altLang="ko-KR" sz="450" i="1" dirty="0" err="1">
                <a:latin typeface="Arial" panose="020B0604020202020204" pitchFamily="34" charset="0"/>
                <a:cs typeface="Arial" panose="020B0604020202020204" pitchFamily="34" charset="0"/>
              </a:rPr>
              <a:t>n.s</a:t>
            </a:r>
            <a:r>
              <a:rPr lang="en-US" altLang="ko-KR" sz="450" i="1" dirty="0">
                <a:latin typeface="Arial" panose="020B0604020202020204" pitchFamily="34" charset="0"/>
                <a:cs typeface="Arial" panose="020B0604020202020204" pitchFamily="34" charset="0"/>
              </a:rPr>
              <a:t>.</a:t>
            </a:r>
            <a:endParaRPr lang="ko-KR" altLang="en-US" sz="450" i="1" dirty="0">
              <a:latin typeface="Arial" panose="020B0604020202020204" pitchFamily="34" charset="0"/>
              <a:cs typeface="Arial" panose="020B0604020202020204" pitchFamily="34" charset="0"/>
            </a:endParaRPr>
          </a:p>
        </p:txBody>
      </p:sp>
      <p:sp>
        <p:nvSpPr>
          <p:cNvPr id="319" name="TextBox 318">
            <a:extLst>
              <a:ext uri="{FF2B5EF4-FFF2-40B4-BE49-F238E27FC236}">
                <a16:creationId xmlns:a16="http://schemas.microsoft.com/office/drawing/2014/main" id="{8CB13723-3BC3-4B0E-AF04-F4F564DB0AA7}"/>
              </a:ext>
            </a:extLst>
          </p:cNvPr>
          <p:cNvSpPr txBox="1"/>
          <p:nvPr/>
        </p:nvSpPr>
        <p:spPr>
          <a:xfrm>
            <a:off x="5555798" y="3774225"/>
            <a:ext cx="268666" cy="161583"/>
          </a:xfrm>
          <a:prstGeom prst="rect">
            <a:avLst/>
          </a:prstGeom>
          <a:noFill/>
        </p:spPr>
        <p:txBody>
          <a:bodyPr wrap="square" rtlCol="0">
            <a:spAutoFit/>
          </a:bodyPr>
          <a:lstStyle/>
          <a:p>
            <a:r>
              <a:rPr lang="en-US" altLang="ko-KR" sz="450" i="1" dirty="0" err="1">
                <a:latin typeface="Arial" panose="020B0604020202020204" pitchFamily="34" charset="0"/>
                <a:cs typeface="Arial" panose="020B0604020202020204" pitchFamily="34" charset="0"/>
              </a:rPr>
              <a:t>n.s</a:t>
            </a:r>
            <a:r>
              <a:rPr lang="en-US" altLang="ko-KR" sz="450" i="1" dirty="0">
                <a:latin typeface="Arial" panose="020B0604020202020204" pitchFamily="34" charset="0"/>
                <a:cs typeface="Arial" panose="020B0604020202020204" pitchFamily="34" charset="0"/>
              </a:rPr>
              <a:t>.</a:t>
            </a:r>
            <a:endParaRPr lang="ko-KR" altLang="en-US" sz="450" i="1" dirty="0">
              <a:latin typeface="Arial" panose="020B0604020202020204" pitchFamily="34" charset="0"/>
              <a:cs typeface="Arial" panose="020B0604020202020204" pitchFamily="34" charset="0"/>
            </a:endParaRPr>
          </a:p>
        </p:txBody>
      </p:sp>
      <p:sp>
        <p:nvSpPr>
          <p:cNvPr id="320" name="TextBox 319">
            <a:extLst>
              <a:ext uri="{FF2B5EF4-FFF2-40B4-BE49-F238E27FC236}">
                <a16:creationId xmlns:a16="http://schemas.microsoft.com/office/drawing/2014/main" id="{9D791712-9448-4F66-8CBD-8F5C09A9E7A6}"/>
              </a:ext>
            </a:extLst>
          </p:cNvPr>
          <p:cNvSpPr txBox="1"/>
          <p:nvPr/>
        </p:nvSpPr>
        <p:spPr>
          <a:xfrm>
            <a:off x="5655141" y="3692172"/>
            <a:ext cx="268666" cy="161583"/>
          </a:xfrm>
          <a:prstGeom prst="rect">
            <a:avLst/>
          </a:prstGeom>
          <a:noFill/>
        </p:spPr>
        <p:txBody>
          <a:bodyPr wrap="square" rtlCol="0">
            <a:spAutoFit/>
          </a:bodyPr>
          <a:lstStyle/>
          <a:p>
            <a:r>
              <a:rPr lang="en-US" altLang="ko-KR" sz="450" i="1" dirty="0" err="1">
                <a:latin typeface="Arial" panose="020B0604020202020204" pitchFamily="34" charset="0"/>
                <a:cs typeface="Arial" panose="020B0604020202020204" pitchFamily="34" charset="0"/>
              </a:rPr>
              <a:t>n.s</a:t>
            </a:r>
            <a:r>
              <a:rPr lang="en-US" altLang="ko-KR" sz="450" i="1" dirty="0">
                <a:latin typeface="Arial" panose="020B0604020202020204" pitchFamily="34" charset="0"/>
                <a:cs typeface="Arial" panose="020B0604020202020204" pitchFamily="34" charset="0"/>
              </a:rPr>
              <a:t>.</a:t>
            </a:r>
            <a:endParaRPr lang="ko-KR" altLang="en-US" sz="45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5750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그룹 13">
            <a:extLst>
              <a:ext uri="{FF2B5EF4-FFF2-40B4-BE49-F238E27FC236}">
                <a16:creationId xmlns:a16="http://schemas.microsoft.com/office/drawing/2014/main" id="{54851B10-0B3A-4F3B-9E5E-ABC318294A46}"/>
              </a:ext>
            </a:extLst>
          </p:cNvPr>
          <p:cNvGrpSpPr/>
          <p:nvPr/>
        </p:nvGrpSpPr>
        <p:grpSpPr>
          <a:xfrm>
            <a:off x="3334387" y="3429136"/>
            <a:ext cx="3511823" cy="1294411"/>
            <a:chOff x="3374572" y="2794493"/>
            <a:chExt cx="3359199" cy="1238156"/>
          </a:xfrm>
        </p:grpSpPr>
        <p:graphicFrame>
          <p:nvGraphicFramePr>
            <p:cNvPr id="22" name="개체 21">
              <a:extLst>
                <a:ext uri="{FF2B5EF4-FFF2-40B4-BE49-F238E27FC236}">
                  <a16:creationId xmlns:a16="http://schemas.microsoft.com/office/drawing/2014/main" id="{87671315-5437-4D20-82A9-8368A659AD31}"/>
                </a:ext>
              </a:extLst>
            </p:cNvPr>
            <p:cNvGraphicFramePr>
              <a:graphicFrameLocks noChangeAspect="1"/>
            </p:cNvGraphicFramePr>
            <p:nvPr>
              <p:extLst>
                <p:ext uri="{D42A27DB-BD31-4B8C-83A1-F6EECF244321}">
                  <p14:modId xmlns:p14="http://schemas.microsoft.com/office/powerpoint/2010/main" val="3158625192"/>
                </p:ext>
              </p:extLst>
            </p:nvPr>
          </p:nvGraphicFramePr>
          <p:xfrm>
            <a:off x="3374572" y="2797828"/>
            <a:ext cx="840230" cy="1174024"/>
          </p:xfrm>
          <a:graphic>
            <a:graphicData uri="http://schemas.openxmlformats.org/presentationml/2006/ole">
              <mc:AlternateContent xmlns:mc="http://schemas.openxmlformats.org/markup-compatibility/2006">
                <mc:Choice xmlns:v="urn:schemas-microsoft-com:vml" Requires="v">
                  <p:oleObj spid="_x0000_s17973" name="Prism 8" r:id="rId3" imgW="3600997" imgH="5031352" progId="Prism8.Document">
                    <p:embed/>
                  </p:oleObj>
                </mc:Choice>
                <mc:Fallback>
                  <p:oleObj name="Prism 8" r:id="rId3" imgW="3600997" imgH="5031352" progId="Prism8.Document">
                    <p:embed/>
                    <p:pic>
                      <p:nvPicPr>
                        <p:cNvPr id="8" name="개체 7">
                          <a:extLst>
                            <a:ext uri="{FF2B5EF4-FFF2-40B4-BE49-F238E27FC236}">
                              <a16:creationId xmlns:a16="http://schemas.microsoft.com/office/drawing/2014/main" id="{4CC7F1AB-B28D-4FA3-9052-A8A2871FF4A5}"/>
                            </a:ext>
                          </a:extLst>
                        </p:cNvPr>
                        <p:cNvPicPr/>
                        <p:nvPr/>
                      </p:nvPicPr>
                      <p:blipFill>
                        <a:blip r:embed="rId4"/>
                        <a:stretch>
                          <a:fillRect/>
                        </a:stretch>
                      </p:blipFill>
                      <p:spPr>
                        <a:xfrm>
                          <a:off x="3374572" y="2797828"/>
                          <a:ext cx="840230" cy="1174024"/>
                        </a:xfrm>
                        <a:prstGeom prst="rect">
                          <a:avLst/>
                        </a:prstGeom>
                      </p:spPr>
                    </p:pic>
                  </p:oleObj>
                </mc:Fallback>
              </mc:AlternateContent>
            </a:graphicData>
          </a:graphic>
        </p:graphicFrame>
        <p:graphicFrame>
          <p:nvGraphicFramePr>
            <p:cNvPr id="23" name="개체 22">
              <a:extLst>
                <a:ext uri="{FF2B5EF4-FFF2-40B4-BE49-F238E27FC236}">
                  <a16:creationId xmlns:a16="http://schemas.microsoft.com/office/drawing/2014/main" id="{6F9415DB-4983-4643-8547-5F7AFFA5A38F}"/>
                </a:ext>
              </a:extLst>
            </p:cNvPr>
            <p:cNvGraphicFramePr>
              <a:graphicFrameLocks noChangeAspect="1"/>
            </p:cNvGraphicFramePr>
            <p:nvPr>
              <p:extLst>
                <p:ext uri="{D42A27DB-BD31-4B8C-83A1-F6EECF244321}">
                  <p14:modId xmlns:p14="http://schemas.microsoft.com/office/powerpoint/2010/main" val="979971608"/>
                </p:ext>
              </p:extLst>
            </p:nvPr>
          </p:nvGraphicFramePr>
          <p:xfrm>
            <a:off x="4169475" y="2797829"/>
            <a:ext cx="840230" cy="1173654"/>
          </p:xfrm>
          <a:graphic>
            <a:graphicData uri="http://schemas.openxmlformats.org/presentationml/2006/ole">
              <mc:AlternateContent xmlns:mc="http://schemas.openxmlformats.org/markup-compatibility/2006">
                <mc:Choice xmlns:v="urn:schemas-microsoft-com:vml" Requires="v">
                  <p:oleObj spid="_x0000_s17974" name="Prism 8" r:id="rId5" imgW="3600997" imgH="5029911" progId="Prism8.Document">
                    <p:embed/>
                  </p:oleObj>
                </mc:Choice>
                <mc:Fallback>
                  <p:oleObj name="Prism 8" r:id="rId5" imgW="3600997" imgH="5029911" progId="Prism8.Document">
                    <p:embed/>
                    <p:pic>
                      <p:nvPicPr>
                        <p:cNvPr id="9" name="개체 8">
                          <a:extLst>
                            <a:ext uri="{FF2B5EF4-FFF2-40B4-BE49-F238E27FC236}">
                              <a16:creationId xmlns:a16="http://schemas.microsoft.com/office/drawing/2014/main" id="{14BCB6A9-4B87-4425-9C2A-C90368FB65E3}"/>
                            </a:ext>
                          </a:extLst>
                        </p:cNvPr>
                        <p:cNvPicPr/>
                        <p:nvPr/>
                      </p:nvPicPr>
                      <p:blipFill>
                        <a:blip r:embed="rId6"/>
                        <a:stretch>
                          <a:fillRect/>
                        </a:stretch>
                      </p:blipFill>
                      <p:spPr>
                        <a:xfrm>
                          <a:off x="4169475" y="2797829"/>
                          <a:ext cx="840230" cy="1173654"/>
                        </a:xfrm>
                        <a:prstGeom prst="rect">
                          <a:avLst/>
                        </a:prstGeom>
                      </p:spPr>
                    </p:pic>
                  </p:oleObj>
                </mc:Fallback>
              </mc:AlternateContent>
            </a:graphicData>
          </a:graphic>
        </p:graphicFrame>
        <p:graphicFrame>
          <p:nvGraphicFramePr>
            <p:cNvPr id="24" name="개체 23">
              <a:extLst>
                <a:ext uri="{FF2B5EF4-FFF2-40B4-BE49-F238E27FC236}">
                  <a16:creationId xmlns:a16="http://schemas.microsoft.com/office/drawing/2014/main" id="{3E4F8CF7-4274-41CE-9844-ACAF40D2ECF5}"/>
                </a:ext>
              </a:extLst>
            </p:cNvPr>
            <p:cNvGraphicFramePr>
              <a:graphicFrameLocks noChangeAspect="1"/>
            </p:cNvGraphicFramePr>
            <p:nvPr>
              <p:extLst>
                <p:ext uri="{D42A27DB-BD31-4B8C-83A1-F6EECF244321}">
                  <p14:modId xmlns:p14="http://schemas.microsoft.com/office/powerpoint/2010/main" val="660445145"/>
                </p:ext>
              </p:extLst>
            </p:nvPr>
          </p:nvGraphicFramePr>
          <p:xfrm>
            <a:off x="5009704" y="2794495"/>
            <a:ext cx="840230" cy="1176988"/>
          </p:xfrm>
          <a:graphic>
            <a:graphicData uri="http://schemas.openxmlformats.org/presentationml/2006/ole">
              <mc:AlternateContent xmlns:mc="http://schemas.openxmlformats.org/markup-compatibility/2006">
                <mc:Choice xmlns:v="urn:schemas-microsoft-com:vml" Requires="v">
                  <p:oleObj spid="_x0000_s17975" name="Prism 8" r:id="rId7" imgW="3600997" imgH="5043597" progId="Prism8.Document">
                    <p:embed/>
                  </p:oleObj>
                </mc:Choice>
                <mc:Fallback>
                  <p:oleObj name="Prism 8" r:id="rId7" imgW="3600997" imgH="5043597" progId="Prism8.Document">
                    <p:embed/>
                    <p:pic>
                      <p:nvPicPr>
                        <p:cNvPr id="10" name="개체 9">
                          <a:extLst>
                            <a:ext uri="{FF2B5EF4-FFF2-40B4-BE49-F238E27FC236}">
                              <a16:creationId xmlns:a16="http://schemas.microsoft.com/office/drawing/2014/main" id="{E85E3C1E-5509-4E68-8EDE-DD2570FAB774}"/>
                            </a:ext>
                          </a:extLst>
                        </p:cNvPr>
                        <p:cNvPicPr/>
                        <p:nvPr/>
                      </p:nvPicPr>
                      <p:blipFill>
                        <a:blip r:embed="rId8"/>
                        <a:stretch>
                          <a:fillRect/>
                        </a:stretch>
                      </p:blipFill>
                      <p:spPr>
                        <a:xfrm>
                          <a:off x="5009704" y="2794495"/>
                          <a:ext cx="840230" cy="1176988"/>
                        </a:xfrm>
                        <a:prstGeom prst="rect">
                          <a:avLst/>
                        </a:prstGeom>
                      </p:spPr>
                    </p:pic>
                  </p:oleObj>
                </mc:Fallback>
              </mc:AlternateContent>
            </a:graphicData>
          </a:graphic>
        </p:graphicFrame>
        <p:graphicFrame>
          <p:nvGraphicFramePr>
            <p:cNvPr id="25" name="개체 24">
              <a:extLst>
                <a:ext uri="{FF2B5EF4-FFF2-40B4-BE49-F238E27FC236}">
                  <a16:creationId xmlns:a16="http://schemas.microsoft.com/office/drawing/2014/main" id="{5A15BB1E-9A4D-452D-869C-08326B97A8BB}"/>
                </a:ext>
              </a:extLst>
            </p:cNvPr>
            <p:cNvGraphicFramePr>
              <a:graphicFrameLocks noChangeAspect="1"/>
            </p:cNvGraphicFramePr>
            <p:nvPr>
              <p:extLst>
                <p:ext uri="{D42A27DB-BD31-4B8C-83A1-F6EECF244321}">
                  <p14:modId xmlns:p14="http://schemas.microsoft.com/office/powerpoint/2010/main" val="3807716512"/>
                </p:ext>
              </p:extLst>
            </p:nvPr>
          </p:nvGraphicFramePr>
          <p:xfrm>
            <a:off x="5785928" y="2794493"/>
            <a:ext cx="845787" cy="1178100"/>
          </p:xfrm>
          <a:graphic>
            <a:graphicData uri="http://schemas.openxmlformats.org/presentationml/2006/ole">
              <mc:AlternateContent xmlns:mc="http://schemas.openxmlformats.org/markup-compatibility/2006">
                <mc:Choice xmlns:v="urn:schemas-microsoft-com:vml" Requires="v">
                  <p:oleObj spid="_x0000_s17976" name="Prism 8" r:id="rId9" imgW="3624046" imgH="5048279" progId="Prism8.Document">
                    <p:embed/>
                  </p:oleObj>
                </mc:Choice>
                <mc:Fallback>
                  <p:oleObj name="Prism 8" r:id="rId9" imgW="3624046" imgH="5048279" progId="Prism8.Document">
                    <p:embed/>
                    <p:pic>
                      <p:nvPicPr>
                        <p:cNvPr id="11" name="개체 10">
                          <a:extLst>
                            <a:ext uri="{FF2B5EF4-FFF2-40B4-BE49-F238E27FC236}">
                              <a16:creationId xmlns:a16="http://schemas.microsoft.com/office/drawing/2014/main" id="{C112726A-B1B1-4932-B4E6-D1408D2A4D9F}"/>
                            </a:ext>
                          </a:extLst>
                        </p:cNvPr>
                        <p:cNvPicPr/>
                        <p:nvPr/>
                      </p:nvPicPr>
                      <p:blipFill>
                        <a:blip r:embed="rId10"/>
                        <a:stretch>
                          <a:fillRect/>
                        </a:stretch>
                      </p:blipFill>
                      <p:spPr>
                        <a:xfrm>
                          <a:off x="5785928" y="2794493"/>
                          <a:ext cx="845787" cy="1178100"/>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3C018ADD-722A-44CB-889C-32FCF0D167CE}"/>
                </a:ext>
              </a:extLst>
            </p:cNvPr>
            <p:cNvSpPr txBox="1"/>
            <p:nvPr/>
          </p:nvSpPr>
          <p:spPr>
            <a:xfrm>
              <a:off x="3616485" y="2965404"/>
              <a:ext cx="450764" cy="169277"/>
            </a:xfrm>
            <a:prstGeom prst="rect">
              <a:avLst/>
            </a:prstGeom>
            <a:solidFill>
              <a:schemeClr val="bg1"/>
            </a:solidFill>
          </p:spPr>
          <p:txBody>
            <a:bodyPr wrap="non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6261C342-57FA-4514-8A59-096A5666F166}"/>
                </a:ext>
              </a:extLst>
            </p:cNvPr>
            <p:cNvSpPr txBox="1"/>
            <p:nvPr/>
          </p:nvSpPr>
          <p:spPr>
            <a:xfrm>
              <a:off x="4423821" y="2913065"/>
              <a:ext cx="450764" cy="169277"/>
            </a:xfrm>
            <a:prstGeom prst="rect">
              <a:avLst/>
            </a:prstGeom>
            <a:solidFill>
              <a:schemeClr val="bg1"/>
            </a:solidFill>
          </p:spPr>
          <p:txBody>
            <a:bodyPr wrap="non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C1D5D7F2-1BD2-4A55-94DF-FEFB91FCC128}"/>
                </a:ext>
              </a:extLst>
            </p:cNvPr>
            <p:cNvSpPr txBox="1"/>
            <p:nvPr/>
          </p:nvSpPr>
          <p:spPr>
            <a:xfrm>
              <a:off x="5216655" y="2965404"/>
              <a:ext cx="450764" cy="169277"/>
            </a:xfrm>
            <a:prstGeom prst="rect">
              <a:avLst/>
            </a:prstGeom>
            <a:solidFill>
              <a:schemeClr val="bg1"/>
            </a:solidFill>
          </p:spPr>
          <p:txBody>
            <a:bodyPr wrap="non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D66F017D-81A4-4EDF-88EA-739AF35C041D}"/>
                </a:ext>
              </a:extLst>
            </p:cNvPr>
            <p:cNvSpPr txBox="1"/>
            <p:nvPr/>
          </p:nvSpPr>
          <p:spPr>
            <a:xfrm>
              <a:off x="6016533" y="2911204"/>
              <a:ext cx="450764" cy="169277"/>
            </a:xfrm>
            <a:prstGeom prst="rect">
              <a:avLst/>
            </a:prstGeom>
            <a:solidFill>
              <a:schemeClr val="bg1"/>
            </a:solidFill>
          </p:spPr>
          <p:txBody>
            <a:bodyPr wrap="non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7" name="직사각형 6">
              <a:extLst>
                <a:ext uri="{FF2B5EF4-FFF2-40B4-BE49-F238E27FC236}">
                  <a16:creationId xmlns:a16="http://schemas.microsoft.com/office/drawing/2014/main" id="{A4BFA46E-6462-4616-8A14-0427A6944A69}"/>
                </a:ext>
              </a:extLst>
            </p:cNvPr>
            <p:cNvSpPr/>
            <p:nvPr/>
          </p:nvSpPr>
          <p:spPr>
            <a:xfrm>
              <a:off x="3616485" y="3848132"/>
              <a:ext cx="2920955" cy="169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7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90D613E-BFD2-4214-842D-6E567380263D}"/>
                </a:ext>
              </a:extLst>
            </p:cNvPr>
            <p:cNvSpPr txBox="1"/>
            <p:nvPr/>
          </p:nvSpPr>
          <p:spPr>
            <a:xfrm>
              <a:off x="3556833"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47715A05-01E3-4ED8-90F9-DD3FCE624AC5}"/>
                </a:ext>
              </a:extLst>
            </p:cNvPr>
            <p:cNvSpPr txBox="1"/>
            <p:nvPr/>
          </p:nvSpPr>
          <p:spPr>
            <a:xfrm>
              <a:off x="3764105"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B55A3283-4E70-4DFC-B704-5C90CF6093A8}"/>
                </a:ext>
              </a:extLst>
            </p:cNvPr>
            <p:cNvSpPr txBox="1"/>
            <p:nvPr/>
          </p:nvSpPr>
          <p:spPr>
            <a:xfrm>
              <a:off x="4341647"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41DEEEDB-3BF5-4C12-B1C3-C81480709A7D}"/>
                </a:ext>
              </a:extLst>
            </p:cNvPr>
            <p:cNvSpPr txBox="1"/>
            <p:nvPr/>
          </p:nvSpPr>
          <p:spPr>
            <a:xfrm>
              <a:off x="4548919"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6160D84E-0F54-4F76-9C69-52EFD79BDCAD}"/>
                </a:ext>
              </a:extLst>
            </p:cNvPr>
            <p:cNvSpPr txBox="1"/>
            <p:nvPr/>
          </p:nvSpPr>
          <p:spPr>
            <a:xfrm>
              <a:off x="5190226"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AF93260F-B6EE-48C1-8A6E-44D4B74AE419}"/>
                </a:ext>
              </a:extLst>
            </p:cNvPr>
            <p:cNvSpPr txBox="1"/>
            <p:nvPr/>
          </p:nvSpPr>
          <p:spPr>
            <a:xfrm>
              <a:off x="5397498"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752A2D31-5C62-4C6E-9E39-38915EA7A58F}"/>
                </a:ext>
              </a:extLst>
            </p:cNvPr>
            <p:cNvSpPr txBox="1"/>
            <p:nvPr/>
          </p:nvSpPr>
          <p:spPr>
            <a:xfrm>
              <a:off x="5967242"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1D06B4D9-58A8-4680-BE19-EEB38DE77116}"/>
                </a:ext>
              </a:extLst>
            </p:cNvPr>
            <p:cNvSpPr txBox="1"/>
            <p:nvPr/>
          </p:nvSpPr>
          <p:spPr>
            <a:xfrm>
              <a:off x="6174514"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grpSp>
      <p:pic>
        <p:nvPicPr>
          <p:cNvPr id="28" name="그림 27">
            <a:extLst>
              <a:ext uri="{FF2B5EF4-FFF2-40B4-BE49-F238E27FC236}">
                <a16:creationId xmlns:a16="http://schemas.microsoft.com/office/drawing/2014/main" id="{547B3055-86A4-423E-AAEF-AC36E9E132ED}"/>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499302" y="1186003"/>
            <a:ext cx="2174122" cy="1872778"/>
          </a:xfrm>
          <a:prstGeom prst="rect">
            <a:avLst/>
          </a:prstGeom>
        </p:spPr>
      </p:pic>
      <p:sp>
        <p:nvSpPr>
          <p:cNvPr id="32" name="TextBox 31">
            <a:extLst>
              <a:ext uri="{FF2B5EF4-FFF2-40B4-BE49-F238E27FC236}">
                <a16:creationId xmlns:a16="http://schemas.microsoft.com/office/drawing/2014/main" id="{991E40CB-1B6A-4D8F-9777-23472A7AE246}"/>
              </a:ext>
            </a:extLst>
          </p:cNvPr>
          <p:cNvSpPr txBox="1"/>
          <p:nvPr/>
        </p:nvSpPr>
        <p:spPr>
          <a:xfrm>
            <a:off x="299667" y="99314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9E9FE60B-790D-42E9-960A-B9653773A9C1}"/>
              </a:ext>
            </a:extLst>
          </p:cNvPr>
          <p:cNvSpPr txBox="1"/>
          <p:nvPr/>
        </p:nvSpPr>
        <p:spPr>
          <a:xfrm>
            <a:off x="2965205" y="99256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CB23109-D406-447E-BC13-F2D92D571DCF}"/>
              </a:ext>
            </a:extLst>
          </p:cNvPr>
          <p:cNvSpPr txBox="1"/>
          <p:nvPr/>
        </p:nvSpPr>
        <p:spPr>
          <a:xfrm>
            <a:off x="470167" y="5142890"/>
            <a:ext cx="6000000" cy="1754326"/>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20. The </a:t>
            </a:r>
            <a:r>
              <a:rPr lang="en-US" altLang="ko-KR" sz="900" b="1" dirty="0">
                <a:latin typeface="Symbol" panose="05050102010706020507" pitchFamily="18" charset="2"/>
                <a:cs typeface="Arial" panose="020B0604020202020204" pitchFamily="34" charset="0"/>
              </a:rPr>
              <a:t>m</a:t>
            </a:r>
            <a:r>
              <a:rPr lang="en-US" altLang="ko-KR" sz="900" b="1" dirty="0">
                <a:latin typeface="Arial" panose="020B0604020202020204" pitchFamily="34" charset="0"/>
                <a:cs typeface="Arial" panose="020B0604020202020204" pitchFamily="34" charset="0"/>
              </a:rPr>
              <a:t>CT analysis, elemental mapping by an electron probe microanalyzer and limb length of </a:t>
            </a:r>
            <a:r>
              <a:rPr lang="en-US" altLang="ko-KR" sz="900" b="1" i="1" dirty="0">
                <a:latin typeface="Arial" panose="020B0604020202020204" pitchFamily="34" charset="0"/>
                <a:cs typeface="Arial" panose="020B0604020202020204" pitchFamily="34" charset="0"/>
              </a:rPr>
              <a:t>Mast4</a:t>
            </a:r>
            <a:r>
              <a:rPr lang="en-US" altLang="ko-KR" sz="900" b="1" baseline="300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 and </a:t>
            </a:r>
            <a:r>
              <a:rPr lang="en-US" altLang="ko-KR" sz="900" b="1" i="1" dirty="0">
                <a:latin typeface="Arial" panose="020B0604020202020204" pitchFamily="34" charset="0"/>
                <a:cs typeface="Arial" panose="020B0604020202020204" pitchFamily="34" charset="0"/>
              </a:rPr>
              <a:t>Mast4</a:t>
            </a:r>
            <a:r>
              <a:rPr lang="en-US" altLang="ko-KR" sz="900" b="1" i="1" baseline="30000" dirty="0">
                <a:latin typeface="Arial" panose="020B0604020202020204" pitchFamily="34" charset="0"/>
                <a:cs typeface="Arial" panose="020B0604020202020204" pitchFamily="34" charset="0"/>
              </a:rPr>
              <a:t>-</a:t>
            </a:r>
            <a:r>
              <a:rPr lang="en-US" altLang="ko-KR" sz="900" b="1" baseline="300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mice.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reconstructed 3-dimensional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CT images of the tibias. The representative images were obtained from immunostainings of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a:t>
            </a:r>
            <a:r>
              <a:rPr lang="en-US" altLang="ko-KR" sz="900" i="1" dirty="0">
                <a:latin typeface="Arial" panose="020B0604020202020204" pitchFamily="34" charset="0"/>
                <a:cs typeface="Arial" panose="020B0604020202020204" pitchFamily="34" charset="0"/>
              </a:rPr>
              <a:t>M 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(n=3).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bone volume, bone mineral density and thickness of the cortical bone in the tibias of the 6-week-old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a:t>
            </a:r>
            <a:r>
              <a:rPr lang="en-US" altLang="ko-KR" sz="900"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were examined using the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CT images.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Elemental mapping of calcium (Ca), phosphorus (P), and magnesium (Mg) in the tibias of the 6-week-old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and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The portion colored in red indicates high elemental concentration, while the dark blue indicates low concentration. BEI: Backscattered electron image.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The length of limbs of the 6-week-old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a:t>
            </a:r>
            <a:r>
              <a:rPr lang="en-US" altLang="ko-KR" sz="900"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was examined using the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CT images. A cross section including the axis passing through the two points furthest from the bone was set, and the longest length was measured.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and</a:t>
            </a:r>
            <a:r>
              <a:rPr lang="ko-KR" altLang="en-US"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Data are represented as mean ± SD. n=8 for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and n=10 for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a:t>
            </a:r>
            <a:r>
              <a:rPr lang="en-US" altLang="ko-KR" sz="900"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Data are represented as mean ± SD.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statistical analyses for (b, d)</a:t>
            </a:r>
            <a:r>
              <a:rPr lang="en-US" altLang="ko-KR" sz="900" dirty="0">
                <a:latin typeface="Arial" panose="020B0604020202020204" pitchFamily="34" charset="0"/>
                <a:cs typeface="Arial" panose="020B0604020202020204" pitchFamily="34" charset="0"/>
              </a:rPr>
              <a:t>. P values versus WT. Source data are provided as a Source Data file. </a:t>
            </a:r>
            <a:endParaRPr lang="ko-KR" altLang="ko-KR" sz="9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1906AE8A-5D61-4874-A069-63B90302176D}"/>
              </a:ext>
            </a:extLst>
          </p:cNvPr>
          <p:cNvSpPr txBox="1"/>
          <p:nvPr/>
        </p:nvSpPr>
        <p:spPr>
          <a:xfrm>
            <a:off x="296948" y="332703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pSp>
        <p:nvGrpSpPr>
          <p:cNvPr id="2" name="그룹 1">
            <a:extLst>
              <a:ext uri="{FF2B5EF4-FFF2-40B4-BE49-F238E27FC236}">
                <a16:creationId xmlns:a16="http://schemas.microsoft.com/office/drawing/2014/main" id="{0C542B9D-1814-4F10-AA5B-EC98D14EABCB}"/>
              </a:ext>
            </a:extLst>
          </p:cNvPr>
          <p:cNvGrpSpPr/>
          <p:nvPr/>
        </p:nvGrpSpPr>
        <p:grpSpPr>
          <a:xfrm>
            <a:off x="3138425" y="1064568"/>
            <a:ext cx="3454619" cy="1983017"/>
            <a:chOff x="7086600" y="1127187"/>
            <a:chExt cx="6056821" cy="3476730"/>
          </a:xfrm>
        </p:grpSpPr>
        <p:pic>
          <p:nvPicPr>
            <p:cNvPr id="30" name="그림 29">
              <a:extLst>
                <a:ext uri="{FF2B5EF4-FFF2-40B4-BE49-F238E27FC236}">
                  <a16:creationId xmlns:a16="http://schemas.microsoft.com/office/drawing/2014/main" id="{E0DA1BBC-D92F-497F-AA7D-980BAF24C698}"/>
                </a:ext>
              </a:extLst>
            </p:cNvPr>
            <p:cNvPicPr>
              <a:picLocks noChangeAspect="1"/>
            </p:cNvPicPr>
            <p:nvPr/>
          </p:nvPicPr>
          <p:blipFill rotWithShape="1">
            <a:blip r:embed="rId12">
              <a:extLst>
                <a:ext uri="{BEBA8EAE-BF5A-486C-A8C5-ECC9F3942E4B}">
                  <a14:imgProps xmlns:a14="http://schemas.microsoft.com/office/drawing/2010/main">
                    <a14:imgLayer r:embed="rId13">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l="8003" t="1015" r="47080" b="3935"/>
            <a:stretch/>
          </p:blipFill>
          <p:spPr>
            <a:xfrm>
              <a:off x="10200196" y="1527342"/>
              <a:ext cx="2943225" cy="3076575"/>
            </a:xfrm>
            <a:prstGeom prst="rect">
              <a:avLst/>
            </a:prstGeom>
          </p:spPr>
        </p:pic>
        <p:pic>
          <p:nvPicPr>
            <p:cNvPr id="31" name="그림 30">
              <a:extLst>
                <a:ext uri="{FF2B5EF4-FFF2-40B4-BE49-F238E27FC236}">
                  <a16:creationId xmlns:a16="http://schemas.microsoft.com/office/drawing/2014/main" id="{9EF241F6-AFEB-4EE1-8C16-81D5CF370885}"/>
                </a:ext>
              </a:extLst>
            </p:cNvPr>
            <p:cNvPicPr>
              <a:picLocks noChangeAspect="1"/>
            </p:cNvPicPr>
            <p:nvPr/>
          </p:nvPicPr>
          <p:blipFill rotWithShape="1">
            <a:blip r:embed="rId14">
              <a:extLst>
                <a:ext uri="{BEBA8EAE-BF5A-486C-A8C5-ECC9F3942E4B}">
                  <a14:imgProps xmlns:a14="http://schemas.microsoft.com/office/drawing/2010/main">
                    <a14:imgLayer r:embed="rId15">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l="7567" t="7293" r="47372" b="1073"/>
            <a:stretch/>
          </p:blipFill>
          <p:spPr>
            <a:xfrm>
              <a:off x="7086600" y="1504950"/>
              <a:ext cx="2952750" cy="3076575"/>
            </a:xfrm>
            <a:prstGeom prst="rect">
              <a:avLst/>
            </a:prstGeom>
          </p:spPr>
        </p:pic>
        <p:sp>
          <p:nvSpPr>
            <p:cNvPr id="17" name="TextBox 16">
              <a:extLst>
                <a:ext uri="{FF2B5EF4-FFF2-40B4-BE49-F238E27FC236}">
                  <a16:creationId xmlns:a16="http://schemas.microsoft.com/office/drawing/2014/main" id="{FF22B7E5-8894-42DD-8312-A995420AD7FF}"/>
                </a:ext>
              </a:extLst>
            </p:cNvPr>
            <p:cNvSpPr txBox="1"/>
            <p:nvPr/>
          </p:nvSpPr>
          <p:spPr>
            <a:xfrm>
              <a:off x="8040350" y="1166955"/>
              <a:ext cx="1349424" cy="420114"/>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498135BE-E887-4E62-A61B-84F8E7EF65F0}"/>
                </a:ext>
              </a:extLst>
            </p:cNvPr>
            <p:cNvSpPr txBox="1"/>
            <p:nvPr/>
          </p:nvSpPr>
          <p:spPr>
            <a:xfrm>
              <a:off x="11132536" y="1127187"/>
              <a:ext cx="1248727" cy="42011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grpSp>
      <p:sp>
        <p:nvSpPr>
          <p:cNvPr id="26" name="TextBox 25">
            <a:extLst>
              <a:ext uri="{FF2B5EF4-FFF2-40B4-BE49-F238E27FC236}">
                <a16:creationId xmlns:a16="http://schemas.microsoft.com/office/drawing/2014/main" id="{4071BA10-2EA4-4295-A6B0-134CED6CBB15}"/>
              </a:ext>
            </a:extLst>
          </p:cNvPr>
          <p:cNvSpPr txBox="1"/>
          <p:nvPr/>
        </p:nvSpPr>
        <p:spPr>
          <a:xfrm>
            <a:off x="3290070" y="332671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C2066FAE-5F9C-4BF2-BF41-106061A4E22B}"/>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20</a:t>
            </a:r>
            <a:endParaRPr lang="ko-KR" altLang="en-US" sz="1050" b="1" dirty="0">
              <a:latin typeface="Arial" panose="020B0604020202020204" pitchFamily="34" charset="0"/>
              <a:cs typeface="Arial" panose="020B0604020202020204" pitchFamily="34" charset="0"/>
            </a:endParaRPr>
          </a:p>
        </p:txBody>
      </p:sp>
      <p:grpSp>
        <p:nvGrpSpPr>
          <p:cNvPr id="15" name="그룹 14">
            <a:extLst>
              <a:ext uri="{FF2B5EF4-FFF2-40B4-BE49-F238E27FC236}">
                <a16:creationId xmlns:a16="http://schemas.microsoft.com/office/drawing/2014/main" id="{38082C70-ED95-4B41-9D1F-CAE8CAD977D4}"/>
              </a:ext>
            </a:extLst>
          </p:cNvPr>
          <p:cNvGrpSpPr/>
          <p:nvPr/>
        </p:nvGrpSpPr>
        <p:grpSpPr>
          <a:xfrm>
            <a:off x="386757" y="3353539"/>
            <a:ext cx="2858891" cy="1373056"/>
            <a:chOff x="386757" y="2659593"/>
            <a:chExt cx="2858891" cy="1373056"/>
          </a:xfrm>
        </p:grpSpPr>
        <p:pic>
          <p:nvPicPr>
            <p:cNvPr id="4" name="그림 3">
              <a:extLst>
                <a:ext uri="{FF2B5EF4-FFF2-40B4-BE49-F238E27FC236}">
                  <a16:creationId xmlns:a16="http://schemas.microsoft.com/office/drawing/2014/main" id="{CA0404E7-AA67-4DB9-938F-64AC1379820C}"/>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386757" y="3079577"/>
              <a:ext cx="916588" cy="909000"/>
            </a:xfrm>
            <a:prstGeom prst="rect">
              <a:avLst/>
            </a:prstGeom>
          </p:spPr>
        </p:pic>
        <p:sp>
          <p:nvSpPr>
            <p:cNvPr id="27" name="TextBox 26">
              <a:extLst>
                <a:ext uri="{FF2B5EF4-FFF2-40B4-BE49-F238E27FC236}">
                  <a16:creationId xmlns:a16="http://schemas.microsoft.com/office/drawing/2014/main" id="{3C142BB5-1E41-4E5D-98B8-318FD6692533}"/>
                </a:ext>
              </a:extLst>
            </p:cNvPr>
            <p:cNvSpPr txBox="1"/>
            <p:nvPr/>
          </p:nvSpPr>
          <p:spPr>
            <a:xfrm>
              <a:off x="657136" y="3047292"/>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grpSp>
          <p:nvGrpSpPr>
            <p:cNvPr id="29" name="그룹 28">
              <a:extLst>
                <a:ext uri="{FF2B5EF4-FFF2-40B4-BE49-F238E27FC236}">
                  <a16:creationId xmlns:a16="http://schemas.microsoft.com/office/drawing/2014/main" id="{8ABE2615-BC71-4A7F-B72B-8D34C22C168A}"/>
                </a:ext>
              </a:extLst>
            </p:cNvPr>
            <p:cNvGrpSpPr/>
            <p:nvPr/>
          </p:nvGrpSpPr>
          <p:grpSpPr>
            <a:xfrm>
              <a:off x="758424" y="3196696"/>
              <a:ext cx="221290" cy="154286"/>
              <a:chOff x="2353129" y="5148373"/>
              <a:chExt cx="1202313" cy="237119"/>
            </a:xfrm>
          </p:grpSpPr>
          <p:cxnSp>
            <p:nvCxnSpPr>
              <p:cNvPr id="34" name="직선 연결선 33">
                <a:extLst>
                  <a:ext uri="{FF2B5EF4-FFF2-40B4-BE49-F238E27FC236}">
                    <a16:creationId xmlns:a16="http://schemas.microsoft.com/office/drawing/2014/main" id="{BDFED863-2176-402D-8AD7-8B845BF7E7A7}"/>
                  </a:ext>
                </a:extLst>
              </p:cNvPr>
              <p:cNvCxnSpPr/>
              <p:nvPr/>
            </p:nvCxnSpPr>
            <p:spPr>
              <a:xfrm>
                <a:off x="2353133" y="5148386"/>
                <a:ext cx="1202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직선 연결선 34">
                <a:extLst>
                  <a:ext uri="{FF2B5EF4-FFF2-40B4-BE49-F238E27FC236}">
                    <a16:creationId xmlns:a16="http://schemas.microsoft.com/office/drawing/2014/main" id="{683AA8BF-8D57-4BD6-84F0-02DD6A9915DC}"/>
                  </a:ext>
                </a:extLst>
              </p:cNvPr>
              <p:cNvCxnSpPr/>
              <p:nvPr/>
            </p:nvCxnSpPr>
            <p:spPr>
              <a:xfrm rot="5400000">
                <a:off x="2300382" y="5201137"/>
                <a:ext cx="1054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직선 연결선 35">
                <a:extLst>
                  <a:ext uri="{FF2B5EF4-FFF2-40B4-BE49-F238E27FC236}">
                    <a16:creationId xmlns:a16="http://schemas.microsoft.com/office/drawing/2014/main" id="{75883429-6433-4B4E-8A28-7C04F7501CFD}"/>
                  </a:ext>
                </a:extLst>
              </p:cNvPr>
              <p:cNvCxnSpPr/>
              <p:nvPr/>
            </p:nvCxnSpPr>
            <p:spPr>
              <a:xfrm rot="5400000">
                <a:off x="3436882" y="5266933"/>
                <a:ext cx="2371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id="{BF58CEE2-F343-4249-A24F-5F513C0D62EB}"/>
                </a:ext>
              </a:extLst>
            </p:cNvPr>
            <p:cNvSpPr txBox="1"/>
            <p:nvPr/>
          </p:nvSpPr>
          <p:spPr>
            <a:xfrm>
              <a:off x="530881" y="2688705"/>
              <a:ext cx="639232" cy="415498"/>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Cortical </a:t>
              </a:r>
            </a:p>
            <a:p>
              <a:pPr algn="ctr"/>
              <a:r>
                <a:rPr lang="en-US" altLang="ko-KR" sz="700" dirty="0">
                  <a:latin typeface="Arial" panose="020B0604020202020204" pitchFamily="34" charset="0"/>
                  <a:cs typeface="Arial" panose="020B0604020202020204" pitchFamily="34" charset="0"/>
                </a:rPr>
                <a:t>Bone Volume</a:t>
              </a:r>
              <a:endParaRPr lang="ko-KR" altLang="en-US" sz="700" dirty="0">
                <a:latin typeface="Arial" panose="020B0604020202020204" pitchFamily="34" charset="0"/>
                <a:cs typeface="Arial" panose="020B0604020202020204" pitchFamily="34" charset="0"/>
              </a:endParaRPr>
            </a:p>
          </p:txBody>
        </p:sp>
        <p:pic>
          <p:nvPicPr>
            <p:cNvPr id="6" name="그림 5">
              <a:extLst>
                <a:ext uri="{FF2B5EF4-FFF2-40B4-BE49-F238E27FC236}">
                  <a16:creationId xmlns:a16="http://schemas.microsoft.com/office/drawing/2014/main" id="{8F454872-D2E8-42D5-A0B2-390ED5BD500D}"/>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1257585" y="3093989"/>
              <a:ext cx="971820" cy="894589"/>
            </a:xfrm>
            <a:prstGeom prst="rect">
              <a:avLst/>
            </a:prstGeom>
          </p:spPr>
        </p:pic>
        <p:sp>
          <p:nvSpPr>
            <p:cNvPr id="37" name="TextBox 36">
              <a:extLst>
                <a:ext uri="{FF2B5EF4-FFF2-40B4-BE49-F238E27FC236}">
                  <a16:creationId xmlns:a16="http://schemas.microsoft.com/office/drawing/2014/main" id="{91BDAE93-D830-4A13-9AD4-035B7F954FCF}"/>
                </a:ext>
              </a:extLst>
            </p:cNvPr>
            <p:cNvSpPr txBox="1"/>
            <p:nvPr/>
          </p:nvSpPr>
          <p:spPr>
            <a:xfrm>
              <a:off x="1576006" y="3037104"/>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p=0.0058</a:t>
              </a:r>
              <a:endParaRPr lang="ko-KR" altLang="en-US" sz="500" dirty="0">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3046D948-60BA-4569-9F6C-7F32E78D6378}"/>
                </a:ext>
              </a:extLst>
            </p:cNvPr>
            <p:cNvGrpSpPr/>
            <p:nvPr/>
          </p:nvGrpSpPr>
          <p:grpSpPr>
            <a:xfrm>
              <a:off x="1672313" y="3176600"/>
              <a:ext cx="252090" cy="100937"/>
              <a:chOff x="2353129" y="5148375"/>
              <a:chExt cx="1202313" cy="180000"/>
            </a:xfrm>
          </p:grpSpPr>
          <p:cxnSp>
            <p:nvCxnSpPr>
              <p:cNvPr id="39" name="직선 연결선 38">
                <a:extLst>
                  <a:ext uri="{FF2B5EF4-FFF2-40B4-BE49-F238E27FC236}">
                    <a16:creationId xmlns:a16="http://schemas.microsoft.com/office/drawing/2014/main" id="{C29E8278-8B9E-4F7F-8330-DD45AA712316}"/>
                  </a:ext>
                </a:extLst>
              </p:cNvPr>
              <p:cNvCxnSpPr/>
              <p:nvPr/>
            </p:nvCxnSpPr>
            <p:spPr>
              <a:xfrm>
                <a:off x="2353133" y="5148386"/>
                <a:ext cx="1202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직선 연결선 39">
                <a:extLst>
                  <a:ext uri="{FF2B5EF4-FFF2-40B4-BE49-F238E27FC236}">
                    <a16:creationId xmlns:a16="http://schemas.microsoft.com/office/drawing/2014/main" id="{4213D75E-9522-46C0-A8B0-14C2E09696D3}"/>
                  </a:ext>
                </a:extLst>
              </p:cNvPr>
              <p:cNvCxnSpPr/>
              <p:nvPr/>
            </p:nvCxnSpPr>
            <p:spPr>
              <a:xfrm rot="5400000">
                <a:off x="2300382" y="5201137"/>
                <a:ext cx="1054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직선 연결선 40">
                <a:extLst>
                  <a:ext uri="{FF2B5EF4-FFF2-40B4-BE49-F238E27FC236}">
                    <a16:creationId xmlns:a16="http://schemas.microsoft.com/office/drawing/2014/main" id="{02F53541-9877-4D1C-B79A-E1BD968E7C82}"/>
                  </a:ext>
                </a:extLst>
              </p:cNvPr>
              <p:cNvCxnSpPr/>
              <p:nvPr/>
            </p:nvCxnSpPr>
            <p:spPr>
              <a:xfrm rot="5400000">
                <a:off x="3465442" y="5238375"/>
                <a:ext cx="1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3" name="TextBox 52">
              <a:extLst>
                <a:ext uri="{FF2B5EF4-FFF2-40B4-BE49-F238E27FC236}">
                  <a16:creationId xmlns:a16="http://schemas.microsoft.com/office/drawing/2014/main" id="{877A6C69-42FC-4EF0-BDD0-AB3028C47877}"/>
                </a:ext>
              </a:extLst>
            </p:cNvPr>
            <p:cNvSpPr txBox="1"/>
            <p:nvPr/>
          </p:nvSpPr>
          <p:spPr>
            <a:xfrm>
              <a:off x="1387325" y="2659593"/>
              <a:ext cx="780606" cy="415498"/>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Cortical </a:t>
              </a:r>
            </a:p>
            <a:p>
              <a:pPr algn="ctr"/>
              <a:r>
                <a:rPr lang="en-US" altLang="ko-KR" sz="700" dirty="0">
                  <a:latin typeface="Arial" panose="020B0604020202020204" pitchFamily="34" charset="0"/>
                  <a:cs typeface="Arial" panose="020B0604020202020204" pitchFamily="34" charset="0"/>
                </a:rPr>
                <a:t>Bone Mineral Density</a:t>
              </a:r>
              <a:endParaRPr lang="ko-KR" altLang="en-US" sz="700" dirty="0">
                <a:latin typeface="Arial" panose="020B0604020202020204" pitchFamily="34" charset="0"/>
                <a:cs typeface="Arial" panose="020B0604020202020204" pitchFamily="34" charset="0"/>
              </a:endParaRPr>
            </a:p>
          </p:txBody>
        </p:sp>
        <p:pic>
          <p:nvPicPr>
            <p:cNvPr id="8" name="그림 7">
              <a:extLst>
                <a:ext uri="{FF2B5EF4-FFF2-40B4-BE49-F238E27FC236}">
                  <a16:creationId xmlns:a16="http://schemas.microsoft.com/office/drawing/2014/main" id="{7493DC7E-49C8-48C1-880A-35D4F43A54D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a:off x="2273828" y="3079575"/>
              <a:ext cx="971820" cy="909001"/>
            </a:xfrm>
            <a:prstGeom prst="rect">
              <a:avLst/>
            </a:prstGeom>
          </p:spPr>
        </p:pic>
        <p:sp>
          <p:nvSpPr>
            <p:cNvPr id="47" name="TextBox 46">
              <a:extLst>
                <a:ext uri="{FF2B5EF4-FFF2-40B4-BE49-F238E27FC236}">
                  <a16:creationId xmlns:a16="http://schemas.microsoft.com/office/drawing/2014/main" id="{DD74E8DC-8B28-4BBE-9247-1217C1028AF8}"/>
                </a:ext>
              </a:extLst>
            </p:cNvPr>
            <p:cNvSpPr txBox="1"/>
            <p:nvPr/>
          </p:nvSpPr>
          <p:spPr>
            <a:xfrm>
              <a:off x="2598590" y="3015576"/>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grpSp>
          <p:nvGrpSpPr>
            <p:cNvPr id="48" name="그룹 47">
              <a:extLst>
                <a:ext uri="{FF2B5EF4-FFF2-40B4-BE49-F238E27FC236}">
                  <a16:creationId xmlns:a16="http://schemas.microsoft.com/office/drawing/2014/main" id="{6C26360A-1651-4535-8B60-5A5DA7E7007B}"/>
                </a:ext>
              </a:extLst>
            </p:cNvPr>
            <p:cNvGrpSpPr/>
            <p:nvPr/>
          </p:nvGrpSpPr>
          <p:grpSpPr>
            <a:xfrm>
              <a:off x="2697951" y="3162197"/>
              <a:ext cx="221290" cy="137143"/>
              <a:chOff x="2353129" y="5148376"/>
              <a:chExt cx="1202313" cy="214010"/>
            </a:xfrm>
          </p:grpSpPr>
          <p:cxnSp>
            <p:nvCxnSpPr>
              <p:cNvPr id="49" name="직선 연결선 48">
                <a:extLst>
                  <a:ext uri="{FF2B5EF4-FFF2-40B4-BE49-F238E27FC236}">
                    <a16:creationId xmlns:a16="http://schemas.microsoft.com/office/drawing/2014/main" id="{C747C603-3850-4B01-B200-504151B73BA5}"/>
                  </a:ext>
                </a:extLst>
              </p:cNvPr>
              <p:cNvCxnSpPr/>
              <p:nvPr/>
            </p:nvCxnSpPr>
            <p:spPr>
              <a:xfrm>
                <a:off x="2353133" y="5148386"/>
                <a:ext cx="1202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직선 연결선 49">
                <a:extLst>
                  <a:ext uri="{FF2B5EF4-FFF2-40B4-BE49-F238E27FC236}">
                    <a16:creationId xmlns:a16="http://schemas.microsoft.com/office/drawing/2014/main" id="{3D11969A-E906-4084-836F-CA2362F8128A}"/>
                  </a:ext>
                </a:extLst>
              </p:cNvPr>
              <p:cNvCxnSpPr/>
              <p:nvPr/>
            </p:nvCxnSpPr>
            <p:spPr>
              <a:xfrm rot="5400000">
                <a:off x="2300382" y="5201137"/>
                <a:ext cx="1054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직선 연결선 50">
                <a:extLst>
                  <a:ext uri="{FF2B5EF4-FFF2-40B4-BE49-F238E27FC236}">
                    <a16:creationId xmlns:a16="http://schemas.microsoft.com/office/drawing/2014/main" id="{BE47B41F-FB4F-4D53-97DE-A1E90F84ED23}"/>
                  </a:ext>
                </a:extLst>
              </p:cNvPr>
              <p:cNvCxnSpPr/>
              <p:nvPr/>
            </p:nvCxnSpPr>
            <p:spPr>
              <a:xfrm rot="5400000">
                <a:off x="3448437" y="5255381"/>
                <a:ext cx="21401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B47C0140-ED96-41A0-B3CA-FD5E3DB9DC0A}"/>
                </a:ext>
              </a:extLst>
            </p:cNvPr>
            <p:cNvSpPr txBox="1"/>
            <p:nvPr/>
          </p:nvSpPr>
          <p:spPr>
            <a:xfrm>
              <a:off x="2474923" y="2719751"/>
              <a:ext cx="639232"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Cortical </a:t>
              </a:r>
            </a:p>
            <a:p>
              <a:pPr algn="ctr"/>
              <a:r>
                <a:rPr lang="en-US" altLang="ko-KR" sz="700" dirty="0">
                  <a:latin typeface="Arial" panose="020B0604020202020204" pitchFamily="34" charset="0"/>
                  <a:cs typeface="Arial" panose="020B0604020202020204" pitchFamily="34" charset="0"/>
                </a:rPr>
                <a:t>Thickness</a:t>
              </a:r>
              <a:endParaRPr lang="ko-KR" altLang="en-US" sz="700"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E84D4AD6-4A64-4A0F-9CA2-B271005959E8}"/>
                </a:ext>
              </a:extLst>
            </p:cNvPr>
            <p:cNvSpPr txBox="1"/>
            <p:nvPr/>
          </p:nvSpPr>
          <p:spPr>
            <a:xfrm>
              <a:off x="2579670"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1FAE82A5-0791-4530-ABDF-CD77CE996134}"/>
                </a:ext>
              </a:extLst>
            </p:cNvPr>
            <p:cNvSpPr txBox="1"/>
            <p:nvPr/>
          </p:nvSpPr>
          <p:spPr>
            <a:xfrm>
              <a:off x="1540713"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D7A9BD7F-13CE-435C-AD9F-647CD7BC9CB3}"/>
                </a:ext>
              </a:extLst>
            </p:cNvPr>
            <p:cNvSpPr txBox="1"/>
            <p:nvPr/>
          </p:nvSpPr>
          <p:spPr>
            <a:xfrm>
              <a:off x="1747985"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87F47C3C-E22B-4350-9127-7359DF5C120F}"/>
                </a:ext>
              </a:extLst>
            </p:cNvPr>
            <p:cNvSpPr txBox="1"/>
            <p:nvPr/>
          </p:nvSpPr>
          <p:spPr>
            <a:xfrm>
              <a:off x="612820"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A2CA2C29-2077-4455-B12D-16DDF5E36C90}"/>
                </a:ext>
              </a:extLst>
            </p:cNvPr>
            <p:cNvSpPr txBox="1"/>
            <p:nvPr/>
          </p:nvSpPr>
          <p:spPr>
            <a:xfrm>
              <a:off x="820092" y="3832594"/>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grpSp>
      <p:sp>
        <p:nvSpPr>
          <p:cNvPr id="3" name="직사각형 2">
            <a:extLst>
              <a:ext uri="{FF2B5EF4-FFF2-40B4-BE49-F238E27FC236}">
                <a16:creationId xmlns:a16="http://schemas.microsoft.com/office/drawing/2014/main" id="{84F63B20-90C4-4988-9059-FB716246BC21}"/>
              </a:ext>
            </a:extLst>
          </p:cNvPr>
          <p:cNvSpPr/>
          <p:nvPr/>
        </p:nvSpPr>
        <p:spPr>
          <a:xfrm>
            <a:off x="535867" y="4554270"/>
            <a:ext cx="2558029" cy="315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2" name="직사각형 61">
            <a:extLst>
              <a:ext uri="{FF2B5EF4-FFF2-40B4-BE49-F238E27FC236}">
                <a16:creationId xmlns:a16="http://schemas.microsoft.com/office/drawing/2014/main" id="{6EA686C6-32BD-4859-840E-E261F9543112}"/>
              </a:ext>
            </a:extLst>
          </p:cNvPr>
          <p:cNvSpPr/>
          <p:nvPr/>
        </p:nvSpPr>
        <p:spPr>
          <a:xfrm>
            <a:off x="535867" y="4554270"/>
            <a:ext cx="2920955" cy="1692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70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20F018B2-E399-4A70-B7E3-B6ACD613594A}"/>
              </a:ext>
            </a:extLst>
          </p:cNvPr>
          <p:cNvSpPr txBox="1"/>
          <p:nvPr/>
        </p:nvSpPr>
        <p:spPr>
          <a:xfrm>
            <a:off x="2786942"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AB39C48B-6128-43B9-848D-7FE9F89E2842}"/>
              </a:ext>
            </a:extLst>
          </p:cNvPr>
          <p:cNvSpPr txBox="1"/>
          <p:nvPr/>
        </p:nvSpPr>
        <p:spPr>
          <a:xfrm>
            <a:off x="2554820"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7A53D3B-172D-4881-BC35-6A28974BE50E}"/>
              </a:ext>
            </a:extLst>
          </p:cNvPr>
          <p:cNvSpPr txBox="1"/>
          <p:nvPr/>
        </p:nvSpPr>
        <p:spPr>
          <a:xfrm>
            <a:off x="1769754"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70AF614F-7F38-45E2-8F76-E2C38B791A5F}"/>
              </a:ext>
            </a:extLst>
          </p:cNvPr>
          <p:cNvSpPr txBox="1"/>
          <p:nvPr/>
        </p:nvSpPr>
        <p:spPr>
          <a:xfrm>
            <a:off x="1537632"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9E34A248-213E-4E73-81F3-4301722C2605}"/>
              </a:ext>
            </a:extLst>
          </p:cNvPr>
          <p:cNvSpPr txBox="1"/>
          <p:nvPr/>
        </p:nvSpPr>
        <p:spPr>
          <a:xfrm>
            <a:off x="847709"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CA626C80-721C-4967-B167-9FF94C985E74}"/>
              </a:ext>
            </a:extLst>
          </p:cNvPr>
          <p:cNvSpPr txBox="1"/>
          <p:nvPr/>
        </p:nvSpPr>
        <p:spPr>
          <a:xfrm>
            <a:off x="615587" y="4526540"/>
            <a:ext cx="55925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6400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550C9C2-94E3-4BE8-B7EE-A09E6C1E2307}"/>
              </a:ext>
            </a:extLst>
          </p:cNvPr>
          <p:cNvSpPr txBox="1"/>
          <p:nvPr/>
        </p:nvSpPr>
        <p:spPr>
          <a:xfrm>
            <a:off x="470167" y="4173686"/>
            <a:ext cx="5911161" cy="923330"/>
          </a:xfrm>
          <a:prstGeom prst="rect">
            <a:avLst/>
          </a:prstGeom>
          <a:noFill/>
        </p:spPr>
        <p:txBody>
          <a:bodyPr wrap="square" rtlCol="0">
            <a:spAutoFit/>
          </a:bodyPr>
          <a:lstStyle/>
          <a:p>
            <a:pPr algn="just" latinLnBrk="0"/>
            <a:r>
              <a:rPr lang="en-US" altLang="ko-KR" sz="900" b="1" dirty="0">
                <a:latin typeface="Arial" panose="020B0604020202020204" pitchFamily="34" charset="0"/>
                <a:cs typeface="Arial" panose="020B0604020202020204" pitchFamily="34" charset="0"/>
              </a:rPr>
              <a:t>Supplementary Figure 21.</a:t>
            </a:r>
            <a:r>
              <a:rPr lang="en-US" altLang="ko-KR" sz="900" kern="100" dirty="0">
                <a:solidFill>
                  <a:srgbClr val="000000"/>
                </a:solidFill>
                <a:latin typeface="Arial" panose="020B0604020202020204" pitchFamily="34" charset="0"/>
                <a:cs typeface="Arial" panose="020B0604020202020204" pitchFamily="34" charset="0"/>
              </a:rPr>
              <a:t> </a:t>
            </a:r>
            <a:r>
              <a:rPr lang="en-US" altLang="ko-KR" sz="900" b="1" kern="100" dirty="0">
                <a:solidFill>
                  <a:srgbClr val="000000"/>
                </a:solidFill>
                <a:latin typeface="Arial" panose="020B0604020202020204" pitchFamily="34" charset="0"/>
                <a:cs typeface="Arial" panose="020B0604020202020204" pitchFamily="34" charset="0"/>
              </a:rPr>
              <a:t>Expression of osteoblast marker proteins in the proximal tibias and distal femurs of 6-week-old </a:t>
            </a:r>
            <a:r>
              <a:rPr lang="en-US" altLang="ko-KR" sz="900" b="1" i="1" kern="100" dirty="0">
                <a:solidFill>
                  <a:srgbClr val="000000"/>
                </a:solidFill>
                <a:latin typeface="Arial" panose="020B0604020202020204" pitchFamily="34" charset="0"/>
                <a:cs typeface="Arial" panose="020B0604020202020204" pitchFamily="34" charset="0"/>
              </a:rPr>
              <a:t>Mast4</a:t>
            </a:r>
            <a:r>
              <a:rPr lang="en-US" altLang="ko-KR" sz="900" b="1" i="1" kern="100" baseline="30000" dirty="0">
                <a:solidFill>
                  <a:srgbClr val="000000"/>
                </a:solidFill>
                <a:latin typeface="Arial" panose="020B0604020202020204" pitchFamily="34" charset="0"/>
                <a:cs typeface="Arial" panose="020B0604020202020204" pitchFamily="34" charset="0"/>
              </a:rPr>
              <a:t>+/+</a:t>
            </a:r>
            <a:r>
              <a:rPr lang="en-US" altLang="ko-KR" sz="900" b="1" kern="100" dirty="0">
                <a:solidFill>
                  <a:srgbClr val="000000"/>
                </a:solidFill>
                <a:latin typeface="Arial" panose="020B0604020202020204" pitchFamily="34" charset="0"/>
                <a:cs typeface="Arial" panose="020B0604020202020204" pitchFamily="34" charset="0"/>
              </a:rPr>
              <a:t> and </a:t>
            </a:r>
            <a:r>
              <a:rPr lang="en-US" altLang="ko-KR" sz="900" b="1" i="1" kern="100" dirty="0">
                <a:solidFill>
                  <a:srgbClr val="000000"/>
                </a:solidFill>
                <a:latin typeface="Arial" panose="020B0604020202020204" pitchFamily="34" charset="0"/>
                <a:cs typeface="Arial" panose="020B0604020202020204" pitchFamily="34" charset="0"/>
              </a:rPr>
              <a:t>Mast4</a:t>
            </a:r>
            <a:r>
              <a:rPr lang="en-US" altLang="ko-KR" sz="900" b="1" i="1" kern="100" baseline="30000" dirty="0">
                <a:solidFill>
                  <a:srgbClr val="000000"/>
                </a:solidFill>
                <a:latin typeface="Arial" panose="020B0604020202020204" pitchFamily="34" charset="0"/>
                <a:cs typeface="Arial" panose="020B0604020202020204" pitchFamily="34" charset="0"/>
              </a:rPr>
              <a:t>-/-</a:t>
            </a:r>
            <a:r>
              <a:rPr lang="en-US" altLang="ko-KR" sz="900" b="1" kern="100" dirty="0">
                <a:solidFill>
                  <a:srgbClr val="000000"/>
                </a:solidFill>
                <a:latin typeface="Arial" panose="020B0604020202020204" pitchFamily="34" charset="0"/>
                <a:cs typeface="Arial" panose="020B0604020202020204" pitchFamily="34" charset="0"/>
              </a:rPr>
              <a:t> mice. </a:t>
            </a:r>
            <a:r>
              <a:rPr lang="en-US" altLang="ko-KR" sz="900" kern="100" dirty="0">
                <a:solidFill>
                  <a:srgbClr val="000000"/>
                </a:solidFill>
                <a:latin typeface="Arial" panose="020B0604020202020204" pitchFamily="34" charset="0"/>
                <a:cs typeface="Arial" panose="020B0604020202020204" pitchFamily="34" charset="0"/>
              </a:rPr>
              <a:t>(</a:t>
            </a:r>
            <a:r>
              <a:rPr lang="en-US" altLang="ko-KR" sz="900" b="1" kern="100" dirty="0">
                <a:solidFill>
                  <a:srgbClr val="000000"/>
                </a:solidFill>
                <a:latin typeface="Arial" panose="020B0604020202020204" pitchFamily="34" charset="0"/>
                <a:cs typeface="Arial" panose="020B0604020202020204" pitchFamily="34" charset="0"/>
              </a:rPr>
              <a:t>a</a:t>
            </a:r>
            <a:r>
              <a:rPr lang="en-US" altLang="ko-KR" sz="900" kern="100" dirty="0">
                <a:solidFill>
                  <a:srgbClr val="000000"/>
                </a:solidFill>
                <a:latin typeface="Arial" panose="020B0604020202020204" pitchFamily="34" charset="0"/>
                <a:cs typeface="Arial" panose="020B0604020202020204" pitchFamily="34" charset="0"/>
              </a:rPr>
              <a:t>) Expression of Runx2 in the proximal tibial metaphysis of </a:t>
            </a:r>
            <a:r>
              <a:rPr lang="en-US" altLang="ko-KR" sz="900" i="1" kern="100" dirty="0">
                <a:solidFill>
                  <a:srgbClr val="000000"/>
                </a:solidFill>
                <a:latin typeface="Arial" panose="020B0604020202020204" pitchFamily="34" charset="0"/>
                <a:cs typeface="Arial" panose="020B0604020202020204" pitchFamily="34" charset="0"/>
              </a:rPr>
              <a:t>Mast4</a:t>
            </a:r>
            <a:r>
              <a:rPr lang="en-US" altLang="ko-KR" sz="900" i="1" kern="100" baseline="30000" dirty="0">
                <a:solidFill>
                  <a:srgbClr val="000000"/>
                </a:solidFill>
                <a:latin typeface="Arial" panose="020B0604020202020204" pitchFamily="34" charset="0"/>
                <a:cs typeface="Arial" panose="020B0604020202020204" pitchFamily="34" charset="0"/>
              </a:rPr>
              <a:t>+/+</a:t>
            </a:r>
            <a:r>
              <a:rPr lang="en-US" altLang="ko-KR" sz="900" kern="100" dirty="0">
                <a:solidFill>
                  <a:srgbClr val="000000"/>
                </a:solidFill>
                <a:latin typeface="Arial" panose="020B0604020202020204" pitchFamily="34" charset="0"/>
                <a:cs typeface="Arial" panose="020B0604020202020204" pitchFamily="34" charset="0"/>
              </a:rPr>
              <a:t> and </a:t>
            </a:r>
            <a:r>
              <a:rPr lang="en-US" altLang="ko-KR" sz="900" i="1" kern="100" dirty="0">
                <a:solidFill>
                  <a:srgbClr val="000000"/>
                </a:solidFill>
                <a:latin typeface="Arial" panose="020B0604020202020204" pitchFamily="34" charset="0"/>
                <a:cs typeface="Arial" panose="020B0604020202020204" pitchFamily="34" charset="0"/>
              </a:rPr>
              <a:t>Mast4</a:t>
            </a:r>
            <a:r>
              <a:rPr lang="en-US" altLang="ko-KR" sz="900" i="1" kern="100" baseline="30000" dirty="0">
                <a:solidFill>
                  <a:srgbClr val="000000"/>
                </a:solidFill>
                <a:latin typeface="Arial" panose="020B0604020202020204" pitchFamily="34" charset="0"/>
                <a:cs typeface="Arial" panose="020B0604020202020204" pitchFamily="34" charset="0"/>
              </a:rPr>
              <a:t>-/-</a:t>
            </a:r>
            <a:r>
              <a:rPr lang="en-US" altLang="ko-KR" sz="900" kern="100" dirty="0">
                <a:solidFill>
                  <a:srgbClr val="000000"/>
                </a:solidFill>
                <a:latin typeface="Arial" panose="020B0604020202020204" pitchFamily="34" charset="0"/>
                <a:cs typeface="Arial" panose="020B0604020202020204" pitchFamily="34" charset="0"/>
              </a:rPr>
              <a:t> mice. GP: Growth plate, MP: Metaphysis. The images showing the expression of Osterix and Mmp13 correspond to Fig. 5g. (</a:t>
            </a:r>
            <a:r>
              <a:rPr lang="en-US" altLang="ko-KR" sz="900" b="1" kern="100" dirty="0">
                <a:solidFill>
                  <a:srgbClr val="000000"/>
                </a:solidFill>
                <a:latin typeface="Arial" panose="020B0604020202020204" pitchFamily="34" charset="0"/>
                <a:cs typeface="Arial" panose="020B0604020202020204" pitchFamily="34" charset="0"/>
              </a:rPr>
              <a:t>b</a:t>
            </a:r>
            <a:r>
              <a:rPr lang="en-US" altLang="ko-KR" sz="900" kern="100" dirty="0">
                <a:solidFill>
                  <a:srgbClr val="000000"/>
                </a:solidFill>
                <a:latin typeface="Arial" panose="020B0604020202020204" pitchFamily="34" charset="0"/>
                <a:cs typeface="Arial" panose="020B0604020202020204" pitchFamily="34" charset="0"/>
              </a:rPr>
              <a:t>) Expression of Runx2, Osterix, and Mmp13 are reduced in the periosteum of 6-week-old </a:t>
            </a:r>
            <a:r>
              <a:rPr lang="en-US" altLang="ko-KR" sz="900" i="1" kern="100" dirty="0">
                <a:solidFill>
                  <a:srgbClr val="000000"/>
                </a:solidFill>
                <a:latin typeface="Arial" panose="020B0604020202020204" pitchFamily="34" charset="0"/>
                <a:cs typeface="Arial" panose="020B0604020202020204" pitchFamily="34" charset="0"/>
              </a:rPr>
              <a:t>Mast4</a:t>
            </a:r>
            <a:r>
              <a:rPr lang="en-US" altLang="ko-KR" sz="900" i="1" kern="100" baseline="30000" dirty="0">
                <a:solidFill>
                  <a:srgbClr val="000000"/>
                </a:solidFill>
                <a:latin typeface="Arial" panose="020B0604020202020204" pitchFamily="34" charset="0"/>
                <a:cs typeface="Arial" panose="020B0604020202020204" pitchFamily="34" charset="0"/>
              </a:rPr>
              <a:t>-/-</a:t>
            </a:r>
            <a:r>
              <a:rPr lang="en-US" altLang="ko-KR" sz="900" kern="100" dirty="0">
                <a:solidFill>
                  <a:srgbClr val="000000"/>
                </a:solidFill>
                <a:latin typeface="Arial" panose="020B0604020202020204" pitchFamily="34" charset="0"/>
                <a:cs typeface="Arial" panose="020B0604020202020204" pitchFamily="34" charset="0"/>
              </a:rPr>
              <a:t> mice distal femur. P: Periosteum, C: Cortex, M: Medulla.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representative images were obtained from immunostainings of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(n=3).</a:t>
            </a:r>
            <a:endParaRPr lang="ko-KR" altLang="ko-KR" sz="900"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991E40CB-1B6A-4D8F-9777-23472A7AE246}"/>
              </a:ext>
            </a:extLst>
          </p:cNvPr>
          <p:cNvSpPr txBox="1"/>
          <p:nvPr/>
        </p:nvSpPr>
        <p:spPr>
          <a:xfrm>
            <a:off x="421818" y="969735"/>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9E9FE60B-790D-42E9-960A-B9653773A9C1}"/>
              </a:ext>
            </a:extLst>
          </p:cNvPr>
          <p:cNvSpPr txBox="1"/>
          <p:nvPr/>
        </p:nvSpPr>
        <p:spPr>
          <a:xfrm>
            <a:off x="4130068" y="96973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pSp>
        <p:nvGrpSpPr>
          <p:cNvPr id="2" name="그룹 1">
            <a:extLst>
              <a:ext uri="{FF2B5EF4-FFF2-40B4-BE49-F238E27FC236}">
                <a16:creationId xmlns:a16="http://schemas.microsoft.com/office/drawing/2014/main" id="{2A92AA68-94D3-4093-9A65-E232052E974F}"/>
              </a:ext>
            </a:extLst>
          </p:cNvPr>
          <p:cNvGrpSpPr/>
          <p:nvPr/>
        </p:nvGrpSpPr>
        <p:grpSpPr>
          <a:xfrm>
            <a:off x="4342793" y="992453"/>
            <a:ext cx="1894519" cy="2822072"/>
            <a:chOff x="5784114" y="2067087"/>
            <a:chExt cx="3978488" cy="5926352"/>
          </a:xfrm>
        </p:grpSpPr>
        <p:pic>
          <p:nvPicPr>
            <p:cNvPr id="48" name="그림 47">
              <a:extLst>
                <a:ext uri="{FF2B5EF4-FFF2-40B4-BE49-F238E27FC236}">
                  <a16:creationId xmlns:a16="http://schemas.microsoft.com/office/drawing/2014/main" id="{D27C124A-B149-4009-A792-1F2943DDC010}"/>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flipH="1">
              <a:off x="8016602" y="2513387"/>
              <a:ext cx="1746000" cy="1746000"/>
            </a:xfrm>
            <a:prstGeom prst="rect">
              <a:avLst/>
            </a:prstGeom>
          </p:spPr>
        </p:pic>
        <p:pic>
          <p:nvPicPr>
            <p:cNvPr id="49" name="그림 48">
              <a:extLst>
                <a:ext uri="{FF2B5EF4-FFF2-40B4-BE49-F238E27FC236}">
                  <a16:creationId xmlns:a16="http://schemas.microsoft.com/office/drawing/2014/main" id="{20656438-9269-46E9-A4E5-A19D415B50B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6184549" y="2513387"/>
              <a:ext cx="1746000" cy="1746000"/>
            </a:xfrm>
            <a:prstGeom prst="rect">
              <a:avLst/>
            </a:prstGeom>
          </p:spPr>
        </p:pic>
        <p:pic>
          <p:nvPicPr>
            <p:cNvPr id="51" name="그림 50">
              <a:extLst>
                <a:ext uri="{FF2B5EF4-FFF2-40B4-BE49-F238E27FC236}">
                  <a16:creationId xmlns:a16="http://schemas.microsoft.com/office/drawing/2014/main" id="{C9C1B55D-1075-4C2A-85F0-E61FD58486D6}"/>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tretch>
              <a:fillRect/>
            </a:stretch>
          </p:blipFill>
          <p:spPr>
            <a:xfrm flipH="1">
              <a:off x="6184549" y="4376512"/>
              <a:ext cx="1746000" cy="1746000"/>
            </a:xfrm>
            <a:prstGeom prst="rect">
              <a:avLst/>
            </a:prstGeom>
          </p:spPr>
        </p:pic>
        <p:pic>
          <p:nvPicPr>
            <p:cNvPr id="52" name="그림 51">
              <a:extLst>
                <a:ext uri="{FF2B5EF4-FFF2-40B4-BE49-F238E27FC236}">
                  <a16:creationId xmlns:a16="http://schemas.microsoft.com/office/drawing/2014/main" id="{3D184B4F-1646-4F7A-AAAC-3564968EA087}"/>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a:ext>
              </a:extLst>
            </a:blip>
            <a:stretch>
              <a:fillRect/>
            </a:stretch>
          </p:blipFill>
          <p:spPr>
            <a:xfrm flipH="1">
              <a:off x="7998334" y="4375406"/>
              <a:ext cx="1746000" cy="1746000"/>
            </a:xfrm>
            <a:prstGeom prst="rect">
              <a:avLst/>
            </a:prstGeom>
          </p:spPr>
        </p:pic>
        <p:pic>
          <p:nvPicPr>
            <p:cNvPr id="53" name="그림 52">
              <a:extLst>
                <a:ext uri="{FF2B5EF4-FFF2-40B4-BE49-F238E27FC236}">
                  <a16:creationId xmlns:a16="http://schemas.microsoft.com/office/drawing/2014/main" id="{E7D07A46-B143-4096-ACBB-227535F79AB9}"/>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flipH="1">
              <a:off x="6184549" y="6247439"/>
              <a:ext cx="1746000" cy="1746000"/>
            </a:xfrm>
            <a:prstGeom prst="rect">
              <a:avLst/>
            </a:prstGeom>
          </p:spPr>
        </p:pic>
        <p:pic>
          <p:nvPicPr>
            <p:cNvPr id="54" name="그림 53">
              <a:extLst>
                <a:ext uri="{FF2B5EF4-FFF2-40B4-BE49-F238E27FC236}">
                  <a16:creationId xmlns:a16="http://schemas.microsoft.com/office/drawing/2014/main" id="{30B3CA06-5D24-4ACD-BF5C-3B2AE618384E}"/>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8016602" y="6247389"/>
              <a:ext cx="1746000" cy="1746000"/>
            </a:xfrm>
            <a:prstGeom prst="rect">
              <a:avLst/>
            </a:prstGeom>
          </p:spPr>
        </p:pic>
        <p:sp>
          <p:nvSpPr>
            <p:cNvPr id="55" name="TextBox 54">
              <a:extLst>
                <a:ext uri="{FF2B5EF4-FFF2-40B4-BE49-F238E27FC236}">
                  <a16:creationId xmlns:a16="http://schemas.microsoft.com/office/drawing/2014/main" id="{72CC3216-69EC-4534-8E36-350C42EFC980}"/>
                </a:ext>
              </a:extLst>
            </p:cNvPr>
            <p:cNvSpPr txBox="1"/>
            <p:nvPr/>
          </p:nvSpPr>
          <p:spPr>
            <a:xfrm>
              <a:off x="6434508" y="2557657"/>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BE9E3A83-2F78-40CE-8DFE-C6583E53E9B0}"/>
                </a:ext>
              </a:extLst>
            </p:cNvPr>
            <p:cNvSpPr txBox="1"/>
            <p:nvPr/>
          </p:nvSpPr>
          <p:spPr>
            <a:xfrm>
              <a:off x="7075523" y="2557657"/>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4319B254-A7C7-4D06-933B-69E9C2EC52E9}"/>
                </a:ext>
              </a:extLst>
            </p:cNvPr>
            <p:cNvSpPr txBox="1"/>
            <p:nvPr/>
          </p:nvSpPr>
          <p:spPr>
            <a:xfrm>
              <a:off x="7566841" y="2560387"/>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M</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F7C0A548-AAC8-4692-B69F-207473A12F12}"/>
                </a:ext>
              </a:extLst>
            </p:cNvPr>
            <p:cNvSpPr txBox="1"/>
            <p:nvPr/>
          </p:nvSpPr>
          <p:spPr>
            <a:xfrm>
              <a:off x="8143922" y="2547664"/>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5A08EB1F-4052-4A06-8B56-5B27009A05B1}"/>
                </a:ext>
              </a:extLst>
            </p:cNvPr>
            <p:cNvSpPr txBox="1"/>
            <p:nvPr/>
          </p:nvSpPr>
          <p:spPr>
            <a:xfrm>
              <a:off x="8784935" y="2547664"/>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286CEFBE-A43F-49EA-98AC-03056BAA2938}"/>
                </a:ext>
              </a:extLst>
            </p:cNvPr>
            <p:cNvSpPr txBox="1"/>
            <p:nvPr/>
          </p:nvSpPr>
          <p:spPr>
            <a:xfrm>
              <a:off x="9276255" y="2550394"/>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M</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DCC783FC-98C3-49CB-B437-7D38542B4C1C}"/>
                </a:ext>
              </a:extLst>
            </p:cNvPr>
            <p:cNvSpPr txBox="1"/>
            <p:nvPr/>
          </p:nvSpPr>
          <p:spPr>
            <a:xfrm>
              <a:off x="6370158" y="4375405"/>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D7D3F011-F82F-4AAE-8C79-F6332C104B2B}"/>
                </a:ext>
              </a:extLst>
            </p:cNvPr>
            <p:cNvSpPr txBox="1"/>
            <p:nvPr/>
          </p:nvSpPr>
          <p:spPr>
            <a:xfrm>
              <a:off x="7011168" y="4375405"/>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3621F896-7812-4AB5-B8B4-26B526385F6C}"/>
                </a:ext>
              </a:extLst>
            </p:cNvPr>
            <p:cNvSpPr txBox="1"/>
            <p:nvPr/>
          </p:nvSpPr>
          <p:spPr>
            <a:xfrm>
              <a:off x="7502490" y="4378137"/>
              <a:ext cx="363707" cy="393992"/>
            </a:xfrm>
            <a:prstGeom prst="rect">
              <a:avLst/>
            </a:prstGeom>
            <a:noFill/>
          </p:spPr>
          <p:txBody>
            <a:bodyPr wrap="square" rtlCol="0">
              <a:spAutoFit/>
            </a:bodyPr>
            <a:lstStyle/>
            <a:p>
              <a:r>
                <a:rPr lang="en-US" altLang="ko-KR" sz="619" b="1" dirty="0">
                  <a:latin typeface="Arial" panose="020B0604020202020204" pitchFamily="34" charset="0"/>
                  <a:cs typeface="Arial" panose="020B0604020202020204" pitchFamily="34" charset="0"/>
                </a:rPr>
                <a:t>M</a:t>
              </a:r>
              <a:endParaRPr lang="ko-KR" altLang="en-US" sz="619" b="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4C739E57-4A0A-45D7-8021-CF13BD105E3F}"/>
                </a:ext>
              </a:extLst>
            </p:cNvPr>
            <p:cNvSpPr txBox="1"/>
            <p:nvPr/>
          </p:nvSpPr>
          <p:spPr>
            <a:xfrm>
              <a:off x="8083634" y="4378162"/>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AA26C270-E756-4B7C-8372-0A73866A3B0D}"/>
                </a:ext>
              </a:extLst>
            </p:cNvPr>
            <p:cNvSpPr txBox="1"/>
            <p:nvPr/>
          </p:nvSpPr>
          <p:spPr>
            <a:xfrm>
              <a:off x="8724646" y="4378162"/>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4E01D5F1-36ED-40AC-885C-C3CC72794648}"/>
                </a:ext>
              </a:extLst>
            </p:cNvPr>
            <p:cNvSpPr txBox="1"/>
            <p:nvPr/>
          </p:nvSpPr>
          <p:spPr>
            <a:xfrm>
              <a:off x="9215966" y="4380895"/>
              <a:ext cx="363707" cy="393992"/>
            </a:xfrm>
            <a:prstGeom prst="rect">
              <a:avLst/>
            </a:prstGeom>
            <a:noFill/>
          </p:spPr>
          <p:txBody>
            <a:bodyPr wrap="square" rtlCol="0">
              <a:spAutoFit/>
            </a:bodyPr>
            <a:lstStyle/>
            <a:p>
              <a:r>
                <a:rPr lang="en-US" altLang="ko-KR" sz="619" b="1" dirty="0">
                  <a:latin typeface="Arial" panose="020B0604020202020204" pitchFamily="34" charset="0"/>
                  <a:cs typeface="Arial" panose="020B0604020202020204" pitchFamily="34" charset="0"/>
                </a:rPr>
                <a:t>M</a:t>
              </a:r>
              <a:endParaRPr lang="ko-KR" altLang="en-US" sz="619" b="1"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id="{285A6F43-58DC-4D5A-A846-836CE02B982B}"/>
                </a:ext>
              </a:extLst>
            </p:cNvPr>
            <p:cNvSpPr txBox="1"/>
            <p:nvPr/>
          </p:nvSpPr>
          <p:spPr>
            <a:xfrm>
              <a:off x="6291845" y="631695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42F4A05A-C3F9-4729-9E05-424C3A417428}"/>
                </a:ext>
              </a:extLst>
            </p:cNvPr>
            <p:cNvSpPr txBox="1"/>
            <p:nvPr/>
          </p:nvSpPr>
          <p:spPr>
            <a:xfrm>
              <a:off x="6932855" y="631695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54364046-76A7-4948-9A4F-2E1D984EAFAC}"/>
                </a:ext>
              </a:extLst>
            </p:cNvPr>
            <p:cNvSpPr txBox="1"/>
            <p:nvPr/>
          </p:nvSpPr>
          <p:spPr>
            <a:xfrm>
              <a:off x="7424175" y="631968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M</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31502D3E-811A-4D98-A935-1D5010EAEEDB}"/>
                </a:ext>
              </a:extLst>
            </p:cNvPr>
            <p:cNvSpPr txBox="1"/>
            <p:nvPr/>
          </p:nvSpPr>
          <p:spPr>
            <a:xfrm>
              <a:off x="8160909" y="631695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P</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9CB70DB2-0F36-461C-AA94-573778CC9983}"/>
                </a:ext>
              </a:extLst>
            </p:cNvPr>
            <p:cNvSpPr txBox="1"/>
            <p:nvPr/>
          </p:nvSpPr>
          <p:spPr>
            <a:xfrm>
              <a:off x="8801922" y="631695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C</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0BA06060-D346-4009-A091-434716EC94FA}"/>
                </a:ext>
              </a:extLst>
            </p:cNvPr>
            <p:cNvSpPr txBox="1"/>
            <p:nvPr/>
          </p:nvSpPr>
          <p:spPr>
            <a:xfrm>
              <a:off x="9293242" y="6319686"/>
              <a:ext cx="363707" cy="393992"/>
            </a:xfrm>
            <a:prstGeom prst="rect">
              <a:avLst/>
            </a:prstGeom>
            <a:noFill/>
          </p:spPr>
          <p:txBody>
            <a:bodyPr wrap="square" rtlCol="0">
              <a:spAutoFit/>
            </a:bodyPr>
            <a:lstStyle/>
            <a:p>
              <a:r>
                <a:rPr lang="en-US" altLang="ko-KR" sz="619" b="1" dirty="0">
                  <a:solidFill>
                    <a:schemeClr val="bg1"/>
                  </a:solidFill>
                  <a:latin typeface="Arial" panose="020B0604020202020204" pitchFamily="34" charset="0"/>
                  <a:cs typeface="Arial" panose="020B0604020202020204" pitchFamily="34" charset="0"/>
                </a:rPr>
                <a:t>M</a:t>
              </a:r>
              <a:endParaRPr lang="ko-KR" altLang="en-US" sz="619" b="1" dirty="0">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32200877-1FB7-4581-9055-DE0C77F7F085}"/>
                </a:ext>
              </a:extLst>
            </p:cNvPr>
            <p:cNvSpPr txBox="1"/>
            <p:nvPr/>
          </p:nvSpPr>
          <p:spPr>
            <a:xfrm>
              <a:off x="7366182" y="3788820"/>
              <a:ext cx="788390" cy="347672"/>
            </a:xfrm>
            <a:prstGeom prst="rect">
              <a:avLst/>
            </a:prstGeom>
            <a:noFill/>
          </p:spPr>
          <p:txBody>
            <a:bodyPr wrap="none" rtlCol="0">
              <a:spAutoFit/>
            </a:bodyPr>
            <a:lstStyle/>
            <a:p>
              <a:r>
                <a:rPr lang="en-US" sz="476" b="1" dirty="0">
                  <a:solidFill>
                    <a:schemeClr val="bg1"/>
                  </a:solidFill>
                  <a:latin typeface="Arial" panose="020B0604020202020204" pitchFamily="34" charset="0"/>
                  <a:cs typeface="Arial" panose="020B0604020202020204" pitchFamily="34" charset="0"/>
                </a:rPr>
                <a:t>100</a:t>
              </a:r>
              <a:r>
                <a:rPr lang="en-US" sz="476" b="1" dirty="0">
                  <a:solidFill>
                    <a:schemeClr val="bg1"/>
                  </a:solidFill>
                  <a:latin typeface="Symbol" panose="05050102010706020507" pitchFamily="18" charset="2"/>
                  <a:cs typeface="Arial" panose="020B0604020202020204" pitchFamily="34" charset="0"/>
                </a:rPr>
                <a:t>m</a:t>
              </a:r>
              <a:r>
                <a:rPr lang="en-US" sz="476" b="1" dirty="0">
                  <a:solidFill>
                    <a:schemeClr val="bg1"/>
                  </a:solidFill>
                  <a:latin typeface="Arial" panose="020B0604020202020204" pitchFamily="34" charset="0"/>
                  <a:cs typeface="Arial" panose="020B0604020202020204" pitchFamily="34" charset="0"/>
                </a:rPr>
                <a:t>m</a:t>
              </a:r>
            </a:p>
          </p:txBody>
        </p:sp>
        <p:cxnSp>
          <p:nvCxnSpPr>
            <p:cNvPr id="73" name="직선 연결선 72">
              <a:extLst>
                <a:ext uri="{FF2B5EF4-FFF2-40B4-BE49-F238E27FC236}">
                  <a16:creationId xmlns:a16="http://schemas.microsoft.com/office/drawing/2014/main" id="{8B388C7F-7D95-4C1B-ACAA-0E180BEF2EA9}"/>
                </a:ext>
              </a:extLst>
            </p:cNvPr>
            <p:cNvCxnSpPr/>
            <p:nvPr/>
          </p:nvCxnSpPr>
          <p:spPr>
            <a:xfrm>
              <a:off x="7482668" y="4090657"/>
              <a:ext cx="396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7DB8409C-59C7-4E31-88DF-EB7608CB9646}"/>
                </a:ext>
              </a:extLst>
            </p:cNvPr>
            <p:cNvSpPr txBox="1"/>
            <p:nvPr/>
          </p:nvSpPr>
          <p:spPr>
            <a:xfrm>
              <a:off x="8289717" y="2067087"/>
              <a:ext cx="1409246"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804206A0-62D4-4B29-BD04-E48A5C50BE62}"/>
                </a:ext>
              </a:extLst>
            </p:cNvPr>
            <p:cNvSpPr txBox="1"/>
            <p:nvPr/>
          </p:nvSpPr>
          <p:spPr>
            <a:xfrm rot="16200000">
              <a:off x="5229685" y="3231136"/>
              <a:ext cx="1528977"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Runx2 </a:t>
              </a:r>
              <a:r>
                <a:rPr lang="en-US" altLang="ko-KR" sz="700" dirty="0">
                  <a:latin typeface="Arial" panose="020B0604020202020204" pitchFamily="34" charset="0"/>
                  <a:cs typeface="Arial" panose="020B0604020202020204" pitchFamily="34" charset="0"/>
                </a:rPr>
                <a:t>/ </a:t>
              </a:r>
              <a:r>
                <a:rPr lang="en-US" altLang="ko-KR" sz="700" dirty="0">
                  <a:solidFill>
                    <a:schemeClr val="bg1">
                      <a:lumMod val="65000"/>
                    </a:schemeClr>
                  </a:solidFill>
                  <a:latin typeface="Arial" panose="020B0604020202020204" pitchFamily="34" charset="0"/>
                  <a:cs typeface="Arial" panose="020B0604020202020204" pitchFamily="34" charset="0"/>
                </a:rPr>
                <a:t>DAPI</a:t>
              </a:r>
              <a:endParaRPr lang="ko-KR" altLang="en-US" sz="700" dirty="0">
                <a:solidFill>
                  <a:schemeClr val="bg1">
                    <a:lumMod val="65000"/>
                  </a:schemeClr>
                </a:solidFill>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E33BEB1B-E49F-4540-902F-4BCDEAD43F17}"/>
                </a:ext>
              </a:extLst>
            </p:cNvPr>
            <p:cNvSpPr txBox="1"/>
            <p:nvPr/>
          </p:nvSpPr>
          <p:spPr>
            <a:xfrm rot="16200000">
              <a:off x="5201070" y="5038352"/>
              <a:ext cx="1586204"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Osterix </a:t>
              </a:r>
              <a:r>
                <a:rPr lang="en-US" altLang="ko-KR" sz="700" dirty="0">
                  <a:latin typeface="Arial" panose="020B0604020202020204" pitchFamily="34" charset="0"/>
                  <a:cs typeface="Arial" panose="020B0604020202020204" pitchFamily="34" charset="0"/>
                </a:rPr>
                <a:t>/ </a:t>
              </a:r>
              <a:r>
                <a:rPr lang="en-US" altLang="ko-KR" sz="700" dirty="0">
                  <a:solidFill>
                    <a:schemeClr val="bg1">
                      <a:lumMod val="65000"/>
                    </a:schemeClr>
                  </a:solidFill>
                  <a:latin typeface="Arial" panose="020B0604020202020204" pitchFamily="34" charset="0"/>
                  <a:cs typeface="Arial" panose="020B0604020202020204" pitchFamily="34" charset="0"/>
                </a:rPr>
                <a:t>DAPI</a:t>
              </a:r>
              <a:endParaRPr lang="ko-KR" altLang="en-US" sz="700" dirty="0">
                <a:solidFill>
                  <a:schemeClr val="bg1">
                    <a:lumMod val="65000"/>
                  </a:schemeClr>
                </a:solidFill>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A9CDC599-4524-4645-9D2C-90E888023A51}"/>
                </a:ext>
              </a:extLst>
            </p:cNvPr>
            <p:cNvSpPr txBox="1"/>
            <p:nvPr/>
          </p:nvSpPr>
          <p:spPr>
            <a:xfrm rot="16200000">
              <a:off x="5186015" y="6915927"/>
              <a:ext cx="1616503"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Mmp13 </a:t>
              </a:r>
              <a:r>
                <a:rPr lang="en-US" altLang="ko-KR" sz="700" dirty="0">
                  <a:latin typeface="Arial" panose="020B0604020202020204" pitchFamily="34" charset="0"/>
                  <a:cs typeface="Arial" panose="020B0604020202020204" pitchFamily="34" charset="0"/>
                </a:rPr>
                <a:t>/ </a:t>
              </a:r>
              <a:r>
                <a:rPr lang="en-US" altLang="ko-KR" sz="700" dirty="0">
                  <a:solidFill>
                    <a:schemeClr val="bg1">
                      <a:lumMod val="65000"/>
                    </a:schemeClr>
                  </a:solidFill>
                  <a:latin typeface="Arial" panose="020B0604020202020204" pitchFamily="34" charset="0"/>
                  <a:cs typeface="Arial" panose="020B0604020202020204" pitchFamily="34" charset="0"/>
                </a:rPr>
                <a:t>DAPI</a:t>
              </a:r>
              <a:endParaRPr lang="ko-KR" altLang="en-US" sz="700" dirty="0">
                <a:solidFill>
                  <a:schemeClr val="bg1">
                    <a:lumMod val="65000"/>
                  </a:schemeClr>
                </a:solidFill>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CDD99B4E-3F62-490C-B526-EEBAC5C6B0B2}"/>
                </a:ext>
              </a:extLst>
            </p:cNvPr>
            <p:cNvSpPr txBox="1"/>
            <p:nvPr/>
          </p:nvSpPr>
          <p:spPr>
            <a:xfrm>
              <a:off x="6473699" y="2067087"/>
              <a:ext cx="1409246"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grpSp>
      <p:grpSp>
        <p:nvGrpSpPr>
          <p:cNvPr id="5" name="그룹 4">
            <a:extLst>
              <a:ext uri="{FF2B5EF4-FFF2-40B4-BE49-F238E27FC236}">
                <a16:creationId xmlns:a16="http://schemas.microsoft.com/office/drawing/2014/main" id="{AE2A6D34-F4EA-487A-B78B-B33524DA5977}"/>
              </a:ext>
            </a:extLst>
          </p:cNvPr>
          <p:cNvGrpSpPr/>
          <p:nvPr/>
        </p:nvGrpSpPr>
        <p:grpSpPr>
          <a:xfrm>
            <a:off x="1497466" y="1208477"/>
            <a:ext cx="2434417" cy="1599994"/>
            <a:chOff x="3434727" y="2095388"/>
            <a:chExt cx="5112272" cy="3359988"/>
          </a:xfrm>
        </p:grpSpPr>
        <p:grpSp>
          <p:nvGrpSpPr>
            <p:cNvPr id="3" name="그룹 2">
              <a:extLst>
                <a:ext uri="{FF2B5EF4-FFF2-40B4-BE49-F238E27FC236}">
                  <a16:creationId xmlns:a16="http://schemas.microsoft.com/office/drawing/2014/main" id="{656E04FD-7DB3-43D7-A939-76F14CD29CC6}"/>
                </a:ext>
              </a:extLst>
            </p:cNvPr>
            <p:cNvGrpSpPr/>
            <p:nvPr/>
          </p:nvGrpSpPr>
          <p:grpSpPr>
            <a:xfrm>
              <a:off x="4803468" y="2496749"/>
              <a:ext cx="3701179" cy="2958627"/>
              <a:chOff x="1160051" y="5266930"/>
              <a:chExt cx="3701179" cy="2958627"/>
            </a:xfrm>
          </p:grpSpPr>
          <p:sp>
            <p:nvSpPr>
              <p:cNvPr id="24" name="TextBox 23">
                <a:extLst>
                  <a:ext uri="{FF2B5EF4-FFF2-40B4-BE49-F238E27FC236}">
                    <a16:creationId xmlns:a16="http://schemas.microsoft.com/office/drawing/2014/main" id="{39C67519-9855-4FC2-B2A7-2EF9CB1DE6D6}"/>
                  </a:ext>
                </a:extLst>
              </p:cNvPr>
              <p:cNvSpPr txBox="1"/>
              <p:nvPr/>
            </p:nvSpPr>
            <p:spPr>
              <a:xfrm>
                <a:off x="2589119" y="7753569"/>
                <a:ext cx="788390" cy="347672"/>
              </a:xfrm>
              <a:prstGeom prst="rect">
                <a:avLst/>
              </a:prstGeom>
              <a:noFill/>
            </p:spPr>
            <p:txBody>
              <a:bodyPr wrap="none" rtlCol="0">
                <a:spAutoFit/>
              </a:bodyPr>
              <a:lstStyle/>
              <a:p>
                <a:r>
                  <a:rPr lang="en-US" sz="476" b="1" dirty="0">
                    <a:solidFill>
                      <a:schemeClr val="bg1"/>
                    </a:solidFill>
                    <a:latin typeface="Arial" panose="020B0604020202020204" pitchFamily="34" charset="0"/>
                    <a:cs typeface="Arial" panose="020B0604020202020204" pitchFamily="34" charset="0"/>
                  </a:rPr>
                  <a:t>100</a:t>
                </a:r>
                <a:r>
                  <a:rPr lang="en-US" sz="476" b="1" dirty="0">
                    <a:solidFill>
                      <a:schemeClr val="bg1"/>
                    </a:solidFill>
                    <a:latin typeface="Symbol" panose="05050102010706020507" pitchFamily="18" charset="2"/>
                    <a:cs typeface="Arial" panose="020B0604020202020204" pitchFamily="34" charset="0"/>
                  </a:rPr>
                  <a:t>m</a:t>
                </a:r>
                <a:r>
                  <a:rPr lang="en-US" sz="476" b="1" dirty="0">
                    <a:solidFill>
                      <a:schemeClr val="bg1"/>
                    </a:solidFill>
                    <a:latin typeface="Arial" panose="020B0604020202020204" pitchFamily="34" charset="0"/>
                    <a:cs typeface="Arial" panose="020B0604020202020204" pitchFamily="34" charset="0"/>
                  </a:rPr>
                  <a:t>m</a:t>
                </a:r>
              </a:p>
            </p:txBody>
          </p:sp>
          <p:grpSp>
            <p:nvGrpSpPr>
              <p:cNvPr id="26" name="그룹 25">
                <a:extLst>
                  <a:ext uri="{FF2B5EF4-FFF2-40B4-BE49-F238E27FC236}">
                    <a16:creationId xmlns:a16="http://schemas.microsoft.com/office/drawing/2014/main" id="{A9BA98D6-ABB7-4EDA-A1B3-AC416D16D2E1}"/>
                  </a:ext>
                </a:extLst>
              </p:cNvPr>
              <p:cNvGrpSpPr/>
              <p:nvPr/>
            </p:nvGrpSpPr>
            <p:grpSpPr>
              <a:xfrm>
                <a:off x="1524179" y="5266930"/>
                <a:ext cx="3309756" cy="1456324"/>
                <a:chOff x="7363799" y="7827119"/>
                <a:chExt cx="3302759" cy="1456324"/>
              </a:xfrm>
            </p:grpSpPr>
            <p:pic>
              <p:nvPicPr>
                <p:cNvPr id="27" name="그림 26">
                  <a:extLst>
                    <a:ext uri="{FF2B5EF4-FFF2-40B4-BE49-F238E27FC236}">
                      <a16:creationId xmlns:a16="http://schemas.microsoft.com/office/drawing/2014/main" id="{5AE3771B-177D-4F94-94D2-5AF387155DC1}"/>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7363799" y="7827119"/>
                  <a:ext cx="3302759" cy="1456324"/>
                </a:xfrm>
                <a:prstGeom prst="rect">
                  <a:avLst/>
                </a:prstGeom>
              </p:spPr>
            </p:pic>
            <p:sp>
              <p:nvSpPr>
                <p:cNvPr id="28" name="TextBox 27">
                  <a:extLst>
                    <a:ext uri="{FF2B5EF4-FFF2-40B4-BE49-F238E27FC236}">
                      <a16:creationId xmlns:a16="http://schemas.microsoft.com/office/drawing/2014/main" id="{9ADF125A-3F35-40CB-8812-2058C645D5A2}"/>
                    </a:ext>
                  </a:extLst>
                </p:cNvPr>
                <p:cNvSpPr txBox="1"/>
                <p:nvPr/>
              </p:nvSpPr>
              <p:spPr>
                <a:xfrm>
                  <a:off x="8402383" y="8932006"/>
                  <a:ext cx="786723" cy="347672"/>
                </a:xfrm>
                <a:prstGeom prst="rect">
                  <a:avLst/>
                </a:prstGeom>
                <a:noFill/>
              </p:spPr>
              <p:txBody>
                <a:bodyPr wrap="none" rtlCol="0">
                  <a:spAutoFit/>
                </a:bodyPr>
                <a:lstStyle/>
                <a:p>
                  <a:r>
                    <a:rPr lang="en-US" sz="476" b="1" dirty="0">
                      <a:solidFill>
                        <a:schemeClr val="bg1"/>
                      </a:solidFill>
                      <a:latin typeface="Arial" panose="020B0604020202020204" pitchFamily="34" charset="0"/>
                      <a:cs typeface="Arial" panose="020B0604020202020204" pitchFamily="34" charset="0"/>
                    </a:rPr>
                    <a:t>100</a:t>
                  </a:r>
                  <a:r>
                    <a:rPr lang="en-US" sz="476" b="1" dirty="0">
                      <a:solidFill>
                        <a:schemeClr val="bg1"/>
                      </a:solidFill>
                      <a:latin typeface="Symbol" panose="05050102010706020507" pitchFamily="18" charset="2"/>
                      <a:cs typeface="Arial" panose="020B0604020202020204" pitchFamily="34" charset="0"/>
                    </a:rPr>
                    <a:t>m</a:t>
                  </a:r>
                  <a:r>
                    <a:rPr lang="en-US" sz="476" b="1" dirty="0">
                      <a:solidFill>
                        <a:schemeClr val="bg1"/>
                      </a:solidFill>
                      <a:latin typeface="Arial" panose="020B0604020202020204" pitchFamily="34" charset="0"/>
                      <a:cs typeface="Arial" panose="020B0604020202020204" pitchFamily="34" charset="0"/>
                    </a:rPr>
                    <a:t>m</a:t>
                  </a:r>
                </a:p>
              </p:txBody>
            </p:sp>
          </p:grpSp>
          <p:grpSp>
            <p:nvGrpSpPr>
              <p:cNvPr id="30" name="그룹 29">
                <a:extLst>
                  <a:ext uri="{FF2B5EF4-FFF2-40B4-BE49-F238E27FC236}">
                    <a16:creationId xmlns:a16="http://schemas.microsoft.com/office/drawing/2014/main" id="{B8BFED37-C3A0-40DC-BCC7-66EC5225A1C5}"/>
                  </a:ext>
                </a:extLst>
              </p:cNvPr>
              <p:cNvGrpSpPr/>
              <p:nvPr/>
            </p:nvGrpSpPr>
            <p:grpSpPr>
              <a:xfrm>
                <a:off x="1489889" y="6740865"/>
                <a:ext cx="3371341" cy="1484692"/>
                <a:chOff x="10831202" y="7799664"/>
                <a:chExt cx="3289111" cy="1484692"/>
              </a:xfrm>
            </p:grpSpPr>
            <p:pic>
              <p:nvPicPr>
                <p:cNvPr id="31" name="그림 30">
                  <a:extLst>
                    <a:ext uri="{FF2B5EF4-FFF2-40B4-BE49-F238E27FC236}">
                      <a16:creationId xmlns:a16="http://schemas.microsoft.com/office/drawing/2014/main" id="{AF8E508C-8F34-4DC0-91A0-6A55BB1166DE}"/>
                    </a:ext>
                  </a:extLst>
                </p:cNvPr>
                <p:cNvPicPr>
                  <a:picLocks noChangeAspect="1"/>
                </p:cNvPicPr>
                <p:nvPr/>
              </p:nvPicPr>
              <p:blipFill rotWithShape="1">
                <a:blip r:embed="rId12">
                  <a:extLst>
                    <a:ext uri="{28A0092B-C50C-407E-A947-70E740481C1C}">
                      <a14:useLocalDpi xmlns:a14="http://schemas.microsoft.com/office/drawing/2010/main"/>
                    </a:ext>
                  </a:extLst>
                </a:blip>
                <a:srcRect/>
                <a:stretch/>
              </p:blipFill>
              <p:spPr>
                <a:xfrm>
                  <a:off x="10831202" y="7799664"/>
                  <a:ext cx="3289111" cy="1484692"/>
                </a:xfrm>
                <a:prstGeom prst="rect">
                  <a:avLst/>
                </a:prstGeom>
              </p:spPr>
            </p:pic>
            <p:sp>
              <p:nvSpPr>
                <p:cNvPr id="34" name="TextBox 33">
                  <a:extLst>
                    <a:ext uri="{FF2B5EF4-FFF2-40B4-BE49-F238E27FC236}">
                      <a16:creationId xmlns:a16="http://schemas.microsoft.com/office/drawing/2014/main" id="{FA7B65A0-008F-4FF1-A6F4-8270414125EC}"/>
                    </a:ext>
                  </a:extLst>
                </p:cNvPr>
                <p:cNvSpPr txBox="1"/>
                <p:nvPr/>
              </p:nvSpPr>
              <p:spPr>
                <a:xfrm>
                  <a:off x="11863856" y="8932005"/>
                  <a:ext cx="769161" cy="347672"/>
                </a:xfrm>
                <a:prstGeom prst="rect">
                  <a:avLst/>
                </a:prstGeom>
                <a:noFill/>
              </p:spPr>
              <p:txBody>
                <a:bodyPr wrap="none" rtlCol="0">
                  <a:spAutoFit/>
                </a:bodyPr>
                <a:lstStyle/>
                <a:p>
                  <a:r>
                    <a:rPr lang="en-US" sz="476" b="1" dirty="0">
                      <a:solidFill>
                        <a:schemeClr val="bg1"/>
                      </a:solidFill>
                      <a:latin typeface="Arial" panose="020B0604020202020204" pitchFamily="34" charset="0"/>
                      <a:cs typeface="Arial" panose="020B0604020202020204" pitchFamily="34" charset="0"/>
                    </a:rPr>
                    <a:t>100</a:t>
                  </a:r>
                  <a:r>
                    <a:rPr lang="en-US" sz="476" b="1" dirty="0">
                      <a:solidFill>
                        <a:schemeClr val="bg1"/>
                      </a:solidFill>
                      <a:latin typeface="Symbol" panose="05050102010706020507" pitchFamily="18" charset="2"/>
                      <a:cs typeface="Arial" panose="020B0604020202020204" pitchFamily="34" charset="0"/>
                    </a:rPr>
                    <a:t>m</a:t>
                  </a:r>
                  <a:r>
                    <a:rPr lang="en-US" sz="476" b="1" dirty="0">
                      <a:solidFill>
                        <a:schemeClr val="bg1"/>
                      </a:solidFill>
                      <a:latin typeface="Arial" panose="020B0604020202020204" pitchFamily="34" charset="0"/>
                      <a:cs typeface="Arial" panose="020B0604020202020204" pitchFamily="34" charset="0"/>
                    </a:rPr>
                    <a:t>m</a:t>
                  </a:r>
                </a:p>
              </p:txBody>
            </p:sp>
          </p:grpSp>
          <p:sp>
            <p:nvSpPr>
              <p:cNvPr id="42" name="TextBox 41">
                <a:extLst>
                  <a:ext uri="{FF2B5EF4-FFF2-40B4-BE49-F238E27FC236}">
                    <a16:creationId xmlns:a16="http://schemas.microsoft.com/office/drawing/2014/main" id="{90917482-DE69-49B1-BD49-1BC533B8137D}"/>
                  </a:ext>
                </a:extLst>
              </p:cNvPr>
              <p:cNvSpPr txBox="1"/>
              <p:nvPr/>
            </p:nvSpPr>
            <p:spPr>
              <a:xfrm rot="16200000">
                <a:off x="861459" y="7375362"/>
                <a:ext cx="1017299"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Mmp13</a:t>
                </a:r>
                <a:endParaRPr lang="ko-KR" altLang="en-US" sz="700" dirty="0">
                  <a:solidFill>
                    <a:srgbClr val="FF0000"/>
                  </a:solidFill>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0BA3356B-422D-4500-8A4C-AC466A2C26E9}"/>
                  </a:ext>
                </a:extLst>
              </p:cNvPr>
              <p:cNvSpPr txBox="1"/>
              <p:nvPr/>
            </p:nvSpPr>
            <p:spPr>
              <a:xfrm rot="16200000">
                <a:off x="877259" y="5818258"/>
                <a:ext cx="987002"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Osterix</a:t>
                </a:r>
                <a:endParaRPr lang="ko-KR" altLang="en-US" sz="700" dirty="0">
                  <a:solidFill>
                    <a:srgbClr val="FF0000"/>
                  </a:solidFill>
                  <a:latin typeface="Arial" panose="020B0604020202020204" pitchFamily="34" charset="0"/>
                  <a:cs typeface="Arial" panose="020B0604020202020204" pitchFamily="34" charset="0"/>
                </a:endParaRPr>
              </a:p>
            </p:txBody>
          </p:sp>
        </p:grpSp>
        <p:sp>
          <p:nvSpPr>
            <p:cNvPr id="80" name="TextBox 79">
              <a:extLst>
                <a:ext uri="{FF2B5EF4-FFF2-40B4-BE49-F238E27FC236}">
                  <a16:creationId xmlns:a16="http://schemas.microsoft.com/office/drawing/2014/main" id="{CB3BA64D-1DDA-419C-B2A3-66ACEDD46AC1}"/>
                </a:ext>
              </a:extLst>
            </p:cNvPr>
            <p:cNvSpPr txBox="1"/>
            <p:nvPr/>
          </p:nvSpPr>
          <p:spPr>
            <a:xfrm>
              <a:off x="5476388" y="2095388"/>
              <a:ext cx="1419876"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B1FA2DF3-7A6D-4689-A97B-73A84710FCF6}"/>
                </a:ext>
              </a:extLst>
            </p:cNvPr>
            <p:cNvSpPr txBox="1"/>
            <p:nvPr/>
          </p:nvSpPr>
          <p:spPr>
            <a:xfrm>
              <a:off x="7127123" y="2095388"/>
              <a:ext cx="1419876"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0A548079-7185-44AE-A8E8-B826BFA2529D}"/>
                </a:ext>
              </a:extLst>
            </p:cNvPr>
            <p:cNvSpPr txBox="1"/>
            <p:nvPr/>
          </p:nvSpPr>
          <p:spPr>
            <a:xfrm>
              <a:off x="3434727" y="2095388"/>
              <a:ext cx="1419876" cy="420116"/>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grpSp>
      <p:grpSp>
        <p:nvGrpSpPr>
          <p:cNvPr id="6" name="그룹 5">
            <a:extLst>
              <a:ext uri="{FF2B5EF4-FFF2-40B4-BE49-F238E27FC236}">
                <a16:creationId xmlns:a16="http://schemas.microsoft.com/office/drawing/2014/main" id="{A364F28D-AA54-49B0-8164-D9CA588C04A8}"/>
              </a:ext>
            </a:extLst>
          </p:cNvPr>
          <p:cNvGrpSpPr/>
          <p:nvPr/>
        </p:nvGrpSpPr>
        <p:grpSpPr>
          <a:xfrm>
            <a:off x="404664" y="1224446"/>
            <a:ext cx="1768934" cy="1585713"/>
            <a:chOff x="1009198" y="2125379"/>
            <a:chExt cx="3714757" cy="3329997"/>
          </a:xfrm>
        </p:grpSpPr>
        <p:grpSp>
          <p:nvGrpSpPr>
            <p:cNvPr id="4" name="그룹 3">
              <a:extLst>
                <a:ext uri="{FF2B5EF4-FFF2-40B4-BE49-F238E27FC236}">
                  <a16:creationId xmlns:a16="http://schemas.microsoft.com/office/drawing/2014/main" id="{840AB673-A742-432F-BCBA-7998447E6C78}"/>
                </a:ext>
              </a:extLst>
            </p:cNvPr>
            <p:cNvGrpSpPr/>
            <p:nvPr/>
          </p:nvGrpSpPr>
          <p:grpSpPr>
            <a:xfrm>
              <a:off x="1009198" y="2125379"/>
              <a:ext cx="3714757" cy="3329997"/>
              <a:chOff x="1116624" y="1864240"/>
              <a:chExt cx="3714757" cy="3329997"/>
            </a:xfrm>
          </p:grpSpPr>
          <p:pic>
            <p:nvPicPr>
              <p:cNvPr id="10" name="그림 9">
                <a:extLst>
                  <a:ext uri="{FF2B5EF4-FFF2-40B4-BE49-F238E27FC236}">
                    <a16:creationId xmlns:a16="http://schemas.microsoft.com/office/drawing/2014/main" id="{5E1F685F-3837-4CE3-8DB4-045210DBE578}"/>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1524179" y="2269247"/>
                <a:ext cx="3307202" cy="2924990"/>
              </a:xfrm>
              <a:prstGeom prst="rect">
                <a:avLst/>
              </a:prstGeom>
            </p:spPr>
          </p:pic>
          <p:sp>
            <p:nvSpPr>
              <p:cNvPr id="41" name="TextBox 40">
                <a:extLst>
                  <a:ext uri="{FF2B5EF4-FFF2-40B4-BE49-F238E27FC236}">
                    <a16:creationId xmlns:a16="http://schemas.microsoft.com/office/drawing/2014/main" id="{A34EE429-6F9E-4FBA-8A78-1235D24BDD9D}"/>
                  </a:ext>
                </a:extLst>
              </p:cNvPr>
              <p:cNvSpPr txBox="1"/>
              <p:nvPr/>
            </p:nvSpPr>
            <p:spPr>
              <a:xfrm rot="16200000">
                <a:off x="541996" y="3514273"/>
                <a:ext cx="1569372" cy="420115"/>
              </a:xfrm>
              <a:prstGeom prst="rect">
                <a:avLst/>
              </a:prstGeom>
              <a:noFill/>
            </p:spPr>
            <p:txBody>
              <a:bodyPr wrap="none" rtlCol="0">
                <a:spAutoFit/>
              </a:bodyPr>
              <a:lstStyle/>
              <a:p>
                <a:pPr algn="ctr"/>
                <a:r>
                  <a:rPr lang="en-US" altLang="ko-KR" sz="700" dirty="0">
                    <a:solidFill>
                      <a:srgbClr val="00B050"/>
                    </a:solidFill>
                    <a:latin typeface="Arial" panose="020B0604020202020204" pitchFamily="34" charset="0"/>
                    <a:cs typeface="Arial" panose="020B0604020202020204" pitchFamily="34" charset="0"/>
                  </a:rPr>
                  <a:t>Runx2 </a:t>
                </a:r>
                <a:r>
                  <a:rPr lang="en-US" altLang="ko-KR" sz="700" dirty="0">
                    <a:latin typeface="Arial" panose="020B0604020202020204" pitchFamily="34" charset="0"/>
                    <a:cs typeface="Arial" panose="020B0604020202020204" pitchFamily="34" charset="0"/>
                  </a:rPr>
                  <a:t>/ </a:t>
                </a:r>
                <a:r>
                  <a:rPr lang="en-US" altLang="ko-KR" sz="700" dirty="0">
                    <a:solidFill>
                      <a:srgbClr val="FF0000"/>
                    </a:solidFill>
                    <a:latin typeface="Arial" panose="020B0604020202020204" pitchFamily="34" charset="0"/>
                    <a:cs typeface="Arial" panose="020B0604020202020204" pitchFamily="34" charset="0"/>
                  </a:rPr>
                  <a:t>CD31</a:t>
                </a:r>
                <a:endParaRPr lang="ko-KR" altLang="en-US" sz="700" dirty="0">
                  <a:solidFill>
                    <a:srgbClr val="FF0000"/>
                  </a:solidFill>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301FCA7A-1B23-474A-8297-3C19490BBF1A}"/>
                  </a:ext>
                </a:extLst>
              </p:cNvPr>
              <p:cNvSpPr txBox="1"/>
              <p:nvPr/>
            </p:nvSpPr>
            <p:spPr>
              <a:xfrm>
                <a:off x="1829768" y="1864240"/>
                <a:ext cx="1368690" cy="42011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grpSp>
        <p:sp>
          <p:nvSpPr>
            <p:cNvPr id="83" name="TextBox 82">
              <a:extLst>
                <a:ext uri="{FF2B5EF4-FFF2-40B4-BE49-F238E27FC236}">
                  <a16:creationId xmlns:a16="http://schemas.microsoft.com/office/drawing/2014/main" id="{0AD6A354-F478-4E6E-86E2-304DE7CBF99D}"/>
                </a:ext>
              </a:extLst>
            </p:cNvPr>
            <p:cNvSpPr txBox="1"/>
            <p:nvPr/>
          </p:nvSpPr>
          <p:spPr>
            <a:xfrm>
              <a:off x="2421727" y="3623273"/>
              <a:ext cx="788390" cy="347672"/>
            </a:xfrm>
            <a:prstGeom prst="rect">
              <a:avLst/>
            </a:prstGeom>
            <a:noFill/>
          </p:spPr>
          <p:txBody>
            <a:bodyPr wrap="none" rtlCol="0">
              <a:spAutoFit/>
            </a:bodyPr>
            <a:lstStyle/>
            <a:p>
              <a:r>
                <a:rPr lang="en-US" sz="476" b="1" dirty="0">
                  <a:solidFill>
                    <a:schemeClr val="bg1"/>
                  </a:solidFill>
                  <a:latin typeface="Arial" panose="020B0604020202020204" pitchFamily="34" charset="0"/>
                  <a:cs typeface="Arial" panose="020B0604020202020204" pitchFamily="34" charset="0"/>
                </a:rPr>
                <a:t>100</a:t>
              </a:r>
              <a:r>
                <a:rPr lang="en-US" sz="476" b="1" dirty="0">
                  <a:solidFill>
                    <a:schemeClr val="bg1"/>
                  </a:solidFill>
                  <a:latin typeface="Symbol" panose="05050102010706020507" pitchFamily="18" charset="2"/>
                  <a:cs typeface="Arial" panose="020B0604020202020204" pitchFamily="34" charset="0"/>
                </a:rPr>
                <a:t>m</a:t>
              </a:r>
              <a:r>
                <a:rPr lang="en-US" sz="476" b="1" dirty="0">
                  <a:solidFill>
                    <a:schemeClr val="bg1"/>
                  </a:solidFill>
                  <a:latin typeface="Arial" panose="020B0604020202020204" pitchFamily="34" charset="0"/>
                  <a:cs typeface="Arial" panose="020B0604020202020204" pitchFamily="34" charset="0"/>
                </a:rPr>
                <a:t>m</a:t>
              </a:r>
            </a:p>
          </p:txBody>
        </p:sp>
      </p:grpSp>
      <p:sp>
        <p:nvSpPr>
          <p:cNvPr id="79" name="TextBox 78">
            <a:extLst>
              <a:ext uri="{FF2B5EF4-FFF2-40B4-BE49-F238E27FC236}">
                <a16:creationId xmlns:a16="http://schemas.microsoft.com/office/drawing/2014/main" id="{C922B07F-EB82-402A-AA13-850F8CCB475A}"/>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21</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3027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550C9C2-94E3-4BE8-B7EE-A09E6C1E2307}"/>
              </a:ext>
            </a:extLst>
          </p:cNvPr>
          <p:cNvSpPr txBox="1"/>
          <p:nvPr/>
        </p:nvSpPr>
        <p:spPr>
          <a:xfrm>
            <a:off x="476671" y="6970965"/>
            <a:ext cx="5832649" cy="6463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22. Isolation of mouse skeletal stem cells from 5-week-old </a:t>
            </a:r>
            <a:r>
              <a:rPr lang="en-US" altLang="ko-KR" sz="900" b="1" i="1" dirty="0">
                <a:latin typeface="Arial" panose="020B0604020202020204" pitchFamily="34" charset="0"/>
                <a:cs typeface="Arial" panose="020B0604020202020204" pitchFamily="34" charset="0"/>
              </a:rPr>
              <a:t>Mast4</a:t>
            </a:r>
            <a:r>
              <a:rPr lang="en-US" altLang="ko-KR" sz="900" b="1" baseline="300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 and </a:t>
            </a:r>
            <a:r>
              <a:rPr lang="en-US" altLang="ko-KR" sz="900" b="1" i="1" dirty="0">
                <a:latin typeface="Arial" panose="020B0604020202020204" pitchFamily="34" charset="0"/>
                <a:cs typeface="Arial" panose="020B0604020202020204" pitchFamily="34" charset="0"/>
              </a:rPr>
              <a:t>Mast4</a:t>
            </a:r>
            <a:r>
              <a:rPr lang="en-US" altLang="ko-KR" sz="900" b="1" i="1" baseline="30000" dirty="0">
                <a:latin typeface="Arial" panose="020B0604020202020204" pitchFamily="34" charset="0"/>
                <a:cs typeface="Arial" panose="020B0604020202020204" pitchFamily="34" charset="0"/>
              </a:rPr>
              <a:t>-</a:t>
            </a:r>
            <a:r>
              <a:rPr lang="en-US" altLang="ko-KR" sz="900" b="1" baseline="300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mice.</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Representative FACS plots with the percentages of parent gate for each population, as generated on the BD FACS Aria II and analyzed by FlowJo v10.7.1 and</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BD</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FACSDiva</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v.9.0.1</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software.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antibodies and concentrations used to isolate mouse skeletal stem cells.</a:t>
            </a:r>
            <a:endParaRPr lang="ko-KR" altLang="ko-KR" sz="900" dirty="0">
              <a:latin typeface="Arial" panose="020B0604020202020204" pitchFamily="34" charset="0"/>
              <a:cs typeface="Arial" panose="020B0604020202020204" pitchFamily="34" charset="0"/>
            </a:endParaRPr>
          </a:p>
        </p:txBody>
      </p:sp>
      <p:pic>
        <p:nvPicPr>
          <p:cNvPr id="5" name="그림 4">
            <a:extLst>
              <a:ext uri="{FF2B5EF4-FFF2-40B4-BE49-F238E27FC236}">
                <a16:creationId xmlns:a16="http://schemas.microsoft.com/office/drawing/2014/main" id="{90BA0701-E6BC-43E3-B947-10A663E7D76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0343" y="1049387"/>
            <a:ext cx="6329017" cy="3528392"/>
          </a:xfrm>
          <a:prstGeom prst="rect">
            <a:avLst/>
          </a:prstGeom>
        </p:spPr>
      </p:pic>
      <p:graphicFrame>
        <p:nvGraphicFramePr>
          <p:cNvPr id="278" name="표 277">
            <a:extLst>
              <a:ext uri="{FF2B5EF4-FFF2-40B4-BE49-F238E27FC236}">
                <a16:creationId xmlns:a16="http://schemas.microsoft.com/office/drawing/2014/main" id="{6B3C61A4-02DA-43FB-AD94-D627885ECE90}"/>
              </a:ext>
            </a:extLst>
          </p:cNvPr>
          <p:cNvGraphicFramePr>
            <a:graphicFrameLocks noGrp="1"/>
          </p:cNvGraphicFramePr>
          <p:nvPr>
            <p:extLst>
              <p:ext uri="{D42A27DB-BD31-4B8C-83A1-F6EECF244321}">
                <p14:modId xmlns:p14="http://schemas.microsoft.com/office/powerpoint/2010/main" val="2821086847"/>
              </p:ext>
            </p:extLst>
          </p:nvPr>
        </p:nvGraphicFramePr>
        <p:xfrm>
          <a:off x="2420886" y="4904779"/>
          <a:ext cx="1944217" cy="1614247"/>
        </p:xfrm>
        <a:graphic>
          <a:graphicData uri="http://schemas.openxmlformats.org/drawingml/2006/table">
            <a:tbl>
              <a:tblPr>
                <a:tableStyleId>{5C22544A-7EE6-4342-B048-85BDC9FD1C3A}</a:tableStyleId>
              </a:tblPr>
              <a:tblGrid>
                <a:gridCol w="507187">
                  <a:extLst>
                    <a:ext uri="{9D8B030D-6E8A-4147-A177-3AD203B41FA5}">
                      <a16:colId xmlns:a16="http://schemas.microsoft.com/office/drawing/2014/main" val="2393872177"/>
                    </a:ext>
                  </a:extLst>
                </a:gridCol>
                <a:gridCol w="338125">
                  <a:extLst>
                    <a:ext uri="{9D8B030D-6E8A-4147-A177-3AD203B41FA5}">
                      <a16:colId xmlns:a16="http://schemas.microsoft.com/office/drawing/2014/main" val="1230821159"/>
                    </a:ext>
                  </a:extLst>
                </a:gridCol>
                <a:gridCol w="676249">
                  <a:extLst>
                    <a:ext uri="{9D8B030D-6E8A-4147-A177-3AD203B41FA5}">
                      <a16:colId xmlns:a16="http://schemas.microsoft.com/office/drawing/2014/main" val="3044497054"/>
                    </a:ext>
                  </a:extLst>
                </a:gridCol>
                <a:gridCol w="422656">
                  <a:extLst>
                    <a:ext uri="{9D8B030D-6E8A-4147-A177-3AD203B41FA5}">
                      <a16:colId xmlns:a16="http://schemas.microsoft.com/office/drawing/2014/main" val="1526950710"/>
                    </a:ext>
                  </a:extLst>
                </a:gridCol>
              </a:tblGrid>
              <a:tr h="171448">
                <a:tc>
                  <a:txBody>
                    <a:bodyPr/>
                    <a:lstStyle/>
                    <a:p>
                      <a:pPr algn="ctr" fontAlgn="ctr"/>
                      <a:r>
                        <a:rPr lang="en-US" sz="600" b="1" u="none" strike="noStrike" dirty="0">
                          <a:effectLst/>
                          <a:latin typeface="Arial" panose="020B0604020202020204" pitchFamily="34" charset="0"/>
                          <a:cs typeface="Arial" panose="020B0604020202020204" pitchFamily="34" charset="0"/>
                        </a:rPr>
                        <a:t>Antibody</a:t>
                      </a:r>
                      <a:endParaRPr lang="en-US" sz="600" b="1"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r>
                        <a:rPr lang="en-US" sz="600" b="1" u="none" strike="noStrike" dirty="0">
                          <a:effectLst/>
                          <a:latin typeface="Arial" panose="020B0604020202020204" pitchFamily="34" charset="0"/>
                          <a:cs typeface="Arial" panose="020B0604020202020204" pitchFamily="34" charset="0"/>
                        </a:rPr>
                        <a:t>Clone</a:t>
                      </a:r>
                      <a:endParaRPr lang="en-US" sz="600" b="1"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r>
                        <a:rPr lang="en-US" sz="600" b="1" u="none" strike="noStrike" dirty="0">
                          <a:effectLst/>
                          <a:latin typeface="Arial" panose="020B0604020202020204" pitchFamily="34" charset="0"/>
                          <a:cs typeface="Arial" panose="020B0604020202020204" pitchFamily="34" charset="0"/>
                        </a:rPr>
                        <a:t>Fluorophore</a:t>
                      </a:r>
                      <a:endParaRPr lang="en-US" sz="600" b="1"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ctr"/>
                      <a:r>
                        <a:rPr lang="en-US" sz="600" b="1" u="none" strike="noStrike" dirty="0">
                          <a:effectLst/>
                          <a:latin typeface="Arial" panose="020B0604020202020204" pitchFamily="34" charset="0"/>
                          <a:cs typeface="Arial" panose="020B0604020202020204" pitchFamily="34" charset="0"/>
                        </a:rPr>
                        <a:t>Conc.</a:t>
                      </a:r>
                      <a:endParaRPr lang="en-US" sz="600" b="1"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552734889"/>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CD45</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30-F11</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PE-Cy5</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1:200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38621754"/>
                  </a:ext>
                </a:extLst>
              </a:tr>
              <a:tr h="193222">
                <a:tc>
                  <a:txBody>
                    <a:bodyPr/>
                    <a:lstStyle/>
                    <a:p>
                      <a:pPr algn="ctr" fontAlgn="ctr"/>
                      <a:r>
                        <a:rPr lang="en-US" sz="600" u="none" strike="noStrike" dirty="0">
                          <a:effectLst/>
                          <a:latin typeface="Arial" panose="020B0604020202020204" pitchFamily="34" charset="0"/>
                          <a:cs typeface="Arial" panose="020B0604020202020204" pitchFamily="34" charset="0"/>
                        </a:rPr>
                        <a:t>TER119</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TER119</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PE-Cy5</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1:200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4272434"/>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TIE2</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TEK4</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AF680</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1:20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1602175"/>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THY1.1</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HIS51</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APC-Cy7</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1:100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2996226"/>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THY1.2</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53–2.1</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APC-Cy7</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1:100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0313633"/>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CD105</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MJ7/18</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1° Biotin</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1:50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74944021"/>
                  </a:ext>
                </a:extLst>
              </a:tr>
              <a:tr h="215936">
                <a:tc>
                  <a:txBody>
                    <a:bodyPr/>
                    <a:lstStyle/>
                    <a:p>
                      <a:pPr algn="ctr" fontAlgn="ctr"/>
                      <a:r>
                        <a:rPr lang="ko-KR" altLang="en-US" sz="600" u="none" strike="noStrike" dirty="0">
                          <a:effectLst/>
                          <a:latin typeface="Arial" panose="020B0604020202020204" pitchFamily="34" charset="0"/>
                          <a:cs typeface="Arial" panose="020B0604020202020204" pitchFamily="34" charset="0"/>
                        </a:rPr>
                        <a:t>　</a:t>
                      </a:r>
                      <a:endParaRPr lang="ko-KR" alt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ko-KR" altLang="en-US" sz="600" u="none" strike="noStrike" dirty="0">
                          <a:effectLst/>
                          <a:latin typeface="Arial" panose="020B0604020202020204" pitchFamily="34" charset="0"/>
                          <a:cs typeface="Arial" panose="020B0604020202020204" pitchFamily="34" charset="0"/>
                        </a:rPr>
                        <a:t>　</a:t>
                      </a:r>
                      <a:endParaRPr lang="ko-KR" alt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2° Streptavidin-PE-Cy7</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1:100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9788376"/>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ITGAV</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RMV-7</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PE</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1:50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0833433"/>
                  </a:ext>
                </a:extLst>
              </a:tr>
              <a:tr h="120573">
                <a:tc>
                  <a:txBody>
                    <a:bodyPr/>
                    <a:lstStyle/>
                    <a:p>
                      <a:pPr algn="ctr" fontAlgn="ctr"/>
                      <a:r>
                        <a:rPr lang="en-US" sz="600" u="none" strike="noStrike" dirty="0">
                          <a:effectLst/>
                          <a:latin typeface="Arial" panose="020B0604020202020204" pitchFamily="34" charset="0"/>
                          <a:cs typeface="Arial" panose="020B0604020202020204" pitchFamily="34" charset="0"/>
                        </a:rPr>
                        <a:t>6C3</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6C3</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sz="600" u="none" strike="noStrike" dirty="0">
                          <a:effectLst/>
                          <a:latin typeface="Arial" panose="020B0604020202020204" pitchFamily="34" charset="0"/>
                          <a:cs typeface="Arial" panose="020B0604020202020204" pitchFamily="34" charset="0"/>
                        </a:rPr>
                        <a:t>APC</a:t>
                      </a: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u="none" strike="noStrike" dirty="0">
                          <a:effectLst/>
                          <a:latin typeface="Arial" panose="020B0604020202020204" pitchFamily="34" charset="0"/>
                          <a:cs typeface="Arial" panose="020B0604020202020204" pitchFamily="34" charset="0"/>
                        </a:rPr>
                        <a:t>1:100</a:t>
                      </a:r>
                      <a:endPar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14183524"/>
                  </a:ext>
                </a:extLst>
              </a:tr>
              <a:tr h="189630">
                <a:tc>
                  <a:txBody>
                    <a:bodyPr/>
                    <a:lstStyle/>
                    <a:p>
                      <a:pPr algn="ctr" fontAlgn="ctr"/>
                      <a:r>
                        <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rPr>
                        <a:t>7-AAD</a:t>
                      </a: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endParaRPr lang="en-US"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endParaRP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ctr"/>
                      <a:r>
                        <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rPr>
                        <a:t>1:100</a:t>
                      </a:r>
                    </a:p>
                    <a:p>
                      <a:pPr algn="ctr" fontAlgn="ctr"/>
                      <a:r>
                        <a:rPr lang="en-US" altLang="ko-KR" sz="600" b="0" i="0" u="none" strike="noStrike" dirty="0">
                          <a:solidFill>
                            <a:srgbClr val="000000"/>
                          </a:solidFill>
                          <a:effectLst/>
                          <a:latin typeface="Arial" panose="020B0604020202020204" pitchFamily="34" charset="0"/>
                          <a:ea typeface="맑은 고딕" panose="020B0503020000020004" pitchFamily="50" charset="-127"/>
                          <a:cs typeface="Arial" panose="020B0604020202020204" pitchFamily="34" charset="0"/>
                        </a:rPr>
                        <a:t>(0.525ug/ml)</a:t>
                      </a:r>
                    </a:p>
                  </a:txBody>
                  <a:tcPr marL="4536" marR="4536" marT="453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9449629"/>
                  </a:ext>
                </a:extLst>
              </a:tr>
            </a:tbl>
          </a:graphicData>
        </a:graphic>
      </p:graphicFrame>
      <p:sp>
        <p:nvSpPr>
          <p:cNvPr id="279" name="직사각형 278">
            <a:extLst>
              <a:ext uri="{FF2B5EF4-FFF2-40B4-BE49-F238E27FC236}">
                <a16:creationId xmlns:a16="http://schemas.microsoft.com/office/drawing/2014/main" id="{A7E126C5-3AAA-480F-BC38-AFDB0F6285DB}"/>
              </a:ext>
            </a:extLst>
          </p:cNvPr>
          <p:cNvSpPr/>
          <p:nvPr/>
        </p:nvSpPr>
        <p:spPr>
          <a:xfrm>
            <a:off x="535172" y="1127875"/>
            <a:ext cx="447132" cy="1325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All cells</a:t>
            </a:r>
            <a:br>
              <a:rPr lang="en-US" altLang="ko-KR" sz="476" dirty="0">
                <a:solidFill>
                  <a:schemeClr val="tx1"/>
                </a:solidFill>
                <a:latin typeface="Arial" panose="020B0604020202020204" pitchFamily="34" charset="0"/>
                <a:cs typeface="Arial" panose="020B0604020202020204" pitchFamily="34" charset="0"/>
              </a:rPr>
            </a:br>
            <a:r>
              <a:rPr lang="en-US" altLang="ko-KR" sz="476" dirty="0">
                <a:solidFill>
                  <a:schemeClr val="tx1"/>
                </a:solidFill>
                <a:latin typeface="Arial" panose="020B0604020202020204" pitchFamily="34" charset="0"/>
                <a:cs typeface="Arial" panose="020B0604020202020204" pitchFamily="34" charset="0"/>
              </a:rPr>
              <a:t>80.5% </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0" name="직사각형 279">
            <a:extLst>
              <a:ext uri="{FF2B5EF4-FFF2-40B4-BE49-F238E27FC236}">
                <a16:creationId xmlns:a16="http://schemas.microsoft.com/office/drawing/2014/main" id="{F9F74893-512D-4DB3-99F4-0DA342320BD8}"/>
              </a:ext>
            </a:extLst>
          </p:cNvPr>
          <p:cNvSpPr/>
          <p:nvPr/>
        </p:nvSpPr>
        <p:spPr>
          <a:xfrm>
            <a:off x="1688705" y="1117417"/>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Single cells by FSC</a:t>
            </a:r>
          </a:p>
          <a:p>
            <a:r>
              <a:rPr lang="en-US" altLang="ko-KR" sz="476" dirty="0">
                <a:solidFill>
                  <a:schemeClr val="tx1"/>
                </a:solidFill>
                <a:latin typeface="Arial" panose="020B0604020202020204" pitchFamily="34" charset="0"/>
                <a:cs typeface="Arial" panose="020B0604020202020204" pitchFamily="34" charset="0"/>
              </a:rPr>
              <a:t>96.8%</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1" name="직사각형 280">
            <a:extLst>
              <a:ext uri="{FF2B5EF4-FFF2-40B4-BE49-F238E27FC236}">
                <a16:creationId xmlns:a16="http://schemas.microsoft.com/office/drawing/2014/main" id="{8D3FB045-1025-4F3E-A52C-D20850426435}"/>
              </a:ext>
            </a:extLst>
          </p:cNvPr>
          <p:cNvSpPr/>
          <p:nvPr/>
        </p:nvSpPr>
        <p:spPr>
          <a:xfrm>
            <a:off x="2671571" y="1108684"/>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Single cells by SSC</a:t>
            </a:r>
          </a:p>
          <a:p>
            <a:r>
              <a:rPr lang="en-US" altLang="ko-KR" sz="476" dirty="0">
                <a:solidFill>
                  <a:schemeClr val="tx1"/>
                </a:solidFill>
                <a:latin typeface="Arial" panose="020B0604020202020204" pitchFamily="34" charset="0"/>
                <a:cs typeface="Arial" panose="020B0604020202020204" pitchFamily="34" charset="0"/>
              </a:rPr>
              <a:t>99.6%</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2" name="직사각형 281">
            <a:extLst>
              <a:ext uri="{FF2B5EF4-FFF2-40B4-BE49-F238E27FC236}">
                <a16:creationId xmlns:a16="http://schemas.microsoft.com/office/drawing/2014/main" id="{9C16ABFF-DF45-46BB-815F-2539FAF93746}"/>
              </a:ext>
            </a:extLst>
          </p:cNvPr>
          <p:cNvSpPr/>
          <p:nvPr/>
        </p:nvSpPr>
        <p:spPr>
          <a:xfrm>
            <a:off x="1689477" y="2403250"/>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TIE2-</a:t>
            </a:r>
          </a:p>
          <a:p>
            <a:pPr algn="r"/>
            <a:r>
              <a:rPr lang="en-US" altLang="ko-KR" sz="476" dirty="0">
                <a:solidFill>
                  <a:schemeClr val="tx1"/>
                </a:solidFill>
                <a:latin typeface="Arial" panose="020B0604020202020204" pitchFamily="34" charset="0"/>
                <a:cs typeface="Arial" panose="020B0604020202020204" pitchFamily="34" charset="0"/>
              </a:rPr>
              <a:t>ITGAV+</a:t>
            </a:r>
          </a:p>
          <a:p>
            <a:pPr algn="r"/>
            <a:r>
              <a:rPr lang="en-US" altLang="ko-KR" sz="476" dirty="0">
                <a:solidFill>
                  <a:schemeClr val="tx1"/>
                </a:solidFill>
                <a:latin typeface="Arial" panose="020B0604020202020204" pitchFamily="34" charset="0"/>
                <a:cs typeface="Arial" panose="020B0604020202020204" pitchFamily="34" charset="0"/>
              </a:rPr>
              <a:t>7.2%</a:t>
            </a:r>
          </a:p>
          <a:p>
            <a:pPr algn="r"/>
            <a:endParaRPr lang="ko-KR" altLang="en-US" sz="476" dirty="0">
              <a:solidFill>
                <a:schemeClr val="tx1"/>
              </a:solidFill>
              <a:latin typeface="Arial" panose="020B0604020202020204" pitchFamily="34" charset="0"/>
              <a:cs typeface="Arial" panose="020B0604020202020204" pitchFamily="34" charset="0"/>
            </a:endParaRPr>
          </a:p>
        </p:txBody>
      </p:sp>
      <p:sp>
        <p:nvSpPr>
          <p:cNvPr id="283" name="직사각형 282">
            <a:extLst>
              <a:ext uri="{FF2B5EF4-FFF2-40B4-BE49-F238E27FC236}">
                <a16:creationId xmlns:a16="http://schemas.microsoft.com/office/drawing/2014/main" id="{8C5BE501-D4AD-48A3-B1FF-7E7B2205E3BC}"/>
              </a:ext>
            </a:extLst>
          </p:cNvPr>
          <p:cNvSpPr/>
          <p:nvPr/>
        </p:nvSpPr>
        <p:spPr>
          <a:xfrm>
            <a:off x="2673357" y="2366514"/>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THY1-</a:t>
            </a:r>
          </a:p>
          <a:p>
            <a:pPr algn="r"/>
            <a:r>
              <a:rPr lang="en-US" altLang="ko-KR" sz="476" dirty="0">
                <a:solidFill>
                  <a:schemeClr val="tx1"/>
                </a:solidFill>
                <a:latin typeface="Arial" panose="020B0604020202020204" pitchFamily="34" charset="0"/>
                <a:cs typeface="Arial" panose="020B0604020202020204" pitchFamily="34" charset="0"/>
              </a:rPr>
              <a:t>6C3-</a:t>
            </a:r>
          </a:p>
          <a:p>
            <a:pPr algn="r"/>
            <a:r>
              <a:rPr lang="en-US" altLang="ko-KR" sz="476" dirty="0">
                <a:solidFill>
                  <a:schemeClr val="tx1"/>
                </a:solidFill>
                <a:latin typeface="Arial" panose="020B0604020202020204" pitchFamily="34" charset="0"/>
                <a:cs typeface="Arial" panose="020B0604020202020204" pitchFamily="34" charset="0"/>
              </a:rPr>
              <a:t>82.9%</a:t>
            </a:r>
          </a:p>
        </p:txBody>
      </p:sp>
      <p:sp>
        <p:nvSpPr>
          <p:cNvPr id="284" name="직사각형 283">
            <a:extLst>
              <a:ext uri="{FF2B5EF4-FFF2-40B4-BE49-F238E27FC236}">
                <a16:creationId xmlns:a16="http://schemas.microsoft.com/office/drawing/2014/main" id="{3B47A8E6-6F4F-4120-A5F3-CBA63CCB4815}"/>
              </a:ext>
            </a:extLst>
          </p:cNvPr>
          <p:cNvSpPr/>
          <p:nvPr/>
        </p:nvSpPr>
        <p:spPr>
          <a:xfrm>
            <a:off x="634075" y="3548088"/>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CD105- : p-mSSC</a:t>
            </a:r>
          </a:p>
          <a:p>
            <a:pPr algn="r"/>
            <a:r>
              <a:rPr lang="en-US" altLang="ko-KR" sz="476" dirty="0">
                <a:solidFill>
                  <a:schemeClr val="tx1"/>
                </a:solidFill>
                <a:latin typeface="Arial" panose="020B0604020202020204" pitchFamily="34" charset="0"/>
                <a:cs typeface="Arial" panose="020B0604020202020204" pitchFamily="34" charset="0"/>
              </a:rPr>
              <a:t>47.8%</a:t>
            </a:r>
          </a:p>
        </p:txBody>
      </p:sp>
      <p:sp>
        <p:nvSpPr>
          <p:cNvPr id="285" name="직사각형 284">
            <a:extLst>
              <a:ext uri="{FF2B5EF4-FFF2-40B4-BE49-F238E27FC236}">
                <a16:creationId xmlns:a16="http://schemas.microsoft.com/office/drawing/2014/main" id="{8AEC29DC-0AC3-4276-95BE-C6F597C2D2FA}"/>
              </a:ext>
            </a:extLst>
          </p:cNvPr>
          <p:cNvSpPr/>
          <p:nvPr/>
        </p:nvSpPr>
        <p:spPr>
          <a:xfrm>
            <a:off x="634075" y="2403251"/>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CD45-/TER119-</a:t>
            </a:r>
          </a:p>
          <a:p>
            <a:pPr algn="r"/>
            <a:r>
              <a:rPr lang="en-US" altLang="ko-KR" sz="476" dirty="0">
                <a:solidFill>
                  <a:schemeClr val="tx1"/>
                </a:solidFill>
                <a:latin typeface="Arial" panose="020B0604020202020204" pitchFamily="34" charset="0"/>
                <a:cs typeface="Arial" panose="020B0604020202020204" pitchFamily="34" charset="0"/>
              </a:rPr>
              <a:t>7-AAD-</a:t>
            </a:r>
          </a:p>
          <a:p>
            <a:pPr algn="r"/>
            <a:r>
              <a:rPr lang="en-US" altLang="ko-KR" sz="476" dirty="0">
                <a:solidFill>
                  <a:schemeClr val="tx1"/>
                </a:solidFill>
                <a:latin typeface="Arial" panose="020B0604020202020204" pitchFamily="34" charset="0"/>
                <a:cs typeface="Arial" panose="020B0604020202020204" pitchFamily="34" charset="0"/>
              </a:rPr>
              <a:t>74.5 %</a:t>
            </a:r>
          </a:p>
          <a:p>
            <a:pPr algn="r"/>
            <a:endParaRPr lang="ko-KR" altLang="en-US" sz="476" dirty="0">
              <a:solidFill>
                <a:schemeClr val="tx1"/>
              </a:solidFill>
              <a:latin typeface="Arial" panose="020B0604020202020204" pitchFamily="34" charset="0"/>
              <a:cs typeface="Arial" panose="020B0604020202020204" pitchFamily="34" charset="0"/>
            </a:endParaRPr>
          </a:p>
        </p:txBody>
      </p:sp>
      <p:sp>
        <p:nvSpPr>
          <p:cNvPr id="286" name="직사각형 285">
            <a:extLst>
              <a:ext uri="{FF2B5EF4-FFF2-40B4-BE49-F238E27FC236}">
                <a16:creationId xmlns:a16="http://schemas.microsoft.com/office/drawing/2014/main" id="{64F55BD5-8030-4461-BC8F-119989514A49}"/>
              </a:ext>
            </a:extLst>
          </p:cNvPr>
          <p:cNvSpPr/>
          <p:nvPr/>
        </p:nvSpPr>
        <p:spPr>
          <a:xfrm>
            <a:off x="3658741" y="1118280"/>
            <a:ext cx="447132" cy="1325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All cells</a:t>
            </a:r>
            <a:br>
              <a:rPr lang="en-US" altLang="ko-KR" sz="476" dirty="0">
                <a:solidFill>
                  <a:schemeClr val="tx1"/>
                </a:solidFill>
                <a:latin typeface="Arial" panose="020B0604020202020204" pitchFamily="34" charset="0"/>
                <a:cs typeface="Arial" panose="020B0604020202020204" pitchFamily="34" charset="0"/>
              </a:rPr>
            </a:br>
            <a:r>
              <a:rPr lang="en-US" altLang="ko-KR" sz="476" dirty="0">
                <a:solidFill>
                  <a:schemeClr val="tx1"/>
                </a:solidFill>
                <a:latin typeface="Arial" panose="020B0604020202020204" pitchFamily="34" charset="0"/>
                <a:cs typeface="Arial" panose="020B0604020202020204" pitchFamily="34" charset="0"/>
              </a:rPr>
              <a:t>85.9% </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7" name="직사각형 286">
            <a:extLst>
              <a:ext uri="{FF2B5EF4-FFF2-40B4-BE49-F238E27FC236}">
                <a16:creationId xmlns:a16="http://schemas.microsoft.com/office/drawing/2014/main" id="{73ACAC0D-F4B8-47A5-AA90-FE7E0E23E9EE}"/>
              </a:ext>
            </a:extLst>
          </p:cNvPr>
          <p:cNvSpPr/>
          <p:nvPr/>
        </p:nvSpPr>
        <p:spPr>
          <a:xfrm>
            <a:off x="4781870" y="1094994"/>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Single cells by FSC</a:t>
            </a:r>
          </a:p>
          <a:p>
            <a:r>
              <a:rPr lang="en-US" altLang="ko-KR" sz="476" dirty="0">
                <a:solidFill>
                  <a:schemeClr val="tx1"/>
                </a:solidFill>
                <a:latin typeface="Arial" panose="020B0604020202020204" pitchFamily="34" charset="0"/>
                <a:cs typeface="Arial" panose="020B0604020202020204" pitchFamily="34" charset="0"/>
              </a:rPr>
              <a:t>97.4%</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8" name="직사각형 287">
            <a:extLst>
              <a:ext uri="{FF2B5EF4-FFF2-40B4-BE49-F238E27FC236}">
                <a16:creationId xmlns:a16="http://schemas.microsoft.com/office/drawing/2014/main" id="{E19F85CE-8DBF-4A47-8575-80A8447C78BD}"/>
              </a:ext>
            </a:extLst>
          </p:cNvPr>
          <p:cNvSpPr/>
          <p:nvPr/>
        </p:nvSpPr>
        <p:spPr>
          <a:xfrm>
            <a:off x="5844973" y="1094995"/>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476" dirty="0">
                <a:solidFill>
                  <a:schemeClr val="tx1"/>
                </a:solidFill>
                <a:latin typeface="Arial" panose="020B0604020202020204" pitchFamily="34" charset="0"/>
                <a:cs typeface="Arial" panose="020B0604020202020204" pitchFamily="34" charset="0"/>
              </a:rPr>
              <a:t>Single cells by SSC</a:t>
            </a:r>
          </a:p>
          <a:p>
            <a:r>
              <a:rPr lang="en-US" altLang="ko-KR" sz="476" dirty="0">
                <a:solidFill>
                  <a:schemeClr val="tx1"/>
                </a:solidFill>
                <a:latin typeface="Arial" panose="020B0604020202020204" pitchFamily="34" charset="0"/>
                <a:cs typeface="Arial" panose="020B0604020202020204" pitchFamily="34" charset="0"/>
              </a:rPr>
              <a:t>99.7%</a:t>
            </a:r>
            <a:endParaRPr lang="ko-KR" altLang="en-US" sz="476" dirty="0">
              <a:solidFill>
                <a:schemeClr val="tx1"/>
              </a:solidFill>
              <a:latin typeface="Arial" panose="020B0604020202020204" pitchFamily="34" charset="0"/>
              <a:cs typeface="Arial" panose="020B0604020202020204" pitchFamily="34" charset="0"/>
            </a:endParaRPr>
          </a:p>
        </p:txBody>
      </p:sp>
      <p:sp>
        <p:nvSpPr>
          <p:cNvPr id="289" name="직사각형 288">
            <a:extLst>
              <a:ext uri="{FF2B5EF4-FFF2-40B4-BE49-F238E27FC236}">
                <a16:creationId xmlns:a16="http://schemas.microsoft.com/office/drawing/2014/main" id="{AA8DD20C-1A61-4348-8494-5F84DA293873}"/>
              </a:ext>
            </a:extLst>
          </p:cNvPr>
          <p:cNvSpPr/>
          <p:nvPr/>
        </p:nvSpPr>
        <p:spPr>
          <a:xfrm>
            <a:off x="4781870" y="2403250"/>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TIE2-</a:t>
            </a:r>
          </a:p>
          <a:p>
            <a:pPr algn="r"/>
            <a:r>
              <a:rPr lang="en-US" altLang="ko-KR" sz="476" dirty="0">
                <a:solidFill>
                  <a:schemeClr val="tx1"/>
                </a:solidFill>
                <a:latin typeface="Arial" panose="020B0604020202020204" pitchFamily="34" charset="0"/>
                <a:cs typeface="Arial" panose="020B0604020202020204" pitchFamily="34" charset="0"/>
              </a:rPr>
              <a:t>ITGAV+</a:t>
            </a:r>
          </a:p>
          <a:p>
            <a:pPr algn="r"/>
            <a:r>
              <a:rPr lang="en-US" altLang="ko-KR" sz="476" dirty="0">
                <a:solidFill>
                  <a:schemeClr val="tx1"/>
                </a:solidFill>
                <a:latin typeface="Arial" panose="020B0604020202020204" pitchFamily="34" charset="0"/>
                <a:cs typeface="Arial" panose="020B0604020202020204" pitchFamily="34" charset="0"/>
              </a:rPr>
              <a:t>8.4%</a:t>
            </a:r>
          </a:p>
          <a:p>
            <a:pPr algn="r"/>
            <a:endParaRPr lang="ko-KR" altLang="en-US" sz="476" dirty="0">
              <a:solidFill>
                <a:schemeClr val="tx1"/>
              </a:solidFill>
              <a:latin typeface="Arial" panose="020B0604020202020204" pitchFamily="34" charset="0"/>
              <a:cs typeface="Arial" panose="020B0604020202020204" pitchFamily="34" charset="0"/>
            </a:endParaRPr>
          </a:p>
        </p:txBody>
      </p:sp>
      <p:sp>
        <p:nvSpPr>
          <p:cNvPr id="290" name="직사각형 289">
            <a:extLst>
              <a:ext uri="{FF2B5EF4-FFF2-40B4-BE49-F238E27FC236}">
                <a16:creationId xmlns:a16="http://schemas.microsoft.com/office/drawing/2014/main" id="{270D0890-731B-4FED-97B0-58E2FD4E4562}"/>
              </a:ext>
            </a:extLst>
          </p:cNvPr>
          <p:cNvSpPr/>
          <p:nvPr/>
        </p:nvSpPr>
        <p:spPr>
          <a:xfrm>
            <a:off x="5810487" y="2366514"/>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THY1-</a:t>
            </a:r>
          </a:p>
          <a:p>
            <a:pPr algn="r"/>
            <a:r>
              <a:rPr lang="en-US" altLang="ko-KR" sz="476" dirty="0">
                <a:solidFill>
                  <a:schemeClr val="tx1"/>
                </a:solidFill>
                <a:latin typeface="Arial" panose="020B0604020202020204" pitchFamily="34" charset="0"/>
                <a:cs typeface="Arial" panose="020B0604020202020204" pitchFamily="34" charset="0"/>
              </a:rPr>
              <a:t>6C3-</a:t>
            </a:r>
          </a:p>
          <a:p>
            <a:pPr algn="r"/>
            <a:r>
              <a:rPr lang="en-US" altLang="ko-KR" sz="476" dirty="0">
                <a:solidFill>
                  <a:schemeClr val="tx1"/>
                </a:solidFill>
                <a:latin typeface="Arial" panose="020B0604020202020204" pitchFamily="34" charset="0"/>
                <a:cs typeface="Arial" panose="020B0604020202020204" pitchFamily="34" charset="0"/>
              </a:rPr>
              <a:t>76.3%</a:t>
            </a:r>
          </a:p>
        </p:txBody>
      </p:sp>
      <p:sp>
        <p:nvSpPr>
          <p:cNvPr id="291" name="직사각형 290">
            <a:extLst>
              <a:ext uri="{FF2B5EF4-FFF2-40B4-BE49-F238E27FC236}">
                <a16:creationId xmlns:a16="http://schemas.microsoft.com/office/drawing/2014/main" id="{80D265DB-57AB-4730-9B61-6F37D9FCAEFD}"/>
              </a:ext>
            </a:extLst>
          </p:cNvPr>
          <p:cNvSpPr/>
          <p:nvPr/>
        </p:nvSpPr>
        <p:spPr>
          <a:xfrm>
            <a:off x="3771205" y="3548088"/>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CD105- : p-mSSC</a:t>
            </a:r>
          </a:p>
          <a:p>
            <a:pPr algn="r"/>
            <a:r>
              <a:rPr lang="en-US" altLang="ko-KR" sz="476" dirty="0">
                <a:solidFill>
                  <a:schemeClr val="tx1"/>
                </a:solidFill>
                <a:latin typeface="Arial" panose="020B0604020202020204" pitchFamily="34" charset="0"/>
                <a:cs typeface="Arial" panose="020B0604020202020204" pitchFamily="34" charset="0"/>
              </a:rPr>
              <a:t>51.1%</a:t>
            </a:r>
          </a:p>
        </p:txBody>
      </p:sp>
      <p:sp>
        <p:nvSpPr>
          <p:cNvPr id="292" name="직사각형 291">
            <a:extLst>
              <a:ext uri="{FF2B5EF4-FFF2-40B4-BE49-F238E27FC236}">
                <a16:creationId xmlns:a16="http://schemas.microsoft.com/office/drawing/2014/main" id="{D2410A1F-4B0D-4D3C-BEC5-39181327DD69}"/>
              </a:ext>
            </a:extLst>
          </p:cNvPr>
          <p:cNvSpPr/>
          <p:nvPr/>
        </p:nvSpPr>
        <p:spPr>
          <a:xfrm>
            <a:off x="3771205" y="2403249"/>
            <a:ext cx="767582" cy="151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ko-KR" sz="476" dirty="0">
                <a:solidFill>
                  <a:schemeClr val="tx1"/>
                </a:solidFill>
                <a:latin typeface="Arial" panose="020B0604020202020204" pitchFamily="34" charset="0"/>
                <a:cs typeface="Arial" panose="020B0604020202020204" pitchFamily="34" charset="0"/>
              </a:rPr>
              <a:t>CD45-/TER119-</a:t>
            </a:r>
          </a:p>
          <a:p>
            <a:pPr algn="r"/>
            <a:r>
              <a:rPr lang="en-US" altLang="ko-KR" sz="476" dirty="0">
                <a:solidFill>
                  <a:schemeClr val="tx1"/>
                </a:solidFill>
                <a:latin typeface="Arial" panose="020B0604020202020204" pitchFamily="34" charset="0"/>
                <a:cs typeface="Arial" panose="020B0604020202020204" pitchFamily="34" charset="0"/>
              </a:rPr>
              <a:t>7-AAD-</a:t>
            </a:r>
          </a:p>
          <a:p>
            <a:pPr algn="r"/>
            <a:r>
              <a:rPr lang="en-US" altLang="ko-KR" sz="476" dirty="0">
                <a:solidFill>
                  <a:schemeClr val="tx1"/>
                </a:solidFill>
                <a:latin typeface="Arial" panose="020B0604020202020204" pitchFamily="34" charset="0"/>
                <a:cs typeface="Arial" panose="020B0604020202020204" pitchFamily="34" charset="0"/>
              </a:rPr>
              <a:t>52.2 %</a:t>
            </a:r>
          </a:p>
          <a:p>
            <a:pPr algn="r"/>
            <a:endParaRPr lang="ko-KR" altLang="en-US" sz="476" dirty="0">
              <a:solidFill>
                <a:schemeClr val="tx1"/>
              </a:solidFill>
              <a:latin typeface="Arial" panose="020B0604020202020204" pitchFamily="34" charset="0"/>
              <a:cs typeface="Arial" panose="020B0604020202020204" pitchFamily="34" charset="0"/>
            </a:endParaRPr>
          </a:p>
        </p:txBody>
      </p:sp>
      <p:sp>
        <p:nvSpPr>
          <p:cNvPr id="293" name="TextBox 292">
            <a:extLst>
              <a:ext uri="{FF2B5EF4-FFF2-40B4-BE49-F238E27FC236}">
                <a16:creationId xmlns:a16="http://schemas.microsoft.com/office/drawing/2014/main" id="{5C70E940-F981-4E8A-B8D8-39035902003F}"/>
              </a:ext>
            </a:extLst>
          </p:cNvPr>
          <p:cNvSpPr txBox="1"/>
          <p:nvPr/>
        </p:nvSpPr>
        <p:spPr>
          <a:xfrm>
            <a:off x="1708281" y="816988"/>
            <a:ext cx="78807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294" name="TextBox 293">
            <a:extLst>
              <a:ext uri="{FF2B5EF4-FFF2-40B4-BE49-F238E27FC236}">
                <a16:creationId xmlns:a16="http://schemas.microsoft.com/office/drawing/2014/main" id="{8458AFEF-ACDD-49DD-BCCD-3A0497233BAC}"/>
              </a:ext>
            </a:extLst>
          </p:cNvPr>
          <p:cNvSpPr txBox="1"/>
          <p:nvPr/>
        </p:nvSpPr>
        <p:spPr>
          <a:xfrm>
            <a:off x="4860392" y="823864"/>
            <a:ext cx="76758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cxnSp>
        <p:nvCxnSpPr>
          <p:cNvPr id="7" name="직선 연결선 6">
            <a:extLst>
              <a:ext uri="{FF2B5EF4-FFF2-40B4-BE49-F238E27FC236}">
                <a16:creationId xmlns:a16="http://schemas.microsoft.com/office/drawing/2014/main" id="{74408544-84CA-4623-BEA5-468C72AA7780}"/>
              </a:ext>
            </a:extLst>
          </p:cNvPr>
          <p:cNvCxnSpPr>
            <a:cxnSpLocks/>
          </p:cNvCxnSpPr>
          <p:nvPr/>
        </p:nvCxnSpPr>
        <p:spPr>
          <a:xfrm>
            <a:off x="340342" y="1014464"/>
            <a:ext cx="297693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5" name="직선 연결선 294">
            <a:extLst>
              <a:ext uri="{FF2B5EF4-FFF2-40B4-BE49-F238E27FC236}">
                <a16:creationId xmlns:a16="http://schemas.microsoft.com/office/drawing/2014/main" id="{5E7E738B-28AF-470F-A398-2F77DB8A53FD}"/>
              </a:ext>
            </a:extLst>
          </p:cNvPr>
          <p:cNvCxnSpPr>
            <a:cxnSpLocks/>
          </p:cNvCxnSpPr>
          <p:nvPr/>
        </p:nvCxnSpPr>
        <p:spPr>
          <a:xfrm>
            <a:off x="3487501" y="1016428"/>
            <a:ext cx="297693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0DF6449B-3891-4B31-A6C8-31687429ACC0}"/>
              </a:ext>
            </a:extLst>
          </p:cNvPr>
          <p:cNvSpPr txBox="1"/>
          <p:nvPr/>
        </p:nvSpPr>
        <p:spPr>
          <a:xfrm>
            <a:off x="173638" y="740694"/>
            <a:ext cx="216406"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297" name="TextBox 296">
            <a:extLst>
              <a:ext uri="{FF2B5EF4-FFF2-40B4-BE49-F238E27FC236}">
                <a16:creationId xmlns:a16="http://schemas.microsoft.com/office/drawing/2014/main" id="{D9096043-DEB3-4B33-A0A4-4C153B39C9A0}"/>
              </a:ext>
            </a:extLst>
          </p:cNvPr>
          <p:cNvSpPr txBox="1"/>
          <p:nvPr/>
        </p:nvSpPr>
        <p:spPr>
          <a:xfrm>
            <a:off x="2132856" y="472491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165CC83D-9DD2-4AE5-869B-C56520CBF25D}"/>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22</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6699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개체 2">
            <a:extLst>
              <a:ext uri="{FF2B5EF4-FFF2-40B4-BE49-F238E27FC236}">
                <a16:creationId xmlns:a16="http://schemas.microsoft.com/office/drawing/2014/main" id="{3E0A377F-EF0D-487B-A9A1-C8A1BDF47139}"/>
              </a:ext>
            </a:extLst>
          </p:cNvPr>
          <p:cNvGraphicFramePr>
            <a:graphicFrameLocks noChangeAspect="1"/>
          </p:cNvGraphicFramePr>
          <p:nvPr>
            <p:extLst>
              <p:ext uri="{D42A27DB-BD31-4B8C-83A1-F6EECF244321}">
                <p14:modId xmlns:p14="http://schemas.microsoft.com/office/powerpoint/2010/main" val="1768671277"/>
              </p:ext>
            </p:extLst>
          </p:nvPr>
        </p:nvGraphicFramePr>
        <p:xfrm>
          <a:off x="3824288" y="2563813"/>
          <a:ext cx="1592262" cy="1581150"/>
        </p:xfrm>
        <a:graphic>
          <a:graphicData uri="http://schemas.openxmlformats.org/presentationml/2006/ole">
            <mc:AlternateContent xmlns:mc="http://schemas.openxmlformats.org/markup-compatibility/2006">
              <mc:Choice xmlns:v="urn:schemas-microsoft-com:vml" Requires="v">
                <p:oleObj spid="_x0000_s16076" name="Prism 9" r:id="rId3" imgW="1591800" imgH="1581076" progId="Prism9.Document">
                  <p:embed/>
                </p:oleObj>
              </mc:Choice>
              <mc:Fallback>
                <p:oleObj name="Prism 9" r:id="rId3" imgW="1591800" imgH="1581076" progId="Prism9.Document">
                  <p:embed/>
                  <p:pic>
                    <p:nvPicPr>
                      <p:cNvPr id="0" name=""/>
                      <p:cNvPicPr/>
                      <p:nvPr/>
                    </p:nvPicPr>
                    <p:blipFill>
                      <a:blip r:embed="rId4"/>
                      <a:stretch>
                        <a:fillRect/>
                      </a:stretch>
                    </p:blipFill>
                    <p:spPr>
                      <a:xfrm>
                        <a:off x="3824288" y="2563813"/>
                        <a:ext cx="1592262" cy="1581150"/>
                      </a:xfrm>
                      <a:prstGeom prst="rect">
                        <a:avLst/>
                      </a:prstGeom>
                    </p:spPr>
                  </p:pic>
                </p:oleObj>
              </mc:Fallback>
            </mc:AlternateContent>
          </a:graphicData>
        </a:graphic>
      </p:graphicFrame>
      <p:graphicFrame>
        <p:nvGraphicFramePr>
          <p:cNvPr id="2" name="개체 1">
            <a:extLst>
              <a:ext uri="{FF2B5EF4-FFF2-40B4-BE49-F238E27FC236}">
                <a16:creationId xmlns:a16="http://schemas.microsoft.com/office/drawing/2014/main" id="{0B2F1B25-D8E3-42D3-83BA-B3F039261B6F}"/>
              </a:ext>
            </a:extLst>
          </p:cNvPr>
          <p:cNvGraphicFramePr>
            <a:graphicFrameLocks noChangeAspect="1"/>
          </p:cNvGraphicFramePr>
          <p:nvPr>
            <p:extLst>
              <p:ext uri="{D42A27DB-BD31-4B8C-83A1-F6EECF244321}">
                <p14:modId xmlns:p14="http://schemas.microsoft.com/office/powerpoint/2010/main" val="2385746672"/>
              </p:ext>
            </p:extLst>
          </p:nvPr>
        </p:nvGraphicFramePr>
        <p:xfrm>
          <a:off x="1700808" y="2574925"/>
          <a:ext cx="1517650" cy="1581150"/>
        </p:xfrm>
        <a:graphic>
          <a:graphicData uri="http://schemas.openxmlformats.org/presentationml/2006/ole">
            <mc:AlternateContent xmlns:mc="http://schemas.openxmlformats.org/markup-compatibility/2006">
              <mc:Choice xmlns:v="urn:schemas-microsoft-com:vml" Requires="v">
                <p:oleObj spid="_x0000_s16077" name="Prism 9" r:id="rId5" imgW="1518332" imgH="1581076" progId="Prism9.Document">
                  <p:embed/>
                </p:oleObj>
              </mc:Choice>
              <mc:Fallback>
                <p:oleObj name="Prism 9" r:id="rId5" imgW="1518332" imgH="1581076" progId="Prism9.Document">
                  <p:embed/>
                  <p:pic>
                    <p:nvPicPr>
                      <p:cNvPr id="0" name=""/>
                      <p:cNvPicPr/>
                      <p:nvPr/>
                    </p:nvPicPr>
                    <p:blipFill>
                      <a:blip r:embed="rId6"/>
                      <a:stretch>
                        <a:fillRect/>
                      </a:stretch>
                    </p:blipFill>
                    <p:spPr>
                      <a:xfrm>
                        <a:off x="1700808" y="2574925"/>
                        <a:ext cx="1517650" cy="1581150"/>
                      </a:xfrm>
                      <a:prstGeom prst="rect">
                        <a:avLst/>
                      </a:prstGeom>
                    </p:spPr>
                  </p:pic>
                </p:oleObj>
              </mc:Fallback>
            </mc:AlternateContent>
          </a:graphicData>
        </a:graphic>
      </p:graphicFrame>
      <p:sp>
        <p:nvSpPr>
          <p:cNvPr id="50" name="TextBox 49">
            <a:extLst>
              <a:ext uri="{FF2B5EF4-FFF2-40B4-BE49-F238E27FC236}">
                <a16:creationId xmlns:a16="http://schemas.microsoft.com/office/drawing/2014/main" id="{D550C9C2-94E3-4BE8-B7EE-A09E6C1E2307}"/>
              </a:ext>
            </a:extLst>
          </p:cNvPr>
          <p:cNvSpPr txBox="1"/>
          <p:nvPr/>
        </p:nvSpPr>
        <p:spPr>
          <a:xfrm>
            <a:off x="470167" y="4389710"/>
            <a:ext cx="5911161" cy="10618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23. Functional assessment of mouse skeletal stem cells isolated from </a:t>
            </a:r>
            <a:r>
              <a:rPr lang="en-US" altLang="ko-KR" sz="900" b="1" i="1" dirty="0">
                <a:latin typeface="Arial" panose="020B0604020202020204" pitchFamily="34" charset="0"/>
                <a:cs typeface="Arial" panose="020B0604020202020204" pitchFamily="34" charset="0"/>
              </a:rPr>
              <a:t>Mast4</a:t>
            </a:r>
            <a:r>
              <a:rPr lang="en-US" altLang="ko-KR" sz="900" b="1" baseline="300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 and </a:t>
            </a:r>
            <a:r>
              <a:rPr lang="en-US" altLang="ko-KR" sz="900" b="1" i="1" dirty="0">
                <a:latin typeface="Arial" panose="020B0604020202020204" pitchFamily="34" charset="0"/>
                <a:cs typeface="Arial" panose="020B0604020202020204" pitchFamily="34" charset="0"/>
              </a:rPr>
              <a:t>Mast4</a:t>
            </a:r>
            <a:r>
              <a:rPr lang="en-US" altLang="ko-KR" sz="900" b="1" i="1" baseline="30000" dirty="0">
                <a:latin typeface="Arial" panose="020B0604020202020204" pitchFamily="34" charset="0"/>
                <a:cs typeface="Arial" panose="020B0604020202020204" pitchFamily="34" charset="0"/>
              </a:rPr>
              <a:t>-</a:t>
            </a:r>
            <a:r>
              <a:rPr lang="en-US" altLang="ko-KR" sz="900" b="1" baseline="300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mice.</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a:t>
            </a:r>
            <a:r>
              <a:rPr lang="en-US" altLang="ko-KR" sz="900" i="1" dirty="0">
                <a:latin typeface="Arial" panose="020B0604020202020204" pitchFamily="34" charset="0"/>
                <a:cs typeface="Arial" panose="020B0604020202020204" pitchFamily="34" charset="0"/>
              </a:rPr>
              <a:t>in vitro </a:t>
            </a:r>
            <a:r>
              <a:rPr lang="en-US" altLang="ko-KR" sz="900" dirty="0">
                <a:latin typeface="Arial" panose="020B0604020202020204" pitchFamily="34" charset="0"/>
                <a:cs typeface="Arial" panose="020B0604020202020204" pitchFamily="34" charset="0"/>
              </a:rPr>
              <a:t>colony formation assay of mouse skeletal stem cells. (</a:t>
            </a:r>
            <a:r>
              <a:rPr lang="en-US" altLang="ko-KR" sz="900" b="1" dirty="0">
                <a:latin typeface="Arial" panose="020B0604020202020204" pitchFamily="34" charset="0"/>
                <a:cs typeface="Arial" panose="020B0604020202020204" pitchFamily="34" charset="0"/>
              </a:rPr>
              <a:t>b </a:t>
            </a:r>
            <a:r>
              <a:rPr lang="en-US" altLang="ko-KR" sz="900" dirty="0">
                <a:latin typeface="Arial" panose="020B0604020202020204" pitchFamily="34" charset="0"/>
                <a:cs typeface="Arial" panose="020B0604020202020204" pitchFamily="34" charset="0"/>
              </a:rPr>
              <a:t>and</a:t>
            </a:r>
            <a:r>
              <a:rPr lang="en-US" altLang="ko-KR" sz="900" b="1" dirty="0">
                <a:latin typeface="Arial" panose="020B0604020202020204" pitchFamily="34" charset="0"/>
                <a:cs typeface="Arial" panose="020B0604020202020204" pitchFamily="34" charset="0"/>
              </a:rPr>
              <a:t> c</a:t>
            </a:r>
            <a:r>
              <a:rPr lang="en-US" altLang="ko-KR" sz="900" dirty="0">
                <a:latin typeface="Arial" panose="020B0604020202020204" pitchFamily="34" charset="0"/>
                <a:cs typeface="Arial" panose="020B0604020202020204" pitchFamily="34" charset="0"/>
              </a:rPr>
              <a:t>) The stained colonies were extracted for absorbance measurements by using cloning cylinder to distinguish each colony. Alcian blue and Alizarin Red S stainings were quantified by absorbance measurement at 630 nm and 405 nm, respectively. Data are represented as mean ± SD of three stained colonies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statistical analyses for (b, c)</a:t>
            </a:r>
            <a:r>
              <a:rPr lang="en-US" altLang="ko-KR" sz="900" dirty="0">
                <a:latin typeface="Arial" panose="020B0604020202020204" pitchFamily="34" charset="0"/>
                <a:cs typeface="Arial" panose="020B0604020202020204" pitchFamily="34" charset="0"/>
              </a:rPr>
              <a:t>. Source data are provided as a Source Data file. </a:t>
            </a:r>
            <a:endParaRPr lang="ko-KR" altLang="ko-KR" sz="900" dirty="0">
              <a:latin typeface="Arial" panose="020B0604020202020204" pitchFamily="34" charset="0"/>
              <a:cs typeface="Arial" panose="020B0604020202020204" pitchFamily="34" charset="0"/>
            </a:endParaRPr>
          </a:p>
        </p:txBody>
      </p:sp>
      <p:sp>
        <p:nvSpPr>
          <p:cNvPr id="84" name="TextBox 83"/>
          <p:cNvSpPr txBox="1"/>
          <p:nvPr/>
        </p:nvSpPr>
        <p:spPr>
          <a:xfrm>
            <a:off x="1301278" y="86757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85" name="TextBox 84"/>
          <p:cNvSpPr txBox="1"/>
          <p:nvPr/>
        </p:nvSpPr>
        <p:spPr>
          <a:xfrm>
            <a:off x="1300485" y="235254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86" name="TextBox 85"/>
          <p:cNvSpPr txBox="1"/>
          <p:nvPr/>
        </p:nvSpPr>
        <p:spPr>
          <a:xfrm>
            <a:off x="3494162" y="2352084"/>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grpSp>
        <p:nvGrpSpPr>
          <p:cNvPr id="11" name="그룹 10">
            <a:extLst>
              <a:ext uri="{FF2B5EF4-FFF2-40B4-BE49-F238E27FC236}">
                <a16:creationId xmlns:a16="http://schemas.microsoft.com/office/drawing/2014/main" id="{024CC7D2-E7E4-420B-8417-7C536FB07401}"/>
              </a:ext>
            </a:extLst>
          </p:cNvPr>
          <p:cNvGrpSpPr/>
          <p:nvPr/>
        </p:nvGrpSpPr>
        <p:grpSpPr>
          <a:xfrm>
            <a:off x="1303050" y="1169856"/>
            <a:ext cx="4122136" cy="937945"/>
            <a:chOff x="-126174" y="607448"/>
            <a:chExt cx="7449875" cy="1969684"/>
          </a:xfrm>
        </p:grpSpPr>
        <p:cxnSp>
          <p:nvCxnSpPr>
            <p:cNvPr id="12" name="직선 연결선 11">
              <a:extLst>
                <a:ext uri="{FF2B5EF4-FFF2-40B4-BE49-F238E27FC236}">
                  <a16:creationId xmlns:a16="http://schemas.microsoft.com/office/drawing/2014/main" id="{4E6A5291-1B18-4E63-A6F3-83138BF39DDD}"/>
                </a:ext>
              </a:extLst>
            </p:cNvPr>
            <p:cNvCxnSpPr/>
            <p:nvPr/>
          </p:nvCxnSpPr>
          <p:spPr>
            <a:xfrm>
              <a:off x="971600" y="1268760"/>
              <a:ext cx="3816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AEDF8C1-DDDC-47D5-A5D4-792B553DF405}"/>
                </a:ext>
              </a:extLst>
            </p:cNvPr>
            <p:cNvSpPr txBox="1"/>
            <p:nvPr/>
          </p:nvSpPr>
          <p:spPr>
            <a:xfrm>
              <a:off x="683567" y="620688"/>
              <a:ext cx="864096" cy="409479"/>
            </a:xfrm>
            <a:prstGeom prst="rect">
              <a:avLst/>
            </a:prstGeom>
            <a:noFill/>
          </p:spPr>
          <p:txBody>
            <a:bodyPr wrap="square" rtlCol="0">
              <a:spAutoFit/>
            </a:bodyPr>
            <a:lstStyle/>
            <a:p>
              <a:r>
                <a:rPr lang="en-US" altLang="ko-KR" sz="667" b="1" dirty="0">
                  <a:latin typeface="Arial" pitchFamily="34" charset="0"/>
                  <a:cs typeface="Arial" pitchFamily="34" charset="0"/>
                </a:rPr>
                <a:t>Day 0</a:t>
              </a:r>
              <a:endParaRPr lang="ko-KR" altLang="en-US" sz="667" b="1" dirty="0">
                <a:latin typeface="Arial" pitchFamily="34" charset="0"/>
                <a:cs typeface="Arial" pitchFamily="34" charset="0"/>
              </a:endParaRPr>
            </a:p>
          </p:txBody>
        </p:sp>
        <p:cxnSp>
          <p:nvCxnSpPr>
            <p:cNvPr id="14" name="직선 연결선 13">
              <a:extLst>
                <a:ext uri="{FF2B5EF4-FFF2-40B4-BE49-F238E27FC236}">
                  <a16:creationId xmlns:a16="http://schemas.microsoft.com/office/drawing/2014/main" id="{BE2A21A8-ECF2-4431-AC9E-1DA5FF4EA816}"/>
                </a:ext>
              </a:extLst>
            </p:cNvPr>
            <p:cNvCxnSpPr/>
            <p:nvPr/>
          </p:nvCxnSpPr>
          <p:spPr>
            <a:xfrm>
              <a:off x="971600" y="908720"/>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직선 연결선 14">
              <a:extLst>
                <a:ext uri="{FF2B5EF4-FFF2-40B4-BE49-F238E27FC236}">
                  <a16:creationId xmlns:a16="http://schemas.microsoft.com/office/drawing/2014/main" id="{6FE1A368-7C32-4EE1-8BAB-27AA7CF07116}"/>
                </a:ext>
              </a:extLst>
            </p:cNvPr>
            <p:cNvCxnSpPr/>
            <p:nvPr/>
          </p:nvCxnSpPr>
          <p:spPr>
            <a:xfrm>
              <a:off x="2303880" y="908720"/>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직선 연결선 15">
              <a:extLst>
                <a:ext uri="{FF2B5EF4-FFF2-40B4-BE49-F238E27FC236}">
                  <a16:creationId xmlns:a16="http://schemas.microsoft.com/office/drawing/2014/main" id="{D352E1FB-13C8-41B9-809D-3A37D35401C7}"/>
                </a:ext>
              </a:extLst>
            </p:cNvPr>
            <p:cNvCxnSpPr/>
            <p:nvPr/>
          </p:nvCxnSpPr>
          <p:spPr>
            <a:xfrm>
              <a:off x="3555713" y="908720"/>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C5512F3-BE3D-4FBC-A558-B388F7D82DC5}"/>
                </a:ext>
              </a:extLst>
            </p:cNvPr>
            <p:cNvSpPr txBox="1"/>
            <p:nvPr/>
          </p:nvSpPr>
          <p:spPr>
            <a:xfrm>
              <a:off x="4491114" y="620688"/>
              <a:ext cx="864096" cy="409479"/>
            </a:xfrm>
            <a:prstGeom prst="rect">
              <a:avLst/>
            </a:prstGeom>
            <a:noFill/>
          </p:spPr>
          <p:txBody>
            <a:bodyPr wrap="square" rtlCol="0">
              <a:spAutoFit/>
            </a:bodyPr>
            <a:lstStyle/>
            <a:p>
              <a:r>
                <a:rPr lang="en-US" altLang="ko-KR" sz="667" b="1" dirty="0">
                  <a:latin typeface="Arial" pitchFamily="34" charset="0"/>
                  <a:cs typeface="Arial" pitchFamily="34" charset="0"/>
                </a:rPr>
                <a:t>Day 21</a:t>
              </a:r>
              <a:endParaRPr lang="ko-KR" altLang="en-US" sz="667" b="1" dirty="0">
                <a:latin typeface="Arial" pitchFamily="34" charset="0"/>
                <a:cs typeface="Arial" pitchFamily="34" charset="0"/>
              </a:endParaRPr>
            </a:p>
          </p:txBody>
        </p:sp>
        <p:cxnSp>
          <p:nvCxnSpPr>
            <p:cNvPr id="18" name="직선 연결선 17">
              <a:extLst>
                <a:ext uri="{FF2B5EF4-FFF2-40B4-BE49-F238E27FC236}">
                  <a16:creationId xmlns:a16="http://schemas.microsoft.com/office/drawing/2014/main" id="{3449EBB2-A7C4-43AE-B490-984DADBF5B59}"/>
                </a:ext>
              </a:extLst>
            </p:cNvPr>
            <p:cNvCxnSpPr/>
            <p:nvPr/>
          </p:nvCxnSpPr>
          <p:spPr>
            <a:xfrm>
              <a:off x="4779146" y="908720"/>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36C9297-775C-472E-8EB2-5B807F942C0A}"/>
                </a:ext>
              </a:extLst>
            </p:cNvPr>
            <p:cNvSpPr txBox="1"/>
            <p:nvPr/>
          </p:nvSpPr>
          <p:spPr>
            <a:xfrm>
              <a:off x="-126174" y="1305341"/>
              <a:ext cx="2028641" cy="1271791"/>
            </a:xfrm>
            <a:prstGeom prst="rect">
              <a:avLst/>
            </a:prstGeom>
            <a:noFill/>
          </p:spPr>
          <p:txBody>
            <a:bodyPr wrap="square" rtlCol="0">
              <a:spAutoFit/>
            </a:bodyPr>
            <a:lstStyle/>
            <a:p>
              <a:pPr algn="ctr"/>
              <a:r>
                <a:rPr lang="en-US" altLang="ko-KR" sz="667" dirty="0">
                  <a:latin typeface="Arial" pitchFamily="34" charset="0"/>
                  <a:cs typeface="Arial" pitchFamily="34" charset="0"/>
                </a:rPr>
                <a:t>Seeding cells</a:t>
              </a:r>
            </a:p>
            <a:p>
              <a:pPr algn="ctr"/>
              <a:r>
                <a:rPr lang="en-US" altLang="ko-KR" sz="667" dirty="0">
                  <a:latin typeface="Arial" pitchFamily="34" charset="0"/>
                  <a:cs typeface="Arial" pitchFamily="34" charset="0"/>
                </a:rPr>
                <a:t>in Hypoxia condition</a:t>
              </a:r>
            </a:p>
            <a:p>
              <a:pPr algn="ctr"/>
              <a:r>
                <a:rPr lang="en-US" altLang="ko-KR" sz="667" dirty="0">
                  <a:latin typeface="Arial" pitchFamily="34" charset="0"/>
                  <a:cs typeface="Arial" pitchFamily="34" charset="0"/>
                </a:rPr>
                <a:t>(O</a:t>
              </a:r>
              <a:r>
                <a:rPr lang="en-US" altLang="ko-KR" sz="667" baseline="-25000" dirty="0">
                  <a:latin typeface="Arial" pitchFamily="34" charset="0"/>
                  <a:cs typeface="Arial" pitchFamily="34" charset="0"/>
                </a:rPr>
                <a:t>2</a:t>
              </a:r>
              <a:r>
                <a:rPr lang="en-US" altLang="ko-KR" sz="667" dirty="0">
                  <a:latin typeface="Arial" pitchFamily="34" charset="0"/>
                  <a:cs typeface="Arial" pitchFamily="34" charset="0"/>
                </a:rPr>
                <a:t> 2%, CO</a:t>
              </a:r>
              <a:r>
                <a:rPr lang="en-US" altLang="ko-KR" sz="667" baseline="-25000" dirty="0">
                  <a:latin typeface="Arial" pitchFamily="34" charset="0"/>
                  <a:cs typeface="Arial" pitchFamily="34" charset="0"/>
                </a:rPr>
                <a:t>2</a:t>
              </a:r>
              <a:r>
                <a:rPr lang="en-US" altLang="ko-KR" sz="667" dirty="0">
                  <a:latin typeface="Arial" pitchFamily="34" charset="0"/>
                  <a:cs typeface="Arial" pitchFamily="34" charset="0"/>
                </a:rPr>
                <a:t> 7.5%, 37C)</a:t>
              </a:r>
            </a:p>
            <a:p>
              <a:pPr algn="ctr"/>
              <a:r>
                <a:rPr lang="en-US" altLang="ko-KR" sz="667" dirty="0">
                  <a:latin typeface="Arial" pitchFamily="34" charset="0"/>
                  <a:cs typeface="Arial" pitchFamily="34" charset="0"/>
                </a:rPr>
                <a:t>(0.1% gelatin-coated dish) </a:t>
              </a:r>
            </a:p>
          </p:txBody>
        </p:sp>
        <p:sp>
          <p:nvSpPr>
            <p:cNvPr id="20" name="TextBox 19">
              <a:extLst>
                <a:ext uri="{FF2B5EF4-FFF2-40B4-BE49-F238E27FC236}">
                  <a16:creationId xmlns:a16="http://schemas.microsoft.com/office/drawing/2014/main" id="{CA5AF15B-0D5A-4329-B0DA-6876A4D150B7}"/>
                </a:ext>
              </a:extLst>
            </p:cNvPr>
            <p:cNvSpPr txBox="1"/>
            <p:nvPr/>
          </p:nvSpPr>
          <p:spPr>
            <a:xfrm>
              <a:off x="1763688" y="1340768"/>
              <a:ext cx="1152128" cy="625056"/>
            </a:xfrm>
            <a:prstGeom prst="rect">
              <a:avLst/>
            </a:prstGeom>
            <a:noFill/>
          </p:spPr>
          <p:txBody>
            <a:bodyPr wrap="square" rtlCol="0">
              <a:spAutoFit/>
            </a:bodyPr>
            <a:lstStyle/>
            <a:p>
              <a:pPr algn="ctr"/>
              <a:r>
                <a:rPr lang="en-US" altLang="ko-KR" sz="667" dirty="0">
                  <a:latin typeface="Arial" pitchFamily="34" charset="0"/>
                  <a:cs typeface="Arial" pitchFamily="34" charset="0"/>
                </a:rPr>
                <a:t>Media change</a:t>
              </a:r>
            </a:p>
          </p:txBody>
        </p:sp>
        <p:sp>
          <p:nvSpPr>
            <p:cNvPr id="21" name="TextBox 20">
              <a:extLst>
                <a:ext uri="{FF2B5EF4-FFF2-40B4-BE49-F238E27FC236}">
                  <a16:creationId xmlns:a16="http://schemas.microsoft.com/office/drawing/2014/main" id="{FFFEC96F-0F94-4137-AC16-4997C7EDB800}"/>
                </a:ext>
              </a:extLst>
            </p:cNvPr>
            <p:cNvSpPr txBox="1"/>
            <p:nvPr/>
          </p:nvSpPr>
          <p:spPr>
            <a:xfrm>
              <a:off x="3002531" y="1340768"/>
              <a:ext cx="1152128" cy="625056"/>
            </a:xfrm>
            <a:prstGeom prst="rect">
              <a:avLst/>
            </a:prstGeom>
            <a:noFill/>
          </p:spPr>
          <p:txBody>
            <a:bodyPr wrap="square" rtlCol="0">
              <a:spAutoFit/>
            </a:bodyPr>
            <a:lstStyle/>
            <a:p>
              <a:pPr algn="ctr"/>
              <a:r>
                <a:rPr lang="en-US" altLang="ko-KR" sz="667" dirty="0">
                  <a:latin typeface="Arial" pitchFamily="34" charset="0"/>
                  <a:cs typeface="Arial" pitchFamily="34" charset="0"/>
                </a:rPr>
                <a:t>Media change</a:t>
              </a:r>
            </a:p>
          </p:txBody>
        </p:sp>
        <p:sp>
          <p:nvSpPr>
            <p:cNvPr id="22" name="TextBox 21">
              <a:extLst>
                <a:ext uri="{FF2B5EF4-FFF2-40B4-BE49-F238E27FC236}">
                  <a16:creationId xmlns:a16="http://schemas.microsoft.com/office/drawing/2014/main" id="{D33B5590-738F-4F8C-BF33-A4F5A37BBBCB}"/>
                </a:ext>
              </a:extLst>
            </p:cNvPr>
            <p:cNvSpPr txBox="1"/>
            <p:nvPr/>
          </p:nvSpPr>
          <p:spPr>
            <a:xfrm>
              <a:off x="4211961" y="1340768"/>
              <a:ext cx="1152128" cy="409479"/>
            </a:xfrm>
            <a:prstGeom prst="rect">
              <a:avLst/>
            </a:prstGeom>
            <a:noFill/>
          </p:spPr>
          <p:txBody>
            <a:bodyPr wrap="square" rtlCol="0">
              <a:spAutoFit/>
            </a:bodyPr>
            <a:lstStyle/>
            <a:p>
              <a:pPr algn="ctr"/>
              <a:r>
                <a:rPr lang="en-US" altLang="ko-KR" sz="667" dirty="0">
                  <a:latin typeface="Arial" pitchFamily="34" charset="0"/>
                  <a:cs typeface="Arial" pitchFamily="34" charset="0"/>
                </a:rPr>
                <a:t>Staining</a:t>
              </a:r>
            </a:p>
          </p:txBody>
        </p:sp>
        <p:sp>
          <p:nvSpPr>
            <p:cNvPr id="23" name="TextBox 22">
              <a:extLst>
                <a:ext uri="{FF2B5EF4-FFF2-40B4-BE49-F238E27FC236}">
                  <a16:creationId xmlns:a16="http://schemas.microsoft.com/office/drawing/2014/main" id="{289B8208-BAFF-4C9A-910F-D8DCA575A468}"/>
                </a:ext>
              </a:extLst>
            </p:cNvPr>
            <p:cNvSpPr txBox="1"/>
            <p:nvPr/>
          </p:nvSpPr>
          <p:spPr>
            <a:xfrm>
              <a:off x="5421389" y="607448"/>
              <a:ext cx="1902312" cy="1362950"/>
            </a:xfrm>
            <a:prstGeom prst="rect">
              <a:avLst/>
            </a:prstGeom>
            <a:noFill/>
            <a:ln>
              <a:solidFill>
                <a:schemeClr val="tx1"/>
              </a:solidFill>
            </a:ln>
          </p:spPr>
          <p:txBody>
            <a:bodyPr wrap="square" rtlCol="0">
              <a:spAutoFit/>
            </a:bodyPr>
            <a:lstStyle/>
            <a:p>
              <a:r>
                <a:rPr lang="en-US" altLang="ko-KR" sz="667" b="1" dirty="0">
                  <a:latin typeface="Arial" pitchFamily="34" charset="0"/>
                  <a:cs typeface="Arial" pitchFamily="34" charset="0"/>
                </a:rPr>
                <a:t> Differentiation media</a:t>
              </a:r>
              <a:r>
                <a:rPr lang="en-US" altLang="ko-KR" sz="667" dirty="0">
                  <a:latin typeface="Arial" pitchFamily="34" charset="0"/>
                  <a:cs typeface="Arial" pitchFamily="34" charset="0"/>
                </a:rPr>
                <a:t> : </a:t>
              </a:r>
            </a:p>
            <a:p>
              <a:r>
                <a:rPr lang="en-US" altLang="ko-KR" sz="571" dirty="0">
                  <a:latin typeface="Arial" pitchFamily="34" charset="0"/>
                  <a:cs typeface="Arial" pitchFamily="34" charset="0"/>
                </a:rPr>
                <a:t> MEM/alpha</a:t>
              </a:r>
            </a:p>
            <a:p>
              <a:r>
                <a:rPr lang="en-US" altLang="ko-KR" sz="571" dirty="0">
                  <a:latin typeface="Arial" pitchFamily="34" charset="0"/>
                  <a:cs typeface="Arial" pitchFamily="34" charset="0"/>
                </a:rPr>
                <a:t> 10% FBS</a:t>
              </a:r>
            </a:p>
            <a:p>
              <a:r>
                <a:rPr lang="en-US" altLang="ko-KR" sz="571" dirty="0">
                  <a:latin typeface="Arial" pitchFamily="34" charset="0"/>
                  <a:cs typeface="Arial" pitchFamily="34" charset="0"/>
                </a:rPr>
                <a:t> 1% Penicillin-Streptomycin</a:t>
              </a:r>
            </a:p>
          </p:txBody>
        </p:sp>
        <p:sp>
          <p:nvSpPr>
            <p:cNvPr id="24" name="TextBox 23">
              <a:extLst>
                <a:ext uri="{FF2B5EF4-FFF2-40B4-BE49-F238E27FC236}">
                  <a16:creationId xmlns:a16="http://schemas.microsoft.com/office/drawing/2014/main" id="{DD81C6DF-E9A1-4623-81CC-243942661C01}"/>
                </a:ext>
              </a:extLst>
            </p:cNvPr>
            <p:cNvSpPr txBox="1"/>
            <p:nvPr/>
          </p:nvSpPr>
          <p:spPr>
            <a:xfrm>
              <a:off x="3258255" y="620688"/>
              <a:ext cx="864096" cy="409479"/>
            </a:xfrm>
            <a:prstGeom prst="rect">
              <a:avLst/>
            </a:prstGeom>
            <a:noFill/>
          </p:spPr>
          <p:txBody>
            <a:bodyPr wrap="square" rtlCol="0">
              <a:spAutoFit/>
            </a:bodyPr>
            <a:lstStyle/>
            <a:p>
              <a:r>
                <a:rPr lang="en-US" altLang="ko-KR" sz="667" b="1" dirty="0">
                  <a:latin typeface="Arial" pitchFamily="34" charset="0"/>
                  <a:cs typeface="Arial" pitchFamily="34" charset="0"/>
                </a:rPr>
                <a:t>Day 14</a:t>
              </a:r>
              <a:endParaRPr lang="ko-KR" altLang="en-US" sz="667" b="1" dirty="0">
                <a:latin typeface="Arial" pitchFamily="34" charset="0"/>
                <a:cs typeface="Arial" pitchFamily="34" charset="0"/>
              </a:endParaRPr>
            </a:p>
          </p:txBody>
        </p:sp>
        <p:sp>
          <p:nvSpPr>
            <p:cNvPr id="25" name="TextBox 24">
              <a:extLst>
                <a:ext uri="{FF2B5EF4-FFF2-40B4-BE49-F238E27FC236}">
                  <a16:creationId xmlns:a16="http://schemas.microsoft.com/office/drawing/2014/main" id="{156D9BF5-8EB2-42F2-B30F-4DB4AC7E118C}"/>
                </a:ext>
              </a:extLst>
            </p:cNvPr>
            <p:cNvSpPr txBox="1"/>
            <p:nvPr/>
          </p:nvSpPr>
          <p:spPr>
            <a:xfrm>
              <a:off x="1972572" y="620688"/>
              <a:ext cx="864096" cy="409479"/>
            </a:xfrm>
            <a:prstGeom prst="rect">
              <a:avLst/>
            </a:prstGeom>
            <a:noFill/>
          </p:spPr>
          <p:txBody>
            <a:bodyPr wrap="square" rtlCol="0">
              <a:spAutoFit/>
            </a:bodyPr>
            <a:lstStyle/>
            <a:p>
              <a:r>
                <a:rPr lang="en-US" altLang="ko-KR" sz="667" b="1" dirty="0">
                  <a:latin typeface="Arial" pitchFamily="34" charset="0"/>
                  <a:cs typeface="Arial" pitchFamily="34" charset="0"/>
                </a:rPr>
                <a:t>Day 7</a:t>
              </a:r>
              <a:endParaRPr lang="ko-KR" altLang="en-US" sz="667" b="1" dirty="0">
                <a:latin typeface="Arial" pitchFamily="34" charset="0"/>
                <a:cs typeface="Arial" pitchFamily="34" charset="0"/>
              </a:endParaRPr>
            </a:p>
          </p:txBody>
        </p:sp>
      </p:grpSp>
      <p:sp>
        <p:nvSpPr>
          <p:cNvPr id="59" name="TextBox 58">
            <a:extLst>
              <a:ext uri="{FF2B5EF4-FFF2-40B4-BE49-F238E27FC236}">
                <a16:creationId xmlns:a16="http://schemas.microsoft.com/office/drawing/2014/main" id="{200F8E64-9F6C-4DB6-89AC-48841460AE60}"/>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23</a:t>
            </a:r>
            <a:endParaRPr lang="ko-KR" altLang="en-US" sz="1050" b="1" dirty="0">
              <a:latin typeface="Arial" panose="020B0604020202020204" pitchFamily="34" charset="0"/>
              <a:cs typeface="Arial" panose="020B0604020202020204" pitchFamily="34" charset="0"/>
            </a:endParaRPr>
          </a:p>
        </p:txBody>
      </p:sp>
      <p:grpSp>
        <p:nvGrpSpPr>
          <p:cNvPr id="28" name="그룹 27">
            <a:extLst>
              <a:ext uri="{FF2B5EF4-FFF2-40B4-BE49-F238E27FC236}">
                <a16:creationId xmlns:a16="http://schemas.microsoft.com/office/drawing/2014/main" id="{0328BCC5-38E1-4A0B-B062-8DCD7FF1DF05}"/>
              </a:ext>
            </a:extLst>
          </p:cNvPr>
          <p:cNvGrpSpPr/>
          <p:nvPr/>
        </p:nvGrpSpPr>
        <p:grpSpPr>
          <a:xfrm>
            <a:off x="2092229" y="2414970"/>
            <a:ext cx="1072124" cy="1651850"/>
            <a:chOff x="2269434" y="4369591"/>
            <a:chExt cx="1072124" cy="1651850"/>
          </a:xfrm>
        </p:grpSpPr>
        <p:sp>
          <p:nvSpPr>
            <p:cNvPr id="61" name="TextBox 60">
              <a:extLst>
                <a:ext uri="{FF2B5EF4-FFF2-40B4-BE49-F238E27FC236}">
                  <a16:creationId xmlns:a16="http://schemas.microsoft.com/office/drawing/2014/main" id="{420AC5C7-C481-4D0B-B742-A8914FD1781D}"/>
                </a:ext>
              </a:extLst>
            </p:cNvPr>
            <p:cNvSpPr txBox="1"/>
            <p:nvPr/>
          </p:nvSpPr>
          <p:spPr>
            <a:xfrm>
              <a:off x="2758989" y="5836775"/>
              <a:ext cx="582569" cy="184666"/>
            </a:xfrm>
            <a:prstGeom prst="rect">
              <a:avLst/>
            </a:prstGeom>
            <a:noFill/>
          </p:spPr>
          <p:txBody>
            <a:bodyPr wrap="square" rtlCol="0">
              <a:spAutoFit/>
            </a:bodyPr>
            <a:lstStyle/>
            <a:p>
              <a:endParaRPr lang="ko-KR" altLang="en-US" sz="600"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B3AA28DA-612D-4DA1-9263-F9FEFEFA479E}"/>
                </a:ext>
              </a:extLst>
            </p:cNvPr>
            <p:cNvSpPr txBox="1"/>
            <p:nvPr/>
          </p:nvSpPr>
          <p:spPr>
            <a:xfrm>
              <a:off x="2269434" y="4369591"/>
              <a:ext cx="796103"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Alcian blue</a:t>
              </a:r>
              <a:br>
                <a:rPr lang="en-US" altLang="ko-KR" sz="700" dirty="0">
                  <a:latin typeface="Arial" panose="020B0604020202020204" pitchFamily="34" charset="0"/>
                  <a:cs typeface="Arial" panose="020B0604020202020204" pitchFamily="34" charset="0"/>
                </a:rPr>
              </a:br>
              <a:r>
                <a:rPr lang="en-US" altLang="ko-KR" sz="700" dirty="0">
                  <a:latin typeface="Arial" panose="020B0604020202020204" pitchFamily="34" charset="0"/>
                  <a:cs typeface="Arial" panose="020B0604020202020204" pitchFamily="34" charset="0"/>
                </a:rPr>
                <a:t>(n=3)</a:t>
              </a:r>
              <a:endParaRPr lang="ko-KR" altLang="en-US" sz="7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A2BCD0A8-47D5-45FF-B2FA-D0CC2CEACC55}"/>
                </a:ext>
              </a:extLst>
            </p:cNvPr>
            <p:cNvSpPr txBox="1"/>
            <p:nvPr/>
          </p:nvSpPr>
          <p:spPr>
            <a:xfrm>
              <a:off x="2416872" y="4702436"/>
              <a:ext cx="582569" cy="184666"/>
            </a:xfrm>
            <a:prstGeom prst="rect">
              <a:avLst/>
            </a:prstGeom>
            <a:noFill/>
          </p:spPr>
          <p:txBody>
            <a:bodyPr wrap="square" rtlCol="0">
              <a:spAutoFit/>
            </a:bodyPr>
            <a:lstStyle/>
            <a:p>
              <a:pPr algn="ctr"/>
              <a:r>
                <a:rPr lang="en-US" altLang="ko-KR" sz="600" dirty="0">
                  <a:latin typeface="Arial" panose="020B0604020202020204" pitchFamily="34" charset="0"/>
                  <a:cs typeface="Arial" panose="020B0604020202020204" pitchFamily="34" charset="0"/>
                </a:rPr>
                <a:t>p=0.0024</a:t>
              </a:r>
              <a:endParaRPr lang="ko-KR" altLang="en-US" sz="600" dirty="0">
                <a:latin typeface="Arial" panose="020B0604020202020204" pitchFamily="34" charset="0"/>
                <a:cs typeface="Arial" panose="020B0604020202020204" pitchFamily="34" charset="0"/>
              </a:endParaRPr>
            </a:p>
          </p:txBody>
        </p:sp>
      </p:grpSp>
      <p:sp>
        <p:nvSpPr>
          <p:cNvPr id="65" name="TextBox 64">
            <a:extLst>
              <a:ext uri="{FF2B5EF4-FFF2-40B4-BE49-F238E27FC236}">
                <a16:creationId xmlns:a16="http://schemas.microsoft.com/office/drawing/2014/main" id="{DB0EE97A-D76A-4C19-84F5-B49D8FB5D499}"/>
              </a:ext>
            </a:extLst>
          </p:cNvPr>
          <p:cNvSpPr txBox="1"/>
          <p:nvPr/>
        </p:nvSpPr>
        <p:spPr>
          <a:xfrm>
            <a:off x="4200450" y="2412553"/>
            <a:ext cx="924860"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Alizarin Red S</a:t>
            </a:r>
            <a:br>
              <a:rPr lang="en-US" altLang="ko-KR" sz="700" dirty="0">
                <a:latin typeface="Arial" panose="020B0604020202020204" pitchFamily="34" charset="0"/>
                <a:cs typeface="Arial" panose="020B0604020202020204" pitchFamily="34" charset="0"/>
              </a:rPr>
            </a:br>
            <a:r>
              <a:rPr lang="en-US" altLang="ko-KR" sz="700" dirty="0">
                <a:latin typeface="Arial" panose="020B0604020202020204" pitchFamily="34" charset="0"/>
                <a:cs typeface="Arial" panose="020B0604020202020204" pitchFamily="34" charset="0"/>
              </a:rPr>
              <a:t>(n=3)</a:t>
            </a:r>
            <a:endParaRPr lang="ko-KR" altLang="en-US" sz="700"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0DDA5D92-6E78-43EB-A8CF-B12CF089314F}"/>
              </a:ext>
            </a:extLst>
          </p:cNvPr>
          <p:cNvSpPr txBox="1"/>
          <p:nvPr/>
        </p:nvSpPr>
        <p:spPr>
          <a:xfrm>
            <a:off x="4371596" y="2736164"/>
            <a:ext cx="582569" cy="184666"/>
          </a:xfrm>
          <a:prstGeom prst="rect">
            <a:avLst/>
          </a:prstGeom>
          <a:noFill/>
        </p:spPr>
        <p:txBody>
          <a:bodyPr wrap="square" rtlCol="0">
            <a:spAutoFit/>
          </a:bodyPr>
          <a:lstStyle/>
          <a:p>
            <a:pPr algn="ctr"/>
            <a:r>
              <a:rPr lang="en-US" altLang="ko-KR" sz="600" dirty="0">
                <a:latin typeface="Arial" panose="020B0604020202020204" pitchFamily="34" charset="0"/>
                <a:cs typeface="Arial" panose="020B0604020202020204" pitchFamily="34" charset="0"/>
              </a:rPr>
              <a:t>p=0.0440</a:t>
            </a:r>
            <a:endParaRPr lang="ko-KR" altLang="en-US" sz="600"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6CBBAD69-C9E4-4668-8FCE-39427FFFA888}"/>
              </a:ext>
            </a:extLst>
          </p:cNvPr>
          <p:cNvSpPr txBox="1"/>
          <p:nvPr/>
        </p:nvSpPr>
        <p:spPr>
          <a:xfrm>
            <a:off x="2192189" y="3872425"/>
            <a:ext cx="582569" cy="200055"/>
          </a:xfrm>
          <a:prstGeom prst="rect">
            <a:avLst/>
          </a:prstGeom>
          <a:solidFill>
            <a:schemeClr val="bg1"/>
          </a:solidFill>
        </p:spPr>
        <p:txBody>
          <a:bodyPr wrap="square" rtlCol="0">
            <a:spAutoFit/>
          </a:bodyPr>
          <a:lstStyle/>
          <a:p>
            <a:r>
              <a:rPr lang="en-US" altLang="ko-KR" sz="700" dirty="0">
                <a:latin typeface="Arial" panose="020B0604020202020204" pitchFamily="34" charset="0"/>
                <a:cs typeface="Arial" panose="020B0604020202020204" pitchFamily="34" charset="0"/>
              </a:rPr>
              <a:t>WT     KO</a:t>
            </a:r>
            <a:endParaRPr lang="ko-KR" altLang="en-US" sz="700" dirty="0">
              <a:latin typeface="Arial" panose="020B0604020202020204" pitchFamily="34" charset="0"/>
              <a:cs typeface="Arial" panose="020B0604020202020204" pitchFamily="34" charset="0"/>
            </a:endParaRPr>
          </a:p>
        </p:txBody>
      </p:sp>
      <p:grpSp>
        <p:nvGrpSpPr>
          <p:cNvPr id="4" name="그룹 3">
            <a:extLst>
              <a:ext uri="{FF2B5EF4-FFF2-40B4-BE49-F238E27FC236}">
                <a16:creationId xmlns:a16="http://schemas.microsoft.com/office/drawing/2014/main" id="{A2C05AFA-7CE1-44DE-9580-B2BEAA66D860}"/>
              </a:ext>
            </a:extLst>
          </p:cNvPr>
          <p:cNvGrpSpPr/>
          <p:nvPr/>
        </p:nvGrpSpPr>
        <p:grpSpPr>
          <a:xfrm flipH="1">
            <a:off x="2361279" y="2894859"/>
            <a:ext cx="246296" cy="504703"/>
            <a:chOff x="758422" y="3193791"/>
            <a:chExt cx="221292" cy="421673"/>
          </a:xfrm>
        </p:grpSpPr>
        <p:cxnSp>
          <p:nvCxnSpPr>
            <p:cNvPr id="40" name="직선 연결선 39">
              <a:extLst>
                <a:ext uri="{FF2B5EF4-FFF2-40B4-BE49-F238E27FC236}">
                  <a16:creationId xmlns:a16="http://schemas.microsoft.com/office/drawing/2014/main" id="{400CDC61-2DA1-49D4-8DE4-E2FB268B38A7}"/>
                </a:ext>
              </a:extLst>
            </p:cNvPr>
            <p:cNvCxnSpPr/>
            <p:nvPr/>
          </p:nvCxnSpPr>
          <p:spPr>
            <a:xfrm>
              <a:off x="758425" y="3196704"/>
              <a:ext cx="22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직선 연결선 40">
              <a:extLst>
                <a:ext uri="{FF2B5EF4-FFF2-40B4-BE49-F238E27FC236}">
                  <a16:creationId xmlns:a16="http://schemas.microsoft.com/office/drawing/2014/main" id="{61DA1962-1655-40D8-818E-FCD22291B4C2}"/>
                </a:ext>
              </a:extLst>
            </p:cNvPr>
            <p:cNvCxnSpPr/>
            <p:nvPr/>
          </p:nvCxnSpPr>
          <p:spPr>
            <a:xfrm rot="5400000">
              <a:off x="728344" y="3223869"/>
              <a:ext cx="6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직선 연결선 41">
              <a:extLst>
                <a:ext uri="{FF2B5EF4-FFF2-40B4-BE49-F238E27FC236}">
                  <a16:creationId xmlns:a16="http://schemas.microsoft.com/office/drawing/2014/main" id="{244FC3B3-C4C0-4C37-86A8-DE026A666F67}"/>
                </a:ext>
              </a:extLst>
            </p:cNvPr>
            <p:cNvCxnSpPr>
              <a:cxnSpLocks/>
            </p:cNvCxnSpPr>
            <p:nvPr/>
          </p:nvCxnSpPr>
          <p:spPr>
            <a:xfrm flipH="1">
              <a:off x="979714" y="3196693"/>
              <a:ext cx="0" cy="4187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3" name="그룹 42">
            <a:extLst>
              <a:ext uri="{FF2B5EF4-FFF2-40B4-BE49-F238E27FC236}">
                <a16:creationId xmlns:a16="http://schemas.microsoft.com/office/drawing/2014/main" id="{FDC6A985-2514-4063-9B7E-4ED14AD763B4}"/>
              </a:ext>
            </a:extLst>
          </p:cNvPr>
          <p:cNvGrpSpPr/>
          <p:nvPr/>
        </p:nvGrpSpPr>
        <p:grpSpPr>
          <a:xfrm>
            <a:off x="4544084" y="2891280"/>
            <a:ext cx="246296" cy="398365"/>
            <a:chOff x="758422" y="3193791"/>
            <a:chExt cx="221292" cy="332829"/>
          </a:xfrm>
        </p:grpSpPr>
        <p:cxnSp>
          <p:nvCxnSpPr>
            <p:cNvPr id="44" name="직선 연결선 43">
              <a:extLst>
                <a:ext uri="{FF2B5EF4-FFF2-40B4-BE49-F238E27FC236}">
                  <a16:creationId xmlns:a16="http://schemas.microsoft.com/office/drawing/2014/main" id="{36FABBB1-D180-4A50-AE52-DD5B0D657B0E}"/>
                </a:ext>
              </a:extLst>
            </p:cNvPr>
            <p:cNvCxnSpPr/>
            <p:nvPr/>
          </p:nvCxnSpPr>
          <p:spPr>
            <a:xfrm>
              <a:off x="758425" y="3196704"/>
              <a:ext cx="2212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직선 연결선 44">
              <a:extLst>
                <a:ext uri="{FF2B5EF4-FFF2-40B4-BE49-F238E27FC236}">
                  <a16:creationId xmlns:a16="http://schemas.microsoft.com/office/drawing/2014/main" id="{1CD24799-355B-481C-BD10-5E777B5EC246}"/>
                </a:ext>
              </a:extLst>
            </p:cNvPr>
            <p:cNvCxnSpPr/>
            <p:nvPr/>
          </p:nvCxnSpPr>
          <p:spPr>
            <a:xfrm rot="5400000">
              <a:off x="728344" y="3223869"/>
              <a:ext cx="601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직선 연결선 45">
              <a:extLst>
                <a:ext uri="{FF2B5EF4-FFF2-40B4-BE49-F238E27FC236}">
                  <a16:creationId xmlns:a16="http://schemas.microsoft.com/office/drawing/2014/main" id="{BD26E74C-4F9A-4E33-A596-22E93EA7CE84}"/>
                </a:ext>
              </a:extLst>
            </p:cNvPr>
            <p:cNvCxnSpPr>
              <a:cxnSpLocks/>
            </p:cNvCxnSpPr>
            <p:nvPr/>
          </p:nvCxnSpPr>
          <p:spPr>
            <a:xfrm flipH="1">
              <a:off x="979713" y="3196693"/>
              <a:ext cx="1" cy="3299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62F80AEB-52E0-4ACB-B725-81D118E9C7F3}"/>
              </a:ext>
            </a:extLst>
          </p:cNvPr>
          <p:cNvSpPr txBox="1"/>
          <p:nvPr/>
        </p:nvSpPr>
        <p:spPr>
          <a:xfrm>
            <a:off x="4376460" y="3864731"/>
            <a:ext cx="582569" cy="200055"/>
          </a:xfrm>
          <a:prstGeom prst="rect">
            <a:avLst/>
          </a:prstGeom>
          <a:solidFill>
            <a:schemeClr val="bg1"/>
          </a:solidFill>
        </p:spPr>
        <p:txBody>
          <a:bodyPr wrap="square" rtlCol="0">
            <a:spAutoFit/>
          </a:bodyPr>
          <a:lstStyle/>
          <a:p>
            <a:r>
              <a:rPr lang="en-US" altLang="ko-KR" sz="700" dirty="0">
                <a:latin typeface="Arial" panose="020B0604020202020204" pitchFamily="34" charset="0"/>
                <a:cs typeface="Arial" panose="020B0604020202020204" pitchFamily="34" charset="0"/>
              </a:rPr>
              <a:t>WT     KO</a:t>
            </a:r>
            <a:endParaRPr lang="ko-KR" altLang="en-US" sz="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6728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550C9C2-94E3-4BE8-B7EE-A09E6C1E2307}"/>
              </a:ext>
            </a:extLst>
          </p:cNvPr>
          <p:cNvSpPr txBox="1"/>
          <p:nvPr/>
        </p:nvSpPr>
        <p:spPr>
          <a:xfrm>
            <a:off x="470167" y="4838308"/>
            <a:ext cx="6000000" cy="1338828"/>
          </a:xfrm>
          <a:prstGeom prst="rect">
            <a:avLst/>
          </a:prstGeom>
          <a:noFill/>
        </p:spPr>
        <p:txBody>
          <a:bodyPr wrap="square" rtlCol="0">
            <a:spAutoFit/>
          </a:bodyPr>
          <a:lstStyle/>
          <a:p>
            <a:pPr algn="just" latinLnBrk="0"/>
            <a:r>
              <a:rPr lang="en-US" altLang="ko-KR" sz="900" b="1" dirty="0">
                <a:latin typeface="Arial" panose="020B0604020202020204" pitchFamily="34" charset="0"/>
                <a:cs typeface="Arial" panose="020B0604020202020204" pitchFamily="34" charset="0"/>
              </a:rPr>
              <a:t>Supplementary Figure 24. Chondrogenic and osteogenic differentiation of mouse bone marrow-derived mesenchymal stem cells (mBMMSCs).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mouse bone marrow-derived mesenchymal stem cells (mBMMSCs) that were differentiated into either chondrocytes or osteocytes.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Mouse BMMSCs were isolated from an aspirate of bone marrow harvested from the tibia marrow compartments of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Mast4</a:t>
            </a:r>
            <a:r>
              <a:rPr lang="en-US" altLang="ko-KR" sz="900" baseline="30000"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mice, followed by induction of chondrogenic differentiation for 21 days and subsequent alcian blue staining (n=3).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Expression of chondrocyte marker genes in the differentiated BMMSCs shown in (b). </a:t>
            </a:r>
            <a:r>
              <a:rPr lang="en-US" altLang="ko-KR" sz="900" kern="100" dirty="0">
                <a:solidFill>
                  <a:srgbClr val="000000"/>
                </a:solidFill>
                <a:latin typeface="Arial" panose="020B0604020202020204" pitchFamily="34" charset="0"/>
                <a:cs typeface="Arial" panose="020B0604020202020204" pitchFamily="34" charset="0"/>
              </a:rPr>
              <a:t>(</a:t>
            </a:r>
            <a:r>
              <a:rPr lang="en-US" altLang="ko-KR" sz="900" b="1" kern="100" dirty="0">
                <a:solidFill>
                  <a:srgbClr val="000000"/>
                </a:solidFill>
                <a:latin typeface="Arial" panose="020B0604020202020204" pitchFamily="34" charset="0"/>
                <a:cs typeface="Arial" panose="020B0604020202020204" pitchFamily="34" charset="0"/>
              </a:rPr>
              <a:t>d</a:t>
            </a:r>
            <a:r>
              <a:rPr lang="en-US" altLang="ko-KR" sz="900" kern="100" dirty="0">
                <a:solidFill>
                  <a:srgbClr val="000000"/>
                </a:solidFill>
                <a:latin typeface="Arial" panose="020B0604020202020204" pitchFamily="34" charset="0"/>
                <a:cs typeface="Arial" panose="020B0604020202020204" pitchFamily="34" charset="0"/>
              </a:rPr>
              <a:t>) </a:t>
            </a:r>
            <a:r>
              <a:rPr lang="en-US" altLang="x-none" sz="900" kern="100" dirty="0">
                <a:solidFill>
                  <a:srgbClr val="000000"/>
                </a:solidFill>
                <a:latin typeface="Arial" panose="020B0604020202020204" pitchFamily="34" charset="0"/>
                <a:ea typeface="맑은 고딕" panose="020B0503020000020004" pitchFamily="50" charset="-127"/>
                <a:cs typeface="Arial" panose="020B0604020202020204" pitchFamily="34" charset="0"/>
              </a:rPr>
              <a:t>The mBMMSCs isolated from </a:t>
            </a:r>
            <a:r>
              <a:rPr lang="en-US" altLang="x-none" sz="900" i="1" kern="100" dirty="0">
                <a:solidFill>
                  <a:srgbClr val="000000"/>
                </a:solidFill>
                <a:latin typeface="Arial" panose="020B0604020202020204" pitchFamily="34" charset="0"/>
                <a:ea typeface="맑은 고딕" panose="020B0503020000020004" pitchFamily="50" charset="-127"/>
                <a:cs typeface="Arial" panose="020B0604020202020204" pitchFamily="34" charset="0"/>
              </a:rPr>
              <a:t>Mast4</a:t>
            </a:r>
            <a:r>
              <a:rPr lang="en-US" altLang="x-none" sz="900" i="1" kern="100" baseline="30000" dirty="0">
                <a:solidFill>
                  <a:srgbClr val="000000"/>
                </a:solidFill>
                <a:latin typeface="Arial" panose="020B0604020202020204" pitchFamily="34" charset="0"/>
                <a:ea typeface="맑은 고딕" panose="020B0503020000020004" pitchFamily="50" charset="-127"/>
                <a:cs typeface="Arial" panose="020B0604020202020204" pitchFamily="34" charset="0"/>
              </a:rPr>
              <a:t>+/+</a:t>
            </a:r>
            <a:r>
              <a:rPr lang="en-US" altLang="x-none" sz="900" kern="100" dirty="0">
                <a:solidFill>
                  <a:srgbClr val="000000"/>
                </a:solidFill>
                <a:latin typeface="Arial" panose="020B0604020202020204" pitchFamily="34" charset="0"/>
                <a:ea typeface="맑은 고딕" panose="020B0503020000020004" pitchFamily="50" charset="-127"/>
                <a:cs typeface="Arial" panose="020B0604020202020204" pitchFamily="34" charset="0"/>
              </a:rPr>
              <a:t> and </a:t>
            </a:r>
            <a:r>
              <a:rPr lang="en-US" altLang="x-none" sz="900" i="1" kern="100" dirty="0">
                <a:solidFill>
                  <a:srgbClr val="000000"/>
                </a:solidFill>
                <a:latin typeface="Arial" panose="020B0604020202020204" pitchFamily="34" charset="0"/>
                <a:ea typeface="맑은 고딕" panose="020B0503020000020004" pitchFamily="50" charset="-127"/>
                <a:cs typeface="Arial" panose="020B0604020202020204" pitchFamily="34" charset="0"/>
              </a:rPr>
              <a:t>Mast4</a:t>
            </a:r>
            <a:r>
              <a:rPr lang="en-US" altLang="x-none" sz="900" i="1" kern="100" baseline="30000" dirty="0">
                <a:solidFill>
                  <a:srgbClr val="000000"/>
                </a:solidFill>
                <a:latin typeface="Arial" panose="020B0604020202020204" pitchFamily="34" charset="0"/>
                <a:ea typeface="맑은 고딕" panose="020B0503020000020004" pitchFamily="50" charset="-127"/>
                <a:cs typeface="Arial" panose="020B0604020202020204" pitchFamily="34" charset="0"/>
              </a:rPr>
              <a:t>-/-</a:t>
            </a:r>
            <a:r>
              <a:rPr lang="en-US" altLang="x-none" sz="900" kern="100" dirty="0">
                <a:solidFill>
                  <a:srgbClr val="000000"/>
                </a:solidFill>
                <a:latin typeface="Arial" panose="020B0604020202020204" pitchFamily="34" charset="0"/>
                <a:ea typeface="맑은 고딕" panose="020B0503020000020004" pitchFamily="50" charset="-127"/>
                <a:cs typeface="Arial" panose="020B0604020202020204" pitchFamily="34" charset="0"/>
              </a:rPr>
              <a:t> mice were cultured in osteoblastic culture medium and stained with alkaline phosphatase (ALP).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c</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and</a:t>
            </a:r>
            <a:r>
              <a:rPr lang="ko-KR" altLang="en-US"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a:t>
            </a:r>
            <a:r>
              <a:rPr lang="ko-KR" altLang="en-US" sz="900" dirty="0">
                <a:latin typeface="Arial" panose="020B0604020202020204" pitchFamily="34" charset="0"/>
                <a:cs typeface="Arial" panose="020B0604020202020204" pitchFamily="34" charset="0"/>
              </a:rPr>
              <a:t>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endParaRPr lang="ko-KR" altLang="ko-KR" sz="9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531C3D14-A977-4969-882C-AC26459B2DD0}"/>
              </a:ext>
            </a:extLst>
          </p:cNvPr>
          <p:cNvSpPr txBox="1"/>
          <p:nvPr/>
        </p:nvSpPr>
        <p:spPr>
          <a:xfrm>
            <a:off x="4388022" y="1034572"/>
            <a:ext cx="1882325" cy="738664"/>
          </a:xfrm>
          <a:prstGeom prst="rect">
            <a:avLst/>
          </a:prstGeom>
          <a:noFill/>
          <a:ln>
            <a:solidFill>
              <a:schemeClr val="tx1"/>
            </a:solidFill>
          </a:ln>
        </p:spPr>
        <p:txBody>
          <a:bodyPr wrap="square" rtlCol="0">
            <a:spAutoFit/>
          </a:bodyPr>
          <a:lstStyle/>
          <a:p>
            <a:r>
              <a:rPr lang="en-US" altLang="ko-KR" sz="700" b="1" dirty="0">
                <a:latin typeface="Arial" panose="020B0604020202020204" pitchFamily="34" charset="0"/>
                <a:cs typeface="Arial" pitchFamily="34" charset="0"/>
              </a:rPr>
              <a:t>Chondrogenic</a:t>
            </a:r>
            <a:r>
              <a:rPr lang="ko-KR" altLang="en-US" sz="700" b="1" dirty="0">
                <a:latin typeface="Arial" panose="020B0604020202020204" pitchFamily="34" charset="0"/>
                <a:cs typeface="Arial" pitchFamily="34" charset="0"/>
              </a:rPr>
              <a:t> </a:t>
            </a:r>
            <a:r>
              <a:rPr lang="en-US" altLang="ko-KR" sz="700" b="1" dirty="0">
                <a:latin typeface="Arial" panose="020B0604020202020204" pitchFamily="34" charset="0"/>
                <a:cs typeface="Arial" pitchFamily="34" charset="0"/>
              </a:rPr>
              <a:t>Differentiation Media : </a:t>
            </a:r>
            <a:br>
              <a:rPr lang="en-US" altLang="ko-KR" sz="700" b="1" dirty="0">
                <a:latin typeface="Arial" panose="020B0604020202020204" pitchFamily="34" charset="0"/>
                <a:cs typeface="Arial" pitchFamily="34" charset="0"/>
              </a:rPr>
            </a:br>
            <a:r>
              <a:rPr lang="en-US" altLang="ko-KR" sz="700" dirty="0">
                <a:latin typeface="Arial" panose="020B0604020202020204" pitchFamily="34" charset="0"/>
                <a:cs typeface="Arial" panose="020B0604020202020204" pitchFamily="34" charset="0"/>
              </a:rPr>
              <a:t>StemPro® Osteocyte/Chondrocyte </a:t>
            </a:r>
            <a:br>
              <a:rPr lang="en-US" altLang="ko-KR" sz="700" dirty="0">
                <a:latin typeface="Arial" panose="020B0604020202020204" pitchFamily="34" charset="0"/>
                <a:cs typeface="Arial" panose="020B0604020202020204" pitchFamily="34" charset="0"/>
              </a:rPr>
            </a:br>
            <a:r>
              <a:rPr lang="en-US" altLang="ko-KR" sz="700" dirty="0">
                <a:latin typeface="Arial" panose="020B0604020202020204" pitchFamily="34" charset="0"/>
                <a:cs typeface="Arial" panose="020B0604020202020204" pitchFamily="34" charset="0"/>
              </a:rPr>
              <a:t>   Differentiation Basal Medium </a:t>
            </a:r>
          </a:p>
          <a:p>
            <a:r>
              <a:rPr lang="en-US" altLang="ko-KR" sz="700" dirty="0">
                <a:latin typeface="Arial" panose="020B0604020202020204" pitchFamily="34" charset="0"/>
                <a:cs typeface="Arial" panose="020B0604020202020204" pitchFamily="34" charset="0"/>
              </a:rPr>
              <a:t>StemPro® Chondrogenesis </a:t>
            </a:r>
            <a:br>
              <a:rPr lang="en-US" altLang="ko-KR" sz="700" dirty="0">
                <a:latin typeface="Arial" panose="020B0604020202020204" pitchFamily="34" charset="0"/>
                <a:cs typeface="Arial" panose="020B0604020202020204" pitchFamily="34" charset="0"/>
              </a:rPr>
            </a:br>
            <a:r>
              <a:rPr lang="en-US" altLang="ko-KR" sz="700" dirty="0">
                <a:latin typeface="Arial" panose="020B0604020202020204" pitchFamily="34" charset="0"/>
                <a:cs typeface="Arial" panose="020B0604020202020204" pitchFamily="34" charset="0"/>
              </a:rPr>
              <a:t>   Supplement </a:t>
            </a:r>
          </a:p>
          <a:p>
            <a:r>
              <a:rPr lang="en-US" altLang="ko-KR" sz="700" dirty="0">
                <a:latin typeface="Arial" panose="020B0604020202020204" pitchFamily="34" charset="0"/>
                <a:cs typeface="Arial" panose="020B0604020202020204" pitchFamily="34" charset="0"/>
              </a:rPr>
              <a:t>Gentamicin reagent (10 mg/mL)</a:t>
            </a:r>
          </a:p>
        </p:txBody>
      </p:sp>
      <p:grpSp>
        <p:nvGrpSpPr>
          <p:cNvPr id="28" name="그룹 27">
            <a:extLst>
              <a:ext uri="{FF2B5EF4-FFF2-40B4-BE49-F238E27FC236}">
                <a16:creationId xmlns:a16="http://schemas.microsoft.com/office/drawing/2014/main" id="{344F688E-75D8-4602-A859-918B5E3B36C3}"/>
              </a:ext>
            </a:extLst>
          </p:cNvPr>
          <p:cNvGrpSpPr/>
          <p:nvPr/>
        </p:nvGrpSpPr>
        <p:grpSpPr>
          <a:xfrm>
            <a:off x="680053" y="2910203"/>
            <a:ext cx="1305165" cy="1491613"/>
            <a:chOff x="9343319" y="5745588"/>
            <a:chExt cx="2740847" cy="3132388"/>
          </a:xfrm>
        </p:grpSpPr>
        <p:pic>
          <p:nvPicPr>
            <p:cNvPr id="29" name="그림 28">
              <a:extLst>
                <a:ext uri="{FF2B5EF4-FFF2-40B4-BE49-F238E27FC236}">
                  <a16:creationId xmlns:a16="http://schemas.microsoft.com/office/drawing/2014/main" id="{33624FF3-5998-484D-887E-36AFF466AA3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832785" y="6749556"/>
              <a:ext cx="1704465" cy="1691347"/>
            </a:xfrm>
            <a:prstGeom prst="rect">
              <a:avLst/>
            </a:prstGeom>
            <a:ln>
              <a:solidFill>
                <a:schemeClr val="tx1"/>
              </a:solidFill>
            </a:ln>
          </p:spPr>
        </p:pic>
        <p:sp>
          <p:nvSpPr>
            <p:cNvPr id="30" name="TextBox 29">
              <a:extLst>
                <a:ext uri="{FF2B5EF4-FFF2-40B4-BE49-F238E27FC236}">
                  <a16:creationId xmlns:a16="http://schemas.microsoft.com/office/drawing/2014/main" id="{76FF5160-B8B4-4E74-A795-FFFB101AD01F}"/>
                </a:ext>
              </a:extLst>
            </p:cNvPr>
            <p:cNvSpPr txBox="1"/>
            <p:nvPr/>
          </p:nvSpPr>
          <p:spPr>
            <a:xfrm>
              <a:off x="9689788" y="6370286"/>
              <a:ext cx="1249574" cy="420116"/>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A301A8A2-A262-4C50-983B-8E349EC633AE}"/>
                </a:ext>
              </a:extLst>
            </p:cNvPr>
            <p:cNvSpPr txBox="1"/>
            <p:nvPr/>
          </p:nvSpPr>
          <p:spPr>
            <a:xfrm>
              <a:off x="10559662" y="6370286"/>
              <a:ext cx="1229376" cy="420116"/>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KO</a:t>
              </a:r>
              <a:endParaRPr lang="ko-KR" altLang="en-US" sz="700" dirty="0">
                <a:latin typeface="Arial" panose="020B0604020202020204" pitchFamily="34" charset="0"/>
                <a:cs typeface="Arial" panose="020B0604020202020204" pitchFamily="34" charset="0"/>
              </a:endParaRPr>
            </a:p>
          </p:txBody>
        </p:sp>
        <p:cxnSp>
          <p:nvCxnSpPr>
            <p:cNvPr id="32" name="직선 연결선 31">
              <a:extLst>
                <a:ext uri="{FF2B5EF4-FFF2-40B4-BE49-F238E27FC236}">
                  <a16:creationId xmlns:a16="http://schemas.microsoft.com/office/drawing/2014/main" id="{AE4F072E-5E7A-4EDF-9BE1-C053ED36D2CE}"/>
                </a:ext>
              </a:extLst>
            </p:cNvPr>
            <p:cNvCxnSpPr/>
            <p:nvPr/>
          </p:nvCxnSpPr>
          <p:spPr>
            <a:xfrm>
              <a:off x="9777696" y="6368678"/>
              <a:ext cx="18515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1ACA6FEB-0BAE-4C42-ADB9-1B7990E9D66D}"/>
                </a:ext>
              </a:extLst>
            </p:cNvPr>
            <p:cNvSpPr txBox="1"/>
            <p:nvPr/>
          </p:nvSpPr>
          <p:spPr>
            <a:xfrm>
              <a:off x="9343319" y="5745588"/>
              <a:ext cx="2740847" cy="646332"/>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Chondrogenic differentiation</a:t>
              </a:r>
            </a:p>
            <a:p>
              <a:pPr algn="ctr"/>
              <a:r>
                <a:rPr lang="en-US" altLang="ko-KR" sz="700" dirty="0">
                  <a:latin typeface="Arial" panose="020B0604020202020204" pitchFamily="34" charset="0"/>
                  <a:cs typeface="Arial" panose="020B0604020202020204" pitchFamily="34" charset="0"/>
                </a:rPr>
                <a:t>(21 days)</a:t>
              </a:r>
            </a:p>
          </p:txBody>
        </p:sp>
        <p:sp>
          <p:nvSpPr>
            <p:cNvPr id="34" name="TextBox 33">
              <a:extLst>
                <a:ext uri="{FF2B5EF4-FFF2-40B4-BE49-F238E27FC236}">
                  <a16:creationId xmlns:a16="http://schemas.microsoft.com/office/drawing/2014/main" id="{13408AA3-6C79-4E1F-90B1-46D7AD56A612}"/>
                </a:ext>
              </a:extLst>
            </p:cNvPr>
            <p:cNvSpPr txBox="1"/>
            <p:nvPr/>
          </p:nvSpPr>
          <p:spPr>
            <a:xfrm>
              <a:off x="10220130" y="8457860"/>
              <a:ext cx="929775" cy="420116"/>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BMSC</a:t>
              </a:r>
              <a:endParaRPr lang="ko-KR" altLang="en-US" sz="700" dirty="0">
                <a:latin typeface="Arial" panose="020B0604020202020204" pitchFamily="34" charset="0"/>
                <a:cs typeface="Arial" panose="020B0604020202020204" pitchFamily="34" charset="0"/>
              </a:endParaRPr>
            </a:p>
          </p:txBody>
        </p:sp>
      </p:grpSp>
      <p:pic>
        <p:nvPicPr>
          <p:cNvPr id="36" name="Picture 9">
            <a:extLst>
              <a:ext uri="{FF2B5EF4-FFF2-40B4-BE49-F238E27FC236}">
                <a16:creationId xmlns:a16="http://schemas.microsoft.com/office/drawing/2014/main" id="{31D7E72A-281A-4FCF-AD2B-FCE5D09812B9}"/>
              </a:ext>
            </a:extLst>
          </p:cNvPr>
          <p:cNvPicPr preferRelativeResize="0">
            <a:picLocks noChangeArrowheads="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601263" y="3555710"/>
            <a:ext cx="342857" cy="1371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10">
            <a:extLst>
              <a:ext uri="{FF2B5EF4-FFF2-40B4-BE49-F238E27FC236}">
                <a16:creationId xmlns:a16="http://schemas.microsoft.com/office/drawing/2014/main" id="{AEE326D8-11EF-4F3B-9139-C7A050F18D65}"/>
              </a:ext>
            </a:extLst>
          </p:cNvPr>
          <p:cNvPicPr preferRelativeResize="0">
            <a:picLocks noChangeArrowheads="1"/>
          </p:cNvPicPr>
          <p:nvPr/>
        </p:nvPicPr>
        <p:blipFill>
          <a:blip r:embed="rId5">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2601263" y="3708760"/>
            <a:ext cx="342857" cy="1371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Box 37">
            <a:extLst>
              <a:ext uri="{FF2B5EF4-FFF2-40B4-BE49-F238E27FC236}">
                <a16:creationId xmlns:a16="http://schemas.microsoft.com/office/drawing/2014/main" id="{B2620DAF-49B3-446E-90B6-96DDDDEA7068}"/>
              </a:ext>
            </a:extLst>
          </p:cNvPr>
          <p:cNvSpPr txBox="1"/>
          <p:nvPr/>
        </p:nvSpPr>
        <p:spPr>
          <a:xfrm>
            <a:off x="2890545" y="3542447"/>
            <a:ext cx="617392"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Col9a1</a:t>
            </a:r>
            <a:endParaRPr lang="ko-KR" altLang="en-US" sz="700" i="1"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407D79F8-4EF8-465A-872D-76382D36162A}"/>
              </a:ext>
            </a:extLst>
          </p:cNvPr>
          <p:cNvSpPr txBox="1"/>
          <p:nvPr/>
        </p:nvSpPr>
        <p:spPr>
          <a:xfrm>
            <a:off x="2890545" y="3379895"/>
            <a:ext cx="79198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Col2a1</a:t>
            </a:r>
            <a:endParaRPr lang="ko-KR" altLang="en-US" sz="700" i="1"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06B4A758-E9FE-4B75-B20A-E7DF6296A0CF}"/>
              </a:ext>
            </a:extLst>
          </p:cNvPr>
          <p:cNvSpPr txBox="1"/>
          <p:nvPr/>
        </p:nvSpPr>
        <p:spPr>
          <a:xfrm>
            <a:off x="2890545" y="3230426"/>
            <a:ext cx="79198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Acan</a:t>
            </a:r>
            <a:endParaRPr lang="ko-KR" altLang="en-US" sz="700" i="1"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178BFD0F-03D0-4C2F-A0B6-6D87F4E2AD44}"/>
              </a:ext>
            </a:extLst>
          </p:cNvPr>
          <p:cNvSpPr txBox="1"/>
          <p:nvPr/>
        </p:nvSpPr>
        <p:spPr>
          <a:xfrm>
            <a:off x="3936849" y="3984197"/>
            <a:ext cx="890498"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Gapdh</a:t>
            </a:r>
            <a:endParaRPr lang="ko-KR" altLang="en-US" sz="700" i="1"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BCDF9C69-782D-4FC3-948E-BA859FE3460C}"/>
              </a:ext>
            </a:extLst>
          </p:cNvPr>
          <p:cNvSpPr txBox="1"/>
          <p:nvPr/>
        </p:nvSpPr>
        <p:spPr>
          <a:xfrm>
            <a:off x="2890545" y="3700594"/>
            <a:ext cx="79198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Fmod</a:t>
            </a:r>
            <a:endParaRPr lang="ko-KR" altLang="en-US" sz="700" i="1"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42F9595F-B406-457E-9EBE-976C4995B137}"/>
              </a:ext>
            </a:extLst>
          </p:cNvPr>
          <p:cNvSpPr txBox="1"/>
          <p:nvPr/>
        </p:nvSpPr>
        <p:spPr>
          <a:xfrm>
            <a:off x="2554829" y="3078711"/>
            <a:ext cx="334840"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83E26617-271A-4F16-9F44-401BB57C7B79}"/>
              </a:ext>
            </a:extLst>
          </p:cNvPr>
          <p:cNvSpPr txBox="1"/>
          <p:nvPr/>
        </p:nvSpPr>
        <p:spPr>
          <a:xfrm>
            <a:off x="2716907" y="3078711"/>
            <a:ext cx="320953"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cxnSp>
        <p:nvCxnSpPr>
          <p:cNvPr id="66" name="직선 연결선 65">
            <a:extLst>
              <a:ext uri="{FF2B5EF4-FFF2-40B4-BE49-F238E27FC236}">
                <a16:creationId xmlns:a16="http://schemas.microsoft.com/office/drawing/2014/main" id="{44FD06D0-714F-456E-89A2-444A56B3E7D8}"/>
              </a:ext>
            </a:extLst>
          </p:cNvPr>
          <p:cNvCxnSpPr>
            <a:cxnSpLocks/>
          </p:cNvCxnSpPr>
          <p:nvPr/>
        </p:nvCxnSpPr>
        <p:spPr>
          <a:xfrm>
            <a:off x="2623216" y="3067498"/>
            <a:ext cx="33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561D4F87-456D-4CB7-9436-D8F34DC3512F}"/>
              </a:ext>
            </a:extLst>
          </p:cNvPr>
          <p:cNvSpPr txBox="1"/>
          <p:nvPr/>
        </p:nvSpPr>
        <p:spPr>
          <a:xfrm>
            <a:off x="2598283" y="2890153"/>
            <a:ext cx="51027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6F6BA05E-9FEB-467B-BD44-D48CE0148AA7}"/>
              </a:ext>
            </a:extLst>
          </p:cNvPr>
          <p:cNvSpPr txBox="1"/>
          <p:nvPr/>
        </p:nvSpPr>
        <p:spPr>
          <a:xfrm>
            <a:off x="2890545" y="3860706"/>
            <a:ext cx="791981"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Lect1</a:t>
            </a:r>
            <a:endParaRPr lang="ko-KR" altLang="en-US" sz="700" i="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6A4166FA-A961-49C7-8A4F-9F0B5645DA3D}"/>
              </a:ext>
            </a:extLst>
          </p:cNvPr>
          <p:cNvSpPr txBox="1"/>
          <p:nvPr/>
        </p:nvSpPr>
        <p:spPr>
          <a:xfrm>
            <a:off x="3936849" y="3227192"/>
            <a:ext cx="890498"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Matn3</a:t>
            </a:r>
            <a:endParaRPr lang="ko-KR" altLang="en-US" sz="700" i="1"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D396925D-26B1-4803-A051-447B08778EE3}"/>
              </a:ext>
            </a:extLst>
          </p:cNvPr>
          <p:cNvSpPr txBox="1"/>
          <p:nvPr/>
        </p:nvSpPr>
        <p:spPr>
          <a:xfrm>
            <a:off x="3936849" y="3380631"/>
            <a:ext cx="50418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Sox9</a:t>
            </a:r>
            <a:endParaRPr lang="ko-KR" altLang="en-US" sz="700" i="1" dirty="0">
              <a:latin typeface="Arial" panose="020B0604020202020204" pitchFamily="34" charset="0"/>
              <a:cs typeface="Arial" panose="020B0604020202020204" pitchFamily="34" charset="0"/>
            </a:endParaRPr>
          </a:p>
        </p:txBody>
      </p:sp>
      <p:pic>
        <p:nvPicPr>
          <p:cNvPr id="71" name="그림 70">
            <a:extLst>
              <a:ext uri="{FF2B5EF4-FFF2-40B4-BE49-F238E27FC236}">
                <a16:creationId xmlns:a16="http://schemas.microsoft.com/office/drawing/2014/main" id="{97F61CB5-CBCA-4863-8A01-0FAC7CFB171A}"/>
              </a:ext>
            </a:extLst>
          </p:cNvPr>
          <p:cNvPicPr preferRelativeResize="0">
            <a:picLocks/>
          </p:cNvPicPr>
          <p:nvPr/>
        </p:nvPicPr>
        <p:blipFill rotWithShape="1">
          <a:blip r:embed="rId7">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a:ext>
            </a:extLst>
          </a:blip>
          <a:srcRect/>
          <a:stretch/>
        </p:blipFill>
        <p:spPr>
          <a:xfrm>
            <a:off x="2601263" y="3858023"/>
            <a:ext cx="342857" cy="137143"/>
          </a:xfrm>
          <a:prstGeom prst="rect">
            <a:avLst/>
          </a:prstGeom>
          <a:ln>
            <a:solidFill>
              <a:schemeClr val="tx1"/>
            </a:solidFill>
          </a:ln>
        </p:spPr>
      </p:pic>
      <p:pic>
        <p:nvPicPr>
          <p:cNvPr id="72" name="그림 71">
            <a:extLst>
              <a:ext uri="{FF2B5EF4-FFF2-40B4-BE49-F238E27FC236}">
                <a16:creationId xmlns:a16="http://schemas.microsoft.com/office/drawing/2014/main" id="{941B78F8-2EBF-4AE1-837D-6DF9A0D63341}"/>
              </a:ext>
            </a:extLst>
          </p:cNvPr>
          <p:cNvPicPr preferRelativeResize="0">
            <a:picLocks/>
          </p:cNvPicPr>
          <p:nvPr/>
        </p:nvPicPr>
        <p:blipFill rotWithShape="1">
          <a:blip r:embed="rId9">
            <a:extLst>
              <a:ext uri="{BEBA8EAE-BF5A-486C-A8C5-ECC9F3942E4B}">
                <a14:imgProps xmlns:a14="http://schemas.microsoft.com/office/drawing/2010/main">
                  <a14:imgLayer r:embed="rId10">
                    <a14:imgEffect>
                      <a14:brightnessContrast bright="-40000"/>
                    </a14:imgEffect>
                  </a14:imgLayer>
                </a14:imgProps>
              </a:ext>
              <a:ext uri="{28A0092B-C50C-407E-A947-70E740481C1C}">
                <a14:useLocalDpi xmlns:a14="http://schemas.microsoft.com/office/drawing/2010/main"/>
              </a:ext>
            </a:extLst>
          </a:blip>
          <a:srcRect/>
          <a:stretch/>
        </p:blipFill>
        <p:spPr>
          <a:xfrm>
            <a:off x="3632920" y="3252640"/>
            <a:ext cx="342857" cy="137143"/>
          </a:xfrm>
          <a:prstGeom prst="rect">
            <a:avLst/>
          </a:prstGeom>
          <a:ln>
            <a:solidFill>
              <a:schemeClr val="tx1"/>
            </a:solidFill>
          </a:ln>
        </p:spPr>
      </p:pic>
      <p:pic>
        <p:nvPicPr>
          <p:cNvPr id="73" name="그림 72">
            <a:extLst>
              <a:ext uri="{FF2B5EF4-FFF2-40B4-BE49-F238E27FC236}">
                <a16:creationId xmlns:a16="http://schemas.microsoft.com/office/drawing/2014/main" id="{63F632A4-83E4-4080-B010-D96145452AE0}"/>
              </a:ext>
            </a:extLst>
          </p:cNvPr>
          <p:cNvPicPr preferRelativeResize="0">
            <a:picLocks/>
          </p:cNvPicPr>
          <p:nvPr/>
        </p:nvPicPr>
        <p:blipFill rotWithShape="1">
          <a:blip r:embed="rId11">
            <a:extLst>
              <a:ext uri="{BEBA8EAE-BF5A-486C-A8C5-ECC9F3942E4B}">
                <a14:imgProps xmlns:a14="http://schemas.microsoft.com/office/drawing/2010/main">
                  <a14:imgLayer r:embed="rId12">
                    <a14:imgEffect>
                      <a14:brightnessContrast bright="-40000" contrast="-20000"/>
                    </a14:imgEffect>
                  </a14:imgLayer>
                </a14:imgProps>
              </a:ext>
              <a:ext uri="{28A0092B-C50C-407E-A947-70E740481C1C}">
                <a14:useLocalDpi xmlns:a14="http://schemas.microsoft.com/office/drawing/2010/main"/>
              </a:ext>
            </a:extLst>
          </a:blip>
          <a:srcRect/>
          <a:stretch/>
        </p:blipFill>
        <p:spPr>
          <a:xfrm>
            <a:off x="3632920" y="3401903"/>
            <a:ext cx="342857" cy="137143"/>
          </a:xfrm>
          <a:prstGeom prst="rect">
            <a:avLst/>
          </a:prstGeom>
          <a:ln>
            <a:solidFill>
              <a:schemeClr val="tx1"/>
            </a:solidFill>
          </a:ln>
        </p:spPr>
      </p:pic>
      <p:pic>
        <p:nvPicPr>
          <p:cNvPr id="74" name="그림 73">
            <a:extLst>
              <a:ext uri="{FF2B5EF4-FFF2-40B4-BE49-F238E27FC236}">
                <a16:creationId xmlns:a16="http://schemas.microsoft.com/office/drawing/2014/main" id="{4324862C-D6E9-4904-8E71-770004148C12}"/>
              </a:ext>
            </a:extLst>
          </p:cNvPr>
          <p:cNvPicPr preferRelativeResize="0">
            <a:picLocks/>
          </p:cNvPicPr>
          <p:nvPr/>
        </p:nvPicPr>
        <p:blipFill rotWithShape="1">
          <a:blip r:embed="rId13">
            <a:extLst>
              <a:ext uri="{BEBA8EAE-BF5A-486C-A8C5-ECC9F3942E4B}">
                <a14:imgProps xmlns:a14="http://schemas.microsoft.com/office/drawing/2010/main">
                  <a14:imgLayer r:embed="rId1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p:blipFill>
        <p:spPr>
          <a:xfrm>
            <a:off x="2601263" y="3407345"/>
            <a:ext cx="342857" cy="137143"/>
          </a:xfrm>
          <a:prstGeom prst="rect">
            <a:avLst/>
          </a:prstGeom>
          <a:ln>
            <a:solidFill>
              <a:schemeClr val="tx1"/>
            </a:solidFill>
          </a:ln>
        </p:spPr>
      </p:pic>
      <p:pic>
        <p:nvPicPr>
          <p:cNvPr id="75" name="Picture 7">
            <a:extLst>
              <a:ext uri="{FF2B5EF4-FFF2-40B4-BE49-F238E27FC236}">
                <a16:creationId xmlns:a16="http://schemas.microsoft.com/office/drawing/2014/main" id="{475FE415-83BE-4355-8290-4256C9EB54E0}"/>
              </a:ext>
            </a:extLst>
          </p:cNvPr>
          <p:cNvPicPr preferRelativeResize="0">
            <a:picLocks noChangeArrowheads="1"/>
          </p:cNvPicPr>
          <p:nvPr/>
        </p:nvPicPr>
        <p:blipFill>
          <a:blip r:embed="rId15">
            <a:extLst>
              <a:ext uri="{BEBA8EAE-BF5A-486C-A8C5-ECC9F3942E4B}">
                <a14:imgProps xmlns:a14="http://schemas.microsoft.com/office/drawing/2010/main">
                  <a14:imgLayer r:embed="rId16">
                    <a14:imgEffect>
                      <a14:brightnessContrast bright="-16000" contrast="42000"/>
                    </a14:imgEffect>
                  </a14:imgLayer>
                </a14:imgProps>
              </a:ext>
              <a:ext uri="{28A0092B-C50C-407E-A947-70E740481C1C}">
                <a14:useLocalDpi xmlns:a14="http://schemas.microsoft.com/office/drawing/2010/main"/>
              </a:ext>
            </a:extLst>
          </a:blip>
          <a:srcRect/>
          <a:stretch>
            <a:fillRect/>
          </a:stretch>
        </p:blipFill>
        <p:spPr bwMode="auto">
          <a:xfrm>
            <a:off x="2601263" y="3252072"/>
            <a:ext cx="342857" cy="1371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6" name="그림 75">
            <a:extLst>
              <a:ext uri="{FF2B5EF4-FFF2-40B4-BE49-F238E27FC236}">
                <a16:creationId xmlns:a16="http://schemas.microsoft.com/office/drawing/2014/main" id="{91C3083F-57B7-41AE-910A-EC4424A69E63}"/>
              </a:ext>
            </a:extLst>
          </p:cNvPr>
          <p:cNvPicPr preferRelativeResize="0">
            <a:picLocks/>
          </p:cNvPicPr>
          <p:nvPr/>
        </p:nvPicPr>
        <p:blipFill rotWithShape="1">
          <a:blip r:embed="rId17">
            <a:extLst>
              <a:ext uri="{BEBA8EAE-BF5A-486C-A8C5-ECC9F3942E4B}">
                <a14:imgProps xmlns:a14="http://schemas.microsoft.com/office/drawing/2010/main">
                  <a14:imgLayer r:embed="rId18">
                    <a14:imgEffect>
                      <a14:brightnessContrast bright="-7000" contrast="14000"/>
                    </a14:imgEffect>
                  </a14:imgLayer>
                </a14:imgProps>
              </a:ext>
              <a:ext uri="{28A0092B-C50C-407E-A947-70E740481C1C}">
                <a14:useLocalDpi xmlns:a14="http://schemas.microsoft.com/office/drawing/2010/main"/>
              </a:ext>
            </a:extLst>
          </a:blip>
          <a:srcRect/>
          <a:stretch/>
        </p:blipFill>
        <p:spPr>
          <a:xfrm>
            <a:off x="3636023" y="4035866"/>
            <a:ext cx="342857" cy="137143"/>
          </a:xfrm>
          <a:prstGeom prst="rect">
            <a:avLst/>
          </a:prstGeom>
          <a:ln>
            <a:solidFill>
              <a:schemeClr val="tx1"/>
            </a:solidFill>
          </a:ln>
        </p:spPr>
      </p:pic>
      <p:pic>
        <p:nvPicPr>
          <p:cNvPr id="77" name="그림 76">
            <a:extLst>
              <a:ext uri="{FF2B5EF4-FFF2-40B4-BE49-F238E27FC236}">
                <a16:creationId xmlns:a16="http://schemas.microsoft.com/office/drawing/2014/main" id="{531525E4-4CB3-4513-BFD0-B5389D6874EB}"/>
              </a:ext>
            </a:extLst>
          </p:cNvPr>
          <p:cNvPicPr preferRelativeResize="0">
            <a:picLocks/>
          </p:cNvPicPr>
          <p:nvPr/>
        </p:nvPicPr>
        <p:blipFill rotWithShape="1">
          <a:blip r:embed="rId19">
            <a:extLst>
              <a:ext uri="{BEBA8EAE-BF5A-486C-A8C5-ECC9F3942E4B}">
                <a14:imgProps xmlns:a14="http://schemas.microsoft.com/office/drawing/2010/main">
                  <a14:imgLayer r:embed="rId20">
                    <a14:imgEffect>
                      <a14:brightnessContrast bright="-20000" contrast="20000"/>
                    </a14:imgEffect>
                  </a14:imgLayer>
                </a14:imgProps>
              </a:ext>
              <a:ext uri="{28A0092B-C50C-407E-A947-70E740481C1C}">
                <a14:useLocalDpi xmlns:a14="http://schemas.microsoft.com/office/drawing/2010/main"/>
              </a:ext>
            </a:extLst>
          </a:blip>
          <a:srcRect/>
          <a:stretch/>
        </p:blipFill>
        <p:spPr>
          <a:xfrm>
            <a:off x="3632920" y="3712665"/>
            <a:ext cx="342857" cy="137143"/>
          </a:xfrm>
          <a:prstGeom prst="rect">
            <a:avLst/>
          </a:prstGeom>
          <a:ln>
            <a:solidFill>
              <a:schemeClr val="tx1"/>
            </a:solidFill>
          </a:ln>
        </p:spPr>
      </p:pic>
      <p:pic>
        <p:nvPicPr>
          <p:cNvPr id="78" name="그림 77">
            <a:extLst>
              <a:ext uri="{FF2B5EF4-FFF2-40B4-BE49-F238E27FC236}">
                <a16:creationId xmlns:a16="http://schemas.microsoft.com/office/drawing/2014/main" id="{17458773-FD63-499B-9905-E5B8AC214E91}"/>
              </a:ext>
            </a:extLst>
          </p:cNvPr>
          <p:cNvPicPr preferRelativeResize="0">
            <a:picLocks/>
          </p:cNvPicPr>
          <p:nvPr/>
        </p:nvPicPr>
        <p:blipFill rotWithShape="1">
          <a:blip r:embed="rId21">
            <a:extLst>
              <a:ext uri="{BEBA8EAE-BF5A-486C-A8C5-ECC9F3942E4B}">
                <a14:imgProps xmlns:a14="http://schemas.microsoft.com/office/drawing/2010/main">
                  <a14:imgLayer r:embed="rId22">
                    <a14:imgEffect>
                      <a14:brightnessContrast bright="-20000" contrast="20000"/>
                    </a14:imgEffect>
                  </a14:imgLayer>
                </a14:imgProps>
              </a:ext>
              <a:ext uri="{28A0092B-C50C-407E-A947-70E740481C1C}">
                <a14:useLocalDpi xmlns:a14="http://schemas.microsoft.com/office/drawing/2010/main"/>
              </a:ext>
            </a:extLst>
          </a:blip>
          <a:srcRect/>
          <a:stretch/>
        </p:blipFill>
        <p:spPr>
          <a:xfrm>
            <a:off x="3632920" y="3558951"/>
            <a:ext cx="342857" cy="137143"/>
          </a:xfrm>
          <a:prstGeom prst="rect">
            <a:avLst/>
          </a:prstGeom>
          <a:ln>
            <a:solidFill>
              <a:schemeClr val="tx1"/>
            </a:solidFill>
          </a:ln>
        </p:spPr>
      </p:pic>
      <p:pic>
        <p:nvPicPr>
          <p:cNvPr id="79" name="그림 78">
            <a:extLst>
              <a:ext uri="{FF2B5EF4-FFF2-40B4-BE49-F238E27FC236}">
                <a16:creationId xmlns:a16="http://schemas.microsoft.com/office/drawing/2014/main" id="{6E1549AE-00C6-4FB1-94C2-0C2F24040B16}"/>
              </a:ext>
            </a:extLst>
          </p:cNvPr>
          <p:cNvPicPr>
            <a:picLocks noChangeAspect="1"/>
          </p:cNvPicPr>
          <p:nvPr/>
        </p:nvPicPr>
        <p:blipFill rotWithShape="1">
          <a:blip r:embed="rId23">
            <a:extLst>
              <a:ext uri="{28A0092B-C50C-407E-A947-70E740481C1C}">
                <a14:useLocalDpi xmlns:a14="http://schemas.microsoft.com/office/drawing/2010/main"/>
              </a:ext>
            </a:extLst>
          </a:blip>
          <a:srcRect/>
          <a:stretch/>
        </p:blipFill>
        <p:spPr>
          <a:xfrm>
            <a:off x="3630610" y="3869227"/>
            <a:ext cx="349613" cy="141576"/>
          </a:xfrm>
          <a:prstGeom prst="rect">
            <a:avLst/>
          </a:prstGeom>
          <a:ln>
            <a:solidFill>
              <a:schemeClr val="tx1"/>
            </a:solidFill>
          </a:ln>
        </p:spPr>
      </p:pic>
      <p:sp>
        <p:nvSpPr>
          <p:cNvPr id="80" name="TextBox 79">
            <a:extLst>
              <a:ext uri="{FF2B5EF4-FFF2-40B4-BE49-F238E27FC236}">
                <a16:creationId xmlns:a16="http://schemas.microsoft.com/office/drawing/2014/main" id="{FDDEEC26-7882-48DB-8AC9-EFD7DE673392}"/>
              </a:ext>
            </a:extLst>
          </p:cNvPr>
          <p:cNvSpPr txBox="1"/>
          <p:nvPr/>
        </p:nvSpPr>
        <p:spPr>
          <a:xfrm>
            <a:off x="3936849" y="3534463"/>
            <a:ext cx="628390"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Col10a1</a:t>
            </a:r>
            <a:endParaRPr lang="ko-KR" altLang="en-US" sz="700" i="1"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FDB31982-5742-41CA-9B57-248408A41FFF}"/>
              </a:ext>
            </a:extLst>
          </p:cNvPr>
          <p:cNvSpPr txBox="1"/>
          <p:nvPr/>
        </p:nvSpPr>
        <p:spPr>
          <a:xfrm>
            <a:off x="3936849" y="3682964"/>
            <a:ext cx="628390"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Alpl</a:t>
            </a:r>
            <a:endParaRPr lang="ko-KR" altLang="en-US" sz="700" i="1" dirty="0">
              <a:latin typeface="Arial" panose="020B0604020202020204" pitchFamily="34" charset="0"/>
              <a:cs typeface="Arial" panose="020B0604020202020204" pitchFamily="34" charset="0"/>
            </a:endParaRPr>
          </a:p>
        </p:txBody>
      </p:sp>
      <p:sp>
        <p:nvSpPr>
          <p:cNvPr id="82" name="TextBox 81">
            <a:extLst>
              <a:ext uri="{FF2B5EF4-FFF2-40B4-BE49-F238E27FC236}">
                <a16:creationId xmlns:a16="http://schemas.microsoft.com/office/drawing/2014/main" id="{E9038D4D-961F-497F-88BD-9029102B5AA3}"/>
              </a:ext>
            </a:extLst>
          </p:cNvPr>
          <p:cNvSpPr txBox="1"/>
          <p:nvPr/>
        </p:nvSpPr>
        <p:spPr>
          <a:xfrm>
            <a:off x="3936849" y="3837962"/>
            <a:ext cx="628390"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Mmp13</a:t>
            </a:r>
            <a:endParaRPr lang="ko-KR" altLang="en-US" sz="700" i="1" dirty="0">
              <a:latin typeface="Arial" panose="020B0604020202020204" pitchFamily="34" charset="0"/>
              <a:cs typeface="Arial" panose="020B0604020202020204" pitchFamily="34" charset="0"/>
            </a:endParaRPr>
          </a:p>
        </p:txBody>
      </p:sp>
      <p:cxnSp>
        <p:nvCxnSpPr>
          <p:cNvPr id="85" name="직선 연결선 84">
            <a:extLst>
              <a:ext uri="{FF2B5EF4-FFF2-40B4-BE49-F238E27FC236}">
                <a16:creationId xmlns:a16="http://schemas.microsoft.com/office/drawing/2014/main" id="{C2ACF97B-4EAF-49D9-BD67-8D461CCCECF2}"/>
              </a:ext>
            </a:extLst>
          </p:cNvPr>
          <p:cNvCxnSpPr>
            <a:cxnSpLocks/>
          </p:cNvCxnSpPr>
          <p:nvPr/>
        </p:nvCxnSpPr>
        <p:spPr>
          <a:xfrm>
            <a:off x="3634370" y="3065451"/>
            <a:ext cx="331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0705C380-9780-4391-B99F-83C15B5865BE}"/>
              </a:ext>
            </a:extLst>
          </p:cNvPr>
          <p:cNvSpPr txBox="1"/>
          <p:nvPr/>
        </p:nvSpPr>
        <p:spPr>
          <a:xfrm>
            <a:off x="3590387" y="2883428"/>
            <a:ext cx="51027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3ED5D0D1-BD4F-43F3-B8CB-42D30A081F79}"/>
              </a:ext>
            </a:extLst>
          </p:cNvPr>
          <p:cNvSpPr txBox="1"/>
          <p:nvPr/>
        </p:nvSpPr>
        <p:spPr>
          <a:xfrm>
            <a:off x="548680" y="991334"/>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E8B21D3C-C3B2-419B-953A-B9F962F397D0}"/>
              </a:ext>
            </a:extLst>
          </p:cNvPr>
          <p:cNvSpPr txBox="1"/>
          <p:nvPr/>
        </p:nvSpPr>
        <p:spPr>
          <a:xfrm>
            <a:off x="549012" y="273420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89" name="TextBox 88">
            <a:extLst>
              <a:ext uri="{FF2B5EF4-FFF2-40B4-BE49-F238E27FC236}">
                <a16:creationId xmlns:a16="http://schemas.microsoft.com/office/drawing/2014/main" id="{8AD5BD9B-66C8-4528-A902-A555188BE3D0}"/>
              </a:ext>
            </a:extLst>
          </p:cNvPr>
          <p:cNvSpPr txBox="1"/>
          <p:nvPr/>
        </p:nvSpPr>
        <p:spPr>
          <a:xfrm>
            <a:off x="2204610" y="2713944"/>
            <a:ext cx="173220" cy="238527"/>
          </a:xfrm>
          <a:prstGeom prst="rect">
            <a:avLst/>
          </a:prstGeom>
          <a:noFill/>
        </p:spPr>
        <p:txBody>
          <a:bodyPr wrap="square" rtlCol="0">
            <a:spAutoFit/>
          </a:bodyPr>
          <a:lstStyle/>
          <a:p>
            <a:r>
              <a:rPr lang="en-US" altLang="ko-KR" sz="950" b="1" dirty="0">
                <a:latin typeface="Arial" panose="020B0604020202020204" pitchFamily="34" charset="0"/>
                <a:cs typeface="Arial" panose="020B0604020202020204" pitchFamily="34" charset="0"/>
              </a:rPr>
              <a:t>c</a:t>
            </a:r>
            <a:endParaRPr lang="ko-KR" altLang="en-US" sz="950" b="1" dirty="0">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AE4501E8-4A0C-4A4A-A959-C52854C04597}"/>
              </a:ext>
            </a:extLst>
          </p:cNvPr>
          <p:cNvSpPr txBox="1"/>
          <p:nvPr/>
        </p:nvSpPr>
        <p:spPr>
          <a:xfrm>
            <a:off x="4391745" y="2713943"/>
            <a:ext cx="173220" cy="238527"/>
          </a:xfrm>
          <a:prstGeom prst="rect">
            <a:avLst/>
          </a:prstGeom>
          <a:noFill/>
        </p:spPr>
        <p:txBody>
          <a:bodyPr wrap="square" rtlCol="0">
            <a:spAutoFit/>
          </a:bodyPr>
          <a:lstStyle/>
          <a:p>
            <a:r>
              <a:rPr lang="en-US" altLang="ko-KR" sz="950" b="1" dirty="0">
                <a:latin typeface="Arial" panose="020B0604020202020204" pitchFamily="34" charset="0"/>
                <a:cs typeface="Arial" panose="020B0604020202020204" pitchFamily="34" charset="0"/>
              </a:rPr>
              <a:t>d</a:t>
            </a:r>
            <a:endParaRPr lang="ko-KR" altLang="en-US" sz="950" b="1" dirty="0">
              <a:latin typeface="Arial" panose="020B0604020202020204" pitchFamily="34" charset="0"/>
              <a:cs typeface="Arial" panose="020B0604020202020204" pitchFamily="34" charset="0"/>
            </a:endParaRPr>
          </a:p>
        </p:txBody>
      </p:sp>
      <p:sp>
        <p:nvSpPr>
          <p:cNvPr id="102" name="TextBox 101">
            <a:extLst>
              <a:ext uri="{FF2B5EF4-FFF2-40B4-BE49-F238E27FC236}">
                <a16:creationId xmlns:a16="http://schemas.microsoft.com/office/drawing/2014/main" id="{577B273D-FE0A-480E-A41A-C0090033CE55}"/>
              </a:ext>
            </a:extLst>
          </p:cNvPr>
          <p:cNvSpPr txBox="1"/>
          <p:nvPr/>
        </p:nvSpPr>
        <p:spPr>
          <a:xfrm>
            <a:off x="4388022" y="1801778"/>
            <a:ext cx="1882325" cy="630942"/>
          </a:xfrm>
          <a:prstGeom prst="rect">
            <a:avLst/>
          </a:prstGeom>
          <a:noFill/>
          <a:ln>
            <a:solidFill>
              <a:schemeClr val="tx1"/>
            </a:solidFill>
          </a:ln>
        </p:spPr>
        <p:txBody>
          <a:bodyPr wrap="square" rtlCol="0">
            <a:spAutoFit/>
          </a:bodyPr>
          <a:lstStyle/>
          <a:p>
            <a:r>
              <a:rPr lang="en-US" altLang="ko-KR" sz="700" b="1" dirty="0">
                <a:latin typeface="Arial" panose="020B0604020202020204" pitchFamily="34" charset="0"/>
                <a:cs typeface="Arial" pitchFamily="34" charset="0"/>
              </a:rPr>
              <a:t>Osteogenic Differentiation Media : </a:t>
            </a:r>
            <a:br>
              <a:rPr lang="en-US" altLang="ko-KR" sz="700" b="1" dirty="0">
                <a:latin typeface="Arial" panose="020B0604020202020204" pitchFamily="34" charset="0"/>
                <a:cs typeface="Arial" pitchFamily="34" charset="0"/>
              </a:rPr>
            </a:br>
            <a:r>
              <a:rPr lang="en-US" altLang="ko-KR" sz="700" dirty="0">
                <a:latin typeface="Arial" panose="020B0604020202020204" pitchFamily="34" charset="0"/>
                <a:cs typeface="Arial" panose="020B0604020202020204" pitchFamily="34" charset="0"/>
              </a:rPr>
              <a:t>Dexamethasone 0.1 mM</a:t>
            </a:r>
          </a:p>
          <a:p>
            <a:r>
              <a:rPr lang="en-US" altLang="ko-KR" sz="700" dirty="0">
                <a:latin typeface="Arial" panose="020B0604020202020204" pitchFamily="34" charset="0"/>
                <a:cs typeface="Arial" panose="020B0604020202020204" pitchFamily="34" charset="0"/>
              </a:rPr>
              <a:t>Beta-glycerophosphate 10 mM</a:t>
            </a:r>
          </a:p>
          <a:p>
            <a:r>
              <a:rPr lang="en-US" altLang="ko-KR" sz="700" dirty="0">
                <a:latin typeface="Arial" panose="020B0604020202020204" pitchFamily="34" charset="0"/>
                <a:cs typeface="Arial" panose="020B0604020202020204" pitchFamily="34" charset="0"/>
              </a:rPr>
              <a:t>Ascorbic acid 60 mM</a:t>
            </a:r>
          </a:p>
          <a:p>
            <a:r>
              <a:rPr lang="en-US" altLang="ko-KR" sz="700" dirty="0">
                <a:latin typeface="Arial" panose="020B0604020202020204" pitchFamily="34" charset="0"/>
                <a:cs typeface="Arial" panose="020B0604020202020204" pitchFamily="34" charset="0"/>
              </a:rPr>
              <a:t>In 10% FBS/DMEM</a:t>
            </a:r>
          </a:p>
        </p:txBody>
      </p:sp>
      <p:grpSp>
        <p:nvGrpSpPr>
          <p:cNvPr id="6" name="그룹 5">
            <a:extLst>
              <a:ext uri="{FF2B5EF4-FFF2-40B4-BE49-F238E27FC236}">
                <a16:creationId xmlns:a16="http://schemas.microsoft.com/office/drawing/2014/main" id="{978ACE46-3577-45A2-B4F7-2F66E0A580C7}"/>
              </a:ext>
            </a:extLst>
          </p:cNvPr>
          <p:cNvGrpSpPr/>
          <p:nvPr/>
        </p:nvGrpSpPr>
        <p:grpSpPr>
          <a:xfrm>
            <a:off x="583742" y="1277840"/>
            <a:ext cx="3670951" cy="1267215"/>
            <a:chOff x="1386508" y="1997955"/>
            <a:chExt cx="7708998" cy="2661150"/>
          </a:xfrm>
        </p:grpSpPr>
        <p:cxnSp>
          <p:nvCxnSpPr>
            <p:cNvPr id="40" name="직선 연결선 39">
              <a:extLst>
                <a:ext uri="{FF2B5EF4-FFF2-40B4-BE49-F238E27FC236}">
                  <a16:creationId xmlns:a16="http://schemas.microsoft.com/office/drawing/2014/main" id="{0B4EC9A5-E4FC-4B75-BD9E-3CAB8097FB6A}"/>
                </a:ext>
              </a:extLst>
            </p:cNvPr>
            <p:cNvCxnSpPr/>
            <p:nvPr/>
          </p:nvCxnSpPr>
          <p:spPr>
            <a:xfrm>
              <a:off x="2326809" y="2727099"/>
              <a:ext cx="6012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C911E329-0C56-4023-A128-DACC714F2F38}"/>
                </a:ext>
              </a:extLst>
            </p:cNvPr>
            <p:cNvSpPr txBox="1"/>
            <p:nvPr/>
          </p:nvSpPr>
          <p:spPr>
            <a:xfrm>
              <a:off x="1968933" y="2010171"/>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Day0</a:t>
              </a:r>
              <a:endParaRPr lang="ko-KR" altLang="en-US" sz="700" b="1" dirty="0">
                <a:latin typeface="Arial" panose="020B0604020202020204" pitchFamily="34" charset="0"/>
                <a:cs typeface="Arial" pitchFamily="34" charset="0"/>
              </a:endParaRPr>
            </a:p>
          </p:txBody>
        </p:sp>
        <p:cxnSp>
          <p:nvCxnSpPr>
            <p:cNvPr id="42" name="직선 연결선 41">
              <a:extLst>
                <a:ext uri="{FF2B5EF4-FFF2-40B4-BE49-F238E27FC236}">
                  <a16:creationId xmlns:a16="http://schemas.microsoft.com/office/drawing/2014/main" id="{50090DC9-F922-40C8-9B25-FFF7E3E068DA}"/>
                </a:ext>
              </a:extLst>
            </p:cNvPr>
            <p:cNvCxnSpPr/>
            <p:nvPr/>
          </p:nvCxnSpPr>
          <p:spPr>
            <a:xfrm>
              <a:off x="2326810"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9DBFC9E-B488-4118-8653-DC9845EFF667}"/>
                </a:ext>
              </a:extLst>
            </p:cNvPr>
            <p:cNvSpPr txBox="1"/>
            <p:nvPr/>
          </p:nvSpPr>
          <p:spPr>
            <a:xfrm>
              <a:off x="3221507" y="2010171"/>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Day3</a:t>
              </a:r>
              <a:endParaRPr lang="ko-KR" altLang="en-US" sz="700" b="1" dirty="0">
                <a:latin typeface="Arial" panose="020B0604020202020204" pitchFamily="34" charset="0"/>
                <a:cs typeface="Arial" pitchFamily="34" charset="0"/>
              </a:endParaRPr>
            </a:p>
          </p:txBody>
        </p:sp>
        <p:cxnSp>
          <p:nvCxnSpPr>
            <p:cNvPr id="44" name="직선 연결선 43">
              <a:extLst>
                <a:ext uri="{FF2B5EF4-FFF2-40B4-BE49-F238E27FC236}">
                  <a16:creationId xmlns:a16="http://schemas.microsoft.com/office/drawing/2014/main" id="{EE52DEBC-4BAF-4DC7-86D6-DE7DCB5152B8}"/>
                </a:ext>
              </a:extLst>
            </p:cNvPr>
            <p:cNvCxnSpPr/>
            <p:nvPr/>
          </p:nvCxnSpPr>
          <p:spPr>
            <a:xfrm>
              <a:off x="3557019"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8386F16-D6A6-4F75-84AA-D3F856733FE6}"/>
                </a:ext>
              </a:extLst>
            </p:cNvPr>
            <p:cNvSpPr txBox="1"/>
            <p:nvPr/>
          </p:nvSpPr>
          <p:spPr>
            <a:xfrm>
              <a:off x="4831962" y="2010171"/>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Day9</a:t>
              </a:r>
              <a:endParaRPr lang="ko-KR" altLang="en-US" sz="700" b="1" dirty="0">
                <a:latin typeface="Arial" panose="020B0604020202020204" pitchFamily="34" charset="0"/>
                <a:cs typeface="Arial" pitchFamily="34" charset="0"/>
              </a:endParaRPr>
            </a:p>
          </p:txBody>
        </p:sp>
        <p:cxnSp>
          <p:nvCxnSpPr>
            <p:cNvPr id="46" name="직선 연결선 45">
              <a:extLst>
                <a:ext uri="{FF2B5EF4-FFF2-40B4-BE49-F238E27FC236}">
                  <a16:creationId xmlns:a16="http://schemas.microsoft.com/office/drawing/2014/main" id="{4BA6E1E2-9BFE-42AC-A5DE-8142F9F7AF19}"/>
                </a:ext>
              </a:extLst>
            </p:cNvPr>
            <p:cNvCxnSpPr/>
            <p:nvPr/>
          </p:nvCxnSpPr>
          <p:spPr>
            <a:xfrm>
              <a:off x="4384613"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3F9C652-033F-4593-B338-55DA09C422B4}"/>
                </a:ext>
              </a:extLst>
            </p:cNvPr>
            <p:cNvSpPr txBox="1"/>
            <p:nvPr/>
          </p:nvSpPr>
          <p:spPr>
            <a:xfrm>
              <a:off x="4609903" y="2933238"/>
              <a:ext cx="1931553" cy="646331"/>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a:p>
              <a:pPr algn="ctr"/>
              <a:r>
                <a:rPr lang="en-US" altLang="ko-KR" sz="700" dirty="0">
                  <a:latin typeface="Arial" pitchFamily="34" charset="0"/>
                  <a:cs typeface="Arial" pitchFamily="34" charset="0"/>
                </a:rPr>
                <a:t>(Day3 – Day18)</a:t>
              </a:r>
            </a:p>
          </p:txBody>
        </p:sp>
        <p:sp>
          <p:nvSpPr>
            <p:cNvPr id="48" name="TextBox 47">
              <a:extLst>
                <a:ext uri="{FF2B5EF4-FFF2-40B4-BE49-F238E27FC236}">
                  <a16:creationId xmlns:a16="http://schemas.microsoft.com/office/drawing/2014/main" id="{BA84C094-19C2-456B-BF6F-97E9BFBAD3AF}"/>
                </a:ext>
              </a:extLst>
            </p:cNvPr>
            <p:cNvSpPr txBox="1"/>
            <p:nvPr/>
          </p:nvSpPr>
          <p:spPr>
            <a:xfrm>
              <a:off x="7652699" y="2779350"/>
              <a:ext cx="1431516" cy="420115"/>
            </a:xfrm>
            <a:prstGeom prst="rect">
              <a:avLst/>
            </a:prstGeom>
            <a:noFill/>
          </p:spPr>
          <p:txBody>
            <a:bodyPr wrap="square" rtlCol="0">
              <a:spAutoFit/>
            </a:bodyPr>
            <a:lstStyle/>
            <a:p>
              <a:pPr algn="ctr"/>
              <a:r>
                <a:rPr lang="en-US" altLang="ko-KR" sz="700" dirty="0">
                  <a:latin typeface="Arial" panose="020B0604020202020204" pitchFamily="34" charset="0"/>
                  <a:cs typeface="Arial" pitchFamily="34" charset="0"/>
                </a:rPr>
                <a:t>Harvest</a:t>
              </a:r>
            </a:p>
          </p:txBody>
        </p:sp>
        <p:sp>
          <p:nvSpPr>
            <p:cNvPr id="49" name="TextBox 48">
              <a:extLst>
                <a:ext uri="{FF2B5EF4-FFF2-40B4-BE49-F238E27FC236}">
                  <a16:creationId xmlns:a16="http://schemas.microsoft.com/office/drawing/2014/main" id="{F9E58D61-7FB5-42A8-9181-7B82E08DA683}"/>
                </a:ext>
              </a:extLst>
            </p:cNvPr>
            <p:cNvSpPr txBox="1"/>
            <p:nvPr/>
          </p:nvSpPr>
          <p:spPr>
            <a:xfrm>
              <a:off x="5602874" y="2010171"/>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Day12</a:t>
              </a:r>
              <a:endParaRPr lang="ko-KR" altLang="en-US" sz="700" b="1" dirty="0">
                <a:latin typeface="Arial" panose="020B0604020202020204" pitchFamily="34" charset="0"/>
                <a:cs typeface="Arial" pitchFamily="34" charset="0"/>
              </a:endParaRPr>
            </a:p>
          </p:txBody>
        </p:sp>
        <p:cxnSp>
          <p:nvCxnSpPr>
            <p:cNvPr id="52" name="직선 연결선 51">
              <a:extLst>
                <a:ext uri="{FF2B5EF4-FFF2-40B4-BE49-F238E27FC236}">
                  <a16:creationId xmlns:a16="http://schemas.microsoft.com/office/drawing/2014/main" id="{435D8D57-D187-4F6E-8D3A-9CA9CB87B579}"/>
                </a:ext>
              </a:extLst>
            </p:cNvPr>
            <p:cNvCxnSpPr/>
            <p:nvPr/>
          </p:nvCxnSpPr>
          <p:spPr>
            <a:xfrm>
              <a:off x="5189841"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3C651DE-5A37-4124-AA46-F1D7CEFA6390}"/>
                </a:ext>
              </a:extLst>
            </p:cNvPr>
            <p:cNvSpPr txBox="1"/>
            <p:nvPr/>
          </p:nvSpPr>
          <p:spPr>
            <a:xfrm>
              <a:off x="6454625" y="1999444"/>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Day15</a:t>
              </a:r>
              <a:endParaRPr lang="ko-KR" altLang="en-US" sz="700" b="1" dirty="0">
                <a:latin typeface="Arial" panose="020B0604020202020204" pitchFamily="34" charset="0"/>
                <a:cs typeface="Arial" pitchFamily="34" charset="0"/>
              </a:endParaRPr>
            </a:p>
          </p:txBody>
        </p:sp>
        <p:cxnSp>
          <p:nvCxnSpPr>
            <p:cNvPr id="54" name="직선 연결선 53">
              <a:extLst>
                <a:ext uri="{FF2B5EF4-FFF2-40B4-BE49-F238E27FC236}">
                  <a16:creationId xmlns:a16="http://schemas.microsoft.com/office/drawing/2014/main" id="{3C9225E5-99F4-402A-8EA6-06E7BB928901}"/>
                </a:ext>
              </a:extLst>
            </p:cNvPr>
            <p:cNvCxnSpPr/>
            <p:nvPr/>
          </p:nvCxnSpPr>
          <p:spPr>
            <a:xfrm>
              <a:off x="5995068"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직선 연결선 54">
              <a:extLst>
                <a:ext uri="{FF2B5EF4-FFF2-40B4-BE49-F238E27FC236}">
                  <a16:creationId xmlns:a16="http://schemas.microsoft.com/office/drawing/2014/main" id="{2EF2B1EA-8EDD-4909-A27D-578BEBF42038}"/>
                </a:ext>
              </a:extLst>
            </p:cNvPr>
            <p:cNvCxnSpPr/>
            <p:nvPr/>
          </p:nvCxnSpPr>
          <p:spPr>
            <a:xfrm>
              <a:off x="6779958" y="2367059"/>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직선 연결선 55">
              <a:extLst>
                <a:ext uri="{FF2B5EF4-FFF2-40B4-BE49-F238E27FC236}">
                  <a16:creationId xmlns:a16="http://schemas.microsoft.com/office/drawing/2014/main" id="{C8AE6865-C484-4222-8319-AA41BC6F07D0}"/>
                </a:ext>
              </a:extLst>
            </p:cNvPr>
            <p:cNvCxnSpPr>
              <a:cxnSpLocks/>
            </p:cNvCxnSpPr>
            <p:nvPr/>
          </p:nvCxnSpPr>
          <p:spPr>
            <a:xfrm>
              <a:off x="3537338" y="2733556"/>
              <a:ext cx="1294624" cy="3713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직선 연결선 56">
              <a:extLst>
                <a:ext uri="{FF2B5EF4-FFF2-40B4-BE49-F238E27FC236}">
                  <a16:creationId xmlns:a16="http://schemas.microsoft.com/office/drawing/2014/main" id="{28C68820-462A-460A-A064-D85BEC7BAE74}"/>
                </a:ext>
              </a:extLst>
            </p:cNvPr>
            <p:cNvCxnSpPr>
              <a:cxnSpLocks/>
            </p:cNvCxnSpPr>
            <p:nvPr/>
          </p:nvCxnSpPr>
          <p:spPr>
            <a:xfrm flipH="1">
              <a:off x="6326961" y="2723948"/>
              <a:ext cx="1201301" cy="3809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BB27F694-DDB6-45DC-AD38-8CB42A522676}"/>
                </a:ext>
              </a:extLst>
            </p:cNvPr>
            <p:cNvSpPr txBox="1"/>
            <p:nvPr/>
          </p:nvSpPr>
          <p:spPr>
            <a:xfrm>
              <a:off x="4072994" y="2010456"/>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Day6</a:t>
              </a:r>
              <a:endParaRPr lang="ko-KR" altLang="en-US" sz="700" b="1" dirty="0">
                <a:latin typeface="Arial" panose="020B0604020202020204" pitchFamily="34" charset="0"/>
                <a:cs typeface="Arial" pitchFamily="34" charset="0"/>
              </a:endParaRPr>
            </a:p>
          </p:txBody>
        </p:sp>
        <p:sp>
          <p:nvSpPr>
            <p:cNvPr id="60" name="TextBox 59">
              <a:extLst>
                <a:ext uri="{FF2B5EF4-FFF2-40B4-BE49-F238E27FC236}">
                  <a16:creationId xmlns:a16="http://schemas.microsoft.com/office/drawing/2014/main" id="{85B8E304-2C33-44AB-9969-0BEDF4B92ABA}"/>
                </a:ext>
              </a:extLst>
            </p:cNvPr>
            <p:cNvSpPr txBox="1"/>
            <p:nvPr/>
          </p:nvSpPr>
          <p:spPr>
            <a:xfrm>
              <a:off x="1386550" y="2802402"/>
              <a:ext cx="3569839" cy="1098762"/>
            </a:xfrm>
            <a:prstGeom prst="rect">
              <a:avLst/>
            </a:prstGeom>
            <a:noFill/>
          </p:spPr>
          <p:txBody>
            <a:bodyPr wrap="square" rtlCol="0">
              <a:spAutoFit/>
            </a:bodyPr>
            <a:lstStyle/>
            <a:p>
              <a:r>
                <a:rPr lang="en-US" altLang="ko-KR" sz="700" u="sng" dirty="0">
                  <a:latin typeface="Arial" panose="020B0604020202020204" pitchFamily="34" charset="0"/>
                  <a:cs typeface="Arial" pitchFamily="34" charset="0"/>
                </a:rPr>
                <a:t>Chondrogenic differentiation:</a:t>
              </a:r>
            </a:p>
            <a:p>
              <a:r>
                <a:rPr lang="en-US" altLang="ko-KR" sz="700" dirty="0">
                  <a:latin typeface="Arial" panose="020B0604020202020204" pitchFamily="34" charset="0"/>
                  <a:cs typeface="Arial" pitchFamily="34" charset="0"/>
                </a:rPr>
                <a:t>   Micromass culture</a:t>
              </a:r>
            </a:p>
            <a:p>
              <a:r>
                <a:rPr lang="en-US" altLang="ko-KR" sz="700" dirty="0">
                  <a:latin typeface="Arial" panose="020B0604020202020204" pitchFamily="34" charset="0"/>
                  <a:cs typeface="Arial" pitchFamily="34" charset="0"/>
                </a:rPr>
                <a:t>   1x10</a:t>
              </a:r>
              <a:r>
                <a:rPr lang="en-US" altLang="ko-KR" sz="700" baseline="30000" dirty="0">
                  <a:latin typeface="Arial" panose="020B0604020202020204" pitchFamily="34" charset="0"/>
                  <a:cs typeface="Arial" pitchFamily="34" charset="0"/>
                </a:rPr>
                <a:t>5</a:t>
              </a:r>
              <a:r>
                <a:rPr lang="en-US" altLang="ko-KR" sz="700" dirty="0">
                  <a:latin typeface="Arial" pitchFamily="34" charset="0"/>
                  <a:cs typeface="Arial" pitchFamily="34" charset="0"/>
                </a:rPr>
                <a:t>/5ul droplet</a:t>
              </a:r>
            </a:p>
            <a:p>
              <a:r>
                <a:rPr lang="en-US" altLang="ko-KR" sz="700" dirty="0">
                  <a:latin typeface="Arial" pitchFamily="34" charset="0"/>
                  <a:cs typeface="Arial" pitchFamily="34" charset="0"/>
                </a:rPr>
                <a:t>   Add media after 2h</a:t>
              </a:r>
            </a:p>
          </p:txBody>
        </p:sp>
        <p:cxnSp>
          <p:nvCxnSpPr>
            <p:cNvPr id="24" name="직선 연결선 23">
              <a:extLst>
                <a:ext uri="{FF2B5EF4-FFF2-40B4-BE49-F238E27FC236}">
                  <a16:creationId xmlns:a16="http://schemas.microsoft.com/office/drawing/2014/main" id="{676B9464-FF85-467B-9830-20150C80EF59}"/>
                </a:ext>
              </a:extLst>
            </p:cNvPr>
            <p:cNvCxnSpPr/>
            <p:nvPr/>
          </p:nvCxnSpPr>
          <p:spPr>
            <a:xfrm>
              <a:off x="7528262" y="236390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직선 연결선 24">
              <a:extLst>
                <a:ext uri="{FF2B5EF4-FFF2-40B4-BE49-F238E27FC236}">
                  <a16:creationId xmlns:a16="http://schemas.microsoft.com/office/drawing/2014/main" id="{15E0BC1C-7735-4290-B217-912CDE1C00B9}"/>
                </a:ext>
              </a:extLst>
            </p:cNvPr>
            <p:cNvCxnSpPr/>
            <p:nvPr/>
          </p:nvCxnSpPr>
          <p:spPr>
            <a:xfrm>
              <a:off x="8313152" y="236390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16CDFE06-21C4-4DD3-8F51-9580CD1AF61F}"/>
                </a:ext>
              </a:extLst>
            </p:cNvPr>
            <p:cNvSpPr txBox="1"/>
            <p:nvPr/>
          </p:nvSpPr>
          <p:spPr>
            <a:xfrm>
              <a:off x="7230420" y="1997955"/>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Day18</a:t>
              </a:r>
              <a:endParaRPr lang="ko-KR" altLang="en-US" sz="700" b="1" dirty="0">
                <a:latin typeface="Arial" panose="020B0604020202020204" pitchFamily="34" charset="0"/>
                <a:cs typeface="Arial" pitchFamily="34" charset="0"/>
              </a:endParaRPr>
            </a:p>
          </p:txBody>
        </p:sp>
        <p:sp>
          <p:nvSpPr>
            <p:cNvPr id="27" name="TextBox 26">
              <a:extLst>
                <a:ext uri="{FF2B5EF4-FFF2-40B4-BE49-F238E27FC236}">
                  <a16:creationId xmlns:a16="http://schemas.microsoft.com/office/drawing/2014/main" id="{EC0A5F93-5FEE-48BC-AF7F-F98618F55CFB}"/>
                </a:ext>
              </a:extLst>
            </p:cNvPr>
            <p:cNvSpPr txBox="1"/>
            <p:nvPr/>
          </p:nvSpPr>
          <p:spPr>
            <a:xfrm>
              <a:off x="8021870" y="1997955"/>
              <a:ext cx="1073636" cy="420115"/>
            </a:xfrm>
            <a:prstGeom prst="rect">
              <a:avLst/>
            </a:prstGeom>
            <a:noFill/>
          </p:spPr>
          <p:txBody>
            <a:bodyPr wrap="square" rtlCol="0">
              <a:spAutoFit/>
            </a:bodyPr>
            <a:lstStyle/>
            <a:p>
              <a:r>
                <a:rPr lang="en-US" altLang="ko-KR" sz="700" b="1" dirty="0">
                  <a:latin typeface="Arial" panose="020B0604020202020204" pitchFamily="34" charset="0"/>
                  <a:cs typeface="Arial" pitchFamily="34" charset="0"/>
                </a:rPr>
                <a:t>Day21</a:t>
              </a:r>
              <a:endParaRPr lang="ko-KR" altLang="en-US" sz="700" b="1" dirty="0">
                <a:latin typeface="Arial" panose="020B0604020202020204" pitchFamily="34" charset="0"/>
                <a:cs typeface="Arial" pitchFamily="34" charset="0"/>
              </a:endParaRPr>
            </a:p>
          </p:txBody>
        </p:sp>
        <p:sp>
          <p:nvSpPr>
            <p:cNvPr id="103" name="TextBox 102">
              <a:extLst>
                <a:ext uri="{FF2B5EF4-FFF2-40B4-BE49-F238E27FC236}">
                  <a16:creationId xmlns:a16="http://schemas.microsoft.com/office/drawing/2014/main" id="{92F4989C-695B-4E71-A27E-56218120F47A}"/>
                </a:ext>
              </a:extLst>
            </p:cNvPr>
            <p:cNvSpPr txBox="1"/>
            <p:nvPr/>
          </p:nvSpPr>
          <p:spPr>
            <a:xfrm>
              <a:off x="1386508" y="3786560"/>
              <a:ext cx="3243704" cy="872545"/>
            </a:xfrm>
            <a:prstGeom prst="rect">
              <a:avLst/>
            </a:prstGeom>
            <a:noFill/>
          </p:spPr>
          <p:txBody>
            <a:bodyPr wrap="square" rtlCol="0">
              <a:spAutoFit/>
            </a:bodyPr>
            <a:lstStyle/>
            <a:p>
              <a:r>
                <a:rPr lang="en-US" altLang="ko-KR" sz="700" u="sng" dirty="0">
                  <a:latin typeface="Arial" panose="020B0604020202020204" pitchFamily="34" charset="0"/>
                  <a:cs typeface="Arial" pitchFamily="34" charset="0"/>
                </a:rPr>
                <a:t>Osteogenic differentiation:</a:t>
              </a:r>
            </a:p>
            <a:p>
              <a:r>
                <a:rPr lang="en-US" altLang="ko-KR" sz="700" dirty="0">
                  <a:latin typeface="Arial" panose="020B0604020202020204" pitchFamily="34" charset="0"/>
                  <a:cs typeface="Arial" pitchFamily="34" charset="0"/>
                </a:rPr>
                <a:t>   2x10</a:t>
              </a:r>
              <a:r>
                <a:rPr lang="en-US" altLang="ko-KR" sz="700" baseline="30000" dirty="0">
                  <a:latin typeface="Arial" panose="020B0604020202020204" pitchFamily="34" charset="0"/>
                  <a:cs typeface="Arial" pitchFamily="34" charset="0"/>
                </a:rPr>
                <a:t>4</a:t>
              </a:r>
              <a:r>
                <a:rPr lang="en-US" altLang="ko-KR" sz="700" dirty="0">
                  <a:latin typeface="Arial" pitchFamily="34" charset="0"/>
                  <a:cs typeface="Arial" pitchFamily="34" charset="0"/>
                </a:rPr>
                <a:t>/well</a:t>
              </a:r>
            </a:p>
            <a:p>
              <a:r>
                <a:rPr lang="en-US" altLang="ko-KR" sz="700" dirty="0">
                  <a:latin typeface="Arial" pitchFamily="34" charset="0"/>
                  <a:cs typeface="Arial" pitchFamily="34" charset="0"/>
                </a:rPr>
                <a:t>   Seeded in 12-well plate</a:t>
              </a:r>
            </a:p>
          </p:txBody>
        </p:sp>
      </p:grpSp>
      <p:sp>
        <p:nvSpPr>
          <p:cNvPr id="90" name="TextBox 89">
            <a:extLst>
              <a:ext uri="{FF2B5EF4-FFF2-40B4-BE49-F238E27FC236}">
                <a16:creationId xmlns:a16="http://schemas.microsoft.com/office/drawing/2014/main" id="{96C53A15-A0B5-41EA-B5F4-78BDDF0FC0ED}"/>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24</a:t>
            </a:r>
            <a:endParaRPr lang="ko-KR" altLang="en-US" sz="1050" b="1" dirty="0">
              <a:latin typeface="Arial" panose="020B0604020202020204" pitchFamily="34" charset="0"/>
              <a:cs typeface="Arial" panose="020B0604020202020204" pitchFamily="34" charset="0"/>
            </a:endParaRPr>
          </a:p>
        </p:txBody>
      </p:sp>
      <p:sp>
        <p:nvSpPr>
          <p:cNvPr id="107" name="TextBox 106">
            <a:extLst>
              <a:ext uri="{FF2B5EF4-FFF2-40B4-BE49-F238E27FC236}">
                <a16:creationId xmlns:a16="http://schemas.microsoft.com/office/drawing/2014/main" id="{8A1D80AF-039D-42F7-B212-BA59B7B44DB0}"/>
              </a:ext>
            </a:extLst>
          </p:cNvPr>
          <p:cNvSpPr txBox="1"/>
          <p:nvPr/>
        </p:nvSpPr>
        <p:spPr>
          <a:xfrm>
            <a:off x="3569376" y="3078711"/>
            <a:ext cx="334840"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108" name="TextBox 107">
            <a:extLst>
              <a:ext uri="{FF2B5EF4-FFF2-40B4-BE49-F238E27FC236}">
                <a16:creationId xmlns:a16="http://schemas.microsoft.com/office/drawing/2014/main" id="{D74315BD-6FCF-476F-81A7-1624171C5835}"/>
              </a:ext>
            </a:extLst>
          </p:cNvPr>
          <p:cNvSpPr txBox="1"/>
          <p:nvPr/>
        </p:nvSpPr>
        <p:spPr>
          <a:xfrm>
            <a:off x="3731454" y="3078711"/>
            <a:ext cx="320953"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679189A7-9874-4263-92A9-675B077CB07F}"/>
              </a:ext>
            </a:extLst>
          </p:cNvPr>
          <p:cNvSpPr txBox="1"/>
          <p:nvPr/>
        </p:nvSpPr>
        <p:spPr>
          <a:xfrm>
            <a:off x="2283809" y="325192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44" name="직선 연결선 143">
            <a:extLst>
              <a:ext uri="{FF2B5EF4-FFF2-40B4-BE49-F238E27FC236}">
                <a16:creationId xmlns:a16="http://schemas.microsoft.com/office/drawing/2014/main" id="{3987ECA5-01A6-493C-8B1A-91CE398D1BFC}"/>
              </a:ext>
            </a:extLst>
          </p:cNvPr>
          <p:cNvCxnSpPr>
            <a:cxnSpLocks/>
          </p:cNvCxnSpPr>
          <p:nvPr/>
        </p:nvCxnSpPr>
        <p:spPr>
          <a:xfrm>
            <a:off x="2519527" y="333369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0A2B640E-A1DD-4A1A-98CA-1D6643BC1223}"/>
              </a:ext>
            </a:extLst>
          </p:cNvPr>
          <p:cNvSpPr txBox="1"/>
          <p:nvPr/>
        </p:nvSpPr>
        <p:spPr>
          <a:xfrm>
            <a:off x="2283809" y="340648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47" name="직선 연결선 146">
            <a:extLst>
              <a:ext uri="{FF2B5EF4-FFF2-40B4-BE49-F238E27FC236}">
                <a16:creationId xmlns:a16="http://schemas.microsoft.com/office/drawing/2014/main" id="{BBD9DA0D-A3E7-4727-8810-D5C711CF6875}"/>
              </a:ext>
            </a:extLst>
          </p:cNvPr>
          <p:cNvCxnSpPr>
            <a:cxnSpLocks/>
          </p:cNvCxnSpPr>
          <p:nvPr/>
        </p:nvCxnSpPr>
        <p:spPr>
          <a:xfrm>
            <a:off x="2519527" y="3488253"/>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7FDE0C33-38ED-47B7-8B40-5CC6552AD4EA}"/>
              </a:ext>
            </a:extLst>
          </p:cNvPr>
          <p:cNvSpPr txBox="1"/>
          <p:nvPr/>
        </p:nvSpPr>
        <p:spPr>
          <a:xfrm>
            <a:off x="2283809" y="357859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150" name="직선 연결선 149">
            <a:extLst>
              <a:ext uri="{FF2B5EF4-FFF2-40B4-BE49-F238E27FC236}">
                <a16:creationId xmlns:a16="http://schemas.microsoft.com/office/drawing/2014/main" id="{5DB3B2FC-A83F-4BDD-BE2C-1A56FFEEEB32}"/>
              </a:ext>
            </a:extLst>
          </p:cNvPr>
          <p:cNvCxnSpPr>
            <a:cxnSpLocks/>
          </p:cNvCxnSpPr>
          <p:nvPr/>
        </p:nvCxnSpPr>
        <p:spPr>
          <a:xfrm>
            <a:off x="2519527" y="366036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C2A9E01E-2179-4D33-9FCE-8B93535FC9DE}"/>
              </a:ext>
            </a:extLst>
          </p:cNvPr>
          <p:cNvSpPr txBox="1"/>
          <p:nvPr/>
        </p:nvSpPr>
        <p:spPr>
          <a:xfrm>
            <a:off x="2283809" y="371433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153" name="직선 연결선 152">
            <a:extLst>
              <a:ext uri="{FF2B5EF4-FFF2-40B4-BE49-F238E27FC236}">
                <a16:creationId xmlns:a16="http://schemas.microsoft.com/office/drawing/2014/main" id="{860DF56D-9312-4493-8D9D-D0FBA79FBB29}"/>
              </a:ext>
            </a:extLst>
          </p:cNvPr>
          <p:cNvCxnSpPr>
            <a:cxnSpLocks/>
          </p:cNvCxnSpPr>
          <p:nvPr/>
        </p:nvCxnSpPr>
        <p:spPr>
          <a:xfrm>
            <a:off x="2519527" y="379609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704AB684-E2FB-4D6B-B5C6-C1ECFA088481}"/>
              </a:ext>
            </a:extLst>
          </p:cNvPr>
          <p:cNvSpPr txBox="1"/>
          <p:nvPr/>
        </p:nvSpPr>
        <p:spPr>
          <a:xfrm>
            <a:off x="2283809" y="386667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156" name="직선 연결선 155">
            <a:extLst>
              <a:ext uri="{FF2B5EF4-FFF2-40B4-BE49-F238E27FC236}">
                <a16:creationId xmlns:a16="http://schemas.microsoft.com/office/drawing/2014/main" id="{762C2D48-58C2-468D-984B-E7EA41EBB65B}"/>
              </a:ext>
            </a:extLst>
          </p:cNvPr>
          <p:cNvCxnSpPr>
            <a:cxnSpLocks/>
          </p:cNvCxnSpPr>
          <p:nvPr/>
        </p:nvCxnSpPr>
        <p:spPr>
          <a:xfrm>
            <a:off x="2519527" y="394844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C172C3EB-4DD8-4E82-8869-96F50F33EE64}"/>
              </a:ext>
            </a:extLst>
          </p:cNvPr>
          <p:cNvSpPr txBox="1"/>
          <p:nvPr/>
        </p:nvSpPr>
        <p:spPr>
          <a:xfrm>
            <a:off x="3332573" y="324260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160" name="직선 연결선 159">
            <a:extLst>
              <a:ext uri="{FF2B5EF4-FFF2-40B4-BE49-F238E27FC236}">
                <a16:creationId xmlns:a16="http://schemas.microsoft.com/office/drawing/2014/main" id="{C6625DBC-EC08-4F9E-BA0D-9A6F80F38501}"/>
              </a:ext>
            </a:extLst>
          </p:cNvPr>
          <p:cNvCxnSpPr>
            <a:cxnSpLocks/>
          </p:cNvCxnSpPr>
          <p:nvPr/>
        </p:nvCxnSpPr>
        <p:spPr>
          <a:xfrm>
            <a:off x="3550942" y="333389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TextBox 162">
            <a:extLst>
              <a:ext uri="{FF2B5EF4-FFF2-40B4-BE49-F238E27FC236}">
                <a16:creationId xmlns:a16="http://schemas.microsoft.com/office/drawing/2014/main" id="{9CFC94E5-503B-4807-8AB0-CA0C0DB4869A}"/>
              </a:ext>
            </a:extLst>
          </p:cNvPr>
          <p:cNvSpPr txBox="1"/>
          <p:nvPr/>
        </p:nvSpPr>
        <p:spPr>
          <a:xfrm>
            <a:off x="3332573" y="332079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64" name="직선 연결선 163">
            <a:extLst>
              <a:ext uri="{FF2B5EF4-FFF2-40B4-BE49-F238E27FC236}">
                <a16:creationId xmlns:a16="http://schemas.microsoft.com/office/drawing/2014/main" id="{E2F362D1-856C-4A97-9FE5-21BA5FF529E2}"/>
              </a:ext>
            </a:extLst>
          </p:cNvPr>
          <p:cNvCxnSpPr>
            <a:cxnSpLocks/>
          </p:cNvCxnSpPr>
          <p:nvPr/>
        </p:nvCxnSpPr>
        <p:spPr>
          <a:xfrm>
            <a:off x="3550942" y="341209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6CBC60F0-A727-4D9E-8800-9C4EE43A1290}"/>
              </a:ext>
            </a:extLst>
          </p:cNvPr>
          <p:cNvSpPr txBox="1"/>
          <p:nvPr/>
        </p:nvSpPr>
        <p:spPr>
          <a:xfrm>
            <a:off x="3332573" y="354935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200</a:t>
            </a:r>
            <a:endParaRPr lang="ko-KR" altLang="en-US" sz="500" dirty="0">
              <a:latin typeface="Arial" panose="020B0604020202020204" pitchFamily="34" charset="0"/>
              <a:cs typeface="Arial" panose="020B0604020202020204" pitchFamily="34" charset="0"/>
            </a:endParaRPr>
          </a:p>
        </p:txBody>
      </p:sp>
      <p:cxnSp>
        <p:nvCxnSpPr>
          <p:cNvPr id="167" name="직선 연결선 166">
            <a:extLst>
              <a:ext uri="{FF2B5EF4-FFF2-40B4-BE49-F238E27FC236}">
                <a16:creationId xmlns:a16="http://schemas.microsoft.com/office/drawing/2014/main" id="{691FCA53-B677-4B76-890E-C95FD4ED88C2}"/>
              </a:ext>
            </a:extLst>
          </p:cNvPr>
          <p:cNvCxnSpPr>
            <a:cxnSpLocks/>
          </p:cNvCxnSpPr>
          <p:nvPr/>
        </p:nvCxnSpPr>
        <p:spPr>
          <a:xfrm>
            <a:off x="3550942" y="364065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7A3F17DC-6EB0-4524-A4AA-2649F88CFB56}"/>
              </a:ext>
            </a:extLst>
          </p:cNvPr>
          <p:cNvSpPr txBox="1"/>
          <p:nvPr/>
        </p:nvSpPr>
        <p:spPr>
          <a:xfrm>
            <a:off x="3332573" y="3727967"/>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200</a:t>
            </a:r>
            <a:endParaRPr lang="ko-KR" altLang="en-US" sz="500" dirty="0">
              <a:latin typeface="Arial" panose="020B0604020202020204" pitchFamily="34" charset="0"/>
              <a:cs typeface="Arial" panose="020B0604020202020204" pitchFamily="34" charset="0"/>
            </a:endParaRPr>
          </a:p>
        </p:txBody>
      </p:sp>
      <p:cxnSp>
        <p:nvCxnSpPr>
          <p:cNvPr id="170" name="직선 연결선 169">
            <a:extLst>
              <a:ext uri="{FF2B5EF4-FFF2-40B4-BE49-F238E27FC236}">
                <a16:creationId xmlns:a16="http://schemas.microsoft.com/office/drawing/2014/main" id="{20AEAD4F-700F-4F9D-8199-A7766714F8A4}"/>
              </a:ext>
            </a:extLst>
          </p:cNvPr>
          <p:cNvCxnSpPr>
            <a:cxnSpLocks/>
          </p:cNvCxnSpPr>
          <p:nvPr/>
        </p:nvCxnSpPr>
        <p:spPr>
          <a:xfrm>
            <a:off x="3550942" y="381926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TextBox 171">
            <a:extLst>
              <a:ext uri="{FF2B5EF4-FFF2-40B4-BE49-F238E27FC236}">
                <a16:creationId xmlns:a16="http://schemas.microsoft.com/office/drawing/2014/main" id="{A26F5EB8-8EB2-488C-BBC5-9531AE73A8E7}"/>
              </a:ext>
            </a:extLst>
          </p:cNvPr>
          <p:cNvSpPr txBox="1"/>
          <p:nvPr/>
        </p:nvSpPr>
        <p:spPr>
          <a:xfrm>
            <a:off x="3332573" y="387175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100</a:t>
            </a:r>
            <a:endParaRPr lang="ko-KR" altLang="en-US" sz="500" dirty="0">
              <a:latin typeface="Arial" panose="020B0604020202020204" pitchFamily="34" charset="0"/>
              <a:cs typeface="Arial" panose="020B0604020202020204" pitchFamily="34" charset="0"/>
            </a:endParaRPr>
          </a:p>
        </p:txBody>
      </p:sp>
      <p:cxnSp>
        <p:nvCxnSpPr>
          <p:cNvPr id="173" name="직선 연결선 172">
            <a:extLst>
              <a:ext uri="{FF2B5EF4-FFF2-40B4-BE49-F238E27FC236}">
                <a16:creationId xmlns:a16="http://schemas.microsoft.com/office/drawing/2014/main" id="{8081B4A3-C729-4511-93CB-DDF5B15819A7}"/>
              </a:ext>
            </a:extLst>
          </p:cNvPr>
          <p:cNvCxnSpPr>
            <a:cxnSpLocks/>
          </p:cNvCxnSpPr>
          <p:nvPr/>
        </p:nvCxnSpPr>
        <p:spPr>
          <a:xfrm>
            <a:off x="3550942" y="396305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CDF322D1-FC57-4C57-8F50-5A63A8DA0013}"/>
              </a:ext>
            </a:extLst>
          </p:cNvPr>
          <p:cNvSpPr txBox="1"/>
          <p:nvPr/>
        </p:nvSpPr>
        <p:spPr>
          <a:xfrm>
            <a:off x="3332573" y="401958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76" name="직선 연결선 175">
            <a:extLst>
              <a:ext uri="{FF2B5EF4-FFF2-40B4-BE49-F238E27FC236}">
                <a16:creationId xmlns:a16="http://schemas.microsoft.com/office/drawing/2014/main" id="{C6FA8D24-37F2-4382-B27D-0A8ADD031943}"/>
              </a:ext>
            </a:extLst>
          </p:cNvPr>
          <p:cNvCxnSpPr>
            <a:cxnSpLocks/>
          </p:cNvCxnSpPr>
          <p:nvPr/>
        </p:nvCxnSpPr>
        <p:spPr>
          <a:xfrm>
            <a:off x="3550942" y="411087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8897DA4C-F3EC-43CE-BFF4-7250BF49C379}"/>
              </a:ext>
            </a:extLst>
          </p:cNvPr>
          <p:cNvSpPr txBox="1"/>
          <p:nvPr/>
        </p:nvSpPr>
        <p:spPr>
          <a:xfrm>
            <a:off x="2256536" y="3120287"/>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
        <p:nvSpPr>
          <p:cNvPr id="99" name="TextBox 98">
            <a:extLst>
              <a:ext uri="{FF2B5EF4-FFF2-40B4-BE49-F238E27FC236}">
                <a16:creationId xmlns:a16="http://schemas.microsoft.com/office/drawing/2014/main" id="{8F8ED131-9A55-4F61-9C48-B7C960010B84}"/>
              </a:ext>
            </a:extLst>
          </p:cNvPr>
          <p:cNvSpPr txBox="1"/>
          <p:nvPr/>
        </p:nvSpPr>
        <p:spPr>
          <a:xfrm>
            <a:off x="3293914" y="3130831"/>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grpSp>
        <p:nvGrpSpPr>
          <p:cNvPr id="3" name="그룹 2">
            <a:extLst>
              <a:ext uri="{FF2B5EF4-FFF2-40B4-BE49-F238E27FC236}">
                <a16:creationId xmlns:a16="http://schemas.microsoft.com/office/drawing/2014/main" id="{5F2B05A7-C347-4ADF-8739-628E4C4AEBD1}"/>
              </a:ext>
            </a:extLst>
          </p:cNvPr>
          <p:cNvGrpSpPr/>
          <p:nvPr/>
        </p:nvGrpSpPr>
        <p:grpSpPr>
          <a:xfrm>
            <a:off x="4646095" y="2980626"/>
            <a:ext cx="1774161" cy="999653"/>
            <a:chOff x="4722596" y="2568865"/>
            <a:chExt cx="1774161" cy="999653"/>
          </a:xfrm>
        </p:grpSpPr>
        <p:sp>
          <p:nvSpPr>
            <p:cNvPr id="92" name="TextBox 91">
              <a:extLst>
                <a:ext uri="{FF2B5EF4-FFF2-40B4-BE49-F238E27FC236}">
                  <a16:creationId xmlns:a16="http://schemas.microsoft.com/office/drawing/2014/main" id="{6156D747-9054-4B91-A0AE-7506461F719C}"/>
                </a:ext>
              </a:extLst>
            </p:cNvPr>
            <p:cNvSpPr txBox="1"/>
            <p:nvPr/>
          </p:nvSpPr>
          <p:spPr>
            <a:xfrm>
              <a:off x="4813504" y="2788735"/>
              <a:ext cx="595035" cy="200055"/>
            </a:xfrm>
            <a:prstGeom prst="rect">
              <a:avLst/>
            </a:prstGeom>
            <a:noFill/>
          </p:spPr>
          <p:txBody>
            <a:bodyPr wrap="none" rtlCol="0">
              <a:spAutoFit/>
            </a:bodyPr>
            <a:lstStyle/>
            <a:p>
              <a:r>
                <a:rPr lang="en-US" altLang="ko-KR" sz="700" dirty="0">
                  <a:latin typeface="Arial" panose="020B0604020202020204" pitchFamily="34" charset="0"/>
                  <a:cs typeface="Arial" pitchFamily="34" charset="0"/>
                </a:rPr>
                <a:t>Mast4 WT</a:t>
              </a:r>
              <a:endParaRPr lang="ko-KR" altLang="en-US" sz="700" dirty="0">
                <a:latin typeface="Arial" panose="020B0604020202020204" pitchFamily="34" charset="0"/>
                <a:cs typeface="Arial" pitchFamily="34" charset="0"/>
              </a:endParaRPr>
            </a:p>
          </p:txBody>
        </p:sp>
        <p:sp>
          <p:nvSpPr>
            <p:cNvPr id="94" name="TextBox 93">
              <a:extLst>
                <a:ext uri="{FF2B5EF4-FFF2-40B4-BE49-F238E27FC236}">
                  <a16:creationId xmlns:a16="http://schemas.microsoft.com/office/drawing/2014/main" id="{5F68AF96-0A8D-4D84-B052-BFD7266CD227}"/>
                </a:ext>
              </a:extLst>
            </p:cNvPr>
            <p:cNvSpPr txBox="1"/>
            <p:nvPr/>
          </p:nvSpPr>
          <p:spPr>
            <a:xfrm>
              <a:off x="5553782" y="2781788"/>
              <a:ext cx="585417" cy="200055"/>
            </a:xfrm>
            <a:prstGeom prst="rect">
              <a:avLst/>
            </a:prstGeom>
            <a:noFill/>
          </p:spPr>
          <p:txBody>
            <a:bodyPr wrap="none" rtlCol="0">
              <a:spAutoFit/>
            </a:bodyPr>
            <a:lstStyle/>
            <a:p>
              <a:r>
                <a:rPr lang="en-US" altLang="ko-KR" sz="700" dirty="0">
                  <a:latin typeface="Arial" panose="020B0604020202020204" pitchFamily="34" charset="0"/>
                  <a:cs typeface="Arial" pitchFamily="34" charset="0"/>
                </a:rPr>
                <a:t>Mast4 KO</a:t>
              </a:r>
              <a:endParaRPr lang="ko-KR" altLang="en-US" sz="700" dirty="0">
                <a:latin typeface="Arial" panose="020B0604020202020204" pitchFamily="34" charset="0"/>
                <a:cs typeface="Arial" pitchFamily="34" charset="0"/>
              </a:endParaRPr>
            </a:p>
          </p:txBody>
        </p:sp>
        <p:sp>
          <p:nvSpPr>
            <p:cNvPr id="96" name="TextBox 95">
              <a:extLst>
                <a:ext uri="{FF2B5EF4-FFF2-40B4-BE49-F238E27FC236}">
                  <a16:creationId xmlns:a16="http://schemas.microsoft.com/office/drawing/2014/main" id="{F2424EFB-CADF-46ED-AFB3-F81846409D36}"/>
                </a:ext>
              </a:extLst>
            </p:cNvPr>
            <p:cNvSpPr txBox="1"/>
            <p:nvPr/>
          </p:nvSpPr>
          <p:spPr>
            <a:xfrm>
              <a:off x="5312693" y="2568865"/>
              <a:ext cx="35298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ALP</a:t>
              </a:r>
              <a:endParaRPr lang="ko-KR" altLang="en-US" sz="700" dirty="0">
                <a:latin typeface="Arial" panose="020B0604020202020204" pitchFamily="34" charset="0"/>
                <a:cs typeface="Arial" panose="020B0604020202020204" pitchFamily="34" charset="0"/>
              </a:endParaRPr>
            </a:p>
          </p:txBody>
        </p:sp>
        <p:cxnSp>
          <p:nvCxnSpPr>
            <p:cNvPr id="100" name="직선 연결선 99">
              <a:extLst>
                <a:ext uri="{FF2B5EF4-FFF2-40B4-BE49-F238E27FC236}">
                  <a16:creationId xmlns:a16="http://schemas.microsoft.com/office/drawing/2014/main" id="{EC553594-0716-483E-B502-217838153D4E}"/>
                </a:ext>
              </a:extLst>
            </p:cNvPr>
            <p:cNvCxnSpPr/>
            <p:nvPr/>
          </p:nvCxnSpPr>
          <p:spPr>
            <a:xfrm>
              <a:off x="4736933" y="2776894"/>
              <a:ext cx="14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2" name="그림 111">
              <a:extLst>
                <a:ext uri="{FF2B5EF4-FFF2-40B4-BE49-F238E27FC236}">
                  <a16:creationId xmlns:a16="http://schemas.microsoft.com/office/drawing/2014/main" id="{DD1545B3-D2A3-480C-AE87-DD93C5D0F8A3}"/>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4724199" y="2984924"/>
              <a:ext cx="1505184" cy="547664"/>
            </a:xfrm>
            <a:prstGeom prst="rect">
              <a:avLst/>
            </a:prstGeom>
          </p:spPr>
        </p:pic>
        <p:sp>
          <p:nvSpPr>
            <p:cNvPr id="101" name="TextBox 100">
              <a:extLst>
                <a:ext uri="{FF2B5EF4-FFF2-40B4-BE49-F238E27FC236}">
                  <a16:creationId xmlns:a16="http://schemas.microsoft.com/office/drawing/2014/main" id="{EA7A3E45-2996-472B-A9EE-93B169FC53C4}"/>
                </a:ext>
              </a:extLst>
            </p:cNvPr>
            <p:cNvSpPr txBox="1"/>
            <p:nvPr/>
          </p:nvSpPr>
          <p:spPr>
            <a:xfrm>
              <a:off x="5868367" y="3399241"/>
              <a:ext cx="62839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1mm</a:t>
              </a:r>
              <a:endParaRPr lang="ko-KR" altLang="en-US" sz="500" dirty="0">
                <a:latin typeface="Arial" panose="020B0604020202020204" pitchFamily="34" charset="0"/>
                <a:cs typeface="Arial" panose="020B0604020202020204" pitchFamily="34" charset="0"/>
              </a:endParaRPr>
            </a:p>
          </p:txBody>
        </p:sp>
        <p:sp>
          <p:nvSpPr>
            <p:cNvPr id="2" name="직사각형 1">
              <a:extLst>
                <a:ext uri="{FF2B5EF4-FFF2-40B4-BE49-F238E27FC236}">
                  <a16:creationId xmlns:a16="http://schemas.microsoft.com/office/drawing/2014/main" id="{4C608E39-09A5-4D9D-9CC7-0D6718F2E69F}"/>
                </a:ext>
              </a:extLst>
            </p:cNvPr>
            <p:cNvSpPr/>
            <p:nvPr/>
          </p:nvSpPr>
          <p:spPr>
            <a:xfrm>
              <a:off x="5489184" y="2984925"/>
              <a:ext cx="728735" cy="53416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p>
          </p:txBody>
        </p:sp>
        <p:sp>
          <p:nvSpPr>
            <p:cNvPr id="104" name="직사각형 103">
              <a:extLst>
                <a:ext uri="{FF2B5EF4-FFF2-40B4-BE49-F238E27FC236}">
                  <a16:creationId xmlns:a16="http://schemas.microsoft.com/office/drawing/2014/main" id="{41E08523-46EE-4FC6-A0D0-8E16A54E1CF8}"/>
                </a:ext>
              </a:extLst>
            </p:cNvPr>
            <p:cNvSpPr/>
            <p:nvPr/>
          </p:nvSpPr>
          <p:spPr>
            <a:xfrm>
              <a:off x="4722596" y="2985162"/>
              <a:ext cx="728735" cy="53416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p>
          </p:txBody>
        </p:sp>
      </p:grpSp>
    </p:spTree>
    <p:extLst>
      <p:ext uri="{BB962C8B-B14F-4D97-AF65-F5344CB8AC3E}">
        <p14:creationId xmlns:p14="http://schemas.microsoft.com/office/powerpoint/2010/main" val="4020655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550C9C2-94E3-4BE8-B7EE-A09E6C1E2307}"/>
              </a:ext>
            </a:extLst>
          </p:cNvPr>
          <p:cNvSpPr txBox="1"/>
          <p:nvPr/>
        </p:nvSpPr>
        <p:spPr>
          <a:xfrm>
            <a:off x="475028" y="4384194"/>
            <a:ext cx="5906300" cy="784830"/>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25. Identification of genes regulated by Mast4 in the mouse cartilage and bone.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DEGs were classified into five clusters based on the changes of gene expression in the cartilage and bone.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GO enrichment analysis for DEGs within the 5 clusters. A~M indicate enriched GO terms (P&lt;0.001). The box plot in (a) shows enrichment scores for GO terms described in (b). The grayscale heatmap in (a) indicates DEGs hit to GO terms. </a:t>
            </a:r>
            <a:endParaRPr lang="ko-KR" altLang="ko-KR" sz="900"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05D4ECF4-81CE-2240-9136-948332B09E32}"/>
              </a:ext>
            </a:extLst>
          </p:cNvPr>
          <p:cNvSpPr txBox="1"/>
          <p:nvPr/>
        </p:nvSpPr>
        <p:spPr>
          <a:xfrm>
            <a:off x="882653" y="1136221"/>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03E95995-251A-4B48-A609-E0D47E9B6341}"/>
              </a:ext>
            </a:extLst>
          </p:cNvPr>
          <p:cNvSpPr txBox="1"/>
          <p:nvPr/>
        </p:nvSpPr>
        <p:spPr>
          <a:xfrm>
            <a:off x="3283305" y="1136221"/>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aphicFrame>
        <p:nvGraphicFramePr>
          <p:cNvPr id="127" name="표 126"/>
          <p:cNvGraphicFramePr>
            <a:graphicFrameLocks noGrp="1"/>
          </p:cNvGraphicFramePr>
          <p:nvPr>
            <p:extLst>
              <p:ext uri="{D42A27DB-BD31-4B8C-83A1-F6EECF244321}">
                <p14:modId xmlns:p14="http://schemas.microsoft.com/office/powerpoint/2010/main" val="1575544430"/>
              </p:ext>
            </p:extLst>
          </p:nvPr>
        </p:nvGraphicFramePr>
        <p:xfrm>
          <a:off x="4295315" y="1979526"/>
          <a:ext cx="1591140" cy="1697106"/>
        </p:xfrm>
        <a:graphic>
          <a:graphicData uri="http://schemas.openxmlformats.org/drawingml/2006/table">
            <a:tbl>
              <a:tblPr/>
              <a:tblGrid>
                <a:gridCol w="177172">
                  <a:extLst>
                    <a:ext uri="{9D8B030D-6E8A-4147-A177-3AD203B41FA5}">
                      <a16:colId xmlns:a16="http://schemas.microsoft.com/office/drawing/2014/main" val="20000"/>
                    </a:ext>
                  </a:extLst>
                </a:gridCol>
                <a:gridCol w="1413968">
                  <a:extLst>
                    <a:ext uri="{9D8B030D-6E8A-4147-A177-3AD203B41FA5}">
                      <a16:colId xmlns:a16="http://schemas.microsoft.com/office/drawing/2014/main" val="20001"/>
                    </a:ext>
                  </a:extLst>
                </a:gridCol>
              </a:tblGrid>
              <a:tr h="97367">
                <a:tc>
                  <a:txBody>
                    <a:bodyPr/>
                    <a:lstStyle/>
                    <a:p>
                      <a:pPr algn="ctr" fontAlgn="ctr"/>
                      <a:r>
                        <a:rPr lang="en-US" sz="700" b="0" i="1" u="none" strike="noStrike" dirty="0">
                          <a:solidFill>
                            <a:srgbClr val="000000"/>
                          </a:solidFill>
                          <a:latin typeface="Arial"/>
                        </a:rPr>
                        <a:t>A</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Activation of immune response</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6800">
                <a:tc>
                  <a:txBody>
                    <a:bodyPr/>
                    <a:lstStyle/>
                    <a:p>
                      <a:pPr algn="ctr" fontAlgn="ctr"/>
                      <a:r>
                        <a:rPr lang="en-US" sz="700" b="0" i="1" u="none" strike="noStrike" dirty="0">
                          <a:solidFill>
                            <a:srgbClr val="000000"/>
                          </a:solidFill>
                          <a:latin typeface="Arial"/>
                        </a:rPr>
                        <a:t>B</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Porphyrin-containing compound </a:t>
                      </a:r>
                    </a:p>
                    <a:p>
                      <a:pPr algn="l" fontAlgn="ctr"/>
                      <a:r>
                        <a:rPr lang="en-US" sz="600" b="0" i="0" u="none" strike="noStrike" dirty="0">
                          <a:solidFill>
                            <a:srgbClr val="000000"/>
                          </a:solidFill>
                          <a:latin typeface="Arial"/>
                        </a:rPr>
                        <a:t>biosynthetic process</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6800">
                <a:tc>
                  <a:txBody>
                    <a:bodyPr/>
                    <a:lstStyle/>
                    <a:p>
                      <a:pPr algn="ctr" fontAlgn="ctr"/>
                      <a:r>
                        <a:rPr lang="en-US" sz="700" b="0" i="1" u="none" strike="noStrike" dirty="0">
                          <a:solidFill>
                            <a:srgbClr val="000000"/>
                          </a:solidFill>
                          <a:latin typeface="Arial"/>
                        </a:rPr>
                        <a:t>C</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Regulation of tumor necrosis factor</a:t>
                      </a:r>
                    </a:p>
                    <a:p>
                      <a:pPr algn="l" fontAlgn="ctr"/>
                      <a:r>
                        <a:rPr lang="en-US" sz="600" b="0" i="0" u="none" strike="noStrike" dirty="0">
                          <a:solidFill>
                            <a:srgbClr val="000000"/>
                          </a:solidFill>
                          <a:latin typeface="Arial"/>
                        </a:rPr>
                        <a:t>production</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7367">
                <a:tc>
                  <a:txBody>
                    <a:bodyPr/>
                    <a:lstStyle/>
                    <a:p>
                      <a:pPr algn="ctr" fontAlgn="ctr"/>
                      <a:r>
                        <a:rPr lang="en-US" sz="700" b="0" i="1" u="none" strike="noStrike" dirty="0">
                          <a:solidFill>
                            <a:srgbClr val="000000"/>
                          </a:solidFill>
                          <a:latin typeface="Arial"/>
                        </a:rPr>
                        <a:t>D</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1" i="0" u="none" strike="noStrike" dirty="0">
                          <a:solidFill>
                            <a:srgbClr val="C00000"/>
                          </a:solidFill>
                          <a:latin typeface="Arial"/>
                        </a:rPr>
                        <a:t>Skeletal system development</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97367">
                <a:tc>
                  <a:txBody>
                    <a:bodyPr/>
                    <a:lstStyle/>
                    <a:p>
                      <a:pPr algn="ctr" fontAlgn="ctr"/>
                      <a:r>
                        <a:rPr lang="en-US" sz="700" b="0" i="1" u="none" strike="noStrike" dirty="0">
                          <a:solidFill>
                            <a:srgbClr val="000000"/>
                          </a:solidFill>
                          <a:latin typeface="Arial"/>
                        </a:rPr>
                        <a:t>E</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Wnt signaling pathway</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7367">
                <a:tc>
                  <a:txBody>
                    <a:bodyPr/>
                    <a:lstStyle/>
                    <a:p>
                      <a:pPr algn="ctr" fontAlgn="ctr"/>
                      <a:r>
                        <a:rPr lang="en-US" sz="700" b="0" i="1" u="none" strike="noStrike" dirty="0">
                          <a:solidFill>
                            <a:srgbClr val="000000"/>
                          </a:solidFill>
                          <a:latin typeface="Arial"/>
                        </a:rPr>
                        <a:t>F</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Cardiovascular system development</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97367">
                <a:tc>
                  <a:txBody>
                    <a:bodyPr/>
                    <a:lstStyle/>
                    <a:p>
                      <a:pPr algn="ctr" fontAlgn="ctr"/>
                      <a:r>
                        <a:rPr lang="en-US" sz="700" b="0" i="1" u="none" strike="noStrike" dirty="0">
                          <a:solidFill>
                            <a:srgbClr val="000000"/>
                          </a:solidFill>
                          <a:latin typeface="Arial"/>
                        </a:rPr>
                        <a:t>G</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Sequence-specific DNA binding</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6800">
                <a:tc>
                  <a:txBody>
                    <a:bodyPr/>
                    <a:lstStyle/>
                    <a:p>
                      <a:pPr algn="ctr" fontAlgn="ctr"/>
                      <a:r>
                        <a:rPr lang="en-US" sz="700" b="0" i="1" u="none" strike="noStrike" dirty="0">
                          <a:solidFill>
                            <a:srgbClr val="000000"/>
                          </a:solidFill>
                          <a:latin typeface="Arial"/>
                        </a:rPr>
                        <a:t>H</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Response to transforming growth </a:t>
                      </a:r>
                    </a:p>
                    <a:p>
                      <a:pPr algn="l" fontAlgn="ctr"/>
                      <a:r>
                        <a:rPr lang="en-US" sz="600" b="0" i="0" u="none" strike="noStrike" dirty="0">
                          <a:solidFill>
                            <a:srgbClr val="000000"/>
                          </a:solidFill>
                          <a:latin typeface="Arial"/>
                        </a:rPr>
                        <a:t>factor beta</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97367">
                <a:tc>
                  <a:txBody>
                    <a:bodyPr/>
                    <a:lstStyle/>
                    <a:p>
                      <a:pPr algn="ctr" fontAlgn="ctr"/>
                      <a:r>
                        <a:rPr lang="en-US" sz="700" b="0" i="1" u="none" strike="noStrike" dirty="0">
                          <a:solidFill>
                            <a:srgbClr val="000000"/>
                          </a:solidFill>
                          <a:latin typeface="Arial"/>
                        </a:rPr>
                        <a:t>I</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Mitochondrial membrane part</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97367">
                <a:tc>
                  <a:txBody>
                    <a:bodyPr/>
                    <a:lstStyle/>
                    <a:p>
                      <a:pPr algn="ctr" fontAlgn="ctr"/>
                      <a:r>
                        <a:rPr lang="en-US" sz="700" b="0" i="1" u="none" strike="noStrike" dirty="0">
                          <a:solidFill>
                            <a:srgbClr val="000000"/>
                          </a:solidFill>
                          <a:latin typeface="Arial"/>
                        </a:rPr>
                        <a:t>J</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Chemotaxis</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97367">
                <a:tc>
                  <a:txBody>
                    <a:bodyPr/>
                    <a:lstStyle/>
                    <a:p>
                      <a:pPr algn="ctr" fontAlgn="ctr"/>
                      <a:r>
                        <a:rPr lang="en-US" sz="700" b="0" i="1" u="none" strike="noStrike" dirty="0">
                          <a:solidFill>
                            <a:srgbClr val="000000"/>
                          </a:solidFill>
                          <a:latin typeface="Arial"/>
                        </a:rPr>
                        <a:t>K</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Ion transport</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97367">
                <a:tc>
                  <a:txBody>
                    <a:bodyPr/>
                    <a:lstStyle/>
                    <a:p>
                      <a:pPr algn="ctr" fontAlgn="ctr"/>
                      <a:r>
                        <a:rPr lang="en-US" sz="700" b="0" i="1" u="none" strike="noStrike" dirty="0">
                          <a:solidFill>
                            <a:srgbClr val="000000"/>
                          </a:solidFill>
                          <a:latin typeface="Arial"/>
                        </a:rPr>
                        <a:t>L</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Ribosome</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97367">
                <a:tc>
                  <a:txBody>
                    <a:bodyPr/>
                    <a:lstStyle/>
                    <a:p>
                      <a:pPr algn="ctr" fontAlgn="ctr"/>
                      <a:r>
                        <a:rPr lang="en-US" sz="700" b="0" i="1" u="none" strike="noStrike" dirty="0">
                          <a:solidFill>
                            <a:srgbClr val="000000"/>
                          </a:solidFill>
                          <a:latin typeface="Arial"/>
                        </a:rPr>
                        <a:t>M</a:t>
                      </a:r>
                    </a:p>
                  </a:txBody>
                  <a:tcPr marL="3024" marR="3024" marT="3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l" fontAlgn="ctr"/>
                      <a:r>
                        <a:rPr lang="en-US" sz="600" b="0" i="0" u="none" strike="noStrike" dirty="0">
                          <a:solidFill>
                            <a:srgbClr val="000000"/>
                          </a:solidFill>
                          <a:latin typeface="Arial"/>
                        </a:rPr>
                        <a:t>Muscle cell differentiation</a:t>
                      </a:r>
                    </a:p>
                  </a:txBody>
                  <a:tcPr marL="34286" marR="34286" marT="8571" marB="8571"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grpSp>
        <p:nvGrpSpPr>
          <p:cNvPr id="128" name="그룹 127"/>
          <p:cNvGrpSpPr/>
          <p:nvPr/>
        </p:nvGrpSpPr>
        <p:grpSpPr>
          <a:xfrm>
            <a:off x="3248515" y="1640398"/>
            <a:ext cx="1047347" cy="2260388"/>
            <a:chOff x="4665147" y="1439202"/>
            <a:chExt cx="2031332" cy="4618783"/>
          </a:xfrm>
        </p:grpSpPr>
        <p:grpSp>
          <p:nvGrpSpPr>
            <p:cNvPr id="129" name="그룹 128"/>
            <p:cNvGrpSpPr/>
            <p:nvPr/>
          </p:nvGrpSpPr>
          <p:grpSpPr>
            <a:xfrm>
              <a:off x="5154072" y="5512848"/>
              <a:ext cx="1542407" cy="545137"/>
              <a:chOff x="5100471" y="5247120"/>
              <a:chExt cx="1542407" cy="545137"/>
            </a:xfrm>
          </p:grpSpPr>
          <p:sp>
            <p:nvSpPr>
              <p:cNvPr id="132" name="TextBox 131">
                <a:extLst>
                  <a:ext uri="{FF2B5EF4-FFF2-40B4-BE49-F238E27FC236}">
                    <a16:creationId xmlns:a16="http://schemas.microsoft.com/office/drawing/2014/main" id="{813BFBCD-405C-4E4B-B1FE-76036C432160}"/>
                  </a:ext>
                </a:extLst>
              </p:cNvPr>
              <p:cNvSpPr txBox="1"/>
              <p:nvPr/>
            </p:nvSpPr>
            <p:spPr>
              <a:xfrm>
                <a:off x="5134379" y="5424089"/>
                <a:ext cx="1508499" cy="368168"/>
              </a:xfrm>
              <a:prstGeom prst="rect">
                <a:avLst/>
              </a:prstGeom>
              <a:noFill/>
            </p:spPr>
            <p:txBody>
              <a:bodyPr wrap="none" rtlCol="0">
                <a:spAutoFit/>
              </a:bodyPr>
              <a:lstStyle/>
              <a:p>
                <a:r>
                  <a:rPr lang="en-US" altLang="ko-KR" sz="571" dirty="0">
                    <a:latin typeface="Arial" panose="020B0604020202020204" pitchFamily="34" charset="0"/>
                    <a:cs typeface="Arial" panose="020B0604020202020204" pitchFamily="34" charset="0"/>
                  </a:rPr>
                  <a:t>[Cartilage] KO/WT</a:t>
                </a:r>
                <a:endParaRPr lang="ko-KR" altLang="en-US" sz="571" dirty="0">
                  <a:latin typeface="Arial" panose="020B0604020202020204" pitchFamily="34" charset="0"/>
                  <a:cs typeface="Arial" panose="020B0604020202020204" pitchFamily="34" charset="0"/>
                </a:endParaRPr>
              </a:p>
            </p:txBody>
          </p:sp>
          <p:sp>
            <p:nvSpPr>
              <p:cNvPr id="133" name="직사각형 132">
                <a:extLst>
                  <a:ext uri="{FF2B5EF4-FFF2-40B4-BE49-F238E27FC236}">
                    <a16:creationId xmlns:a16="http://schemas.microsoft.com/office/drawing/2014/main" id="{F9631FD2-9B96-4897-AA5B-435F3F8A9277}"/>
                  </a:ext>
                </a:extLst>
              </p:cNvPr>
              <p:cNvSpPr/>
              <p:nvPr/>
            </p:nvSpPr>
            <p:spPr>
              <a:xfrm>
                <a:off x="5100471" y="5334230"/>
                <a:ext cx="72000" cy="7200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333" dirty="0"/>
              </a:p>
            </p:txBody>
          </p:sp>
          <p:sp>
            <p:nvSpPr>
              <p:cNvPr id="134" name="직사각형 133">
                <a:extLst>
                  <a:ext uri="{FF2B5EF4-FFF2-40B4-BE49-F238E27FC236}">
                    <a16:creationId xmlns:a16="http://schemas.microsoft.com/office/drawing/2014/main" id="{D5CBE9A8-E674-4FE1-A594-25B5A96FD720}"/>
                  </a:ext>
                </a:extLst>
              </p:cNvPr>
              <p:cNvSpPr/>
              <p:nvPr/>
            </p:nvSpPr>
            <p:spPr>
              <a:xfrm>
                <a:off x="5100471" y="5511200"/>
                <a:ext cx="72000" cy="72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24" dirty="0"/>
              </a:p>
            </p:txBody>
          </p:sp>
          <p:sp>
            <p:nvSpPr>
              <p:cNvPr id="135" name="TextBox 134">
                <a:extLst>
                  <a:ext uri="{FF2B5EF4-FFF2-40B4-BE49-F238E27FC236}">
                    <a16:creationId xmlns:a16="http://schemas.microsoft.com/office/drawing/2014/main" id="{00838EF9-8AA3-4E31-9566-CBC24DEE6545}"/>
                  </a:ext>
                </a:extLst>
              </p:cNvPr>
              <p:cNvSpPr txBox="1"/>
              <p:nvPr/>
            </p:nvSpPr>
            <p:spPr>
              <a:xfrm>
                <a:off x="5138417" y="5247120"/>
                <a:ext cx="1272215" cy="368168"/>
              </a:xfrm>
              <a:prstGeom prst="rect">
                <a:avLst/>
              </a:prstGeom>
              <a:noFill/>
            </p:spPr>
            <p:txBody>
              <a:bodyPr wrap="none" rtlCol="0">
                <a:spAutoFit/>
              </a:bodyPr>
              <a:lstStyle/>
              <a:p>
                <a:r>
                  <a:rPr lang="en-US" altLang="ko-KR" sz="571" dirty="0">
                    <a:latin typeface="Arial" panose="020B0604020202020204" pitchFamily="34" charset="0"/>
                    <a:cs typeface="Arial" panose="020B0604020202020204" pitchFamily="34" charset="0"/>
                  </a:rPr>
                  <a:t>[Bone] KO/WT</a:t>
                </a:r>
                <a:endParaRPr lang="ko-KR" altLang="en-US" sz="571" dirty="0">
                  <a:latin typeface="Arial" panose="020B0604020202020204" pitchFamily="34" charset="0"/>
                  <a:cs typeface="Arial" panose="020B0604020202020204" pitchFamily="34" charset="0"/>
                </a:endParaRPr>
              </a:p>
            </p:txBody>
          </p:sp>
        </p:grpSp>
        <p:pic>
          <p:nvPicPr>
            <p:cNvPr id="130" name="그림 129">
              <a:extLst>
                <a:ext uri="{FF2B5EF4-FFF2-40B4-BE49-F238E27FC236}">
                  <a16:creationId xmlns:a16="http://schemas.microsoft.com/office/drawing/2014/main" id="{242BF74B-C54C-4481-86FB-B76D44AECD38}"/>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rot="5400000">
              <a:off x="3831663" y="2935021"/>
              <a:ext cx="3286967" cy="1620000"/>
            </a:xfrm>
            <a:prstGeom prst="rect">
              <a:avLst/>
            </a:prstGeom>
          </p:spPr>
        </p:pic>
        <p:sp>
          <p:nvSpPr>
            <p:cNvPr id="131" name="TextBox 130"/>
            <p:cNvSpPr txBox="1"/>
            <p:nvPr/>
          </p:nvSpPr>
          <p:spPr>
            <a:xfrm>
              <a:off x="5142891" y="1439202"/>
              <a:ext cx="1228690" cy="727164"/>
            </a:xfrm>
            <a:prstGeom prst="rect">
              <a:avLst/>
            </a:prstGeom>
            <a:noFill/>
          </p:spPr>
          <p:txBody>
            <a:bodyPr wrap="none" rtlCol="0">
              <a:spAutoFit/>
            </a:bodyPr>
            <a:lstStyle/>
            <a:p>
              <a:pPr algn="ctr"/>
              <a:r>
                <a:rPr lang="en-US" altLang="ko-KR" sz="571" dirty="0">
                  <a:latin typeface="Arial" pitchFamily="34" charset="0"/>
                  <a:cs typeface="Arial" pitchFamily="34" charset="0"/>
                </a:rPr>
                <a:t>Expression </a:t>
              </a:r>
            </a:p>
            <a:p>
              <a:pPr algn="ctr"/>
              <a:r>
                <a:rPr lang="en-US" altLang="ko-KR" sz="571" dirty="0">
                  <a:latin typeface="Arial" pitchFamily="34" charset="0"/>
                  <a:cs typeface="Arial" pitchFamily="34" charset="0"/>
                </a:rPr>
                <a:t>fold change:</a:t>
              </a:r>
            </a:p>
            <a:p>
              <a:pPr algn="ctr"/>
              <a:r>
                <a:rPr lang="en-US" altLang="ko-KR" sz="571" dirty="0">
                  <a:latin typeface="Arial" pitchFamily="34" charset="0"/>
                  <a:cs typeface="Arial" pitchFamily="34" charset="0"/>
                </a:rPr>
                <a:t>Log</a:t>
              </a:r>
              <a:r>
                <a:rPr lang="en-US" altLang="ko-KR" sz="571" baseline="-25000" dirty="0">
                  <a:latin typeface="Arial" pitchFamily="34" charset="0"/>
                  <a:cs typeface="Arial" pitchFamily="34" charset="0"/>
                </a:rPr>
                <a:t>2 </a:t>
              </a:r>
              <a:r>
                <a:rPr lang="en-US" altLang="ko-KR" sz="571" dirty="0">
                  <a:latin typeface="Arial" pitchFamily="34" charset="0"/>
                  <a:cs typeface="Arial" pitchFamily="34" charset="0"/>
                </a:rPr>
                <a:t>(KO/WT)</a:t>
              </a:r>
              <a:endParaRPr lang="ko-KR" altLang="en-US" sz="571" dirty="0">
                <a:latin typeface="Arial" pitchFamily="34" charset="0"/>
                <a:cs typeface="Arial" pitchFamily="34" charset="0"/>
              </a:endParaRPr>
            </a:p>
          </p:txBody>
        </p:sp>
      </p:grpSp>
      <p:sp>
        <p:nvSpPr>
          <p:cNvPr id="136" name="TextBox 135"/>
          <p:cNvSpPr txBox="1"/>
          <p:nvPr/>
        </p:nvSpPr>
        <p:spPr>
          <a:xfrm>
            <a:off x="4598075" y="1735495"/>
            <a:ext cx="1015021" cy="200055"/>
          </a:xfrm>
          <a:prstGeom prst="rect">
            <a:avLst/>
          </a:prstGeom>
          <a:noFill/>
        </p:spPr>
        <p:txBody>
          <a:bodyPr wrap="none" rtlCol="0">
            <a:spAutoFit/>
          </a:bodyPr>
          <a:lstStyle/>
          <a:p>
            <a:r>
              <a:rPr lang="en-US" altLang="ko-KR" sz="700" dirty="0">
                <a:latin typeface="Arial" pitchFamily="34" charset="0"/>
                <a:cs typeface="Arial" pitchFamily="34" charset="0"/>
              </a:rPr>
              <a:t>Significant GO terms</a:t>
            </a:r>
            <a:endParaRPr lang="ko-KR" altLang="en-US" sz="700" dirty="0">
              <a:latin typeface="Arial" pitchFamily="34" charset="0"/>
              <a:cs typeface="Arial" pitchFamily="34" charset="0"/>
            </a:endParaRPr>
          </a:p>
        </p:txBody>
      </p:sp>
      <p:sp>
        <p:nvSpPr>
          <p:cNvPr id="68" name="TextBox 67">
            <a:extLst>
              <a:ext uri="{FF2B5EF4-FFF2-40B4-BE49-F238E27FC236}">
                <a16:creationId xmlns:a16="http://schemas.microsoft.com/office/drawing/2014/main" id="{110E719F-7E8B-4830-B48E-E029045E647B}"/>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25</a:t>
            </a:r>
            <a:endParaRPr lang="ko-KR" altLang="en-US" sz="1050" b="1" dirty="0">
              <a:latin typeface="Arial" panose="020B0604020202020204" pitchFamily="34" charset="0"/>
              <a:cs typeface="Arial" panose="020B0604020202020204" pitchFamily="34" charset="0"/>
            </a:endParaRPr>
          </a:p>
        </p:txBody>
      </p:sp>
      <p:pic>
        <p:nvPicPr>
          <p:cNvPr id="3" name="그림 2">
            <a:extLst>
              <a:ext uri="{FF2B5EF4-FFF2-40B4-BE49-F238E27FC236}">
                <a16:creationId xmlns:a16="http://schemas.microsoft.com/office/drawing/2014/main" id="{84BB41BF-0E66-49AB-A35F-BFF1C41EAB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736" y="1280592"/>
            <a:ext cx="2230569" cy="2882027"/>
          </a:xfrm>
          <a:prstGeom prst="rect">
            <a:avLst/>
          </a:prstGeom>
        </p:spPr>
      </p:pic>
    </p:spTree>
    <p:extLst>
      <p:ext uri="{BB962C8B-B14F-4D97-AF65-F5344CB8AC3E}">
        <p14:creationId xmlns:p14="http://schemas.microsoft.com/office/powerpoint/2010/main" val="1648954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개체 5">
            <a:extLst>
              <a:ext uri="{FF2B5EF4-FFF2-40B4-BE49-F238E27FC236}">
                <a16:creationId xmlns:a16="http://schemas.microsoft.com/office/drawing/2014/main" id="{0962AD0C-C7F6-48D7-AD41-76A30E6AD47E}"/>
              </a:ext>
            </a:extLst>
          </p:cNvPr>
          <p:cNvGraphicFramePr>
            <a:graphicFrameLocks noChangeAspect="1"/>
          </p:cNvGraphicFramePr>
          <p:nvPr>
            <p:extLst>
              <p:ext uri="{D42A27DB-BD31-4B8C-83A1-F6EECF244321}">
                <p14:modId xmlns:p14="http://schemas.microsoft.com/office/powerpoint/2010/main" val="460045289"/>
              </p:ext>
            </p:extLst>
          </p:nvPr>
        </p:nvGraphicFramePr>
        <p:xfrm>
          <a:off x="1291618" y="1243812"/>
          <a:ext cx="3898900" cy="1541462"/>
        </p:xfrm>
        <a:graphic>
          <a:graphicData uri="http://schemas.openxmlformats.org/presentationml/2006/ole">
            <mc:AlternateContent xmlns:mc="http://schemas.openxmlformats.org/markup-compatibility/2006">
              <mc:Choice xmlns:v="urn:schemas-microsoft-com:vml" Requires="v">
                <p:oleObj spid="_x0000_s19511" name="Prism 9" r:id="rId3" imgW="3898469" imgH="1541459" progId="Prism9.Document">
                  <p:embed/>
                </p:oleObj>
              </mc:Choice>
              <mc:Fallback>
                <p:oleObj name="Prism 9" r:id="rId3" imgW="3898469" imgH="1541459" progId="Prism9.Document">
                  <p:embed/>
                  <p:pic>
                    <p:nvPicPr>
                      <p:cNvPr id="0" name=""/>
                      <p:cNvPicPr/>
                      <p:nvPr/>
                    </p:nvPicPr>
                    <p:blipFill>
                      <a:blip r:embed="rId4"/>
                      <a:stretch>
                        <a:fillRect/>
                      </a:stretch>
                    </p:blipFill>
                    <p:spPr>
                      <a:xfrm>
                        <a:off x="1291618" y="1243812"/>
                        <a:ext cx="3898900" cy="1541462"/>
                      </a:xfrm>
                      <a:prstGeom prst="rect">
                        <a:avLst/>
                      </a:prstGeom>
                    </p:spPr>
                  </p:pic>
                </p:oleObj>
              </mc:Fallback>
            </mc:AlternateContent>
          </a:graphicData>
        </a:graphic>
      </p:graphicFrame>
      <p:graphicFrame>
        <p:nvGraphicFramePr>
          <p:cNvPr id="7" name="개체 6">
            <a:extLst>
              <a:ext uri="{FF2B5EF4-FFF2-40B4-BE49-F238E27FC236}">
                <a16:creationId xmlns:a16="http://schemas.microsoft.com/office/drawing/2014/main" id="{4B8F7F7F-DB71-4049-934E-D65DE1BCBEA2}"/>
              </a:ext>
            </a:extLst>
          </p:cNvPr>
          <p:cNvGraphicFramePr>
            <a:graphicFrameLocks noChangeAspect="1"/>
          </p:cNvGraphicFramePr>
          <p:nvPr>
            <p:extLst>
              <p:ext uri="{D42A27DB-BD31-4B8C-83A1-F6EECF244321}">
                <p14:modId xmlns:p14="http://schemas.microsoft.com/office/powerpoint/2010/main" val="914659449"/>
              </p:ext>
            </p:extLst>
          </p:nvPr>
        </p:nvGraphicFramePr>
        <p:xfrm>
          <a:off x="3090604" y="3115415"/>
          <a:ext cx="2543175" cy="1541462"/>
        </p:xfrm>
        <a:graphic>
          <a:graphicData uri="http://schemas.openxmlformats.org/presentationml/2006/ole">
            <mc:AlternateContent xmlns:mc="http://schemas.openxmlformats.org/markup-compatibility/2006">
              <mc:Choice xmlns:v="urn:schemas-microsoft-com:vml" Requires="v">
                <p:oleObj spid="_x0000_s19512" name="Prism 9" r:id="rId5" imgW="2542918" imgH="1541459" progId="Prism9.Document">
                  <p:embed/>
                </p:oleObj>
              </mc:Choice>
              <mc:Fallback>
                <p:oleObj name="Prism 9" r:id="rId5" imgW="2542918" imgH="1541459" progId="Prism9.Document">
                  <p:embed/>
                  <p:pic>
                    <p:nvPicPr>
                      <p:cNvPr id="0" name=""/>
                      <p:cNvPicPr/>
                      <p:nvPr/>
                    </p:nvPicPr>
                    <p:blipFill>
                      <a:blip r:embed="rId6"/>
                      <a:stretch>
                        <a:fillRect/>
                      </a:stretch>
                    </p:blipFill>
                    <p:spPr>
                      <a:xfrm>
                        <a:off x="3090604" y="3115415"/>
                        <a:ext cx="2543175" cy="1541462"/>
                      </a:xfrm>
                      <a:prstGeom prst="rect">
                        <a:avLst/>
                      </a:prstGeom>
                    </p:spPr>
                  </p:pic>
                </p:oleObj>
              </mc:Fallback>
            </mc:AlternateContent>
          </a:graphicData>
        </a:graphic>
      </p:graphicFrame>
      <p:grpSp>
        <p:nvGrpSpPr>
          <p:cNvPr id="2" name="그룹 1">
            <a:extLst>
              <a:ext uri="{FF2B5EF4-FFF2-40B4-BE49-F238E27FC236}">
                <a16:creationId xmlns:a16="http://schemas.microsoft.com/office/drawing/2014/main" id="{2C5D34D8-E138-412A-A237-3298AC339973}"/>
              </a:ext>
            </a:extLst>
          </p:cNvPr>
          <p:cNvGrpSpPr/>
          <p:nvPr/>
        </p:nvGrpSpPr>
        <p:grpSpPr>
          <a:xfrm>
            <a:off x="400391" y="975960"/>
            <a:ext cx="919168" cy="1888408"/>
            <a:chOff x="432148" y="6306887"/>
            <a:chExt cx="1930252" cy="3965658"/>
          </a:xfrm>
        </p:grpSpPr>
        <p:pic>
          <p:nvPicPr>
            <p:cNvPr id="58" name="그림 5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32148" y="9387247"/>
              <a:ext cx="1623048" cy="885298"/>
            </a:xfrm>
            <a:prstGeom prst="rect">
              <a:avLst/>
            </a:prstGeom>
          </p:spPr>
        </p:pic>
        <p:grpSp>
          <p:nvGrpSpPr>
            <p:cNvPr id="109" name="그룹 108">
              <a:extLst>
                <a:ext uri="{FF2B5EF4-FFF2-40B4-BE49-F238E27FC236}">
                  <a16:creationId xmlns:a16="http://schemas.microsoft.com/office/drawing/2014/main" id="{CECE4B32-DF96-2847-B701-90DF8BDCB31B}"/>
                </a:ext>
              </a:extLst>
            </p:cNvPr>
            <p:cNvGrpSpPr/>
            <p:nvPr/>
          </p:nvGrpSpPr>
          <p:grpSpPr>
            <a:xfrm>
              <a:off x="657869" y="6306887"/>
              <a:ext cx="1704531" cy="2970961"/>
              <a:chOff x="7933673" y="8963728"/>
              <a:chExt cx="1704531" cy="2970961"/>
            </a:xfrm>
          </p:grpSpPr>
          <p:sp>
            <p:nvSpPr>
              <p:cNvPr id="110" name="TextBox 109">
                <a:extLst>
                  <a:ext uri="{FF2B5EF4-FFF2-40B4-BE49-F238E27FC236}">
                    <a16:creationId xmlns:a16="http://schemas.microsoft.com/office/drawing/2014/main" id="{205D3F76-A3AB-E84C-BD09-D07CC8B40E63}"/>
                  </a:ext>
                </a:extLst>
              </p:cNvPr>
              <p:cNvSpPr txBox="1"/>
              <p:nvPr/>
            </p:nvSpPr>
            <p:spPr>
              <a:xfrm rot="16200000">
                <a:off x="7957082" y="9349702"/>
                <a:ext cx="626808" cy="378373"/>
              </a:xfrm>
              <a:prstGeom prst="rect">
                <a:avLst/>
              </a:prstGeom>
              <a:noFill/>
            </p:spPr>
            <p:txBody>
              <a:bodyPr wrap="none" rtlCol="0">
                <a:spAutoFit/>
              </a:bodyPr>
              <a:lstStyle/>
              <a:p>
                <a:r>
                  <a:rPr lang="en-US" altLang="ko-KR" sz="571" dirty="0">
                    <a:latin typeface="Arial" pitchFamily="34" charset="0"/>
                    <a:cs typeface="Arial" pitchFamily="34" charset="0"/>
                  </a:rPr>
                  <a:t>WT</a:t>
                </a:r>
                <a:endParaRPr lang="ko-KR" altLang="en-US" sz="571" dirty="0">
                  <a:latin typeface="Arial" pitchFamily="34" charset="0"/>
                  <a:cs typeface="Arial" pitchFamily="34" charset="0"/>
                </a:endParaRPr>
              </a:p>
            </p:txBody>
          </p:sp>
          <p:sp>
            <p:nvSpPr>
              <p:cNvPr id="111" name="TextBox 110">
                <a:extLst>
                  <a:ext uri="{FF2B5EF4-FFF2-40B4-BE49-F238E27FC236}">
                    <a16:creationId xmlns:a16="http://schemas.microsoft.com/office/drawing/2014/main" id="{DD21F5EB-4104-4F4F-BB56-11D2FCDEA41E}"/>
                  </a:ext>
                </a:extLst>
              </p:cNvPr>
              <p:cNvSpPr txBox="1"/>
              <p:nvPr/>
            </p:nvSpPr>
            <p:spPr>
              <a:xfrm rot="16200000">
                <a:off x="8402227" y="9352558"/>
                <a:ext cx="609974" cy="378373"/>
              </a:xfrm>
              <a:prstGeom prst="rect">
                <a:avLst/>
              </a:prstGeom>
              <a:noFill/>
            </p:spPr>
            <p:txBody>
              <a:bodyPr wrap="none" rtlCol="0">
                <a:spAutoFit/>
              </a:bodyPr>
              <a:lstStyle/>
              <a:p>
                <a:r>
                  <a:rPr lang="en-US" altLang="ko-KR" sz="571" dirty="0">
                    <a:latin typeface="Arial" pitchFamily="34" charset="0"/>
                    <a:cs typeface="Arial" pitchFamily="34" charset="0"/>
                  </a:rPr>
                  <a:t>KO</a:t>
                </a:r>
                <a:endParaRPr lang="ko-KR" altLang="en-US" sz="571" dirty="0">
                  <a:latin typeface="Arial" pitchFamily="34" charset="0"/>
                  <a:cs typeface="Arial" pitchFamily="34" charset="0"/>
                </a:endParaRPr>
              </a:p>
            </p:txBody>
          </p:sp>
          <p:sp>
            <p:nvSpPr>
              <p:cNvPr id="112" name="TextBox 111">
                <a:extLst>
                  <a:ext uri="{FF2B5EF4-FFF2-40B4-BE49-F238E27FC236}">
                    <a16:creationId xmlns:a16="http://schemas.microsoft.com/office/drawing/2014/main" id="{56F977C3-9A2F-F144-ACE0-FDD57F3E2083}"/>
                  </a:ext>
                </a:extLst>
              </p:cNvPr>
              <p:cNvSpPr txBox="1"/>
              <p:nvPr/>
            </p:nvSpPr>
            <p:spPr>
              <a:xfrm>
                <a:off x="7933673" y="8963728"/>
                <a:ext cx="1138485" cy="420116"/>
              </a:xfrm>
              <a:prstGeom prst="rect">
                <a:avLst/>
              </a:prstGeom>
              <a:noFill/>
            </p:spPr>
            <p:txBody>
              <a:bodyPr wrap="none" rtlCol="0">
                <a:spAutoFit/>
              </a:bodyPr>
              <a:lstStyle/>
              <a:p>
                <a:r>
                  <a:rPr lang="en-US" altLang="ko-KR" sz="700" dirty="0">
                    <a:latin typeface="Arial" pitchFamily="34" charset="0"/>
                    <a:cs typeface="Arial" pitchFamily="34" charset="0"/>
                  </a:rPr>
                  <a:t>Cartilage</a:t>
                </a:r>
                <a:endParaRPr lang="ko-KR" altLang="en-US" sz="700" dirty="0">
                  <a:latin typeface="Arial" pitchFamily="34" charset="0"/>
                  <a:cs typeface="Arial" pitchFamily="34" charset="0"/>
                </a:endParaRPr>
              </a:p>
            </p:txBody>
          </p:sp>
          <p:cxnSp>
            <p:nvCxnSpPr>
              <p:cNvPr id="113" name="직선 연결선 26">
                <a:extLst>
                  <a:ext uri="{FF2B5EF4-FFF2-40B4-BE49-F238E27FC236}">
                    <a16:creationId xmlns:a16="http://schemas.microsoft.com/office/drawing/2014/main" id="{C9712DA7-C70A-834F-8A12-F2B016C829D4}"/>
                  </a:ext>
                </a:extLst>
              </p:cNvPr>
              <p:cNvCxnSpPr/>
              <p:nvPr/>
            </p:nvCxnSpPr>
            <p:spPr>
              <a:xfrm flipV="1">
                <a:off x="8088697" y="9364319"/>
                <a:ext cx="7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14" name="그림 113" descr="SOX9_targets_DEGs_expression.png">
                <a:extLst>
                  <a:ext uri="{FF2B5EF4-FFF2-40B4-BE49-F238E27FC236}">
                    <a16:creationId xmlns:a16="http://schemas.microsoft.com/office/drawing/2014/main" id="{729ACA33-6988-B241-94C6-001F28296DFE}"/>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055050" y="9738156"/>
                <a:ext cx="913683" cy="2196533"/>
              </a:xfrm>
              <a:prstGeom prst="rect">
                <a:avLst/>
              </a:prstGeom>
            </p:spPr>
          </p:pic>
          <p:sp>
            <p:nvSpPr>
              <p:cNvPr id="115" name="직사각형 114">
                <a:extLst>
                  <a:ext uri="{FF2B5EF4-FFF2-40B4-BE49-F238E27FC236}">
                    <a16:creationId xmlns:a16="http://schemas.microsoft.com/office/drawing/2014/main" id="{DC51A32B-0E35-F346-BFC0-CC3DC78BEFEA}"/>
                  </a:ext>
                </a:extLst>
              </p:cNvPr>
              <p:cNvSpPr/>
              <p:nvPr/>
            </p:nvSpPr>
            <p:spPr>
              <a:xfrm>
                <a:off x="8055049" y="9745582"/>
                <a:ext cx="839494" cy="217909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571" dirty="0"/>
              </a:p>
            </p:txBody>
          </p:sp>
          <p:pic>
            <p:nvPicPr>
              <p:cNvPr id="116" name="그림 115" descr="SOX9_targets_DEGs_expression.png">
                <a:extLst>
                  <a:ext uri="{FF2B5EF4-FFF2-40B4-BE49-F238E27FC236}">
                    <a16:creationId xmlns:a16="http://schemas.microsoft.com/office/drawing/2014/main" id="{91A63951-DD25-A341-9E38-643C0BC3B578}"/>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8928247" y="9738156"/>
                <a:ext cx="709957" cy="2196533"/>
              </a:xfrm>
              <a:prstGeom prst="rect">
                <a:avLst/>
              </a:prstGeom>
            </p:spPr>
          </p:pic>
        </p:grpSp>
      </p:grpSp>
      <p:sp>
        <p:nvSpPr>
          <p:cNvPr id="67" name="직사각형 66">
            <a:extLst>
              <a:ext uri="{FF2B5EF4-FFF2-40B4-BE49-F238E27FC236}">
                <a16:creationId xmlns:a16="http://schemas.microsoft.com/office/drawing/2014/main" id="{FAA92F7D-A700-4BCC-8965-9F88C64F47C0}"/>
              </a:ext>
            </a:extLst>
          </p:cNvPr>
          <p:cNvSpPr/>
          <p:nvPr/>
        </p:nvSpPr>
        <p:spPr>
          <a:xfrm>
            <a:off x="498714" y="5045573"/>
            <a:ext cx="5825669" cy="1061829"/>
          </a:xfrm>
          <a:prstGeom prst="rect">
            <a:avLst/>
          </a:prstGeom>
        </p:spPr>
        <p:txBody>
          <a:bodyPr wrap="square">
            <a:spAutoFit/>
          </a:bodyPr>
          <a:lstStyle/>
          <a:p>
            <a:pPr algn="just"/>
            <a:r>
              <a:rPr lang="en-US" altLang="ko-KR" sz="900" b="1" dirty="0">
                <a:latin typeface="Arial" panose="020B0604020202020204" pitchFamily="34" charset="0"/>
                <a:cs typeface="Arial" panose="020B0604020202020204" pitchFamily="34" charset="0"/>
              </a:rPr>
              <a:t>Supplementary Figure 26. Mast4 regulation of Sox9 target genes and osteogenesis-associated genes in the mouse cartilages and bones, respectively.</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 </a:t>
            </a:r>
            <a:r>
              <a:rPr lang="en-US" altLang="ko-KR" sz="900" dirty="0">
                <a:latin typeface="Arial" panose="020B0604020202020204" pitchFamily="34" charset="0"/>
                <a:cs typeface="Arial" panose="020B0604020202020204" pitchFamily="34" charset="0"/>
              </a:rPr>
              <a:t>and</a:t>
            </a:r>
            <a:r>
              <a:rPr lang="en-US" altLang="ko-KR" sz="900" b="1" dirty="0">
                <a:latin typeface="Arial" panose="020B0604020202020204" pitchFamily="34" charset="0"/>
                <a:cs typeface="Arial" panose="020B0604020202020204" pitchFamily="34" charset="0"/>
              </a:rPr>
              <a:t> c</a:t>
            </a:r>
            <a:r>
              <a:rPr lang="en-US" altLang="ko-KR" sz="900" dirty="0">
                <a:latin typeface="Arial" panose="020B0604020202020204" pitchFamily="34" charset="0"/>
                <a:cs typeface="Arial" panose="020B0604020202020204" pitchFamily="34" charset="0"/>
              </a:rPr>
              <a:t>) Heatmap and (</a:t>
            </a:r>
            <a:r>
              <a:rPr lang="en-US" altLang="ko-KR" sz="900" b="1" dirty="0">
                <a:latin typeface="Arial" panose="020B0604020202020204" pitchFamily="34" charset="0"/>
                <a:cs typeface="Arial" panose="020B0604020202020204" pitchFamily="34" charset="0"/>
              </a:rPr>
              <a:t>b </a:t>
            </a:r>
            <a:r>
              <a:rPr lang="en-US" altLang="ko-KR" sz="900" dirty="0">
                <a:latin typeface="Arial" panose="020B0604020202020204" pitchFamily="34" charset="0"/>
                <a:cs typeface="Arial" panose="020B0604020202020204" pitchFamily="34" charset="0"/>
              </a:rPr>
              <a:t>and</a:t>
            </a:r>
            <a:r>
              <a:rPr lang="en-US" altLang="ko-KR" sz="900" b="1" dirty="0">
                <a:latin typeface="Arial" panose="020B0604020202020204" pitchFamily="34" charset="0"/>
                <a:cs typeface="Arial" panose="020B0604020202020204" pitchFamily="34" charset="0"/>
              </a:rPr>
              <a:t> d</a:t>
            </a:r>
            <a:r>
              <a:rPr lang="en-US" altLang="ko-KR" sz="900" dirty="0">
                <a:latin typeface="Arial" panose="020B0604020202020204" pitchFamily="34" charset="0"/>
                <a:cs typeface="Arial" panose="020B0604020202020204" pitchFamily="34" charset="0"/>
              </a:rPr>
              <a:t>) qRT-PCR validation of mRNA expression of the Sox9 target genes in the cartilage tissues and the osteogenesis-associated genes in the bone tissues of the tibia of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and </a:t>
            </a:r>
            <a:r>
              <a:rPr lang="en-US" altLang="ko-KR" sz="900" i="1" dirty="0">
                <a:latin typeface="Arial" panose="020B0604020202020204" pitchFamily="34" charset="0"/>
                <a:cs typeface="Arial" panose="020B0604020202020204" pitchFamily="34" charset="0"/>
              </a:rPr>
              <a:t>Mast4</a:t>
            </a:r>
            <a:r>
              <a:rPr lang="en-US" altLang="ko-KR" sz="900" i="1" baseline="300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mice at</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PN 1day.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endParaRPr lang="ko-KR" altLang="en-US" sz="900" dirty="0"/>
          </a:p>
        </p:txBody>
      </p:sp>
      <p:sp>
        <p:nvSpPr>
          <p:cNvPr id="23" name="TextBox 22">
            <a:extLst>
              <a:ext uri="{FF2B5EF4-FFF2-40B4-BE49-F238E27FC236}">
                <a16:creationId xmlns:a16="http://schemas.microsoft.com/office/drawing/2014/main" id="{8319739E-67F9-4C04-9C43-1B6EE9A7C246}"/>
              </a:ext>
            </a:extLst>
          </p:cNvPr>
          <p:cNvSpPr txBox="1"/>
          <p:nvPr/>
        </p:nvSpPr>
        <p:spPr>
          <a:xfrm>
            <a:off x="381572" y="796245"/>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2CD4036C-0CBA-4A5E-92B2-AC25178C785E}"/>
              </a:ext>
            </a:extLst>
          </p:cNvPr>
          <p:cNvSpPr txBox="1"/>
          <p:nvPr/>
        </p:nvSpPr>
        <p:spPr>
          <a:xfrm>
            <a:off x="1106904" y="3091299"/>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grpSp>
        <p:nvGrpSpPr>
          <p:cNvPr id="5" name="그룹 4">
            <a:extLst>
              <a:ext uri="{FF2B5EF4-FFF2-40B4-BE49-F238E27FC236}">
                <a16:creationId xmlns:a16="http://schemas.microsoft.com/office/drawing/2014/main" id="{25BED523-D26E-4782-A1BB-3C2A8DD2B010}"/>
              </a:ext>
            </a:extLst>
          </p:cNvPr>
          <p:cNvGrpSpPr/>
          <p:nvPr/>
        </p:nvGrpSpPr>
        <p:grpSpPr>
          <a:xfrm>
            <a:off x="1224221" y="3378866"/>
            <a:ext cx="772880" cy="1030681"/>
            <a:chOff x="1849536" y="5445201"/>
            <a:chExt cx="1623047" cy="2164430"/>
          </a:xfrm>
        </p:grpSpPr>
        <p:grpSp>
          <p:nvGrpSpPr>
            <p:cNvPr id="3" name="그룹 2">
              <a:extLst>
                <a:ext uri="{FF2B5EF4-FFF2-40B4-BE49-F238E27FC236}">
                  <a16:creationId xmlns:a16="http://schemas.microsoft.com/office/drawing/2014/main" id="{C63ADC00-433E-43F7-B5C9-6FF161ACB1A4}"/>
                </a:ext>
              </a:extLst>
            </p:cNvPr>
            <p:cNvGrpSpPr/>
            <p:nvPr/>
          </p:nvGrpSpPr>
          <p:grpSpPr>
            <a:xfrm>
              <a:off x="1849536" y="5841242"/>
              <a:ext cx="1623047" cy="1768389"/>
              <a:chOff x="1854548" y="5748100"/>
              <a:chExt cx="1558138" cy="1768389"/>
            </a:xfrm>
          </p:grpSpPr>
          <p:pic>
            <p:nvPicPr>
              <p:cNvPr id="26" name="그림 25">
                <a:extLst>
                  <a:ext uri="{FF2B5EF4-FFF2-40B4-BE49-F238E27FC236}">
                    <a16:creationId xmlns:a16="http://schemas.microsoft.com/office/drawing/2014/main" id="{5572EF8D-FDE8-44C0-8D60-7178620589B1}"/>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1854548" y="5748100"/>
                <a:ext cx="1558138" cy="1768389"/>
              </a:xfrm>
              <a:prstGeom prst="rect">
                <a:avLst/>
              </a:prstGeom>
            </p:spPr>
          </p:pic>
          <p:sp>
            <p:nvSpPr>
              <p:cNvPr id="43" name="직사각형 42">
                <a:extLst>
                  <a:ext uri="{FF2B5EF4-FFF2-40B4-BE49-F238E27FC236}">
                    <a16:creationId xmlns:a16="http://schemas.microsoft.com/office/drawing/2014/main" id="{07CC7A08-E95E-455E-83E9-8244D6119CF8}"/>
                  </a:ext>
                </a:extLst>
              </p:cNvPr>
              <p:cNvSpPr/>
              <p:nvPr/>
            </p:nvSpPr>
            <p:spPr>
              <a:xfrm>
                <a:off x="2200103" y="5983280"/>
                <a:ext cx="745567" cy="147012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571" dirty="0"/>
              </a:p>
            </p:txBody>
          </p:sp>
        </p:grpSp>
        <p:sp>
          <p:nvSpPr>
            <p:cNvPr id="46" name="TextBox 45">
              <a:extLst>
                <a:ext uri="{FF2B5EF4-FFF2-40B4-BE49-F238E27FC236}">
                  <a16:creationId xmlns:a16="http://schemas.microsoft.com/office/drawing/2014/main" id="{1270D959-7F51-4C97-8C66-214DC79A40FE}"/>
                </a:ext>
              </a:extLst>
            </p:cNvPr>
            <p:cNvSpPr txBox="1"/>
            <p:nvPr/>
          </p:nvSpPr>
          <p:spPr>
            <a:xfrm>
              <a:off x="2233332" y="5445201"/>
              <a:ext cx="825417" cy="420115"/>
            </a:xfrm>
            <a:prstGeom prst="rect">
              <a:avLst/>
            </a:prstGeom>
            <a:noFill/>
          </p:spPr>
          <p:txBody>
            <a:bodyPr wrap="none" rtlCol="0">
              <a:spAutoFit/>
            </a:bodyPr>
            <a:lstStyle/>
            <a:p>
              <a:r>
                <a:rPr lang="en-US" altLang="ko-KR" sz="700" dirty="0">
                  <a:latin typeface="Arial" pitchFamily="34" charset="0"/>
                  <a:cs typeface="Arial" pitchFamily="34" charset="0"/>
                </a:rPr>
                <a:t>Bone</a:t>
              </a:r>
              <a:endParaRPr lang="ko-KR" altLang="en-US" sz="700" dirty="0">
                <a:latin typeface="Arial" pitchFamily="34" charset="0"/>
                <a:cs typeface="Arial" pitchFamily="34" charset="0"/>
              </a:endParaRPr>
            </a:p>
          </p:txBody>
        </p:sp>
        <p:cxnSp>
          <p:nvCxnSpPr>
            <p:cNvPr id="47" name="직선 연결선 26">
              <a:extLst>
                <a:ext uri="{FF2B5EF4-FFF2-40B4-BE49-F238E27FC236}">
                  <a16:creationId xmlns:a16="http://schemas.microsoft.com/office/drawing/2014/main" id="{587FBE3C-54EA-4B22-856A-445DFDF96437}"/>
                </a:ext>
              </a:extLst>
            </p:cNvPr>
            <p:cNvCxnSpPr/>
            <p:nvPr/>
          </p:nvCxnSpPr>
          <p:spPr>
            <a:xfrm flipV="1">
              <a:off x="2210872" y="5823574"/>
              <a:ext cx="7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 name="TextBox 44">
            <a:extLst>
              <a:ext uri="{FF2B5EF4-FFF2-40B4-BE49-F238E27FC236}">
                <a16:creationId xmlns:a16="http://schemas.microsoft.com/office/drawing/2014/main" id="{ACC4AC49-17D9-49FB-93DA-298DBF4D401B}"/>
              </a:ext>
            </a:extLst>
          </p:cNvPr>
          <p:cNvSpPr txBox="1"/>
          <p:nvPr/>
        </p:nvSpPr>
        <p:spPr>
          <a:xfrm>
            <a:off x="1391684" y="796245"/>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F432B8B0-104E-4ACE-B6AA-5A270D299872}"/>
              </a:ext>
            </a:extLst>
          </p:cNvPr>
          <p:cNvSpPr txBox="1"/>
          <p:nvPr/>
        </p:nvSpPr>
        <p:spPr>
          <a:xfrm>
            <a:off x="2810842" y="3100554"/>
            <a:ext cx="132734"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31E0394E-7A6F-4E30-BDDB-5304242DC4EF}"/>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26</a:t>
            </a:r>
            <a:endParaRPr lang="ko-KR" altLang="en-US" sz="1050" b="1" dirty="0">
              <a:latin typeface="Arial" panose="020B0604020202020204" pitchFamily="34" charset="0"/>
              <a:cs typeface="Arial" panose="020B0604020202020204" pitchFamily="34" charset="0"/>
            </a:endParaRPr>
          </a:p>
        </p:txBody>
      </p:sp>
      <p:graphicFrame>
        <p:nvGraphicFramePr>
          <p:cNvPr id="10" name="개체 9">
            <a:extLst>
              <a:ext uri="{FF2B5EF4-FFF2-40B4-BE49-F238E27FC236}">
                <a16:creationId xmlns:a16="http://schemas.microsoft.com/office/drawing/2014/main" id="{1F0D7172-2AE6-4E23-944E-CFECFAAD5000}"/>
              </a:ext>
            </a:extLst>
          </p:cNvPr>
          <p:cNvGraphicFramePr>
            <a:graphicFrameLocks noChangeAspect="1"/>
          </p:cNvGraphicFramePr>
          <p:nvPr>
            <p:extLst>
              <p:ext uri="{D42A27DB-BD31-4B8C-83A1-F6EECF244321}">
                <p14:modId xmlns:p14="http://schemas.microsoft.com/office/powerpoint/2010/main" val="2170448334"/>
              </p:ext>
            </p:extLst>
          </p:nvPr>
        </p:nvGraphicFramePr>
        <p:xfrm>
          <a:off x="4970490" y="1385773"/>
          <a:ext cx="1325562" cy="1390650"/>
        </p:xfrm>
        <a:graphic>
          <a:graphicData uri="http://schemas.openxmlformats.org/presentationml/2006/ole">
            <mc:AlternateContent xmlns:mc="http://schemas.openxmlformats.org/markup-compatibility/2006">
              <mc:Choice xmlns:v="urn:schemas-microsoft-com:vml" Requires="v">
                <p:oleObj spid="_x0000_s19513" name="Prism 9" r:id="rId11" imgW="1324939" imgH="1390555" progId="Prism9.Document">
                  <p:embed/>
                </p:oleObj>
              </mc:Choice>
              <mc:Fallback>
                <p:oleObj name="Prism 9" r:id="rId11" imgW="1324939" imgH="1390555" progId="Prism9.Document">
                  <p:embed/>
                  <p:pic>
                    <p:nvPicPr>
                      <p:cNvPr id="0" name=""/>
                      <p:cNvPicPr/>
                      <p:nvPr/>
                    </p:nvPicPr>
                    <p:blipFill>
                      <a:blip r:embed="rId12"/>
                      <a:stretch>
                        <a:fillRect/>
                      </a:stretch>
                    </p:blipFill>
                    <p:spPr>
                      <a:xfrm>
                        <a:off x="4970490" y="1385773"/>
                        <a:ext cx="1325562" cy="1390650"/>
                      </a:xfrm>
                      <a:prstGeom prst="rect">
                        <a:avLst/>
                      </a:prstGeom>
                    </p:spPr>
                  </p:pic>
                </p:oleObj>
              </mc:Fallback>
            </mc:AlternateContent>
          </a:graphicData>
        </a:graphic>
      </p:graphicFrame>
      <p:sp>
        <p:nvSpPr>
          <p:cNvPr id="78" name="직사각형 77">
            <a:extLst>
              <a:ext uri="{FF2B5EF4-FFF2-40B4-BE49-F238E27FC236}">
                <a16:creationId xmlns:a16="http://schemas.microsoft.com/office/drawing/2014/main" id="{FE4E47FD-9892-4B17-85EB-F10F5C001737}"/>
              </a:ext>
            </a:extLst>
          </p:cNvPr>
          <p:cNvSpPr/>
          <p:nvPr/>
        </p:nvSpPr>
        <p:spPr>
          <a:xfrm>
            <a:off x="5423823" y="1516859"/>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79" name="그림 78">
            <a:extLst>
              <a:ext uri="{FF2B5EF4-FFF2-40B4-BE49-F238E27FC236}">
                <a16:creationId xmlns:a16="http://schemas.microsoft.com/office/drawing/2014/main" id="{14A1FD03-08AC-4F3A-A75B-7ECF222B6819}"/>
              </a:ext>
            </a:extLst>
          </p:cNvPr>
          <p:cNvPicPr preferRelativeResize="0">
            <a:picLocks/>
          </p:cNvPicPr>
          <p:nvPr/>
        </p:nvPicPr>
        <p:blipFill>
          <a:blip r:embed="rId13"/>
          <a:stretch>
            <a:fillRect/>
          </a:stretch>
        </p:blipFill>
        <p:spPr>
          <a:xfrm>
            <a:off x="5430709" y="1632941"/>
            <a:ext cx="72000" cy="72000"/>
          </a:xfrm>
          <a:prstGeom prst="rect">
            <a:avLst/>
          </a:prstGeom>
          <a:ln w="3175">
            <a:solidFill>
              <a:schemeClr val="tx1"/>
            </a:solidFill>
          </a:ln>
        </p:spPr>
      </p:pic>
      <p:sp>
        <p:nvSpPr>
          <p:cNvPr id="80" name="TextBox 79">
            <a:extLst>
              <a:ext uri="{FF2B5EF4-FFF2-40B4-BE49-F238E27FC236}">
                <a16:creationId xmlns:a16="http://schemas.microsoft.com/office/drawing/2014/main" id="{550F3D3E-097B-4CFA-AC80-ED1EB616DC9A}"/>
              </a:ext>
            </a:extLst>
          </p:cNvPr>
          <p:cNvSpPr txBox="1"/>
          <p:nvPr/>
        </p:nvSpPr>
        <p:spPr>
          <a:xfrm>
            <a:off x="5474041" y="1461500"/>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Mast4 WT</a:t>
            </a:r>
            <a:endParaRPr lang="ko-KR" altLang="en-US" sz="600"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0B1183F2-7679-4D88-B1E3-E31E969BE9A2}"/>
              </a:ext>
            </a:extLst>
          </p:cNvPr>
          <p:cNvSpPr txBox="1"/>
          <p:nvPr/>
        </p:nvSpPr>
        <p:spPr>
          <a:xfrm>
            <a:off x="5481373" y="1574068"/>
            <a:ext cx="599722"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Mast4 KO</a:t>
            </a:r>
            <a:endParaRPr lang="ko-KR" altLang="en-US" sz="6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956350B-9DD5-453E-9B73-BF84E860DA3B}"/>
              </a:ext>
            </a:extLst>
          </p:cNvPr>
          <p:cNvSpPr txBox="1"/>
          <p:nvPr/>
        </p:nvSpPr>
        <p:spPr>
          <a:xfrm>
            <a:off x="1625879" y="2003547"/>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p=0.0107</a:t>
            </a:r>
            <a:endParaRPr lang="ko-KR" altLang="en-US" sz="50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9B20C5E6-6ED2-46F2-ADD6-73A71CD5089D}"/>
              </a:ext>
            </a:extLst>
          </p:cNvPr>
          <p:cNvSpPr txBox="1"/>
          <p:nvPr/>
        </p:nvSpPr>
        <p:spPr>
          <a:xfrm>
            <a:off x="1879985" y="1794473"/>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p=0.0003</a:t>
            </a:r>
            <a:endParaRPr lang="ko-KR" altLang="en-US" sz="500"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B7312BDA-9917-4B7A-95E5-32C6D3E653AD}"/>
              </a:ext>
            </a:extLst>
          </p:cNvPr>
          <p:cNvSpPr txBox="1"/>
          <p:nvPr/>
        </p:nvSpPr>
        <p:spPr>
          <a:xfrm>
            <a:off x="2174568" y="1647584"/>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p=0.0001</a:t>
            </a:r>
            <a:endParaRPr lang="ko-KR" altLang="en-US" sz="5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01135DBA-C7A5-4F9C-BC7F-F10C4CD2EBD5}"/>
              </a:ext>
            </a:extLst>
          </p:cNvPr>
          <p:cNvSpPr txBox="1"/>
          <p:nvPr/>
        </p:nvSpPr>
        <p:spPr>
          <a:xfrm>
            <a:off x="2453497" y="1824310"/>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p=0.0066</a:t>
            </a:r>
            <a:endParaRPr lang="ko-KR" altLang="en-US" sz="500"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561CB608-B705-4E63-AACD-33D0AAF50E11}"/>
              </a:ext>
            </a:extLst>
          </p:cNvPr>
          <p:cNvSpPr txBox="1"/>
          <p:nvPr/>
        </p:nvSpPr>
        <p:spPr>
          <a:xfrm>
            <a:off x="2713320" y="2028821"/>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p=0.0042</a:t>
            </a:r>
            <a:endParaRPr lang="ko-KR" altLang="en-US" sz="500"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46700161-6EFC-4A46-9D6E-C717453FED51}"/>
              </a:ext>
            </a:extLst>
          </p:cNvPr>
          <p:cNvSpPr txBox="1"/>
          <p:nvPr/>
        </p:nvSpPr>
        <p:spPr>
          <a:xfrm>
            <a:off x="2972062" y="1711299"/>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D896F7CB-C162-4C83-9D27-A2AE73A6B312}"/>
              </a:ext>
            </a:extLst>
          </p:cNvPr>
          <p:cNvSpPr txBox="1"/>
          <p:nvPr/>
        </p:nvSpPr>
        <p:spPr>
          <a:xfrm>
            <a:off x="3214325" y="1970455"/>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2E4A93B7-8157-4EA6-A164-AB64DA111543}"/>
              </a:ext>
            </a:extLst>
          </p:cNvPr>
          <p:cNvSpPr txBox="1"/>
          <p:nvPr/>
        </p:nvSpPr>
        <p:spPr>
          <a:xfrm>
            <a:off x="3518393" y="1935564"/>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5994818B-82DF-4127-8819-946FD6FE0CFF}"/>
              </a:ext>
            </a:extLst>
          </p:cNvPr>
          <p:cNvSpPr txBox="1"/>
          <p:nvPr/>
        </p:nvSpPr>
        <p:spPr>
          <a:xfrm>
            <a:off x="3772296" y="1815988"/>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p=0.0038</a:t>
            </a:r>
            <a:endParaRPr lang="ko-KR" altLang="en-US" sz="500" dirty="0">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78A1967C-DA98-4CA3-A0AA-487D8CE98CFD}"/>
              </a:ext>
            </a:extLst>
          </p:cNvPr>
          <p:cNvSpPr txBox="1"/>
          <p:nvPr/>
        </p:nvSpPr>
        <p:spPr>
          <a:xfrm>
            <a:off x="4044019" y="1718635"/>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p=0.0004</a:t>
            </a:r>
            <a:endParaRPr lang="ko-KR" altLang="en-US" sz="500"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B3CD0108-5550-46D7-9702-B57B91BD687E}"/>
              </a:ext>
            </a:extLst>
          </p:cNvPr>
          <p:cNvSpPr txBox="1"/>
          <p:nvPr/>
        </p:nvSpPr>
        <p:spPr>
          <a:xfrm>
            <a:off x="4303640" y="1525896"/>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p=0.0050</a:t>
            </a:r>
            <a:endParaRPr lang="ko-KR" altLang="en-US" sz="5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E3E6ED87-B178-4C62-AEA7-51C15D0D01D4}"/>
              </a:ext>
            </a:extLst>
          </p:cNvPr>
          <p:cNvSpPr txBox="1"/>
          <p:nvPr/>
        </p:nvSpPr>
        <p:spPr>
          <a:xfrm>
            <a:off x="4581956" y="1978790"/>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p=0.0013</a:t>
            </a:r>
            <a:endParaRPr lang="ko-KR" altLang="en-US" sz="5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4FA90C59-9C6C-4963-BE8F-5AC10D255709}"/>
              </a:ext>
            </a:extLst>
          </p:cNvPr>
          <p:cNvSpPr txBox="1"/>
          <p:nvPr/>
        </p:nvSpPr>
        <p:spPr>
          <a:xfrm>
            <a:off x="5293953" y="1871302"/>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p=0.0407</a:t>
            </a:r>
            <a:endParaRPr lang="ko-KR" altLang="en-US" sz="5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41788944-98A9-4335-8669-4D998B66B013}"/>
              </a:ext>
            </a:extLst>
          </p:cNvPr>
          <p:cNvSpPr txBox="1"/>
          <p:nvPr/>
        </p:nvSpPr>
        <p:spPr>
          <a:xfrm>
            <a:off x="5687792" y="1862744"/>
            <a:ext cx="735513"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36D2F94B-E64C-4379-A23C-D01BCA1B6C12}"/>
              </a:ext>
            </a:extLst>
          </p:cNvPr>
          <p:cNvSpPr txBox="1"/>
          <p:nvPr/>
        </p:nvSpPr>
        <p:spPr>
          <a:xfrm>
            <a:off x="3574509" y="3451579"/>
            <a:ext cx="49088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F19363F0-7523-4F78-9C1D-BC32C29F9D87}"/>
              </a:ext>
            </a:extLst>
          </p:cNvPr>
          <p:cNvSpPr txBox="1"/>
          <p:nvPr/>
        </p:nvSpPr>
        <p:spPr>
          <a:xfrm>
            <a:off x="3928827" y="3404116"/>
            <a:ext cx="49088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3341C1F2-A038-4861-9CE1-58487B8574E1}"/>
              </a:ext>
            </a:extLst>
          </p:cNvPr>
          <p:cNvSpPr txBox="1"/>
          <p:nvPr/>
        </p:nvSpPr>
        <p:spPr>
          <a:xfrm>
            <a:off x="4273135" y="3420293"/>
            <a:ext cx="49088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p=0.0004</a:t>
            </a:r>
            <a:endParaRPr lang="ko-KR" altLang="en-US" sz="500"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D470F880-8378-40CC-9F58-7EB1ADAC0B9A}"/>
              </a:ext>
            </a:extLst>
          </p:cNvPr>
          <p:cNvSpPr txBox="1"/>
          <p:nvPr/>
        </p:nvSpPr>
        <p:spPr>
          <a:xfrm>
            <a:off x="4623716" y="3467217"/>
            <a:ext cx="49088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p=0.0006</a:t>
            </a:r>
            <a:endParaRPr lang="ko-KR" altLang="en-US" sz="500"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70D33B46-BC1C-4FF6-9726-6272F724C9C1}"/>
              </a:ext>
            </a:extLst>
          </p:cNvPr>
          <p:cNvSpPr txBox="1"/>
          <p:nvPr/>
        </p:nvSpPr>
        <p:spPr>
          <a:xfrm>
            <a:off x="4985461" y="3473406"/>
            <a:ext cx="49088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6782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5192831"/>
            <a:ext cx="5904657"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27. The effect of Mast4 depletion in C3H10T1/2 cells upon cartilage formation </a:t>
            </a:r>
            <a:r>
              <a:rPr lang="en-US" altLang="ko-KR" sz="900" b="1" i="1" dirty="0">
                <a:latin typeface="Arial" panose="020B0604020202020204" pitchFamily="34" charset="0"/>
                <a:cs typeface="Arial" panose="020B0604020202020204" pitchFamily="34" charset="0"/>
              </a:rPr>
              <a:t>in vivo</a:t>
            </a:r>
            <a:r>
              <a:rPr lang="en-US" altLang="ko-KR" sz="900" b="1"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the preparation of the differentiating C3H10T1/2 cells for subcutaneous injection into the flanks of 4 athymic nude mice (6-week-old females). Mice were sacrificed after 2 weeks, and the grafts were retrieved for further analyses.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Multiple cartilage structures found in the masses formed by Mast4-depleted C3H10T1/2 cells were confirmed by pentachrome staining. The image in each rectangle is presented at a larger magnification. Bar=100</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m. The representative images were obtained from immunostainings of a cartilaginous node formed by wild-type C3H10T1/2 cells and 7 different cartilaginous nodes formed by Mast4-depleted C3H10T1/2 cells. </a:t>
            </a:r>
            <a:endParaRPr lang="ko-KR" altLang="ko-KR" sz="900" b="1"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A50BC7B7-BEED-4803-84AD-4F3871198DFE}"/>
              </a:ext>
            </a:extLst>
          </p:cNvPr>
          <p:cNvSpPr txBox="1"/>
          <p:nvPr/>
        </p:nvSpPr>
        <p:spPr>
          <a:xfrm>
            <a:off x="729639" y="100602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grpSp>
        <p:nvGrpSpPr>
          <p:cNvPr id="26" name="그룹 25"/>
          <p:cNvGrpSpPr/>
          <p:nvPr/>
        </p:nvGrpSpPr>
        <p:grpSpPr>
          <a:xfrm>
            <a:off x="1115066" y="2465330"/>
            <a:ext cx="4906222" cy="2127710"/>
            <a:chOff x="2636871" y="3932571"/>
            <a:chExt cx="9244549" cy="3770613"/>
          </a:xfrm>
        </p:grpSpPr>
        <p:pic>
          <p:nvPicPr>
            <p:cNvPr id="70" name="그림 69"/>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169445" y="4284552"/>
              <a:ext cx="2141468" cy="1594800"/>
            </a:xfrm>
            <a:prstGeom prst="rect">
              <a:avLst/>
            </a:prstGeom>
            <a:ln>
              <a:solidFill>
                <a:schemeClr val="tx1"/>
              </a:solidFill>
            </a:ln>
          </p:spPr>
        </p:pic>
        <p:pic>
          <p:nvPicPr>
            <p:cNvPr id="71" name="그림 70"/>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636871" y="5950245"/>
              <a:ext cx="2155482" cy="1595250"/>
            </a:xfrm>
            <a:prstGeom prst="rect">
              <a:avLst/>
            </a:prstGeom>
            <a:ln>
              <a:solidFill>
                <a:schemeClr val="tx1"/>
              </a:solidFill>
            </a:ln>
          </p:spPr>
        </p:pic>
        <p:pic>
          <p:nvPicPr>
            <p:cNvPr id="72" name="그림 71"/>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167149" y="5962555"/>
              <a:ext cx="2143764" cy="1594800"/>
            </a:xfrm>
            <a:prstGeom prst="rect">
              <a:avLst/>
            </a:prstGeom>
            <a:ln>
              <a:solidFill>
                <a:schemeClr val="tx1"/>
              </a:solidFill>
            </a:ln>
          </p:spPr>
        </p:pic>
        <p:pic>
          <p:nvPicPr>
            <p:cNvPr id="73" name="그림 7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637511" y="4283099"/>
              <a:ext cx="2154842" cy="1606458"/>
            </a:xfrm>
            <a:prstGeom prst="rect">
              <a:avLst/>
            </a:prstGeom>
            <a:ln>
              <a:solidFill>
                <a:schemeClr val="tx1"/>
              </a:solidFill>
            </a:ln>
          </p:spPr>
        </p:pic>
        <p:pic>
          <p:nvPicPr>
            <p:cNvPr id="75" name="그림 74"/>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577321" y="4283099"/>
              <a:ext cx="2118590" cy="1596253"/>
            </a:xfrm>
            <a:prstGeom prst="rect">
              <a:avLst/>
            </a:prstGeom>
            <a:ln>
              <a:solidFill>
                <a:schemeClr val="tx1"/>
              </a:solidFill>
            </a:ln>
          </p:spPr>
        </p:pic>
        <p:pic>
          <p:nvPicPr>
            <p:cNvPr id="76" name="그림 75"/>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7577322" y="5950470"/>
              <a:ext cx="2118590" cy="1594800"/>
            </a:xfrm>
            <a:prstGeom prst="rect">
              <a:avLst/>
            </a:prstGeom>
            <a:ln>
              <a:solidFill>
                <a:schemeClr val="tx1"/>
              </a:solidFill>
            </a:ln>
          </p:spPr>
        </p:pic>
        <p:pic>
          <p:nvPicPr>
            <p:cNvPr id="82" name="그림 81"/>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9762830" y="5948813"/>
              <a:ext cx="2118590" cy="1594800"/>
            </a:xfrm>
            <a:prstGeom prst="rect">
              <a:avLst/>
            </a:prstGeom>
            <a:ln>
              <a:solidFill>
                <a:schemeClr val="tx1"/>
              </a:solidFill>
            </a:ln>
          </p:spPr>
        </p:pic>
        <p:sp>
          <p:nvSpPr>
            <p:cNvPr id="5" name="TextBox 4"/>
            <p:cNvSpPr txBox="1"/>
            <p:nvPr/>
          </p:nvSpPr>
          <p:spPr>
            <a:xfrm>
              <a:off x="6520935" y="7263005"/>
              <a:ext cx="1040863"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Pellet II</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440083" y="5081224"/>
              <a:ext cx="478691"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a</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3" name="TextBox 82"/>
            <p:cNvSpPr txBox="1"/>
            <p:nvPr/>
          </p:nvSpPr>
          <p:spPr>
            <a:xfrm>
              <a:off x="5147304" y="6079641"/>
              <a:ext cx="488788"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b</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4" name="TextBox 83"/>
            <p:cNvSpPr txBox="1"/>
            <p:nvPr/>
          </p:nvSpPr>
          <p:spPr>
            <a:xfrm>
              <a:off x="7516677" y="4201350"/>
              <a:ext cx="478691"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a</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5" name="TextBox 84"/>
            <p:cNvSpPr txBox="1"/>
            <p:nvPr/>
          </p:nvSpPr>
          <p:spPr>
            <a:xfrm>
              <a:off x="7505457" y="5889556"/>
              <a:ext cx="488788"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b</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6" name="TextBox 85"/>
            <p:cNvSpPr txBox="1"/>
            <p:nvPr/>
          </p:nvSpPr>
          <p:spPr>
            <a:xfrm>
              <a:off x="6437588" y="6029054"/>
              <a:ext cx="478691"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c</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7" name="TextBox 86"/>
            <p:cNvSpPr txBox="1"/>
            <p:nvPr/>
          </p:nvSpPr>
          <p:spPr>
            <a:xfrm>
              <a:off x="9695910" y="5842089"/>
              <a:ext cx="478691"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c</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8" name="TextBox 87"/>
            <p:cNvSpPr txBox="1"/>
            <p:nvPr/>
          </p:nvSpPr>
          <p:spPr>
            <a:xfrm>
              <a:off x="6625401" y="5610531"/>
              <a:ext cx="973535" cy="440179"/>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Pellet I</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89" name="TextBox 88"/>
            <p:cNvSpPr txBox="1"/>
            <p:nvPr/>
          </p:nvSpPr>
          <p:spPr>
            <a:xfrm>
              <a:off x="3952070" y="7256956"/>
              <a:ext cx="1040863" cy="440180"/>
            </a:xfrm>
            <a:prstGeom prst="rect">
              <a:avLst/>
            </a:prstGeom>
            <a:noFill/>
          </p:spPr>
          <p:txBody>
            <a:bodyPr wrap="none" rtlCol="0">
              <a:spAutoFit/>
            </a:bodyPr>
            <a:lstStyle/>
            <a:p>
              <a:r>
                <a:rPr lang="en-US" altLang="ko-KR" sz="762" dirty="0">
                  <a:solidFill>
                    <a:schemeClr val="bg1"/>
                  </a:solidFill>
                  <a:latin typeface="Times New Roman" panose="02020603050405020304" pitchFamily="18" charset="0"/>
                  <a:cs typeface="Times New Roman" panose="02020603050405020304" pitchFamily="18" charset="0"/>
                </a:rPr>
                <a:t>Pellet II</a:t>
              </a:r>
              <a:endParaRPr lang="ko-KR" altLang="en-US" sz="762" dirty="0">
                <a:solidFill>
                  <a:schemeClr val="bg1"/>
                </a:solidFill>
                <a:latin typeface="Times New Roman" panose="02020603050405020304" pitchFamily="18" charset="0"/>
                <a:cs typeface="Times New Roman" panose="02020603050405020304" pitchFamily="18" charset="0"/>
              </a:endParaRPr>
            </a:p>
          </p:txBody>
        </p:sp>
        <p:sp>
          <p:nvSpPr>
            <p:cNvPr id="7" name="직사각형 6"/>
            <p:cNvSpPr/>
            <p:nvPr/>
          </p:nvSpPr>
          <p:spPr>
            <a:xfrm>
              <a:off x="5531035" y="5221799"/>
              <a:ext cx="687534" cy="47360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87" dirty="0"/>
            </a:p>
          </p:txBody>
        </p:sp>
        <p:sp>
          <p:nvSpPr>
            <p:cNvPr id="90" name="직사각형 89"/>
            <p:cNvSpPr/>
            <p:nvPr/>
          </p:nvSpPr>
          <p:spPr>
            <a:xfrm>
              <a:off x="5232520" y="6182759"/>
              <a:ext cx="687534" cy="47360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87" dirty="0"/>
            </a:p>
          </p:txBody>
        </p:sp>
        <p:sp>
          <p:nvSpPr>
            <p:cNvPr id="91" name="직사각형 90"/>
            <p:cNvSpPr/>
            <p:nvPr/>
          </p:nvSpPr>
          <p:spPr>
            <a:xfrm>
              <a:off x="6509750" y="6167178"/>
              <a:ext cx="687534" cy="473607"/>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87" dirty="0"/>
            </a:p>
          </p:txBody>
        </p:sp>
        <p:cxnSp>
          <p:nvCxnSpPr>
            <p:cNvPr id="9" name="직선 연결선 8"/>
            <p:cNvCxnSpPr/>
            <p:nvPr/>
          </p:nvCxnSpPr>
          <p:spPr>
            <a:xfrm flipV="1">
              <a:off x="6218569" y="4284617"/>
              <a:ext cx="1332412" cy="93718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직선 연결선 92"/>
            <p:cNvCxnSpPr>
              <a:endCxn id="85" idx="0"/>
            </p:cNvCxnSpPr>
            <p:nvPr/>
          </p:nvCxnSpPr>
          <p:spPr>
            <a:xfrm>
              <a:off x="6218568" y="5697127"/>
              <a:ext cx="1531282" cy="19242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직선 연결선 93"/>
            <p:cNvCxnSpPr/>
            <p:nvPr/>
          </p:nvCxnSpPr>
          <p:spPr>
            <a:xfrm flipV="1">
              <a:off x="5909400" y="5952350"/>
              <a:ext cx="1641581" cy="24043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직선 연결선 114"/>
            <p:cNvCxnSpPr/>
            <p:nvPr/>
          </p:nvCxnSpPr>
          <p:spPr>
            <a:xfrm>
              <a:off x="5915323" y="6658633"/>
              <a:ext cx="1635658" cy="88259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직선 연결선 115"/>
            <p:cNvCxnSpPr>
              <a:endCxn id="87" idx="1"/>
            </p:cNvCxnSpPr>
            <p:nvPr/>
          </p:nvCxnSpPr>
          <p:spPr>
            <a:xfrm flipV="1">
              <a:off x="7193806" y="6062180"/>
              <a:ext cx="2502104" cy="10217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직선 연결선 116"/>
            <p:cNvCxnSpPr/>
            <p:nvPr/>
          </p:nvCxnSpPr>
          <p:spPr>
            <a:xfrm>
              <a:off x="7193807" y="6648848"/>
              <a:ext cx="2592000" cy="89925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AA39C98C-4B66-472B-96E5-6EBEBCAD93D1}"/>
                </a:ext>
              </a:extLst>
            </p:cNvPr>
            <p:cNvSpPr txBox="1"/>
            <p:nvPr/>
          </p:nvSpPr>
          <p:spPr>
            <a:xfrm>
              <a:off x="3108892" y="3937926"/>
              <a:ext cx="1345892" cy="409479"/>
            </a:xfrm>
            <a:prstGeom prst="rect">
              <a:avLst/>
            </a:prstGeom>
            <a:noFill/>
          </p:spPr>
          <p:txBody>
            <a:bodyPr wrap="square" rtlCol="0">
              <a:spAutoFit/>
            </a:bodyPr>
            <a:lstStyle/>
            <a:p>
              <a:pPr algn="ctr"/>
              <a:r>
                <a:rPr lang="en-US" altLang="ko-KR" sz="667" dirty="0">
                  <a:latin typeface="Arial" panose="020B0604020202020204" pitchFamily="34" charset="0"/>
                  <a:cs typeface="Arial" panose="020B0604020202020204" pitchFamily="34" charset="0"/>
                </a:rPr>
                <a:t>Mast4 WT</a:t>
              </a:r>
              <a:endParaRPr lang="ko-KR" altLang="en-US" sz="667" dirty="0">
                <a:latin typeface="Arial" panose="020B0604020202020204" pitchFamily="34" charset="0"/>
                <a:cs typeface="Arial" panose="020B0604020202020204" pitchFamily="34" charset="0"/>
              </a:endParaRPr>
            </a:p>
          </p:txBody>
        </p:sp>
        <p:sp>
          <p:nvSpPr>
            <p:cNvPr id="119" name="TextBox 118">
              <a:extLst>
                <a:ext uri="{FF2B5EF4-FFF2-40B4-BE49-F238E27FC236}">
                  <a16:creationId xmlns:a16="http://schemas.microsoft.com/office/drawing/2014/main" id="{AA39C98C-4B66-472B-96E5-6EBEBCAD93D1}"/>
                </a:ext>
              </a:extLst>
            </p:cNvPr>
            <p:cNvSpPr txBox="1"/>
            <p:nvPr/>
          </p:nvSpPr>
          <p:spPr>
            <a:xfrm>
              <a:off x="5521729" y="3932571"/>
              <a:ext cx="1345892" cy="409479"/>
            </a:xfrm>
            <a:prstGeom prst="rect">
              <a:avLst/>
            </a:prstGeom>
            <a:noFill/>
          </p:spPr>
          <p:txBody>
            <a:bodyPr wrap="square" rtlCol="0">
              <a:spAutoFit/>
            </a:bodyPr>
            <a:lstStyle/>
            <a:p>
              <a:pPr algn="ctr"/>
              <a:r>
                <a:rPr lang="en-US" altLang="ko-KR" sz="667" dirty="0">
                  <a:latin typeface="Arial" panose="020B0604020202020204" pitchFamily="34" charset="0"/>
                  <a:cs typeface="Arial" panose="020B0604020202020204" pitchFamily="34" charset="0"/>
                </a:rPr>
                <a:t>Mast4 KO</a:t>
              </a:r>
              <a:endParaRPr lang="ko-KR" altLang="en-US" sz="667" dirty="0">
                <a:latin typeface="Arial" panose="020B0604020202020204" pitchFamily="34" charset="0"/>
                <a:cs typeface="Arial" panose="020B0604020202020204" pitchFamily="34" charset="0"/>
              </a:endParaRPr>
            </a:p>
          </p:txBody>
        </p:sp>
      </p:grpSp>
      <p:sp>
        <p:nvSpPr>
          <p:cNvPr id="121" name="TextBox 120">
            <a:extLst>
              <a:ext uri="{FF2B5EF4-FFF2-40B4-BE49-F238E27FC236}">
                <a16:creationId xmlns:a16="http://schemas.microsoft.com/office/drawing/2014/main" id="{A50BC7B7-BEED-4803-84AD-4F3871198DFE}"/>
              </a:ext>
            </a:extLst>
          </p:cNvPr>
          <p:cNvSpPr txBox="1"/>
          <p:nvPr/>
        </p:nvSpPr>
        <p:spPr>
          <a:xfrm>
            <a:off x="729639" y="239299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cxnSp>
        <p:nvCxnSpPr>
          <p:cNvPr id="10" name="직선 연결선 9">
            <a:extLst>
              <a:ext uri="{FF2B5EF4-FFF2-40B4-BE49-F238E27FC236}">
                <a16:creationId xmlns:a16="http://schemas.microsoft.com/office/drawing/2014/main" id="{D6F91CD2-0AFE-4935-B2C8-C3093ADB39EF}"/>
              </a:ext>
            </a:extLst>
          </p:cNvPr>
          <p:cNvCxnSpPr/>
          <p:nvPr/>
        </p:nvCxnSpPr>
        <p:spPr>
          <a:xfrm>
            <a:off x="1169988" y="4448944"/>
            <a:ext cx="1028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직선 연결선 64">
            <a:extLst>
              <a:ext uri="{FF2B5EF4-FFF2-40B4-BE49-F238E27FC236}">
                <a16:creationId xmlns:a16="http://schemas.microsoft.com/office/drawing/2014/main" id="{9EC0CE08-77B8-43BD-830C-EB54A994A253}"/>
              </a:ext>
            </a:extLst>
          </p:cNvPr>
          <p:cNvCxnSpPr/>
          <p:nvPr/>
        </p:nvCxnSpPr>
        <p:spPr>
          <a:xfrm>
            <a:off x="1163467" y="3496057"/>
            <a:ext cx="1028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직선 연결선 68">
            <a:extLst>
              <a:ext uri="{FF2B5EF4-FFF2-40B4-BE49-F238E27FC236}">
                <a16:creationId xmlns:a16="http://schemas.microsoft.com/office/drawing/2014/main" id="{FD361139-BE8A-4E7E-82CE-4A8F9CB0038B}"/>
              </a:ext>
            </a:extLst>
          </p:cNvPr>
          <p:cNvCxnSpPr/>
          <p:nvPr/>
        </p:nvCxnSpPr>
        <p:spPr>
          <a:xfrm>
            <a:off x="2510299" y="4448944"/>
            <a:ext cx="1028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8CAA98D2-A972-4D04-A7FD-93D16A142099}"/>
              </a:ext>
            </a:extLst>
          </p:cNvPr>
          <p:cNvCxnSpPr/>
          <p:nvPr/>
        </p:nvCxnSpPr>
        <p:spPr>
          <a:xfrm>
            <a:off x="2503778" y="3494300"/>
            <a:ext cx="1028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직선 연결선 77">
            <a:extLst>
              <a:ext uri="{FF2B5EF4-FFF2-40B4-BE49-F238E27FC236}">
                <a16:creationId xmlns:a16="http://schemas.microsoft.com/office/drawing/2014/main" id="{31772CBF-2643-4968-A33A-C419772F1E79}"/>
              </a:ext>
            </a:extLst>
          </p:cNvPr>
          <p:cNvCxnSpPr/>
          <p:nvPr/>
        </p:nvCxnSpPr>
        <p:spPr>
          <a:xfrm>
            <a:off x="3772408" y="4448944"/>
            <a:ext cx="3257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직선 연결선 78">
            <a:extLst>
              <a:ext uri="{FF2B5EF4-FFF2-40B4-BE49-F238E27FC236}">
                <a16:creationId xmlns:a16="http://schemas.microsoft.com/office/drawing/2014/main" id="{3769FA9D-93C8-4508-BE7D-DE604D2E8632}"/>
              </a:ext>
            </a:extLst>
          </p:cNvPr>
          <p:cNvCxnSpPr/>
          <p:nvPr/>
        </p:nvCxnSpPr>
        <p:spPr>
          <a:xfrm>
            <a:off x="3772408" y="3494300"/>
            <a:ext cx="3257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직선 연결선 79">
            <a:extLst>
              <a:ext uri="{FF2B5EF4-FFF2-40B4-BE49-F238E27FC236}">
                <a16:creationId xmlns:a16="http://schemas.microsoft.com/office/drawing/2014/main" id="{E150EBCA-2221-47EB-AFDA-BACBE2120019}"/>
              </a:ext>
            </a:extLst>
          </p:cNvPr>
          <p:cNvCxnSpPr/>
          <p:nvPr/>
        </p:nvCxnSpPr>
        <p:spPr>
          <a:xfrm>
            <a:off x="4922146" y="4445689"/>
            <a:ext cx="3257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그룹 7">
            <a:extLst>
              <a:ext uri="{FF2B5EF4-FFF2-40B4-BE49-F238E27FC236}">
                <a16:creationId xmlns:a16="http://schemas.microsoft.com/office/drawing/2014/main" id="{16ECC78A-A0BC-4A45-94E8-B07841956EFF}"/>
              </a:ext>
            </a:extLst>
          </p:cNvPr>
          <p:cNvGrpSpPr/>
          <p:nvPr/>
        </p:nvGrpSpPr>
        <p:grpSpPr>
          <a:xfrm>
            <a:off x="758743" y="1175717"/>
            <a:ext cx="5226906" cy="985888"/>
            <a:chOff x="1454660" y="1738870"/>
            <a:chExt cx="10976501" cy="2070366"/>
          </a:xfrm>
        </p:grpSpPr>
        <p:cxnSp>
          <p:nvCxnSpPr>
            <p:cNvPr id="68" name="직선 연결선 67">
              <a:extLst>
                <a:ext uri="{FF2B5EF4-FFF2-40B4-BE49-F238E27FC236}">
                  <a16:creationId xmlns:a16="http://schemas.microsoft.com/office/drawing/2014/main" id="{9DC2DBE6-C3DC-446E-B909-BD581E0538DD}"/>
                </a:ext>
              </a:extLst>
            </p:cNvPr>
            <p:cNvCxnSpPr/>
            <p:nvPr/>
          </p:nvCxnSpPr>
          <p:spPr>
            <a:xfrm>
              <a:off x="2396992" y="2386942"/>
              <a:ext cx="669889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7CCD7D71-C608-47BD-B54B-D35233D06C17}"/>
                </a:ext>
              </a:extLst>
            </p:cNvPr>
            <p:cNvSpPr txBox="1"/>
            <p:nvPr/>
          </p:nvSpPr>
          <p:spPr>
            <a:xfrm>
              <a:off x="2070180" y="1738870"/>
              <a:ext cx="980435" cy="420116"/>
            </a:xfrm>
            <a:prstGeom prst="rect">
              <a:avLst/>
            </a:prstGeom>
            <a:noFill/>
          </p:spPr>
          <p:txBody>
            <a:bodyPr wrap="square" rtlCol="0">
              <a:spAutoFit/>
            </a:bodyPr>
            <a:lstStyle/>
            <a:p>
              <a:r>
                <a:rPr lang="en-US" altLang="ko-KR" sz="700" b="1" dirty="0">
                  <a:latin typeface="Arial" pitchFamily="34" charset="0"/>
                  <a:cs typeface="Arial" pitchFamily="34" charset="0"/>
                </a:rPr>
                <a:t>Day0</a:t>
              </a:r>
              <a:endParaRPr lang="ko-KR" altLang="en-US" sz="700" b="1" dirty="0">
                <a:latin typeface="Arial" pitchFamily="34" charset="0"/>
                <a:cs typeface="Arial" pitchFamily="34" charset="0"/>
              </a:endParaRPr>
            </a:p>
          </p:txBody>
        </p:sp>
        <p:cxnSp>
          <p:nvCxnSpPr>
            <p:cNvPr id="81" name="직선 연결선 80">
              <a:extLst>
                <a:ext uri="{FF2B5EF4-FFF2-40B4-BE49-F238E27FC236}">
                  <a16:creationId xmlns:a16="http://schemas.microsoft.com/office/drawing/2014/main" id="{AA5F531D-971E-4F78-9369-061D68E66826}"/>
                </a:ext>
              </a:extLst>
            </p:cNvPr>
            <p:cNvCxnSpPr/>
            <p:nvPr/>
          </p:nvCxnSpPr>
          <p:spPr>
            <a:xfrm>
              <a:off x="2396992" y="2026902"/>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AB2F5B03-F199-4582-A208-FD68C31C5209}"/>
                </a:ext>
              </a:extLst>
            </p:cNvPr>
            <p:cNvSpPr txBox="1"/>
            <p:nvPr/>
          </p:nvSpPr>
          <p:spPr>
            <a:xfrm>
              <a:off x="4521268" y="1738870"/>
              <a:ext cx="980435" cy="420116"/>
            </a:xfrm>
            <a:prstGeom prst="rect">
              <a:avLst/>
            </a:prstGeom>
            <a:noFill/>
          </p:spPr>
          <p:txBody>
            <a:bodyPr wrap="square" rtlCol="0">
              <a:spAutoFit/>
            </a:bodyPr>
            <a:lstStyle/>
            <a:p>
              <a:r>
                <a:rPr lang="en-US" altLang="ko-KR" sz="700" b="1" dirty="0">
                  <a:latin typeface="Arial" pitchFamily="34" charset="0"/>
                  <a:cs typeface="Arial" pitchFamily="34" charset="0"/>
                </a:rPr>
                <a:t>Day2</a:t>
              </a:r>
              <a:endParaRPr lang="ko-KR" altLang="en-US" sz="700" b="1" dirty="0">
                <a:latin typeface="Arial" pitchFamily="34" charset="0"/>
                <a:cs typeface="Arial" pitchFamily="34" charset="0"/>
              </a:endParaRPr>
            </a:p>
          </p:txBody>
        </p:sp>
        <p:cxnSp>
          <p:nvCxnSpPr>
            <p:cNvPr id="95" name="직선 연결선 94">
              <a:extLst>
                <a:ext uri="{FF2B5EF4-FFF2-40B4-BE49-F238E27FC236}">
                  <a16:creationId xmlns:a16="http://schemas.microsoft.com/office/drawing/2014/main" id="{35423731-D082-48DF-8E50-6FF0F18D7032}"/>
                </a:ext>
              </a:extLst>
            </p:cNvPr>
            <p:cNvCxnSpPr/>
            <p:nvPr/>
          </p:nvCxnSpPr>
          <p:spPr>
            <a:xfrm>
              <a:off x="4848081" y="2026902"/>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직선 연결선 95">
              <a:extLst>
                <a:ext uri="{FF2B5EF4-FFF2-40B4-BE49-F238E27FC236}">
                  <a16:creationId xmlns:a16="http://schemas.microsoft.com/office/drawing/2014/main" id="{F1080B50-B242-486B-A9B8-3927D33397CF}"/>
                </a:ext>
              </a:extLst>
            </p:cNvPr>
            <p:cNvCxnSpPr/>
            <p:nvPr/>
          </p:nvCxnSpPr>
          <p:spPr>
            <a:xfrm>
              <a:off x="6318734" y="2026902"/>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777478FF-994C-4AAC-BEC8-13CB69C8D1F5}"/>
                </a:ext>
              </a:extLst>
            </p:cNvPr>
            <p:cNvSpPr txBox="1"/>
            <p:nvPr/>
          </p:nvSpPr>
          <p:spPr>
            <a:xfrm>
              <a:off x="1454660" y="2516542"/>
              <a:ext cx="3474523" cy="1098763"/>
            </a:xfrm>
            <a:prstGeom prst="rect">
              <a:avLst/>
            </a:prstGeom>
            <a:noFill/>
          </p:spPr>
          <p:txBody>
            <a:bodyPr wrap="square" rtlCol="0">
              <a:spAutoFit/>
            </a:bodyPr>
            <a:lstStyle/>
            <a:p>
              <a:r>
                <a:rPr lang="en-US" altLang="ko-KR" sz="700" dirty="0">
                  <a:latin typeface="Arial" pitchFamily="34" charset="0"/>
                  <a:cs typeface="Arial" pitchFamily="34" charset="0"/>
                </a:rPr>
                <a:t>Micromass culture</a:t>
              </a:r>
            </a:p>
            <a:p>
              <a:r>
                <a:rPr lang="en-US" altLang="ko-KR" sz="700" dirty="0">
                  <a:latin typeface="Arial" pitchFamily="34" charset="0"/>
                  <a:cs typeface="Arial" pitchFamily="34" charset="0"/>
                </a:rPr>
                <a:t>100 masses in a 150 mm dish/graft</a:t>
              </a:r>
            </a:p>
            <a:p>
              <a:r>
                <a:rPr lang="en-US" altLang="ko-KR" sz="700" dirty="0">
                  <a:latin typeface="Arial" pitchFamily="34" charset="0"/>
                  <a:cs typeface="Arial" pitchFamily="34" charset="0"/>
                </a:rPr>
                <a:t>Each mass: 1x10</a:t>
              </a:r>
              <a:r>
                <a:rPr lang="en-US" altLang="ko-KR" sz="700" baseline="30000" dirty="0">
                  <a:latin typeface="Arial" pitchFamily="34" charset="0"/>
                  <a:cs typeface="Arial" pitchFamily="34" charset="0"/>
                </a:rPr>
                <a:t>5</a:t>
              </a:r>
              <a:r>
                <a:rPr lang="en-US" altLang="ko-KR" sz="700" dirty="0">
                  <a:latin typeface="Arial" pitchFamily="34" charset="0"/>
                  <a:cs typeface="Arial" pitchFamily="34" charset="0"/>
                </a:rPr>
                <a:t>/10 </a:t>
              </a:r>
              <a:r>
                <a:rPr lang="en-US" altLang="ko-KR" sz="700" dirty="0">
                  <a:latin typeface="Symbol" panose="05050102010706020507" pitchFamily="18" charset="2"/>
                  <a:cs typeface="Arial" pitchFamily="34" charset="0"/>
                </a:rPr>
                <a:t>m</a:t>
              </a:r>
              <a:r>
                <a:rPr lang="en-US" altLang="ko-KR" sz="700" dirty="0">
                  <a:latin typeface="Arial" pitchFamily="34" charset="0"/>
                  <a:cs typeface="Arial" pitchFamily="34" charset="0"/>
                </a:rPr>
                <a:t>l</a:t>
              </a:r>
            </a:p>
            <a:p>
              <a:r>
                <a:rPr lang="en-US" altLang="ko-KR" sz="700" dirty="0">
                  <a:latin typeface="Arial" pitchFamily="34" charset="0"/>
                  <a:cs typeface="Arial" pitchFamily="34" charset="0"/>
                </a:rPr>
                <a:t>Add media after 2h</a:t>
              </a:r>
            </a:p>
          </p:txBody>
        </p:sp>
        <p:sp>
          <p:nvSpPr>
            <p:cNvPr id="98" name="TextBox 97">
              <a:extLst>
                <a:ext uri="{FF2B5EF4-FFF2-40B4-BE49-F238E27FC236}">
                  <a16:creationId xmlns:a16="http://schemas.microsoft.com/office/drawing/2014/main" id="{D7CBB79E-94F1-4A0B-8162-0F121CD33A0B}"/>
                </a:ext>
              </a:extLst>
            </p:cNvPr>
            <p:cNvSpPr txBox="1"/>
            <p:nvPr/>
          </p:nvSpPr>
          <p:spPr>
            <a:xfrm>
              <a:off x="4031051" y="2394492"/>
              <a:ext cx="1571932" cy="420116"/>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p:txBody>
        </p:sp>
        <p:sp>
          <p:nvSpPr>
            <p:cNvPr id="99" name="TextBox 98">
              <a:extLst>
                <a:ext uri="{FF2B5EF4-FFF2-40B4-BE49-F238E27FC236}">
                  <a16:creationId xmlns:a16="http://schemas.microsoft.com/office/drawing/2014/main" id="{A5FD740D-DE80-4001-906B-58BFA0F66C76}"/>
                </a:ext>
              </a:extLst>
            </p:cNvPr>
            <p:cNvSpPr txBox="1"/>
            <p:nvPr/>
          </p:nvSpPr>
          <p:spPr>
            <a:xfrm>
              <a:off x="6890450" y="2483642"/>
              <a:ext cx="2491942" cy="646332"/>
            </a:xfrm>
            <a:prstGeom prst="rect">
              <a:avLst/>
            </a:prstGeom>
            <a:noFill/>
          </p:spPr>
          <p:txBody>
            <a:bodyPr wrap="square" rtlCol="0">
              <a:spAutoFit/>
            </a:bodyPr>
            <a:lstStyle/>
            <a:p>
              <a:pPr algn="r"/>
              <a:r>
                <a:rPr lang="en-US" altLang="ko-KR" sz="700" dirty="0">
                  <a:latin typeface="Arial" pitchFamily="34" charset="0"/>
                  <a:cs typeface="Arial" pitchFamily="34" charset="0"/>
                </a:rPr>
                <a:t>Sacrifice mice</a:t>
              </a:r>
            </a:p>
            <a:p>
              <a:pPr algn="r"/>
              <a:r>
                <a:rPr lang="en-US" altLang="ko-KR" sz="700" dirty="0">
                  <a:latin typeface="Arial" pitchFamily="34" charset="0"/>
                  <a:cs typeface="Arial" pitchFamily="34" charset="0"/>
                </a:rPr>
                <a:t>Collect the aggregates</a:t>
              </a:r>
            </a:p>
          </p:txBody>
        </p:sp>
        <p:sp>
          <p:nvSpPr>
            <p:cNvPr id="100" name="TextBox 99">
              <a:extLst>
                <a:ext uri="{FF2B5EF4-FFF2-40B4-BE49-F238E27FC236}">
                  <a16:creationId xmlns:a16="http://schemas.microsoft.com/office/drawing/2014/main" id="{DD1AB84A-6149-4D51-8766-646D388F480C}"/>
                </a:ext>
              </a:extLst>
            </p:cNvPr>
            <p:cNvSpPr txBox="1"/>
            <p:nvPr/>
          </p:nvSpPr>
          <p:spPr>
            <a:xfrm>
              <a:off x="8709384" y="1738870"/>
              <a:ext cx="980435" cy="420116"/>
            </a:xfrm>
            <a:prstGeom prst="rect">
              <a:avLst/>
            </a:prstGeom>
            <a:noFill/>
          </p:spPr>
          <p:txBody>
            <a:bodyPr wrap="square" rtlCol="0">
              <a:spAutoFit/>
            </a:bodyPr>
            <a:lstStyle/>
            <a:p>
              <a:r>
                <a:rPr lang="en-US" altLang="ko-KR" sz="700" b="1" dirty="0">
                  <a:latin typeface="Arial" pitchFamily="34" charset="0"/>
                  <a:cs typeface="Arial" pitchFamily="34" charset="0"/>
                </a:rPr>
                <a:t>Day18</a:t>
              </a:r>
              <a:endParaRPr lang="ko-KR" altLang="en-US" sz="700" b="1" dirty="0">
                <a:latin typeface="Arial" pitchFamily="34" charset="0"/>
                <a:cs typeface="Arial" pitchFamily="34" charset="0"/>
              </a:endParaRPr>
            </a:p>
          </p:txBody>
        </p:sp>
        <p:cxnSp>
          <p:nvCxnSpPr>
            <p:cNvPr id="101" name="직선 연결선 100">
              <a:extLst>
                <a:ext uri="{FF2B5EF4-FFF2-40B4-BE49-F238E27FC236}">
                  <a16:creationId xmlns:a16="http://schemas.microsoft.com/office/drawing/2014/main" id="{DAF58761-6D39-4CE5-9E57-9D6D2332DBDC}"/>
                </a:ext>
              </a:extLst>
            </p:cNvPr>
            <p:cNvCxnSpPr/>
            <p:nvPr/>
          </p:nvCxnSpPr>
          <p:spPr>
            <a:xfrm>
              <a:off x="9066415" y="2026902"/>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8E19D668-8542-4137-874A-9F56B31E19D1}"/>
                </a:ext>
              </a:extLst>
            </p:cNvPr>
            <p:cNvSpPr txBox="1"/>
            <p:nvPr/>
          </p:nvSpPr>
          <p:spPr>
            <a:xfrm>
              <a:off x="5991923" y="1738870"/>
              <a:ext cx="980435" cy="420116"/>
            </a:xfrm>
            <a:prstGeom prst="rect">
              <a:avLst/>
            </a:prstGeom>
            <a:noFill/>
          </p:spPr>
          <p:txBody>
            <a:bodyPr wrap="square" rtlCol="0">
              <a:spAutoFit/>
            </a:bodyPr>
            <a:lstStyle/>
            <a:p>
              <a:r>
                <a:rPr lang="en-US" altLang="ko-KR" sz="700" b="1" dirty="0">
                  <a:latin typeface="Arial" pitchFamily="34" charset="0"/>
                  <a:cs typeface="Arial" pitchFamily="34" charset="0"/>
                </a:rPr>
                <a:t>Day4</a:t>
              </a:r>
              <a:endParaRPr lang="ko-KR" altLang="en-US" sz="700" b="1" dirty="0">
                <a:latin typeface="Arial" pitchFamily="34" charset="0"/>
                <a:cs typeface="Arial" pitchFamily="34" charset="0"/>
              </a:endParaRPr>
            </a:p>
          </p:txBody>
        </p:sp>
        <p:sp>
          <p:nvSpPr>
            <p:cNvPr id="103" name="TextBox 102">
              <a:extLst>
                <a:ext uri="{FF2B5EF4-FFF2-40B4-BE49-F238E27FC236}">
                  <a16:creationId xmlns:a16="http://schemas.microsoft.com/office/drawing/2014/main" id="{58D2F66C-1D2D-4975-83DB-0914DA5DA581}"/>
                </a:ext>
              </a:extLst>
            </p:cNvPr>
            <p:cNvSpPr txBox="1"/>
            <p:nvPr/>
          </p:nvSpPr>
          <p:spPr>
            <a:xfrm>
              <a:off x="5177871" y="2484257"/>
              <a:ext cx="2301581" cy="1324979"/>
            </a:xfrm>
            <a:prstGeom prst="rect">
              <a:avLst/>
            </a:prstGeom>
            <a:noFill/>
          </p:spPr>
          <p:txBody>
            <a:bodyPr wrap="square" rtlCol="0">
              <a:spAutoFit/>
            </a:bodyPr>
            <a:lstStyle/>
            <a:p>
              <a:pPr algn="ctr"/>
              <a:r>
                <a:rPr lang="en-US" altLang="ko-KR" sz="700" dirty="0">
                  <a:latin typeface="Arial" pitchFamily="34" charset="0"/>
                  <a:cs typeface="Arial" pitchFamily="34" charset="0"/>
                </a:rPr>
                <a:t>Harvest/</a:t>
              </a:r>
            </a:p>
            <a:p>
              <a:pPr algn="ctr"/>
              <a:r>
                <a:rPr lang="en-US" altLang="ko-KR" sz="700" dirty="0">
                  <a:latin typeface="Arial" pitchFamily="34" charset="0"/>
                  <a:cs typeface="Arial" pitchFamily="34" charset="0"/>
                </a:rPr>
                <a:t>Subcutaneous injection</a:t>
              </a:r>
            </a:p>
            <a:p>
              <a:pPr algn="ctr"/>
              <a:r>
                <a:rPr lang="en-US" altLang="ko-KR" sz="700" dirty="0">
                  <a:latin typeface="Arial" pitchFamily="34" charset="0"/>
                  <a:cs typeface="Arial" pitchFamily="34" charset="0"/>
                </a:rPr>
                <a:t>(scraped micromass culture +PBS in 100 </a:t>
              </a:r>
              <a:r>
                <a:rPr lang="en-US" altLang="ko-KR" sz="700" dirty="0">
                  <a:latin typeface="Symbol" panose="05050102010706020507" pitchFamily="18" charset="2"/>
                  <a:cs typeface="Arial" pitchFamily="34" charset="0"/>
                </a:rPr>
                <a:t>m</a:t>
              </a:r>
              <a:r>
                <a:rPr lang="en-US" altLang="ko-KR" sz="700" dirty="0">
                  <a:latin typeface="Arial" pitchFamily="34" charset="0"/>
                  <a:cs typeface="Arial" pitchFamily="34" charset="0"/>
                </a:rPr>
                <a:t>l)</a:t>
              </a:r>
            </a:p>
          </p:txBody>
        </p:sp>
        <p:sp>
          <p:nvSpPr>
            <p:cNvPr id="104" name="TextBox 103">
              <a:extLst>
                <a:ext uri="{FF2B5EF4-FFF2-40B4-BE49-F238E27FC236}">
                  <a16:creationId xmlns:a16="http://schemas.microsoft.com/office/drawing/2014/main" id="{31A5A68C-516D-4BA2-B738-BC4C90AC43F3}"/>
                </a:ext>
              </a:extLst>
            </p:cNvPr>
            <p:cNvSpPr txBox="1"/>
            <p:nvPr/>
          </p:nvSpPr>
          <p:spPr>
            <a:xfrm>
              <a:off x="10365297" y="1918101"/>
              <a:ext cx="2065864" cy="1777412"/>
            </a:xfrm>
            <a:prstGeom prst="rect">
              <a:avLst/>
            </a:prstGeom>
            <a:noFill/>
            <a:ln>
              <a:solidFill>
                <a:schemeClr val="tx1"/>
              </a:solidFill>
            </a:ln>
          </p:spPr>
          <p:txBody>
            <a:bodyPr wrap="square" rtlCol="0">
              <a:spAutoFit/>
            </a:bodyPr>
            <a:lstStyle/>
            <a:p>
              <a:r>
                <a:rPr lang="en-US" altLang="ko-KR" sz="700" b="1" dirty="0">
                  <a:latin typeface="Arial" pitchFamily="34" charset="0"/>
                  <a:cs typeface="Arial" pitchFamily="34" charset="0"/>
                </a:rPr>
                <a:t> Differentiation media</a:t>
              </a:r>
              <a:r>
                <a:rPr lang="en-US" altLang="ko-KR" sz="700" dirty="0">
                  <a:latin typeface="Arial" pitchFamily="34" charset="0"/>
                  <a:cs typeface="Arial" pitchFamily="34" charset="0"/>
                </a:rPr>
                <a:t> : </a:t>
              </a:r>
            </a:p>
            <a:p>
              <a:r>
                <a:rPr lang="en-US" altLang="ko-KR" sz="700" dirty="0">
                  <a:latin typeface="Arial" pitchFamily="34" charset="0"/>
                  <a:cs typeface="Arial" pitchFamily="34" charset="0"/>
                </a:rPr>
                <a:t> DMEM</a:t>
              </a:r>
            </a:p>
            <a:p>
              <a:r>
                <a:rPr lang="en-US" altLang="ko-KR" sz="700" dirty="0">
                  <a:latin typeface="Arial" pitchFamily="34" charset="0"/>
                  <a:cs typeface="Arial" pitchFamily="34" charset="0"/>
                </a:rPr>
                <a:t> 10% FBS</a:t>
              </a:r>
            </a:p>
            <a:p>
              <a:r>
                <a:rPr lang="en-US" altLang="ko-KR" sz="700" dirty="0">
                  <a:latin typeface="Arial" pitchFamily="34" charset="0"/>
                  <a:cs typeface="Arial" pitchFamily="34" charset="0"/>
                </a:rPr>
                <a:t> 1% Penicillin-Streptomycin</a:t>
              </a:r>
            </a:p>
            <a:p>
              <a:r>
                <a:rPr lang="en-US" altLang="ko-KR" sz="700" dirty="0">
                  <a:latin typeface="Arial" pitchFamily="34" charset="0"/>
                  <a:cs typeface="Arial" pitchFamily="34" charset="0"/>
                </a:rPr>
                <a:t> BMP-2 150 ng/ml</a:t>
              </a:r>
            </a:p>
          </p:txBody>
        </p:sp>
        <p:sp>
          <p:nvSpPr>
            <p:cNvPr id="105" name="TextBox 104">
              <a:extLst>
                <a:ext uri="{FF2B5EF4-FFF2-40B4-BE49-F238E27FC236}">
                  <a16:creationId xmlns:a16="http://schemas.microsoft.com/office/drawing/2014/main" id="{353AB593-362A-4A59-80E5-13F03DE9D277}"/>
                </a:ext>
              </a:extLst>
            </p:cNvPr>
            <p:cNvSpPr txBox="1"/>
            <p:nvPr/>
          </p:nvSpPr>
          <p:spPr>
            <a:xfrm>
              <a:off x="7354470" y="1831215"/>
              <a:ext cx="1316631" cy="420116"/>
            </a:xfrm>
            <a:prstGeom prst="rect">
              <a:avLst/>
            </a:prstGeom>
            <a:noFill/>
          </p:spPr>
          <p:txBody>
            <a:bodyPr wrap="square" rtlCol="0">
              <a:spAutoFit/>
            </a:bodyPr>
            <a:lstStyle/>
            <a:p>
              <a:r>
                <a:rPr lang="en-US" altLang="ko-KR" sz="700" dirty="0">
                  <a:latin typeface="Arial" pitchFamily="34" charset="0"/>
                  <a:cs typeface="Arial" pitchFamily="34" charset="0"/>
                </a:rPr>
                <a:t>2 weeks</a:t>
              </a:r>
              <a:endParaRPr lang="ko-KR" altLang="en-US" sz="700" dirty="0">
                <a:latin typeface="Arial" pitchFamily="34" charset="0"/>
                <a:cs typeface="Arial" pitchFamily="34" charset="0"/>
              </a:endParaRPr>
            </a:p>
          </p:txBody>
        </p:sp>
        <p:sp>
          <p:nvSpPr>
            <p:cNvPr id="106" name="원호 105">
              <a:extLst>
                <a:ext uri="{FF2B5EF4-FFF2-40B4-BE49-F238E27FC236}">
                  <a16:creationId xmlns:a16="http://schemas.microsoft.com/office/drawing/2014/main" id="{D34DBFBF-CF48-4B8A-8F33-E8513E038072}"/>
                </a:ext>
              </a:extLst>
            </p:cNvPr>
            <p:cNvSpPr/>
            <p:nvPr/>
          </p:nvSpPr>
          <p:spPr>
            <a:xfrm flipH="1">
              <a:off x="6364954" y="2190968"/>
              <a:ext cx="2663177" cy="360038"/>
            </a:xfrm>
            <a:prstGeom prst="arc">
              <a:avLst>
                <a:gd name="adj1" fmla="val 10731709"/>
                <a:gd name="adj2" fmla="val 3280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700" dirty="0"/>
            </a:p>
          </p:txBody>
        </p:sp>
      </p:grpSp>
      <p:sp>
        <p:nvSpPr>
          <p:cNvPr id="58" name="TextBox 57">
            <a:extLst>
              <a:ext uri="{FF2B5EF4-FFF2-40B4-BE49-F238E27FC236}">
                <a16:creationId xmlns:a16="http://schemas.microsoft.com/office/drawing/2014/main" id="{896D0AAD-2106-4094-B7B2-D562B32930C1}"/>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27</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8667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a:extLst>
              <a:ext uri="{FF2B5EF4-FFF2-40B4-BE49-F238E27FC236}">
                <a16:creationId xmlns:a16="http://schemas.microsoft.com/office/drawing/2014/main" id="{A50BC7B7-BEED-4803-84AD-4F3871198DFE}"/>
              </a:ext>
            </a:extLst>
          </p:cNvPr>
          <p:cNvSpPr txBox="1"/>
          <p:nvPr/>
        </p:nvSpPr>
        <p:spPr>
          <a:xfrm>
            <a:off x="484790" y="96090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5E9BD4F1-3BC5-4F54-8BEE-6807B67C5FCE}"/>
              </a:ext>
            </a:extLst>
          </p:cNvPr>
          <p:cNvSpPr txBox="1"/>
          <p:nvPr/>
        </p:nvSpPr>
        <p:spPr>
          <a:xfrm>
            <a:off x="484789" y="5209381"/>
            <a:ext cx="5823863" cy="1754326"/>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28. Transplantation of hBMSCs into full-thickness cartilage defects in a rabbit model.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Gross appearance of full-thickness cartilage defects in a rabbit model and microscopic appearance of H&amp;E, Safranin O, Masson’s trichrome, and immunohistochemical detection of type II collagen and human HLA class 1 ABC of the defects in the trochlear groove at 12 weeks post-transplantation. Vehicle: PBS treatment without hBMSC transplantation. The representative images obtained from n=3 for vehicle-treated group, n=5 for naïve and MAST4-depleted hBMSC-transplanted groups.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average percentage of the collagen area out of entire area of cartilage defect was assessed with the tissues stained with Masson’s trichrome.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The average percentage of the type II collagen-stained area out of entire area of cartilage defect. (</a:t>
            </a:r>
            <a:r>
              <a:rPr lang="en-US" altLang="ko-KR" sz="900" b="1" dirty="0">
                <a:latin typeface="Arial" panose="020B0604020202020204" pitchFamily="34" charset="0"/>
                <a:cs typeface="Arial" panose="020B0604020202020204" pitchFamily="34" charset="0"/>
              </a:rPr>
              <a:t>b </a:t>
            </a:r>
            <a:r>
              <a:rPr lang="en-US" altLang="ko-KR" sz="900" dirty="0">
                <a:latin typeface="Arial" panose="020B0604020202020204" pitchFamily="34" charset="0"/>
                <a:cs typeface="Arial" panose="020B0604020202020204" pitchFamily="34" charset="0"/>
              </a:rPr>
              <a:t>and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n=3 for vehicle, n=5 for Naïve and CRISPR/Cas9-mediated MAST4 KO (pool) human bone marrow-derived stem cells. Data are represented as mean ± SD. Statistical analyses for (b, c) were performed using one-way analysis of variance (ANOVA) with Dunnett’s correction for multiple comparison test.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endParaRPr lang="ko-KR" altLang="ko-KR" sz="900" dirty="0">
              <a:latin typeface="Arial" panose="020B0604020202020204" pitchFamily="34" charset="0"/>
              <a:cs typeface="Arial" panose="020B0604020202020204" pitchFamily="34" charset="0"/>
            </a:endParaRPr>
          </a:p>
        </p:txBody>
      </p:sp>
      <p:grpSp>
        <p:nvGrpSpPr>
          <p:cNvPr id="16" name="그룹 15">
            <a:extLst>
              <a:ext uri="{FF2B5EF4-FFF2-40B4-BE49-F238E27FC236}">
                <a16:creationId xmlns:a16="http://schemas.microsoft.com/office/drawing/2014/main" id="{A718BE3E-FD0F-46EB-9D14-B7384B280118}"/>
              </a:ext>
            </a:extLst>
          </p:cNvPr>
          <p:cNvGrpSpPr/>
          <p:nvPr/>
        </p:nvGrpSpPr>
        <p:grpSpPr>
          <a:xfrm>
            <a:off x="461650" y="1080246"/>
            <a:ext cx="5829682" cy="2458669"/>
            <a:chOff x="1282255" y="2113828"/>
            <a:chExt cx="11565779" cy="4432739"/>
          </a:xfrm>
        </p:grpSpPr>
        <p:pic>
          <p:nvPicPr>
            <p:cNvPr id="17" name="그림 16">
              <a:extLst>
                <a:ext uri="{FF2B5EF4-FFF2-40B4-BE49-F238E27FC236}">
                  <a16:creationId xmlns:a16="http://schemas.microsoft.com/office/drawing/2014/main" id="{57786A74-144A-41C3-943C-C7B3573ED7FF}"/>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407159" y="2160315"/>
              <a:ext cx="1793741" cy="1293930"/>
            </a:xfrm>
            <a:prstGeom prst="rect">
              <a:avLst/>
            </a:prstGeom>
            <a:noFill/>
            <a:ln w="3175">
              <a:solidFill>
                <a:schemeClr val="tx1"/>
              </a:solidFill>
            </a:ln>
          </p:spPr>
        </p:pic>
        <p:pic>
          <p:nvPicPr>
            <p:cNvPr id="18" name="그림 17">
              <a:extLst>
                <a:ext uri="{FF2B5EF4-FFF2-40B4-BE49-F238E27FC236}">
                  <a16:creationId xmlns:a16="http://schemas.microsoft.com/office/drawing/2014/main" id="{2E414A72-6A1E-40F8-AFC5-04823167961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07159" y="3603220"/>
              <a:ext cx="1793741" cy="1293930"/>
            </a:xfrm>
            <a:prstGeom prst="rect">
              <a:avLst/>
            </a:prstGeom>
            <a:noFill/>
            <a:ln w="3175">
              <a:solidFill>
                <a:schemeClr val="tx1"/>
              </a:solidFill>
            </a:ln>
          </p:spPr>
        </p:pic>
        <p:pic>
          <p:nvPicPr>
            <p:cNvPr id="19" name="그림 18">
              <a:extLst>
                <a:ext uri="{FF2B5EF4-FFF2-40B4-BE49-F238E27FC236}">
                  <a16:creationId xmlns:a16="http://schemas.microsoft.com/office/drawing/2014/main" id="{BD714B88-A468-4303-B410-C82DB5AEA00F}"/>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5404649" y="5002145"/>
              <a:ext cx="1798760" cy="1293930"/>
            </a:xfrm>
            <a:prstGeom prst="rect">
              <a:avLst/>
            </a:prstGeom>
            <a:noFill/>
            <a:ln w="3175">
              <a:solidFill>
                <a:schemeClr val="tx1"/>
              </a:solidFill>
            </a:ln>
          </p:spPr>
        </p:pic>
        <p:pic>
          <p:nvPicPr>
            <p:cNvPr id="20" name="그림 19">
              <a:extLst>
                <a:ext uri="{FF2B5EF4-FFF2-40B4-BE49-F238E27FC236}">
                  <a16:creationId xmlns:a16="http://schemas.microsoft.com/office/drawing/2014/main" id="{EF8D546F-1B96-451E-BAE9-7E7083F35AB6}"/>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7278672" y="2160315"/>
              <a:ext cx="1798760" cy="1293930"/>
            </a:xfrm>
            <a:prstGeom prst="rect">
              <a:avLst/>
            </a:prstGeom>
            <a:noFill/>
            <a:ln w="3175">
              <a:solidFill>
                <a:schemeClr val="tx1"/>
              </a:solidFill>
            </a:ln>
          </p:spPr>
        </p:pic>
        <p:pic>
          <p:nvPicPr>
            <p:cNvPr id="21" name="그림 20">
              <a:extLst>
                <a:ext uri="{FF2B5EF4-FFF2-40B4-BE49-F238E27FC236}">
                  <a16:creationId xmlns:a16="http://schemas.microsoft.com/office/drawing/2014/main" id="{1997D93B-7E3E-4031-87A6-B712F5F466FE}"/>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7278675" y="3593264"/>
              <a:ext cx="1798760" cy="1293930"/>
            </a:xfrm>
            <a:prstGeom prst="rect">
              <a:avLst/>
            </a:prstGeom>
            <a:noFill/>
            <a:ln w="3175">
              <a:solidFill>
                <a:schemeClr val="tx1"/>
              </a:solidFill>
            </a:ln>
          </p:spPr>
        </p:pic>
        <p:pic>
          <p:nvPicPr>
            <p:cNvPr id="22" name="그림 21">
              <a:extLst>
                <a:ext uri="{FF2B5EF4-FFF2-40B4-BE49-F238E27FC236}">
                  <a16:creationId xmlns:a16="http://schemas.microsoft.com/office/drawing/2014/main" id="{C85CCAD5-2F79-433F-9130-04D3E211BDC9}"/>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7278672" y="5002145"/>
              <a:ext cx="1798760" cy="1293930"/>
            </a:xfrm>
            <a:prstGeom prst="rect">
              <a:avLst/>
            </a:prstGeom>
            <a:noFill/>
            <a:ln w="3175">
              <a:solidFill>
                <a:schemeClr val="tx1"/>
              </a:solidFill>
            </a:ln>
          </p:spPr>
        </p:pic>
        <p:pic>
          <p:nvPicPr>
            <p:cNvPr id="23" name="그림 22">
              <a:extLst>
                <a:ext uri="{FF2B5EF4-FFF2-40B4-BE49-F238E27FC236}">
                  <a16:creationId xmlns:a16="http://schemas.microsoft.com/office/drawing/2014/main" id="{78CB041E-1668-4935-BCFB-DD5527E66B27}"/>
                </a:ext>
              </a:extLst>
            </p:cNvPr>
            <p:cNvPicPr>
              <a:picLocks noChangeAspect="1"/>
            </p:cNvPicPr>
            <p:nvPr/>
          </p:nvPicPr>
          <p:blipFill>
            <a:blip r:embed="rId8" cstate="hqprint">
              <a:extLst>
                <a:ext uri="{28A0092B-C50C-407E-A947-70E740481C1C}">
                  <a14:useLocalDpi xmlns:a14="http://schemas.microsoft.com/office/drawing/2010/main"/>
                </a:ext>
              </a:extLst>
            </a:blip>
            <a:srcRect/>
            <a:stretch>
              <a:fillRect/>
            </a:stretch>
          </p:blipFill>
          <p:spPr bwMode="auto">
            <a:xfrm>
              <a:off x="9162794" y="2160315"/>
              <a:ext cx="1798760" cy="1293930"/>
            </a:xfrm>
            <a:prstGeom prst="rect">
              <a:avLst/>
            </a:prstGeom>
            <a:noFill/>
            <a:ln w="3175">
              <a:solidFill>
                <a:schemeClr val="tx1"/>
              </a:solidFill>
            </a:ln>
          </p:spPr>
        </p:pic>
        <p:pic>
          <p:nvPicPr>
            <p:cNvPr id="24" name="그림 23">
              <a:extLst>
                <a:ext uri="{FF2B5EF4-FFF2-40B4-BE49-F238E27FC236}">
                  <a16:creationId xmlns:a16="http://schemas.microsoft.com/office/drawing/2014/main" id="{1C07D867-3607-4427-9A51-0D512E2A2F2D}"/>
                </a:ext>
              </a:extLst>
            </p:cNvPr>
            <p:cNvPicPr>
              <a:picLocks noChangeAspect="1"/>
            </p:cNvPicPr>
            <p:nvPr/>
          </p:nvPicPr>
          <p:blipFill>
            <a:blip r:embed="rId9" cstate="hqprint">
              <a:extLst>
                <a:ext uri="{28A0092B-C50C-407E-A947-70E740481C1C}">
                  <a14:useLocalDpi xmlns:a14="http://schemas.microsoft.com/office/drawing/2010/main"/>
                </a:ext>
              </a:extLst>
            </a:blip>
            <a:srcRect/>
            <a:stretch>
              <a:fillRect/>
            </a:stretch>
          </p:blipFill>
          <p:spPr bwMode="auto">
            <a:xfrm>
              <a:off x="9160452" y="3586797"/>
              <a:ext cx="1798760" cy="1293930"/>
            </a:xfrm>
            <a:prstGeom prst="rect">
              <a:avLst/>
            </a:prstGeom>
            <a:noFill/>
            <a:ln w="3175">
              <a:solidFill>
                <a:schemeClr val="tx1"/>
              </a:solidFill>
            </a:ln>
          </p:spPr>
        </p:pic>
        <p:pic>
          <p:nvPicPr>
            <p:cNvPr id="25" name="그림 24">
              <a:extLst>
                <a:ext uri="{FF2B5EF4-FFF2-40B4-BE49-F238E27FC236}">
                  <a16:creationId xmlns:a16="http://schemas.microsoft.com/office/drawing/2014/main" id="{D2271558-2587-4FCD-B624-ED9627448414}"/>
                </a:ext>
              </a:extLst>
            </p:cNvPr>
            <p:cNvPicPr>
              <a:picLocks noChangeAspect="1"/>
            </p:cNvPicPr>
            <p:nvPr/>
          </p:nvPicPr>
          <p:blipFill>
            <a:blip r:embed="rId10" cstate="hqprint">
              <a:extLst>
                <a:ext uri="{28A0092B-C50C-407E-A947-70E740481C1C}">
                  <a14:useLocalDpi xmlns:a14="http://schemas.microsoft.com/office/drawing/2010/main"/>
                </a:ext>
              </a:extLst>
            </a:blip>
            <a:srcRect/>
            <a:stretch>
              <a:fillRect/>
            </a:stretch>
          </p:blipFill>
          <p:spPr bwMode="auto">
            <a:xfrm>
              <a:off x="9171736" y="5002145"/>
              <a:ext cx="1794334" cy="1293930"/>
            </a:xfrm>
            <a:prstGeom prst="rect">
              <a:avLst/>
            </a:prstGeom>
            <a:noFill/>
            <a:ln w="3175">
              <a:solidFill>
                <a:schemeClr val="tx1"/>
              </a:solidFill>
            </a:ln>
          </p:spPr>
        </p:pic>
        <p:sp>
          <p:nvSpPr>
            <p:cNvPr id="26" name="TextBox 25">
              <a:extLst>
                <a:ext uri="{FF2B5EF4-FFF2-40B4-BE49-F238E27FC236}">
                  <a16:creationId xmlns:a16="http://schemas.microsoft.com/office/drawing/2014/main" id="{3FF1AA08-B6C2-44D1-85A9-C9983AFAC5B5}"/>
                </a:ext>
              </a:extLst>
            </p:cNvPr>
            <p:cNvSpPr txBox="1"/>
            <p:nvPr/>
          </p:nvSpPr>
          <p:spPr>
            <a:xfrm>
              <a:off x="4758049" y="2160315"/>
              <a:ext cx="634404" cy="562846"/>
            </a:xfrm>
            <a:prstGeom prst="rect">
              <a:avLst/>
            </a:prstGeom>
            <a:noFill/>
          </p:spPr>
          <p:txBody>
            <a:bodyPr wrap="square" rtlCol="0">
              <a:spAutoFit/>
            </a:bodyPr>
            <a:lstStyle/>
            <a:p>
              <a:r>
                <a:rPr lang="en-US" altLang="ko-KR" sz="571" dirty="0">
                  <a:latin typeface="Arial" panose="020B0604020202020204" pitchFamily="34" charset="0"/>
                  <a:cs typeface="Arial" panose="020B0604020202020204" pitchFamily="34" charset="0"/>
                </a:rPr>
                <a:t>H&amp;E</a:t>
              </a:r>
              <a:endParaRPr lang="ko-KR" altLang="en-US" sz="571"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B58DB773-1D15-478A-832F-671B2BAAC12A}"/>
                </a:ext>
              </a:extLst>
            </p:cNvPr>
            <p:cNvSpPr txBox="1"/>
            <p:nvPr/>
          </p:nvSpPr>
          <p:spPr>
            <a:xfrm>
              <a:off x="5687355" y="2130251"/>
              <a:ext cx="1404755" cy="36068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Safranin O</a:t>
              </a:r>
              <a:endParaRPr lang="ko-KR" altLang="en-US" sz="700"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8C107BF0-F2A3-4C85-A9F0-C1F0954D8993}"/>
                </a:ext>
              </a:extLst>
            </p:cNvPr>
            <p:cNvSpPr txBox="1"/>
            <p:nvPr/>
          </p:nvSpPr>
          <p:spPr>
            <a:xfrm>
              <a:off x="7235472" y="2124683"/>
              <a:ext cx="2108035" cy="36068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Masson’s trichrome</a:t>
              </a:r>
              <a:endParaRPr lang="ko-KR" altLang="en-US" sz="70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2D07D38B-371D-48E5-86C2-13509BB17C89}"/>
                </a:ext>
              </a:extLst>
            </p:cNvPr>
            <p:cNvSpPr txBox="1"/>
            <p:nvPr/>
          </p:nvSpPr>
          <p:spPr>
            <a:xfrm>
              <a:off x="9378335" y="2130249"/>
              <a:ext cx="1584164" cy="36068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Collagen II</a:t>
              </a:r>
              <a:endParaRPr lang="ko-KR" altLang="en-US" sz="7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4CBE4CEA-B287-4324-B439-B09BA606AB49}"/>
                </a:ext>
              </a:extLst>
            </p:cNvPr>
            <p:cNvSpPr txBox="1"/>
            <p:nvPr/>
          </p:nvSpPr>
          <p:spPr>
            <a:xfrm rot="16200000">
              <a:off x="1251651" y="2589988"/>
              <a:ext cx="858924" cy="396899"/>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Vehicle</a:t>
              </a:r>
              <a:endParaRPr lang="ko-KR" altLang="en-US" sz="700"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7BDEA63D-35FC-453B-A8DE-B942B14A05F6}"/>
                </a:ext>
              </a:extLst>
            </p:cNvPr>
            <p:cNvSpPr txBox="1"/>
            <p:nvPr/>
          </p:nvSpPr>
          <p:spPr>
            <a:xfrm rot="16200000">
              <a:off x="690690" y="3928456"/>
              <a:ext cx="1793744" cy="610613"/>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Naïve </a:t>
              </a:r>
            </a:p>
            <a:p>
              <a:pPr algn="ctr"/>
              <a:r>
                <a:rPr lang="en-US" altLang="ko-KR" sz="700" dirty="0">
                  <a:latin typeface="Arial" panose="020B0604020202020204" pitchFamily="34" charset="0"/>
                  <a:cs typeface="Arial" panose="020B0604020202020204" pitchFamily="34" charset="0"/>
                </a:rPr>
                <a:t>hBMSC</a:t>
              </a:r>
              <a:endParaRPr lang="ko-KR" altLang="en-US" sz="700"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006D802D-367B-4C32-8B22-467E649E87A7}"/>
                </a:ext>
              </a:extLst>
            </p:cNvPr>
            <p:cNvSpPr txBox="1"/>
            <p:nvPr/>
          </p:nvSpPr>
          <p:spPr>
            <a:xfrm rot="16200000">
              <a:off x="708693" y="5344387"/>
              <a:ext cx="1793747" cy="610613"/>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KO </a:t>
              </a:r>
            </a:p>
            <a:p>
              <a:pPr algn="ctr"/>
              <a:r>
                <a:rPr lang="en-US" altLang="ko-KR" sz="700" dirty="0">
                  <a:latin typeface="Arial" panose="020B0604020202020204" pitchFamily="34" charset="0"/>
                  <a:cs typeface="Arial" panose="020B0604020202020204" pitchFamily="34" charset="0"/>
                </a:rPr>
                <a:t>hBMSC (pool)</a:t>
              </a:r>
              <a:endParaRPr lang="ko-KR" altLang="en-US" sz="700" dirty="0">
                <a:latin typeface="Arial" panose="020B0604020202020204" pitchFamily="34" charset="0"/>
                <a:cs typeface="Arial" panose="020B0604020202020204" pitchFamily="34" charset="0"/>
              </a:endParaRPr>
            </a:p>
          </p:txBody>
        </p:sp>
        <p:grpSp>
          <p:nvGrpSpPr>
            <p:cNvPr id="33" name="그룹 32">
              <a:extLst>
                <a:ext uri="{FF2B5EF4-FFF2-40B4-BE49-F238E27FC236}">
                  <a16:creationId xmlns:a16="http://schemas.microsoft.com/office/drawing/2014/main" id="{EBB6DD14-6FDC-48B1-9174-544391A223F1}"/>
                </a:ext>
              </a:extLst>
            </p:cNvPr>
            <p:cNvGrpSpPr/>
            <p:nvPr/>
          </p:nvGrpSpPr>
          <p:grpSpPr>
            <a:xfrm>
              <a:off x="3540436" y="2160315"/>
              <a:ext cx="1851238" cy="1360800"/>
              <a:chOff x="6398276" y="1512243"/>
              <a:chExt cx="1851238" cy="1360800"/>
            </a:xfrm>
          </p:grpSpPr>
          <p:pic>
            <p:nvPicPr>
              <p:cNvPr id="60" name="그림 59">
                <a:extLst>
                  <a:ext uri="{FF2B5EF4-FFF2-40B4-BE49-F238E27FC236}">
                    <a16:creationId xmlns:a16="http://schemas.microsoft.com/office/drawing/2014/main" id="{2F29F565-D218-48DB-9028-8D53DA3C49D4}"/>
                  </a:ext>
                </a:extLst>
              </p:cNvPr>
              <p:cNvPicPr>
                <a:picLocks noChangeAspect="1"/>
              </p:cNvPicPr>
              <p:nvPr/>
            </p:nvPicPr>
            <p:blipFill>
              <a:blip r:embed="rId11" cstate="hqprint">
                <a:extLst>
                  <a:ext uri="{28A0092B-C50C-407E-A947-70E740481C1C}">
                    <a14:useLocalDpi xmlns:a14="http://schemas.microsoft.com/office/drawing/2010/main"/>
                  </a:ext>
                </a:extLst>
              </a:blip>
              <a:srcRect/>
              <a:stretch>
                <a:fillRect/>
              </a:stretch>
            </p:blipFill>
            <p:spPr bwMode="auto">
              <a:xfrm>
                <a:off x="6398276" y="1512243"/>
                <a:ext cx="1793744" cy="1293930"/>
              </a:xfrm>
              <a:prstGeom prst="rect">
                <a:avLst/>
              </a:prstGeom>
              <a:noFill/>
              <a:ln w="3175">
                <a:solidFill>
                  <a:schemeClr val="tx1"/>
                </a:solidFill>
              </a:ln>
            </p:spPr>
          </p:pic>
          <p:cxnSp>
            <p:nvCxnSpPr>
              <p:cNvPr id="61" name="직선 연결선 60">
                <a:extLst>
                  <a:ext uri="{FF2B5EF4-FFF2-40B4-BE49-F238E27FC236}">
                    <a16:creationId xmlns:a16="http://schemas.microsoft.com/office/drawing/2014/main" id="{F6B7B01D-5BBB-4B0A-AA80-751F87326F47}"/>
                  </a:ext>
                </a:extLst>
              </p:cNvPr>
              <p:cNvCxnSpPr/>
              <p:nvPr/>
            </p:nvCxnSpPr>
            <p:spPr>
              <a:xfrm>
                <a:off x="7984724" y="2737933"/>
                <a:ext cx="1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44AC3933-304B-48DC-8C65-206D0675B30A}"/>
                  </a:ext>
                </a:extLst>
              </p:cNvPr>
              <p:cNvSpPr txBox="1"/>
              <p:nvPr/>
            </p:nvSpPr>
            <p:spPr>
              <a:xfrm>
                <a:off x="7554362" y="2525371"/>
                <a:ext cx="695152" cy="347672"/>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1mm</a:t>
                </a:r>
                <a:endParaRPr lang="ko-KR" altLang="en-US" sz="476" dirty="0">
                  <a:latin typeface="Arial" panose="020B0604020202020204" pitchFamily="34" charset="0"/>
                  <a:cs typeface="Arial" panose="020B0604020202020204" pitchFamily="34" charset="0"/>
                </a:endParaRPr>
              </a:p>
            </p:txBody>
          </p:sp>
        </p:grpSp>
        <p:grpSp>
          <p:nvGrpSpPr>
            <p:cNvPr id="34" name="그룹 33">
              <a:extLst>
                <a:ext uri="{FF2B5EF4-FFF2-40B4-BE49-F238E27FC236}">
                  <a16:creationId xmlns:a16="http://schemas.microsoft.com/office/drawing/2014/main" id="{FF790D94-D79C-4BF6-A245-121F397EBEC1}"/>
                </a:ext>
              </a:extLst>
            </p:cNvPr>
            <p:cNvGrpSpPr/>
            <p:nvPr/>
          </p:nvGrpSpPr>
          <p:grpSpPr>
            <a:xfrm>
              <a:off x="3540437" y="3586797"/>
              <a:ext cx="1848757" cy="1365244"/>
              <a:chOff x="6417743" y="4344037"/>
              <a:chExt cx="1848757" cy="1365244"/>
            </a:xfrm>
          </p:grpSpPr>
          <p:pic>
            <p:nvPicPr>
              <p:cNvPr id="57" name="그림 56">
                <a:extLst>
                  <a:ext uri="{FF2B5EF4-FFF2-40B4-BE49-F238E27FC236}">
                    <a16:creationId xmlns:a16="http://schemas.microsoft.com/office/drawing/2014/main" id="{20F62385-1800-48DE-9162-63D9A4D8FE86}"/>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bwMode="auto">
              <a:xfrm>
                <a:off x="6417743" y="4344037"/>
                <a:ext cx="1793741" cy="1293930"/>
              </a:xfrm>
              <a:prstGeom prst="rect">
                <a:avLst/>
              </a:prstGeom>
              <a:noFill/>
              <a:ln w="3175">
                <a:solidFill>
                  <a:schemeClr val="tx1"/>
                </a:solidFill>
              </a:ln>
            </p:spPr>
          </p:pic>
          <p:cxnSp>
            <p:nvCxnSpPr>
              <p:cNvPr id="58" name="직선 연결선 57">
                <a:extLst>
                  <a:ext uri="{FF2B5EF4-FFF2-40B4-BE49-F238E27FC236}">
                    <a16:creationId xmlns:a16="http://schemas.microsoft.com/office/drawing/2014/main" id="{A2F0681C-FC19-4768-81B2-87A78FAD0551}"/>
                  </a:ext>
                </a:extLst>
              </p:cNvPr>
              <p:cNvCxnSpPr/>
              <p:nvPr/>
            </p:nvCxnSpPr>
            <p:spPr>
              <a:xfrm>
                <a:off x="8001709" y="5574171"/>
                <a:ext cx="1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286F285-917A-450C-A245-4B39A0E1BC53}"/>
                  </a:ext>
                </a:extLst>
              </p:cNvPr>
              <p:cNvSpPr txBox="1"/>
              <p:nvPr/>
            </p:nvSpPr>
            <p:spPr>
              <a:xfrm>
                <a:off x="7571347" y="5361609"/>
                <a:ext cx="695153" cy="347672"/>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1mm</a:t>
                </a:r>
                <a:endParaRPr lang="ko-KR" altLang="en-US" sz="476" dirty="0">
                  <a:latin typeface="Arial" panose="020B0604020202020204" pitchFamily="34" charset="0"/>
                  <a:cs typeface="Arial" panose="020B0604020202020204" pitchFamily="34" charset="0"/>
                </a:endParaRPr>
              </a:p>
            </p:txBody>
          </p:sp>
        </p:grpSp>
        <p:grpSp>
          <p:nvGrpSpPr>
            <p:cNvPr id="35" name="그룹 34">
              <a:extLst>
                <a:ext uri="{FF2B5EF4-FFF2-40B4-BE49-F238E27FC236}">
                  <a16:creationId xmlns:a16="http://schemas.microsoft.com/office/drawing/2014/main" id="{DCCC8A75-2382-45BA-BBE3-053BC4B70DB0}"/>
                </a:ext>
              </a:extLst>
            </p:cNvPr>
            <p:cNvGrpSpPr/>
            <p:nvPr/>
          </p:nvGrpSpPr>
          <p:grpSpPr>
            <a:xfrm>
              <a:off x="3536642" y="5002145"/>
              <a:ext cx="1852411" cy="1358936"/>
              <a:chOff x="6422541" y="7161596"/>
              <a:chExt cx="1852411" cy="1358936"/>
            </a:xfrm>
          </p:grpSpPr>
          <p:pic>
            <p:nvPicPr>
              <p:cNvPr id="54" name="그림 53">
                <a:extLst>
                  <a:ext uri="{FF2B5EF4-FFF2-40B4-BE49-F238E27FC236}">
                    <a16:creationId xmlns:a16="http://schemas.microsoft.com/office/drawing/2014/main" id="{BBBB9C77-4B4A-41F2-B52D-BDAA72195444}"/>
                  </a:ext>
                </a:extLst>
              </p:cNvPr>
              <p:cNvPicPr>
                <a:picLocks noChangeAspect="1"/>
              </p:cNvPicPr>
              <p:nvPr/>
            </p:nvPicPr>
            <p:blipFill>
              <a:blip r:embed="rId13" cstate="print">
                <a:extLst>
                  <a:ext uri="{28A0092B-C50C-407E-A947-70E740481C1C}">
                    <a14:useLocalDpi xmlns:a14="http://schemas.microsoft.com/office/drawing/2010/main"/>
                  </a:ext>
                </a:extLst>
              </a:blip>
              <a:srcRect/>
              <a:stretch>
                <a:fillRect/>
              </a:stretch>
            </p:blipFill>
            <p:spPr bwMode="auto">
              <a:xfrm>
                <a:off x="6422541" y="7161596"/>
                <a:ext cx="1793741" cy="1293930"/>
              </a:xfrm>
              <a:prstGeom prst="rect">
                <a:avLst/>
              </a:prstGeom>
              <a:noFill/>
              <a:ln w="3175">
                <a:solidFill>
                  <a:schemeClr val="tx1"/>
                </a:solidFill>
              </a:ln>
            </p:spPr>
          </p:pic>
          <p:cxnSp>
            <p:nvCxnSpPr>
              <p:cNvPr id="55" name="직선 연결선 54">
                <a:extLst>
                  <a:ext uri="{FF2B5EF4-FFF2-40B4-BE49-F238E27FC236}">
                    <a16:creationId xmlns:a16="http://schemas.microsoft.com/office/drawing/2014/main" id="{65154093-AE4C-4987-BDE7-56E703DD0EF4}"/>
                  </a:ext>
                </a:extLst>
              </p:cNvPr>
              <p:cNvCxnSpPr/>
              <p:nvPr/>
            </p:nvCxnSpPr>
            <p:spPr>
              <a:xfrm>
                <a:off x="8008533" y="8366651"/>
                <a:ext cx="1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12DB5EE8-D8CF-4920-ABC9-C084E896DD8C}"/>
                  </a:ext>
                </a:extLst>
              </p:cNvPr>
              <p:cNvSpPr txBox="1"/>
              <p:nvPr/>
            </p:nvSpPr>
            <p:spPr>
              <a:xfrm>
                <a:off x="7579799" y="8172860"/>
                <a:ext cx="695153" cy="347672"/>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1mm</a:t>
                </a:r>
                <a:endParaRPr lang="ko-KR" altLang="en-US" sz="476" dirty="0">
                  <a:latin typeface="Arial" panose="020B0604020202020204" pitchFamily="34" charset="0"/>
                  <a:cs typeface="Arial" panose="020B0604020202020204" pitchFamily="34" charset="0"/>
                </a:endParaRPr>
              </a:p>
            </p:txBody>
          </p:sp>
        </p:grpSp>
        <p:grpSp>
          <p:nvGrpSpPr>
            <p:cNvPr id="36" name="그룹 35">
              <a:extLst>
                <a:ext uri="{FF2B5EF4-FFF2-40B4-BE49-F238E27FC236}">
                  <a16:creationId xmlns:a16="http://schemas.microsoft.com/office/drawing/2014/main" id="{9A4D0DAC-7332-42CD-B73D-8B66E2845CAC}"/>
                </a:ext>
              </a:extLst>
            </p:cNvPr>
            <p:cNvGrpSpPr>
              <a:grpSpLocks noChangeAspect="1"/>
            </p:cNvGrpSpPr>
            <p:nvPr/>
          </p:nvGrpSpPr>
          <p:grpSpPr>
            <a:xfrm>
              <a:off x="1845069" y="2169380"/>
              <a:ext cx="1677640" cy="1319832"/>
              <a:chOff x="4737759" y="1952907"/>
              <a:chExt cx="1491236" cy="1168260"/>
            </a:xfrm>
          </p:grpSpPr>
          <p:pic>
            <p:nvPicPr>
              <p:cNvPr id="51" name="그림 50">
                <a:extLst>
                  <a:ext uri="{FF2B5EF4-FFF2-40B4-BE49-F238E27FC236}">
                    <a16:creationId xmlns:a16="http://schemas.microsoft.com/office/drawing/2014/main" id="{E4D22853-C7EF-485C-B65D-0F3508E3E4A8}"/>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bwMode="auto">
              <a:xfrm>
                <a:off x="4737759" y="1952907"/>
                <a:ext cx="1449986" cy="1147165"/>
              </a:xfrm>
              <a:prstGeom prst="rect">
                <a:avLst/>
              </a:prstGeom>
              <a:noFill/>
              <a:ln w="3175">
                <a:solidFill>
                  <a:schemeClr val="tx1"/>
                </a:solidFill>
              </a:ln>
            </p:spPr>
          </p:pic>
          <p:cxnSp>
            <p:nvCxnSpPr>
              <p:cNvPr id="52" name="직선 연결선 51">
                <a:extLst>
                  <a:ext uri="{FF2B5EF4-FFF2-40B4-BE49-F238E27FC236}">
                    <a16:creationId xmlns:a16="http://schemas.microsoft.com/office/drawing/2014/main" id="{501F9939-AACC-44DC-A139-42B4CDE4561E}"/>
                  </a:ext>
                </a:extLst>
              </p:cNvPr>
              <p:cNvCxnSpPr/>
              <p:nvPr/>
            </p:nvCxnSpPr>
            <p:spPr>
              <a:xfrm>
                <a:off x="5885430" y="3032658"/>
                <a:ext cx="2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1362EAF3-2F88-4343-9FF7-AF397435E051}"/>
                  </a:ext>
                </a:extLst>
              </p:cNvPr>
              <p:cNvSpPr txBox="1"/>
              <p:nvPr/>
            </p:nvSpPr>
            <p:spPr>
              <a:xfrm>
                <a:off x="5533842" y="2813423"/>
                <a:ext cx="695153" cy="307744"/>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5mm</a:t>
                </a:r>
                <a:endParaRPr lang="ko-KR" altLang="en-US" sz="476" dirty="0">
                  <a:latin typeface="Arial" panose="020B0604020202020204" pitchFamily="34" charset="0"/>
                  <a:cs typeface="Arial" panose="020B0604020202020204" pitchFamily="34" charset="0"/>
                </a:endParaRPr>
              </a:p>
            </p:txBody>
          </p:sp>
        </p:grpSp>
        <p:grpSp>
          <p:nvGrpSpPr>
            <p:cNvPr id="37" name="그룹 36">
              <a:extLst>
                <a:ext uri="{FF2B5EF4-FFF2-40B4-BE49-F238E27FC236}">
                  <a16:creationId xmlns:a16="http://schemas.microsoft.com/office/drawing/2014/main" id="{18A83477-5A60-4CC0-8DBC-A4D0FBDD72EB}"/>
                </a:ext>
              </a:extLst>
            </p:cNvPr>
            <p:cNvGrpSpPr>
              <a:grpSpLocks noChangeAspect="1"/>
            </p:cNvGrpSpPr>
            <p:nvPr/>
          </p:nvGrpSpPr>
          <p:grpSpPr>
            <a:xfrm>
              <a:off x="1831409" y="3585762"/>
              <a:ext cx="1661253" cy="1322802"/>
              <a:chOff x="4756337" y="5004766"/>
              <a:chExt cx="1476669" cy="1170889"/>
            </a:xfrm>
          </p:grpSpPr>
          <p:pic>
            <p:nvPicPr>
              <p:cNvPr id="47" name="그림 46">
                <a:extLst>
                  <a:ext uri="{FF2B5EF4-FFF2-40B4-BE49-F238E27FC236}">
                    <a16:creationId xmlns:a16="http://schemas.microsoft.com/office/drawing/2014/main" id="{12190CCB-D314-4F88-A7B2-67945BEAD099}"/>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bwMode="auto">
              <a:xfrm>
                <a:off x="4756337" y="5004766"/>
                <a:ext cx="1449986" cy="1147165"/>
              </a:xfrm>
              <a:prstGeom prst="rect">
                <a:avLst/>
              </a:prstGeom>
              <a:noFill/>
              <a:ln w="3175">
                <a:solidFill>
                  <a:schemeClr val="tx1"/>
                </a:solidFill>
              </a:ln>
            </p:spPr>
          </p:pic>
          <p:cxnSp>
            <p:nvCxnSpPr>
              <p:cNvPr id="49" name="직선 연결선 48">
                <a:extLst>
                  <a:ext uri="{FF2B5EF4-FFF2-40B4-BE49-F238E27FC236}">
                    <a16:creationId xmlns:a16="http://schemas.microsoft.com/office/drawing/2014/main" id="{616C486F-FF5D-4817-8D9E-5AAB822552F1}"/>
                  </a:ext>
                </a:extLst>
              </p:cNvPr>
              <p:cNvCxnSpPr/>
              <p:nvPr/>
            </p:nvCxnSpPr>
            <p:spPr>
              <a:xfrm>
                <a:off x="5889441" y="6087142"/>
                <a:ext cx="25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47C68C98-7876-4E7F-8BDE-68A5A2F557CC}"/>
                  </a:ext>
                </a:extLst>
              </p:cNvPr>
              <p:cNvSpPr txBox="1"/>
              <p:nvPr/>
            </p:nvSpPr>
            <p:spPr>
              <a:xfrm>
                <a:off x="5537852" y="5867911"/>
                <a:ext cx="695154" cy="307744"/>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5mm</a:t>
                </a:r>
                <a:endParaRPr lang="ko-KR" altLang="en-US" sz="476" dirty="0">
                  <a:latin typeface="Arial" panose="020B0604020202020204" pitchFamily="34" charset="0"/>
                  <a:cs typeface="Arial" panose="020B0604020202020204" pitchFamily="34" charset="0"/>
                </a:endParaRPr>
              </a:p>
            </p:txBody>
          </p:sp>
        </p:grpSp>
        <p:grpSp>
          <p:nvGrpSpPr>
            <p:cNvPr id="38" name="그룹 37">
              <a:extLst>
                <a:ext uri="{FF2B5EF4-FFF2-40B4-BE49-F238E27FC236}">
                  <a16:creationId xmlns:a16="http://schemas.microsoft.com/office/drawing/2014/main" id="{AA1BBECF-530E-4074-977F-C578CF004C0E}"/>
                </a:ext>
              </a:extLst>
            </p:cNvPr>
            <p:cNvGrpSpPr/>
            <p:nvPr/>
          </p:nvGrpSpPr>
          <p:grpSpPr>
            <a:xfrm>
              <a:off x="1837116" y="5000075"/>
              <a:ext cx="1665324" cy="1298980"/>
              <a:chOff x="4706305" y="7159526"/>
              <a:chExt cx="1665324" cy="1298980"/>
            </a:xfrm>
          </p:grpSpPr>
          <p:pic>
            <p:nvPicPr>
              <p:cNvPr id="44" name="그림 43">
                <a:extLst>
                  <a:ext uri="{FF2B5EF4-FFF2-40B4-BE49-F238E27FC236}">
                    <a16:creationId xmlns:a16="http://schemas.microsoft.com/office/drawing/2014/main" id="{ABBB970B-382E-4110-B9BF-36FE89B2963F}"/>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bwMode="auto">
              <a:xfrm>
                <a:off x="4706305" y="7159526"/>
                <a:ext cx="1633873" cy="1296000"/>
              </a:xfrm>
              <a:prstGeom prst="rect">
                <a:avLst/>
              </a:prstGeom>
              <a:noFill/>
              <a:ln w="3175">
                <a:solidFill>
                  <a:schemeClr val="tx1"/>
                </a:solidFill>
              </a:ln>
            </p:spPr>
          </p:pic>
          <p:cxnSp>
            <p:nvCxnSpPr>
              <p:cNvPr id="45" name="직선 연결선 44">
                <a:extLst>
                  <a:ext uri="{FF2B5EF4-FFF2-40B4-BE49-F238E27FC236}">
                    <a16:creationId xmlns:a16="http://schemas.microsoft.com/office/drawing/2014/main" id="{1E2E7336-0D1F-4153-A48A-8EE945160439}"/>
                  </a:ext>
                </a:extLst>
              </p:cNvPr>
              <p:cNvCxnSpPr/>
              <p:nvPr/>
            </p:nvCxnSpPr>
            <p:spPr>
              <a:xfrm>
                <a:off x="5983489" y="8358509"/>
                <a:ext cx="28469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F562B9F8-77F7-43F6-ABEE-CBAB85EE4E4F}"/>
                  </a:ext>
                </a:extLst>
              </p:cNvPr>
              <p:cNvSpPr txBox="1"/>
              <p:nvPr/>
            </p:nvSpPr>
            <p:spPr>
              <a:xfrm>
                <a:off x="5586285" y="8110834"/>
                <a:ext cx="785344" cy="347672"/>
              </a:xfrm>
              <a:prstGeom prst="rect">
                <a:avLst/>
              </a:prstGeom>
              <a:noFill/>
            </p:spPr>
            <p:txBody>
              <a:bodyPr wrap="square" rtlCol="0">
                <a:spAutoFit/>
              </a:bodyPr>
              <a:lstStyle/>
              <a:p>
                <a:pPr algn="r"/>
                <a:r>
                  <a:rPr lang="en-US" altLang="ko-KR" sz="476" dirty="0">
                    <a:latin typeface="Arial" panose="020B0604020202020204" pitchFamily="34" charset="0"/>
                    <a:cs typeface="Arial" panose="020B0604020202020204" pitchFamily="34" charset="0"/>
                  </a:rPr>
                  <a:t>5mm</a:t>
                </a:r>
                <a:endParaRPr lang="ko-KR" altLang="en-US" sz="476" dirty="0">
                  <a:latin typeface="Arial" panose="020B0604020202020204" pitchFamily="34" charset="0"/>
                  <a:cs typeface="Arial" panose="020B0604020202020204" pitchFamily="34" charset="0"/>
                </a:endParaRPr>
              </a:p>
            </p:txBody>
          </p:sp>
        </p:grpSp>
        <p:sp>
          <p:nvSpPr>
            <p:cNvPr id="39" name="TextBox 38">
              <a:extLst>
                <a:ext uri="{FF2B5EF4-FFF2-40B4-BE49-F238E27FC236}">
                  <a16:creationId xmlns:a16="http://schemas.microsoft.com/office/drawing/2014/main" id="{16888235-5BAB-4111-9826-FA4DA0AE8CD4}"/>
                </a:ext>
              </a:extLst>
            </p:cNvPr>
            <p:cNvSpPr txBox="1"/>
            <p:nvPr/>
          </p:nvSpPr>
          <p:spPr>
            <a:xfrm>
              <a:off x="4079668" y="2113828"/>
              <a:ext cx="1086086" cy="36068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H&amp;E</a:t>
              </a:r>
              <a:endParaRPr lang="ko-KR" altLang="en-US" sz="700" dirty="0">
                <a:latin typeface="Arial" panose="020B0604020202020204" pitchFamily="34" charset="0"/>
                <a:cs typeface="Arial" panose="020B0604020202020204" pitchFamily="34" charset="0"/>
              </a:endParaRPr>
            </a:p>
          </p:txBody>
        </p:sp>
        <p:pic>
          <p:nvPicPr>
            <p:cNvPr id="40" name="그림 39">
              <a:extLst>
                <a:ext uri="{FF2B5EF4-FFF2-40B4-BE49-F238E27FC236}">
                  <a16:creationId xmlns:a16="http://schemas.microsoft.com/office/drawing/2014/main" id="{E29220E0-4386-4FA8-914C-0E08047B1330}"/>
                </a:ext>
              </a:extLst>
            </p:cNvPr>
            <p:cNvPicPr>
              <a:picLocks/>
            </p:cNvPicPr>
            <p:nvPr/>
          </p:nvPicPr>
          <p:blipFill rotWithShape="1">
            <a:blip r:embed="rId17">
              <a:extLst>
                <a:ext uri="{BEBA8EAE-BF5A-486C-A8C5-ECC9F3942E4B}">
                  <a14:imgProps xmlns:a14="http://schemas.microsoft.com/office/drawing/2010/main">
                    <a14:imgLayer r:embed="rId18">
                      <a14:imgEffect>
                        <a14:sharpenSoften amount="50000"/>
                      </a14:imgEffect>
                      <a14:imgEffect>
                        <a14:brightnessContrast bright="-20000" contrast="40000"/>
                      </a14:imgEffect>
                    </a14:imgLayer>
                  </a14:imgProps>
                </a:ext>
                <a:ext uri="{28A0092B-C50C-407E-A947-70E740481C1C}">
                  <a14:useLocalDpi xmlns:a14="http://schemas.microsoft.com/office/drawing/2010/main"/>
                </a:ext>
              </a:extLst>
            </a:blip>
            <a:srcRect/>
            <a:stretch/>
          </p:blipFill>
          <p:spPr>
            <a:xfrm>
              <a:off x="11043165" y="2155731"/>
              <a:ext cx="1800000" cy="1292400"/>
            </a:xfrm>
            <a:prstGeom prst="rect">
              <a:avLst/>
            </a:prstGeom>
            <a:ln w="6350">
              <a:solidFill>
                <a:schemeClr val="tx1"/>
              </a:solidFill>
            </a:ln>
          </p:spPr>
        </p:pic>
        <p:pic>
          <p:nvPicPr>
            <p:cNvPr id="41" name="그림 40">
              <a:extLst>
                <a:ext uri="{FF2B5EF4-FFF2-40B4-BE49-F238E27FC236}">
                  <a16:creationId xmlns:a16="http://schemas.microsoft.com/office/drawing/2014/main" id="{514599A1-928E-4FBB-99F4-326F67F8BF45}"/>
                </a:ext>
              </a:extLst>
            </p:cNvPr>
            <p:cNvPicPr>
              <a:picLocks/>
            </p:cNvPicPr>
            <p:nvPr/>
          </p:nvPicPr>
          <p:blipFill rotWithShape="1">
            <a:blip r:embed="rId19">
              <a:extLst>
                <a:ext uri="{BEBA8EAE-BF5A-486C-A8C5-ECC9F3942E4B}">
                  <a14:imgProps xmlns:a14="http://schemas.microsoft.com/office/drawing/2010/main">
                    <a14:imgLayer r:embed="rId20">
                      <a14:imgEffect>
                        <a14:sharpenSoften amount="50000"/>
                      </a14:imgEffect>
                      <a14:imgEffect>
                        <a14:brightnessContrast bright="-16000" contrast="25000"/>
                      </a14:imgEffect>
                    </a14:imgLayer>
                  </a14:imgProps>
                </a:ext>
                <a:ext uri="{28A0092B-C50C-407E-A947-70E740481C1C}">
                  <a14:useLocalDpi xmlns:a14="http://schemas.microsoft.com/office/drawing/2010/main"/>
                </a:ext>
              </a:extLst>
            </a:blip>
            <a:srcRect/>
            <a:stretch/>
          </p:blipFill>
          <p:spPr>
            <a:xfrm>
              <a:off x="11043165" y="3588327"/>
              <a:ext cx="1800000" cy="1292400"/>
            </a:xfrm>
            <a:prstGeom prst="rect">
              <a:avLst/>
            </a:prstGeom>
            <a:ln w="6350">
              <a:solidFill>
                <a:schemeClr val="tx1"/>
              </a:solidFill>
            </a:ln>
          </p:spPr>
        </p:pic>
        <p:pic>
          <p:nvPicPr>
            <p:cNvPr id="42" name="그림 41">
              <a:extLst>
                <a:ext uri="{FF2B5EF4-FFF2-40B4-BE49-F238E27FC236}">
                  <a16:creationId xmlns:a16="http://schemas.microsoft.com/office/drawing/2014/main" id="{340B03F6-08F5-408E-8250-6FFB3E31C9B1}"/>
                </a:ext>
              </a:extLst>
            </p:cNvPr>
            <p:cNvPicPr>
              <a:picLocks/>
            </p:cNvPicPr>
            <p:nvPr/>
          </p:nvPicPr>
          <p:blipFill rotWithShape="1">
            <a:blip r:embed="rId21">
              <a:extLst>
                <a:ext uri="{BEBA8EAE-BF5A-486C-A8C5-ECC9F3942E4B}">
                  <a14:imgProps xmlns:a14="http://schemas.microsoft.com/office/drawing/2010/main">
                    <a14:imgLayer r:embed="rId22">
                      <a14:imgEffect>
                        <a14:brightnessContrast bright="-20000" contrast="40000"/>
                      </a14:imgEffect>
                    </a14:imgLayer>
                  </a14:imgProps>
                </a:ext>
                <a:ext uri="{28A0092B-C50C-407E-A947-70E740481C1C}">
                  <a14:useLocalDpi xmlns:a14="http://schemas.microsoft.com/office/drawing/2010/main"/>
                </a:ext>
              </a:extLst>
            </a:blip>
            <a:srcRect/>
            <a:stretch/>
          </p:blipFill>
          <p:spPr>
            <a:xfrm>
              <a:off x="11048035" y="4997958"/>
              <a:ext cx="1799999" cy="1292400"/>
            </a:xfrm>
            <a:prstGeom prst="rect">
              <a:avLst/>
            </a:prstGeom>
            <a:ln w="6350">
              <a:solidFill>
                <a:schemeClr val="tx1"/>
              </a:solidFill>
            </a:ln>
          </p:spPr>
        </p:pic>
        <p:sp>
          <p:nvSpPr>
            <p:cNvPr id="43" name="TextBox 42">
              <a:extLst>
                <a:ext uri="{FF2B5EF4-FFF2-40B4-BE49-F238E27FC236}">
                  <a16:creationId xmlns:a16="http://schemas.microsoft.com/office/drawing/2014/main" id="{90FCEA2D-05C7-48FD-8EE4-F25A29FF4EF7}"/>
                </a:ext>
              </a:extLst>
            </p:cNvPr>
            <p:cNvSpPr txBox="1"/>
            <p:nvPr/>
          </p:nvSpPr>
          <p:spPr>
            <a:xfrm>
              <a:off x="11283327" y="2127739"/>
              <a:ext cx="1319674" cy="36068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HLA-ABC</a:t>
              </a:r>
              <a:endParaRPr lang="ko-KR" altLang="en-US" sz="700" dirty="0">
                <a:latin typeface="Arial" panose="020B0604020202020204" pitchFamily="34" charset="0"/>
                <a:cs typeface="Arial" panose="020B0604020202020204" pitchFamily="34" charset="0"/>
              </a:endParaRPr>
            </a:p>
          </p:txBody>
        </p:sp>
      </p:grpSp>
      <p:sp>
        <p:nvSpPr>
          <p:cNvPr id="95" name="TextBox 94">
            <a:extLst>
              <a:ext uri="{FF2B5EF4-FFF2-40B4-BE49-F238E27FC236}">
                <a16:creationId xmlns:a16="http://schemas.microsoft.com/office/drawing/2014/main" id="{3D97BAC2-7888-411A-8CBF-F743D0EC6EDE}"/>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28</a:t>
            </a:r>
            <a:endParaRPr lang="ko-KR" altLang="en-US" sz="1050" b="1" dirty="0">
              <a:latin typeface="Arial" panose="020B0604020202020204" pitchFamily="34" charset="0"/>
              <a:cs typeface="Arial" panose="020B0604020202020204" pitchFamily="34" charset="0"/>
            </a:endParaRPr>
          </a:p>
        </p:txBody>
      </p:sp>
      <p:sp>
        <p:nvSpPr>
          <p:cNvPr id="91" name="TextBox 90">
            <a:extLst>
              <a:ext uri="{FF2B5EF4-FFF2-40B4-BE49-F238E27FC236}">
                <a16:creationId xmlns:a16="http://schemas.microsoft.com/office/drawing/2014/main" id="{0A563FE8-7228-42F8-A054-4A0EF11BB750}"/>
              </a:ext>
            </a:extLst>
          </p:cNvPr>
          <p:cNvSpPr txBox="1"/>
          <p:nvPr/>
        </p:nvSpPr>
        <p:spPr>
          <a:xfrm>
            <a:off x="1225182" y="355545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04972975-A09C-48A5-A92C-A3414DE67143}"/>
              </a:ext>
            </a:extLst>
          </p:cNvPr>
          <p:cNvSpPr txBox="1"/>
          <p:nvPr/>
        </p:nvSpPr>
        <p:spPr>
          <a:xfrm>
            <a:off x="3462344" y="355388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93" name="TextBox 92">
            <a:extLst>
              <a:ext uri="{FF2B5EF4-FFF2-40B4-BE49-F238E27FC236}">
                <a16:creationId xmlns:a16="http://schemas.microsoft.com/office/drawing/2014/main" id="{F0BF4A5B-96A0-40C1-BCBE-AF678C79B4CD}"/>
              </a:ext>
            </a:extLst>
          </p:cNvPr>
          <p:cNvSpPr txBox="1"/>
          <p:nvPr/>
        </p:nvSpPr>
        <p:spPr>
          <a:xfrm>
            <a:off x="1761416" y="3627714"/>
            <a:ext cx="936105"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Masson’s trichome</a:t>
            </a:r>
            <a:endParaRPr lang="ko-KR" altLang="en-US" sz="700" dirty="0">
              <a:latin typeface="Arial" panose="020B0604020202020204" pitchFamily="34" charset="0"/>
              <a:cs typeface="Arial" panose="020B0604020202020204" pitchFamily="34" charset="0"/>
            </a:endParaRPr>
          </a:p>
        </p:txBody>
      </p:sp>
      <p:sp>
        <p:nvSpPr>
          <p:cNvPr id="94" name="TextBox 93">
            <a:extLst>
              <a:ext uri="{FF2B5EF4-FFF2-40B4-BE49-F238E27FC236}">
                <a16:creationId xmlns:a16="http://schemas.microsoft.com/office/drawing/2014/main" id="{843A9E10-CE65-444C-AC81-65409C90A726}"/>
              </a:ext>
            </a:extLst>
          </p:cNvPr>
          <p:cNvSpPr txBox="1"/>
          <p:nvPr/>
        </p:nvSpPr>
        <p:spPr>
          <a:xfrm>
            <a:off x="4178336" y="3662214"/>
            <a:ext cx="936105"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Collagen type II</a:t>
            </a:r>
            <a:endParaRPr lang="ko-KR" altLang="en-US" sz="700" dirty="0">
              <a:latin typeface="Arial" panose="020B0604020202020204" pitchFamily="34" charset="0"/>
              <a:cs typeface="Arial" panose="020B0604020202020204" pitchFamily="34" charset="0"/>
            </a:endParaRPr>
          </a:p>
        </p:txBody>
      </p:sp>
      <p:pic>
        <p:nvPicPr>
          <p:cNvPr id="102" name="그림 101">
            <a:extLst>
              <a:ext uri="{FF2B5EF4-FFF2-40B4-BE49-F238E27FC236}">
                <a16:creationId xmlns:a16="http://schemas.microsoft.com/office/drawing/2014/main" id="{6365F1DC-994F-4060-89B9-60DAF5BF38E3}"/>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l="1" t="12583" r="949"/>
          <a:stretch/>
        </p:blipFill>
        <p:spPr>
          <a:xfrm>
            <a:off x="1447602" y="3886431"/>
            <a:ext cx="1570278" cy="1116434"/>
          </a:xfrm>
          <a:prstGeom prst="rect">
            <a:avLst/>
          </a:prstGeom>
        </p:spPr>
      </p:pic>
      <p:pic>
        <p:nvPicPr>
          <p:cNvPr id="103" name="그림 102">
            <a:extLst>
              <a:ext uri="{FF2B5EF4-FFF2-40B4-BE49-F238E27FC236}">
                <a16:creationId xmlns:a16="http://schemas.microsoft.com/office/drawing/2014/main" id="{C67F669B-E393-4F90-B0BE-842905670214}"/>
              </a:ext>
            </a:extLst>
          </p:cNvPr>
          <p:cNvPicPr>
            <a:picLocks noChangeAspect="1"/>
          </p:cNvPicPr>
          <p:nvPr/>
        </p:nvPicPr>
        <p:blipFill rotWithShape="1">
          <a:blip r:embed="rId24" cstate="print">
            <a:extLst>
              <a:ext uri="{28A0092B-C50C-407E-A947-70E740481C1C}">
                <a14:useLocalDpi xmlns:a14="http://schemas.microsoft.com/office/drawing/2010/main"/>
              </a:ext>
            </a:extLst>
          </a:blip>
          <a:srcRect t="17224" r="1762"/>
          <a:stretch/>
        </p:blipFill>
        <p:spPr>
          <a:xfrm>
            <a:off x="3799543" y="3954495"/>
            <a:ext cx="1557391" cy="1057161"/>
          </a:xfrm>
          <a:prstGeom prst="rect">
            <a:avLst/>
          </a:prstGeom>
        </p:spPr>
      </p:pic>
      <p:grpSp>
        <p:nvGrpSpPr>
          <p:cNvPr id="104" name="그룹 103">
            <a:extLst>
              <a:ext uri="{FF2B5EF4-FFF2-40B4-BE49-F238E27FC236}">
                <a16:creationId xmlns:a16="http://schemas.microsoft.com/office/drawing/2014/main" id="{501C5177-9EAF-44BF-BDA2-3185F17FCD15}"/>
              </a:ext>
            </a:extLst>
          </p:cNvPr>
          <p:cNvGrpSpPr/>
          <p:nvPr/>
        </p:nvGrpSpPr>
        <p:grpSpPr>
          <a:xfrm>
            <a:off x="1959328" y="4021292"/>
            <a:ext cx="282242" cy="343007"/>
            <a:chOff x="7973741" y="1872282"/>
            <a:chExt cx="288003" cy="97318"/>
          </a:xfrm>
        </p:grpSpPr>
        <p:cxnSp>
          <p:nvCxnSpPr>
            <p:cNvPr id="105" name="직선 연결선 104">
              <a:extLst>
                <a:ext uri="{FF2B5EF4-FFF2-40B4-BE49-F238E27FC236}">
                  <a16:creationId xmlns:a16="http://schemas.microsoft.com/office/drawing/2014/main" id="{2D30CE1F-3857-4D79-976B-CFC6FF3AECE1}"/>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직선 연결선 105">
              <a:extLst>
                <a:ext uri="{FF2B5EF4-FFF2-40B4-BE49-F238E27FC236}">
                  <a16:creationId xmlns:a16="http://schemas.microsoft.com/office/drawing/2014/main" id="{8507418A-5324-4ACB-9304-9E8754CB2460}"/>
                </a:ext>
              </a:extLst>
            </p:cNvPr>
            <p:cNvCxnSpPr/>
            <p:nvPr/>
          </p:nvCxnSpPr>
          <p:spPr>
            <a:xfrm rot="5400000">
              <a:off x="7925082" y="1920941"/>
              <a:ext cx="9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직선 연결선 106">
              <a:extLst>
                <a:ext uri="{FF2B5EF4-FFF2-40B4-BE49-F238E27FC236}">
                  <a16:creationId xmlns:a16="http://schemas.microsoft.com/office/drawing/2014/main" id="{1762EAB4-D497-47C0-B8AB-C69B1077A9BF}"/>
                </a:ext>
              </a:extLst>
            </p:cNvPr>
            <p:cNvCxnSpPr/>
            <p:nvPr/>
          </p:nvCxnSpPr>
          <p:spPr>
            <a:xfrm rot="5400000">
              <a:off x="8255899" y="1878127"/>
              <a:ext cx="116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8" name="그룹 107">
            <a:extLst>
              <a:ext uri="{FF2B5EF4-FFF2-40B4-BE49-F238E27FC236}">
                <a16:creationId xmlns:a16="http://schemas.microsoft.com/office/drawing/2014/main" id="{A74F9990-9AAB-4220-B81A-56B5103E33BE}"/>
              </a:ext>
            </a:extLst>
          </p:cNvPr>
          <p:cNvGrpSpPr/>
          <p:nvPr/>
        </p:nvGrpSpPr>
        <p:grpSpPr>
          <a:xfrm>
            <a:off x="1905776" y="3915892"/>
            <a:ext cx="724694" cy="453173"/>
            <a:chOff x="7973741" y="1872282"/>
            <a:chExt cx="288002" cy="108141"/>
          </a:xfrm>
        </p:grpSpPr>
        <p:cxnSp>
          <p:nvCxnSpPr>
            <p:cNvPr id="109" name="직선 연결선 108">
              <a:extLst>
                <a:ext uri="{FF2B5EF4-FFF2-40B4-BE49-F238E27FC236}">
                  <a16:creationId xmlns:a16="http://schemas.microsoft.com/office/drawing/2014/main" id="{43C5C10A-FBE2-4EDF-ABE8-35D49CC859F2}"/>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직선 연결선 109">
              <a:extLst>
                <a:ext uri="{FF2B5EF4-FFF2-40B4-BE49-F238E27FC236}">
                  <a16:creationId xmlns:a16="http://schemas.microsoft.com/office/drawing/2014/main" id="{B6B40C9B-01A7-4127-BEA3-DAC5CB8D6A6C}"/>
                </a:ext>
              </a:extLst>
            </p:cNvPr>
            <p:cNvCxnSpPr/>
            <p:nvPr/>
          </p:nvCxnSpPr>
          <p:spPr>
            <a:xfrm rot="5400000">
              <a:off x="7919670" y="1926353"/>
              <a:ext cx="1081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직선 연결선 110">
              <a:extLst>
                <a:ext uri="{FF2B5EF4-FFF2-40B4-BE49-F238E27FC236}">
                  <a16:creationId xmlns:a16="http://schemas.microsoft.com/office/drawing/2014/main" id="{CB23A800-455A-4088-9CE8-939633705FFC}"/>
                </a:ext>
              </a:extLst>
            </p:cNvPr>
            <p:cNvCxnSpPr/>
            <p:nvPr/>
          </p:nvCxnSpPr>
          <p:spPr>
            <a:xfrm rot="5400000">
              <a:off x="8244538" y="1889488"/>
              <a:ext cx="344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2" name="그룹 111">
            <a:extLst>
              <a:ext uri="{FF2B5EF4-FFF2-40B4-BE49-F238E27FC236}">
                <a16:creationId xmlns:a16="http://schemas.microsoft.com/office/drawing/2014/main" id="{D8AACC0B-E590-47CC-8168-47AF24BD3103}"/>
              </a:ext>
            </a:extLst>
          </p:cNvPr>
          <p:cNvGrpSpPr/>
          <p:nvPr/>
        </p:nvGrpSpPr>
        <p:grpSpPr>
          <a:xfrm>
            <a:off x="2272330" y="3989354"/>
            <a:ext cx="327983" cy="82405"/>
            <a:chOff x="7973739" y="1872282"/>
            <a:chExt cx="288004" cy="23380"/>
          </a:xfrm>
        </p:grpSpPr>
        <p:cxnSp>
          <p:nvCxnSpPr>
            <p:cNvPr id="113" name="직선 연결선 112">
              <a:extLst>
                <a:ext uri="{FF2B5EF4-FFF2-40B4-BE49-F238E27FC236}">
                  <a16:creationId xmlns:a16="http://schemas.microsoft.com/office/drawing/2014/main" id="{9FCC6435-8630-4568-8523-D0EAAEE91FFC}"/>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직선 연결선 113">
              <a:extLst>
                <a:ext uri="{FF2B5EF4-FFF2-40B4-BE49-F238E27FC236}">
                  <a16:creationId xmlns:a16="http://schemas.microsoft.com/office/drawing/2014/main" id="{12C18A2C-D74B-486C-90EA-0913BF36B91B}"/>
                </a:ext>
              </a:extLst>
            </p:cNvPr>
            <p:cNvCxnSpPr/>
            <p:nvPr/>
          </p:nvCxnSpPr>
          <p:spPr>
            <a:xfrm rot="5400000">
              <a:off x="7962050" y="1883973"/>
              <a:ext cx="233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직선 연결선 114">
              <a:extLst>
                <a:ext uri="{FF2B5EF4-FFF2-40B4-BE49-F238E27FC236}">
                  <a16:creationId xmlns:a16="http://schemas.microsoft.com/office/drawing/2014/main" id="{97FF3237-4B4C-43D0-B8D5-C3C537DA24D3}"/>
                </a:ext>
              </a:extLst>
            </p:cNvPr>
            <p:cNvCxnSpPr/>
            <p:nvPr/>
          </p:nvCxnSpPr>
          <p:spPr>
            <a:xfrm rot="5400000">
              <a:off x="8252976" y="1881049"/>
              <a:ext cx="175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TextBox 115">
            <a:extLst>
              <a:ext uri="{FF2B5EF4-FFF2-40B4-BE49-F238E27FC236}">
                <a16:creationId xmlns:a16="http://schemas.microsoft.com/office/drawing/2014/main" id="{11193AF2-D726-44AE-8039-21DDC5C4081E}"/>
              </a:ext>
            </a:extLst>
          </p:cNvPr>
          <p:cNvSpPr txBox="1"/>
          <p:nvPr/>
        </p:nvSpPr>
        <p:spPr>
          <a:xfrm>
            <a:off x="1968666" y="3990283"/>
            <a:ext cx="287258" cy="169277"/>
          </a:xfrm>
          <a:prstGeom prst="rect">
            <a:avLst/>
          </a:prstGeom>
          <a:noFill/>
        </p:spPr>
        <p:txBody>
          <a:bodyPr wrap="non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grpSp>
        <p:nvGrpSpPr>
          <p:cNvPr id="117" name="그룹 116">
            <a:extLst>
              <a:ext uri="{FF2B5EF4-FFF2-40B4-BE49-F238E27FC236}">
                <a16:creationId xmlns:a16="http://schemas.microsoft.com/office/drawing/2014/main" id="{554C01FB-3EA4-464A-8ECD-DE2AFC3122B5}"/>
              </a:ext>
            </a:extLst>
          </p:cNvPr>
          <p:cNvGrpSpPr/>
          <p:nvPr/>
        </p:nvGrpSpPr>
        <p:grpSpPr>
          <a:xfrm>
            <a:off x="4309471" y="4087858"/>
            <a:ext cx="282242" cy="343007"/>
            <a:chOff x="7973741" y="1872282"/>
            <a:chExt cx="288003" cy="97318"/>
          </a:xfrm>
        </p:grpSpPr>
        <p:cxnSp>
          <p:nvCxnSpPr>
            <p:cNvPr id="118" name="직선 연결선 117">
              <a:extLst>
                <a:ext uri="{FF2B5EF4-FFF2-40B4-BE49-F238E27FC236}">
                  <a16:creationId xmlns:a16="http://schemas.microsoft.com/office/drawing/2014/main" id="{B8854CC0-5B50-4839-BE20-4C6AEA5DC182}"/>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직선 연결선 118">
              <a:extLst>
                <a:ext uri="{FF2B5EF4-FFF2-40B4-BE49-F238E27FC236}">
                  <a16:creationId xmlns:a16="http://schemas.microsoft.com/office/drawing/2014/main" id="{7609ABA0-7E60-4DC3-9104-CFED32061F7D}"/>
                </a:ext>
              </a:extLst>
            </p:cNvPr>
            <p:cNvCxnSpPr/>
            <p:nvPr/>
          </p:nvCxnSpPr>
          <p:spPr>
            <a:xfrm rot="5400000">
              <a:off x="7925082" y="1920941"/>
              <a:ext cx="973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직선 연결선 119">
              <a:extLst>
                <a:ext uri="{FF2B5EF4-FFF2-40B4-BE49-F238E27FC236}">
                  <a16:creationId xmlns:a16="http://schemas.microsoft.com/office/drawing/2014/main" id="{46D1A0A8-461B-4596-92AB-EA65EB0DEDE5}"/>
                </a:ext>
              </a:extLst>
            </p:cNvPr>
            <p:cNvCxnSpPr/>
            <p:nvPr/>
          </p:nvCxnSpPr>
          <p:spPr>
            <a:xfrm rot="5400000">
              <a:off x="8255899" y="1878127"/>
              <a:ext cx="116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2" name="그룹 121">
            <a:extLst>
              <a:ext uri="{FF2B5EF4-FFF2-40B4-BE49-F238E27FC236}">
                <a16:creationId xmlns:a16="http://schemas.microsoft.com/office/drawing/2014/main" id="{88386227-2A1B-4DE9-89CD-70F8D8205D9A}"/>
              </a:ext>
            </a:extLst>
          </p:cNvPr>
          <p:cNvGrpSpPr/>
          <p:nvPr/>
        </p:nvGrpSpPr>
        <p:grpSpPr>
          <a:xfrm>
            <a:off x="4255920" y="3982458"/>
            <a:ext cx="724694" cy="453173"/>
            <a:chOff x="7973741" y="1872282"/>
            <a:chExt cx="288002" cy="108141"/>
          </a:xfrm>
        </p:grpSpPr>
        <p:cxnSp>
          <p:nvCxnSpPr>
            <p:cNvPr id="123" name="직선 연결선 122">
              <a:extLst>
                <a:ext uri="{FF2B5EF4-FFF2-40B4-BE49-F238E27FC236}">
                  <a16:creationId xmlns:a16="http://schemas.microsoft.com/office/drawing/2014/main" id="{76774D3D-27F6-4010-A1D7-9C676B22EDAF}"/>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직선 연결선 123">
              <a:extLst>
                <a:ext uri="{FF2B5EF4-FFF2-40B4-BE49-F238E27FC236}">
                  <a16:creationId xmlns:a16="http://schemas.microsoft.com/office/drawing/2014/main" id="{C7491C65-2AB7-4E28-B7AC-AB06B88765DD}"/>
                </a:ext>
              </a:extLst>
            </p:cNvPr>
            <p:cNvCxnSpPr/>
            <p:nvPr/>
          </p:nvCxnSpPr>
          <p:spPr>
            <a:xfrm rot="5400000">
              <a:off x="7919670" y="1926353"/>
              <a:ext cx="1081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직선 연결선 124">
              <a:extLst>
                <a:ext uri="{FF2B5EF4-FFF2-40B4-BE49-F238E27FC236}">
                  <a16:creationId xmlns:a16="http://schemas.microsoft.com/office/drawing/2014/main" id="{CBD9E0E5-A169-486D-8DFA-80FEAC222450}"/>
                </a:ext>
              </a:extLst>
            </p:cNvPr>
            <p:cNvCxnSpPr/>
            <p:nvPr/>
          </p:nvCxnSpPr>
          <p:spPr>
            <a:xfrm rot="5400000">
              <a:off x="8246995" y="1887031"/>
              <a:ext cx="294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6" name="그룹 125">
            <a:extLst>
              <a:ext uri="{FF2B5EF4-FFF2-40B4-BE49-F238E27FC236}">
                <a16:creationId xmlns:a16="http://schemas.microsoft.com/office/drawing/2014/main" id="{2317063F-71D0-4B19-9C51-31320CA7C4CC}"/>
              </a:ext>
            </a:extLst>
          </p:cNvPr>
          <p:cNvGrpSpPr/>
          <p:nvPr/>
        </p:nvGrpSpPr>
        <p:grpSpPr>
          <a:xfrm>
            <a:off x="4622474" y="4055919"/>
            <a:ext cx="327983" cy="82405"/>
            <a:chOff x="7973739" y="1872282"/>
            <a:chExt cx="288004" cy="23380"/>
          </a:xfrm>
        </p:grpSpPr>
        <p:cxnSp>
          <p:nvCxnSpPr>
            <p:cNvPr id="127" name="직선 연결선 126">
              <a:extLst>
                <a:ext uri="{FF2B5EF4-FFF2-40B4-BE49-F238E27FC236}">
                  <a16:creationId xmlns:a16="http://schemas.microsoft.com/office/drawing/2014/main" id="{B2E3541B-3866-4528-BF84-36819CF37DC3}"/>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직선 연결선 127">
              <a:extLst>
                <a:ext uri="{FF2B5EF4-FFF2-40B4-BE49-F238E27FC236}">
                  <a16:creationId xmlns:a16="http://schemas.microsoft.com/office/drawing/2014/main" id="{0D7F94BD-1178-41C1-A32C-D37FCD3B134C}"/>
                </a:ext>
              </a:extLst>
            </p:cNvPr>
            <p:cNvCxnSpPr/>
            <p:nvPr/>
          </p:nvCxnSpPr>
          <p:spPr>
            <a:xfrm rot="5400000">
              <a:off x="7962050" y="1883973"/>
              <a:ext cx="233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직선 연결선 128">
              <a:extLst>
                <a:ext uri="{FF2B5EF4-FFF2-40B4-BE49-F238E27FC236}">
                  <a16:creationId xmlns:a16="http://schemas.microsoft.com/office/drawing/2014/main" id="{4E8D31DB-5979-4F0D-A9C6-E12BC7790DA9}"/>
                </a:ext>
              </a:extLst>
            </p:cNvPr>
            <p:cNvCxnSpPr/>
            <p:nvPr/>
          </p:nvCxnSpPr>
          <p:spPr>
            <a:xfrm rot="5400000">
              <a:off x="8252976" y="1881049"/>
              <a:ext cx="175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D57DB078-523D-48E7-B47E-D1B67C3D7689}"/>
              </a:ext>
            </a:extLst>
          </p:cNvPr>
          <p:cNvSpPr txBox="1"/>
          <p:nvPr/>
        </p:nvSpPr>
        <p:spPr>
          <a:xfrm>
            <a:off x="2301511" y="3958388"/>
            <a:ext cx="287258" cy="169277"/>
          </a:xfrm>
          <a:prstGeom prst="rect">
            <a:avLst/>
          </a:prstGeom>
          <a:noFill/>
        </p:spPr>
        <p:txBody>
          <a:bodyPr wrap="non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131" name="TextBox 130">
            <a:extLst>
              <a:ext uri="{FF2B5EF4-FFF2-40B4-BE49-F238E27FC236}">
                <a16:creationId xmlns:a16="http://schemas.microsoft.com/office/drawing/2014/main" id="{48271C14-1745-4513-BB30-842ADF735156}"/>
              </a:ext>
            </a:extLst>
          </p:cNvPr>
          <p:cNvSpPr txBox="1"/>
          <p:nvPr/>
        </p:nvSpPr>
        <p:spPr>
          <a:xfrm>
            <a:off x="2133308" y="3774908"/>
            <a:ext cx="287258" cy="169277"/>
          </a:xfrm>
          <a:prstGeom prst="rect">
            <a:avLst/>
          </a:prstGeom>
          <a:noFill/>
        </p:spPr>
        <p:txBody>
          <a:bodyPr wrap="non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132" name="TextBox 131">
            <a:extLst>
              <a:ext uri="{FF2B5EF4-FFF2-40B4-BE49-F238E27FC236}">
                <a16:creationId xmlns:a16="http://schemas.microsoft.com/office/drawing/2014/main" id="{529A33F7-CAB1-4FBC-9AE3-06438367ED17}"/>
              </a:ext>
            </a:extLst>
          </p:cNvPr>
          <p:cNvSpPr txBox="1"/>
          <p:nvPr/>
        </p:nvSpPr>
        <p:spPr>
          <a:xfrm>
            <a:off x="4304507" y="4069042"/>
            <a:ext cx="287258" cy="169277"/>
          </a:xfrm>
          <a:prstGeom prst="rect">
            <a:avLst/>
          </a:prstGeom>
          <a:noFill/>
        </p:spPr>
        <p:txBody>
          <a:bodyPr wrap="non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id="{BDA8A311-BDC8-4A6E-9941-72072548B57B}"/>
              </a:ext>
            </a:extLst>
          </p:cNvPr>
          <p:cNvSpPr txBox="1"/>
          <p:nvPr/>
        </p:nvSpPr>
        <p:spPr>
          <a:xfrm>
            <a:off x="4406829" y="3840539"/>
            <a:ext cx="479121" cy="203404"/>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p=0.0070</a:t>
            </a:r>
            <a:endParaRPr lang="ko-KR" altLang="en-US" sz="500" dirty="0">
              <a:latin typeface="Arial" panose="020B0604020202020204" pitchFamily="34" charset="0"/>
              <a:cs typeface="Arial" panose="020B0604020202020204" pitchFamily="34" charset="0"/>
            </a:endParaRPr>
          </a:p>
        </p:txBody>
      </p:sp>
      <p:sp>
        <p:nvSpPr>
          <p:cNvPr id="134" name="TextBox 133">
            <a:extLst>
              <a:ext uri="{FF2B5EF4-FFF2-40B4-BE49-F238E27FC236}">
                <a16:creationId xmlns:a16="http://schemas.microsoft.com/office/drawing/2014/main" id="{85980ABB-0BD6-480F-8841-4F2C415338EA}"/>
              </a:ext>
            </a:extLst>
          </p:cNvPr>
          <p:cNvSpPr txBox="1"/>
          <p:nvPr/>
        </p:nvSpPr>
        <p:spPr>
          <a:xfrm>
            <a:off x="4652760" y="4025588"/>
            <a:ext cx="287258" cy="169277"/>
          </a:xfrm>
          <a:prstGeom prst="rect">
            <a:avLst/>
          </a:prstGeom>
          <a:noFill/>
        </p:spPr>
        <p:txBody>
          <a:bodyPr wrap="none" rtlCol="0">
            <a:spAutoFit/>
          </a:bodyPr>
          <a:lstStyle/>
          <a:p>
            <a:r>
              <a:rPr lang="en-US" altLang="ko-KR" sz="500" i="1" dirty="0" err="1">
                <a:latin typeface="Arial" panose="020B0604020202020204" pitchFamily="34" charset="0"/>
                <a:cs typeface="Arial" panose="020B0604020202020204" pitchFamily="34" charset="0"/>
              </a:rPr>
              <a:t>n.s</a:t>
            </a:r>
            <a:r>
              <a:rPr lang="en-US" altLang="ko-KR" sz="500" i="1" dirty="0">
                <a:latin typeface="Arial" panose="020B0604020202020204" pitchFamily="34" charset="0"/>
                <a:cs typeface="Arial" panose="020B0604020202020204" pitchFamily="34" charset="0"/>
              </a:rPr>
              <a:t>.</a:t>
            </a:r>
            <a:endParaRPr lang="ko-KR" altLang="en-US" sz="5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8547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4744234"/>
            <a:ext cx="5831981" cy="923330"/>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29. Histological grading of the regenerated cartilage at the full-thickness articular cartilage defect sites in rabbit knee.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Wakitani cartilage repair scoring system.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sections were semi-quantitatively analyzed with a Wakitani score. (n=3 for vehicle, n=5 for Naïve and MAST4 KO (pool) human bone marrow-derived stem cells). Data are represented as mean ± SD. Statistical analyses for (b) were performed using one-way analysis of variance (ANOVA) with Dunnett’s correction for multiple comparison test. Source data are provided as a Source Data file. </a:t>
            </a:r>
            <a:endParaRPr lang="ko-KR" altLang="ko-KR" sz="9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A50BC7B7-BEED-4803-84AD-4F3871198DFE}"/>
              </a:ext>
            </a:extLst>
          </p:cNvPr>
          <p:cNvSpPr txBox="1"/>
          <p:nvPr/>
        </p:nvSpPr>
        <p:spPr>
          <a:xfrm>
            <a:off x="559906" y="107136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121" name="TextBox 120">
            <a:extLst>
              <a:ext uri="{FF2B5EF4-FFF2-40B4-BE49-F238E27FC236}">
                <a16:creationId xmlns:a16="http://schemas.microsoft.com/office/drawing/2014/main" id="{A50BC7B7-BEED-4803-84AD-4F3871198DFE}"/>
              </a:ext>
            </a:extLst>
          </p:cNvPr>
          <p:cNvSpPr txBox="1"/>
          <p:nvPr/>
        </p:nvSpPr>
        <p:spPr>
          <a:xfrm>
            <a:off x="3183940" y="106857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8" name="직사각형 7">
            <a:extLst>
              <a:ext uri="{FF2B5EF4-FFF2-40B4-BE49-F238E27FC236}">
                <a16:creationId xmlns:a16="http://schemas.microsoft.com/office/drawing/2014/main" id="{67CFF563-C34F-43C7-B5D0-5480450277A2}"/>
              </a:ext>
            </a:extLst>
          </p:cNvPr>
          <p:cNvSpPr/>
          <p:nvPr/>
        </p:nvSpPr>
        <p:spPr>
          <a:xfrm>
            <a:off x="734081" y="1428411"/>
            <a:ext cx="2304000" cy="1463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a:extLst>
              <a:ext uri="{FF2B5EF4-FFF2-40B4-BE49-F238E27FC236}">
                <a16:creationId xmlns:a16="http://schemas.microsoft.com/office/drawing/2014/main" id="{6E2E21C3-27D3-4063-8DF5-9A1BB495CE07}"/>
              </a:ext>
            </a:extLst>
          </p:cNvPr>
          <p:cNvSpPr txBox="1"/>
          <p:nvPr/>
        </p:nvSpPr>
        <p:spPr>
          <a:xfrm>
            <a:off x="687854" y="1582989"/>
            <a:ext cx="830677"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Cell morphology</a:t>
            </a:r>
            <a:endParaRPr lang="ko-KR" altLang="en-US" sz="7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5754C56E-C270-443B-8B8D-2EA8D5B4E393}"/>
              </a:ext>
            </a:extLst>
          </p:cNvPr>
          <p:cNvSpPr txBox="1"/>
          <p:nvPr/>
        </p:nvSpPr>
        <p:spPr>
          <a:xfrm>
            <a:off x="1656312" y="2133042"/>
            <a:ext cx="1189749"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Normal (compared with </a:t>
            </a:r>
          </a:p>
          <a:p>
            <a:r>
              <a:rPr lang="en-US" altLang="ko-KR" sz="700" dirty="0">
                <a:latin typeface="Arial" panose="020B0604020202020204" pitchFamily="34" charset="0"/>
                <a:cs typeface="Arial" panose="020B0604020202020204" pitchFamily="34" charset="0"/>
              </a:rPr>
              <a:t>   host adjacent cartilage)</a:t>
            </a:r>
            <a:endParaRPr lang="ko-KR" altLang="en-US" sz="7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8F461FF-6EB6-4BFB-897B-0067B9B99AAA}"/>
              </a:ext>
            </a:extLst>
          </p:cNvPr>
          <p:cNvSpPr txBox="1"/>
          <p:nvPr/>
        </p:nvSpPr>
        <p:spPr>
          <a:xfrm>
            <a:off x="1656312" y="2342817"/>
            <a:ext cx="821059"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Slightly reduced</a:t>
            </a:r>
            <a:endParaRPr lang="ko-KR" altLang="en-US" sz="7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91B3D92B-A7AE-4D68-B37E-3EF367905BE2}"/>
              </a:ext>
            </a:extLst>
          </p:cNvPr>
          <p:cNvSpPr txBox="1"/>
          <p:nvPr/>
        </p:nvSpPr>
        <p:spPr>
          <a:xfrm>
            <a:off x="1656312" y="2439593"/>
            <a:ext cx="89800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Markedly reduced</a:t>
            </a:r>
            <a:endParaRPr lang="ko-KR" altLang="en-US" sz="7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A616FB0C-040F-4E40-9BA1-C7CB53A3FC8C}"/>
              </a:ext>
            </a:extLst>
          </p:cNvPr>
          <p:cNvSpPr txBox="1"/>
          <p:nvPr/>
        </p:nvSpPr>
        <p:spPr>
          <a:xfrm>
            <a:off x="1656312" y="2536766"/>
            <a:ext cx="112883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No metachromatic stain</a:t>
            </a:r>
            <a:endParaRPr lang="ko-KR" altLang="en-US" sz="7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0F780FDE-0835-4029-A41D-6FF79BA156A9}"/>
              </a:ext>
            </a:extLst>
          </p:cNvPr>
          <p:cNvSpPr txBox="1"/>
          <p:nvPr/>
        </p:nvSpPr>
        <p:spPr>
          <a:xfrm>
            <a:off x="1656312" y="2693909"/>
            <a:ext cx="81945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Smooth (&gt; 3/4*)</a:t>
            </a:r>
            <a:endParaRPr lang="ko-KR" altLang="en-US" sz="700"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58BAFD79-6092-4ABA-B064-6B021BDB3A7A}"/>
              </a:ext>
            </a:extLst>
          </p:cNvPr>
          <p:cNvSpPr txBox="1"/>
          <p:nvPr/>
        </p:nvSpPr>
        <p:spPr>
          <a:xfrm>
            <a:off x="1656312" y="2796335"/>
            <a:ext cx="104067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Moderate (1/2 ~ 3/4*)</a:t>
            </a:r>
            <a:endParaRPr lang="ko-KR" altLang="en-US" sz="70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FAA1F2BC-F222-4D96-BA87-30E5B0CB2B6A}"/>
              </a:ext>
            </a:extLst>
          </p:cNvPr>
          <p:cNvSpPr txBox="1"/>
          <p:nvPr/>
        </p:nvSpPr>
        <p:spPr>
          <a:xfrm>
            <a:off x="1656312" y="2893111"/>
            <a:ext cx="99578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Irregular (1/4 ~ 1/2*)</a:t>
            </a:r>
            <a:endParaRPr lang="ko-KR" altLang="en-US" sz="7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19F09D0C-2E9E-41F4-B945-B60FF14B0566}"/>
              </a:ext>
            </a:extLst>
          </p:cNvPr>
          <p:cNvSpPr txBox="1"/>
          <p:nvPr/>
        </p:nvSpPr>
        <p:spPr>
          <a:xfrm>
            <a:off x="1656312" y="2990284"/>
            <a:ext cx="121219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Severely irregular (&lt; 1/4*)</a:t>
            </a:r>
            <a:endParaRPr lang="ko-KR" altLang="en-US" sz="700"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2667BAB6-7FA0-416E-8503-42993073BFE4}"/>
              </a:ext>
            </a:extLst>
          </p:cNvPr>
          <p:cNvSpPr txBox="1"/>
          <p:nvPr/>
        </p:nvSpPr>
        <p:spPr>
          <a:xfrm>
            <a:off x="1656311" y="1679524"/>
            <a:ext cx="111601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Mostly hyaline cartilage</a:t>
            </a:r>
            <a:endParaRPr lang="ko-KR" altLang="en-US" sz="700"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9FB459DD-1874-4B28-A609-A18EA6A895EF}"/>
              </a:ext>
            </a:extLst>
          </p:cNvPr>
          <p:cNvSpPr txBox="1"/>
          <p:nvPr/>
        </p:nvSpPr>
        <p:spPr>
          <a:xfrm>
            <a:off x="1656311" y="1781950"/>
            <a:ext cx="98296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Mostly fibrocartilage</a:t>
            </a:r>
            <a:endParaRPr lang="ko-KR" altLang="en-US" sz="7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54B6A4F9-2AE9-4F54-8178-769F33885449}"/>
              </a:ext>
            </a:extLst>
          </p:cNvPr>
          <p:cNvSpPr txBox="1"/>
          <p:nvPr/>
        </p:nvSpPr>
        <p:spPr>
          <a:xfrm>
            <a:off x="1656311" y="1878726"/>
            <a:ext cx="98777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Mostly non-cartilage</a:t>
            </a:r>
            <a:endParaRPr lang="ko-KR" altLang="en-US" sz="700"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441FDFD7-A77B-4B40-8EF8-1058EF5664EF}"/>
              </a:ext>
            </a:extLst>
          </p:cNvPr>
          <p:cNvSpPr txBox="1"/>
          <p:nvPr/>
        </p:nvSpPr>
        <p:spPr>
          <a:xfrm>
            <a:off x="1656311" y="1975899"/>
            <a:ext cx="1109599"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Noncartilaginous tissue</a:t>
            </a:r>
            <a:endParaRPr lang="ko-KR" altLang="en-US" sz="700"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799F773A-756E-4DA9-ABC6-98AAF1DE460C}"/>
              </a:ext>
            </a:extLst>
          </p:cNvPr>
          <p:cNvSpPr txBox="1"/>
          <p:nvPr/>
        </p:nvSpPr>
        <p:spPr>
          <a:xfrm>
            <a:off x="1656311" y="1582989"/>
            <a:ext cx="84510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Hyaline cartilage</a:t>
            </a:r>
            <a:endParaRPr lang="ko-KR" altLang="en-US" sz="700"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8D1D5AC0-7F8B-417B-AF31-92006C5C0C50}"/>
              </a:ext>
            </a:extLst>
          </p:cNvPr>
          <p:cNvSpPr txBox="1"/>
          <p:nvPr/>
        </p:nvSpPr>
        <p:spPr>
          <a:xfrm>
            <a:off x="1656312" y="3147427"/>
            <a:ext cx="44755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&gt; 2/3 </a:t>
            </a:r>
            <a:r>
              <a:rPr lang="en-US" altLang="ko-KR" sz="700" baseline="30000" dirty="0">
                <a:latin typeface="Arial" panose="020B0604020202020204" pitchFamily="34" charset="0"/>
                <a:cs typeface="Arial" panose="020B0604020202020204" pitchFamily="34" charset="0"/>
              </a:rPr>
              <a:t>#</a:t>
            </a:r>
            <a:endParaRPr lang="ko-KR" altLang="en-US" sz="700" baseline="300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31BAEB60-5A41-4801-88DC-04D39414646A}"/>
              </a:ext>
            </a:extLst>
          </p:cNvPr>
          <p:cNvSpPr txBox="1"/>
          <p:nvPr/>
        </p:nvSpPr>
        <p:spPr>
          <a:xfrm>
            <a:off x="1656312" y="3249854"/>
            <a:ext cx="58862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1/3 ~ 2/3</a:t>
            </a:r>
            <a:r>
              <a:rPr lang="en-US" altLang="ko-KR" sz="700" baseline="30000" dirty="0">
                <a:latin typeface="Arial" panose="020B0604020202020204" pitchFamily="34" charset="0"/>
                <a:cs typeface="Arial" panose="020B0604020202020204" pitchFamily="34" charset="0"/>
              </a:rPr>
              <a:t> #</a:t>
            </a:r>
            <a:endParaRPr lang="ko-KR" altLang="en-US" sz="700"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FD89D411-06EA-4E1D-90AF-4DB7BA00EC79}"/>
              </a:ext>
            </a:extLst>
          </p:cNvPr>
          <p:cNvSpPr txBox="1"/>
          <p:nvPr/>
        </p:nvSpPr>
        <p:spPr>
          <a:xfrm>
            <a:off x="1656312" y="3346629"/>
            <a:ext cx="43794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&lt; 1/3</a:t>
            </a:r>
            <a:r>
              <a:rPr lang="en-US" altLang="ko-KR" sz="700" baseline="30000" dirty="0">
                <a:latin typeface="Arial" panose="020B0604020202020204" pitchFamily="34" charset="0"/>
                <a:cs typeface="Arial" panose="020B0604020202020204" pitchFamily="34" charset="0"/>
              </a:rPr>
              <a:t> #</a:t>
            </a:r>
            <a:endParaRPr lang="ko-KR" altLang="en-US" sz="7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9DDB3CFC-A460-4011-A501-45D642D4DD3E}"/>
              </a:ext>
            </a:extLst>
          </p:cNvPr>
          <p:cNvSpPr txBox="1"/>
          <p:nvPr/>
        </p:nvSpPr>
        <p:spPr>
          <a:xfrm>
            <a:off x="1656312" y="3502805"/>
            <a:ext cx="106311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Both edges integrated</a:t>
            </a:r>
            <a:endParaRPr lang="ko-KR" altLang="en-US" sz="700"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0D7F90A2-EAB5-48A8-8362-2B84124CAF3D}"/>
              </a:ext>
            </a:extLst>
          </p:cNvPr>
          <p:cNvSpPr txBox="1"/>
          <p:nvPr/>
        </p:nvSpPr>
        <p:spPr>
          <a:xfrm>
            <a:off x="1656312" y="3605232"/>
            <a:ext cx="100380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One edge integrated</a:t>
            </a:r>
            <a:endParaRPr lang="ko-KR" altLang="en-US" sz="700"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A5B68262-2A16-4BF8-8CF2-C8998EF6E492}"/>
              </a:ext>
            </a:extLst>
          </p:cNvPr>
          <p:cNvSpPr txBox="1"/>
          <p:nvPr/>
        </p:nvSpPr>
        <p:spPr>
          <a:xfrm>
            <a:off x="1656312" y="3702007"/>
            <a:ext cx="74251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No integration</a:t>
            </a:r>
            <a:endParaRPr lang="ko-KR" altLang="en-US" sz="700"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F71FAE7A-8CBA-4AC7-A481-D8F761208AA7}"/>
              </a:ext>
            </a:extLst>
          </p:cNvPr>
          <p:cNvSpPr txBox="1"/>
          <p:nvPr/>
        </p:nvSpPr>
        <p:spPr>
          <a:xfrm>
            <a:off x="687854" y="2134166"/>
            <a:ext cx="936475"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Matrix staining</a:t>
            </a:r>
          </a:p>
          <a:p>
            <a:r>
              <a:rPr lang="en-US" altLang="ko-KR" sz="700" dirty="0">
                <a:latin typeface="Arial" panose="020B0604020202020204" pitchFamily="34" charset="0"/>
                <a:cs typeface="Arial" panose="020B0604020202020204" pitchFamily="34" charset="0"/>
              </a:rPr>
              <a:t>   (metachromasia)</a:t>
            </a:r>
            <a:endParaRPr lang="ko-KR" altLang="en-US" sz="7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8A21E503-1177-4F73-AEFE-4942F4DBDE92}"/>
              </a:ext>
            </a:extLst>
          </p:cNvPr>
          <p:cNvSpPr txBox="1"/>
          <p:nvPr/>
        </p:nvSpPr>
        <p:spPr>
          <a:xfrm>
            <a:off x="687854" y="2690575"/>
            <a:ext cx="88838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Surface regularity</a:t>
            </a:r>
            <a:endParaRPr lang="ko-KR" altLang="en-US" sz="700"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80E678AD-FC40-4A64-A2D7-992D4B97606E}"/>
              </a:ext>
            </a:extLst>
          </p:cNvPr>
          <p:cNvSpPr txBox="1"/>
          <p:nvPr/>
        </p:nvSpPr>
        <p:spPr>
          <a:xfrm>
            <a:off x="688651" y="3145028"/>
            <a:ext cx="1051891"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Thickness of cartilage</a:t>
            </a:r>
            <a:endParaRPr lang="ko-KR" altLang="en-US" sz="7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4DB36255-A21E-42D7-AF03-95BD0FD36A66}"/>
              </a:ext>
            </a:extLst>
          </p:cNvPr>
          <p:cNvSpPr txBox="1"/>
          <p:nvPr/>
        </p:nvSpPr>
        <p:spPr>
          <a:xfrm>
            <a:off x="687854" y="3502805"/>
            <a:ext cx="936179" cy="415498"/>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Integration of donor with host adjacent cartilage</a:t>
            </a:r>
            <a:endParaRPr lang="ko-KR" altLang="en-US" sz="7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4ABC5C89-1CF3-4E72-AA80-117DFD274365}"/>
              </a:ext>
            </a:extLst>
          </p:cNvPr>
          <p:cNvSpPr txBox="1"/>
          <p:nvPr/>
        </p:nvSpPr>
        <p:spPr>
          <a:xfrm>
            <a:off x="2784399" y="2133042"/>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a:t>
            </a:r>
            <a:endParaRPr lang="ko-KR" altLang="en-US" sz="700"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6B39FA4D-1A37-4A32-9333-360122DCF6A8}"/>
              </a:ext>
            </a:extLst>
          </p:cNvPr>
          <p:cNvSpPr txBox="1"/>
          <p:nvPr/>
        </p:nvSpPr>
        <p:spPr>
          <a:xfrm>
            <a:off x="2784399" y="2342817"/>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6C07EA89-EA72-408A-9E5B-9CCB88E8F0F9}"/>
              </a:ext>
            </a:extLst>
          </p:cNvPr>
          <p:cNvSpPr txBox="1"/>
          <p:nvPr/>
        </p:nvSpPr>
        <p:spPr>
          <a:xfrm>
            <a:off x="2784399" y="2439593"/>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2</a:t>
            </a:r>
            <a:endParaRPr lang="ko-KR" altLang="en-US" sz="7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EB7E1D66-7A0B-47A6-9116-1DA754993FC0}"/>
              </a:ext>
            </a:extLst>
          </p:cNvPr>
          <p:cNvSpPr txBox="1"/>
          <p:nvPr/>
        </p:nvSpPr>
        <p:spPr>
          <a:xfrm>
            <a:off x="2784399" y="2536766"/>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3</a:t>
            </a:r>
            <a:endParaRPr lang="ko-KR" altLang="en-US" sz="700" dirty="0">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DAEC763A-9114-42B9-BB44-B5E01D70FCD9}"/>
              </a:ext>
            </a:extLst>
          </p:cNvPr>
          <p:cNvSpPr txBox="1"/>
          <p:nvPr/>
        </p:nvSpPr>
        <p:spPr>
          <a:xfrm>
            <a:off x="2784399" y="2693909"/>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a:t>
            </a:r>
            <a:endParaRPr lang="ko-KR" altLang="en-US" sz="700" dirty="0">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E5E29D5A-3BA0-4B07-82F3-AB2CDC0E49FC}"/>
              </a:ext>
            </a:extLst>
          </p:cNvPr>
          <p:cNvSpPr txBox="1"/>
          <p:nvPr/>
        </p:nvSpPr>
        <p:spPr>
          <a:xfrm>
            <a:off x="2784399" y="2796335"/>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54" name="TextBox 53">
            <a:extLst>
              <a:ext uri="{FF2B5EF4-FFF2-40B4-BE49-F238E27FC236}">
                <a16:creationId xmlns:a16="http://schemas.microsoft.com/office/drawing/2014/main" id="{971EA741-3384-49D0-9683-09E5999D7CEF}"/>
              </a:ext>
            </a:extLst>
          </p:cNvPr>
          <p:cNvSpPr txBox="1"/>
          <p:nvPr/>
        </p:nvSpPr>
        <p:spPr>
          <a:xfrm>
            <a:off x="2784399" y="2893111"/>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2</a:t>
            </a:r>
            <a:endParaRPr lang="ko-KR" altLang="en-US" sz="700"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0522971D-8260-4A2F-A773-0745341D9F2E}"/>
              </a:ext>
            </a:extLst>
          </p:cNvPr>
          <p:cNvSpPr txBox="1"/>
          <p:nvPr/>
        </p:nvSpPr>
        <p:spPr>
          <a:xfrm>
            <a:off x="2784399" y="2990284"/>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3</a:t>
            </a:r>
            <a:endParaRPr lang="ko-KR" altLang="en-US" sz="700"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4909ABF2-648C-4925-A5A6-71CB14EED527}"/>
              </a:ext>
            </a:extLst>
          </p:cNvPr>
          <p:cNvSpPr txBox="1"/>
          <p:nvPr/>
        </p:nvSpPr>
        <p:spPr>
          <a:xfrm>
            <a:off x="2784398" y="1679524"/>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8EF73749-D633-4ED1-A90B-3BD3485DE72B}"/>
              </a:ext>
            </a:extLst>
          </p:cNvPr>
          <p:cNvSpPr txBox="1"/>
          <p:nvPr/>
        </p:nvSpPr>
        <p:spPr>
          <a:xfrm>
            <a:off x="2784398" y="1781950"/>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2</a:t>
            </a:r>
            <a:endParaRPr lang="ko-KR" altLang="en-US" sz="7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6E3225BA-22F8-4D97-9339-6721F0F75E29}"/>
              </a:ext>
            </a:extLst>
          </p:cNvPr>
          <p:cNvSpPr txBox="1"/>
          <p:nvPr/>
        </p:nvSpPr>
        <p:spPr>
          <a:xfrm>
            <a:off x="2784398" y="1878726"/>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3</a:t>
            </a:r>
            <a:endParaRPr lang="ko-KR" altLang="en-US" sz="7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415233F4-972F-4958-B100-9D5CCDB1A18F}"/>
              </a:ext>
            </a:extLst>
          </p:cNvPr>
          <p:cNvSpPr txBox="1"/>
          <p:nvPr/>
        </p:nvSpPr>
        <p:spPr>
          <a:xfrm>
            <a:off x="2784398" y="1975899"/>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4</a:t>
            </a:r>
            <a:endParaRPr lang="ko-KR" altLang="en-US" sz="70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12276CE0-3CEF-4511-B41A-1AB0D33FEE8E}"/>
              </a:ext>
            </a:extLst>
          </p:cNvPr>
          <p:cNvSpPr txBox="1"/>
          <p:nvPr/>
        </p:nvSpPr>
        <p:spPr>
          <a:xfrm>
            <a:off x="2784398" y="1582989"/>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a:t>
            </a:r>
            <a:endParaRPr lang="ko-KR" altLang="en-US" sz="700"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4AD31C45-FE94-415F-AACA-C10DBF487156}"/>
              </a:ext>
            </a:extLst>
          </p:cNvPr>
          <p:cNvSpPr txBox="1"/>
          <p:nvPr/>
        </p:nvSpPr>
        <p:spPr>
          <a:xfrm>
            <a:off x="2784399" y="3147427"/>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a:t>
            </a:r>
            <a:endParaRPr lang="ko-KR" altLang="en-US" sz="7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63235817-A6CE-405A-8D8B-41883156C6C8}"/>
              </a:ext>
            </a:extLst>
          </p:cNvPr>
          <p:cNvSpPr txBox="1"/>
          <p:nvPr/>
        </p:nvSpPr>
        <p:spPr>
          <a:xfrm>
            <a:off x="2784399" y="3249854"/>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D07AEB26-90FB-4082-AC38-645B44204724}"/>
              </a:ext>
            </a:extLst>
          </p:cNvPr>
          <p:cNvSpPr txBox="1"/>
          <p:nvPr/>
        </p:nvSpPr>
        <p:spPr>
          <a:xfrm>
            <a:off x="2784399" y="3346629"/>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2</a:t>
            </a:r>
            <a:endParaRPr lang="ko-KR" altLang="en-US" sz="700"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D2ACD4D2-0CD9-4CBE-AF43-1F261894120A}"/>
              </a:ext>
            </a:extLst>
          </p:cNvPr>
          <p:cNvSpPr txBox="1"/>
          <p:nvPr/>
        </p:nvSpPr>
        <p:spPr>
          <a:xfrm>
            <a:off x="2784399" y="3502805"/>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a:t>
            </a:r>
            <a:endParaRPr lang="ko-KR" altLang="en-US" sz="700"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D4AF3668-16E0-4FDA-840A-EDE1C908AFDA}"/>
              </a:ext>
            </a:extLst>
          </p:cNvPr>
          <p:cNvSpPr txBox="1"/>
          <p:nvPr/>
        </p:nvSpPr>
        <p:spPr>
          <a:xfrm>
            <a:off x="2784399" y="3605232"/>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9DD4B666-FB85-49EF-8CE1-DC12F0612D46}"/>
              </a:ext>
            </a:extLst>
          </p:cNvPr>
          <p:cNvSpPr txBox="1"/>
          <p:nvPr/>
        </p:nvSpPr>
        <p:spPr>
          <a:xfrm>
            <a:off x="2784399" y="3702007"/>
            <a:ext cx="234360"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2</a:t>
            </a:r>
            <a:endParaRPr lang="ko-KR" altLang="en-US" sz="700" dirty="0">
              <a:latin typeface="Arial" panose="020B0604020202020204" pitchFamily="34" charset="0"/>
              <a:cs typeface="Arial" panose="020B0604020202020204" pitchFamily="34" charset="0"/>
            </a:endParaRPr>
          </a:p>
        </p:txBody>
      </p:sp>
      <p:cxnSp>
        <p:nvCxnSpPr>
          <p:cNvPr id="4" name="직선 연결선 3">
            <a:extLst>
              <a:ext uri="{FF2B5EF4-FFF2-40B4-BE49-F238E27FC236}">
                <a16:creationId xmlns:a16="http://schemas.microsoft.com/office/drawing/2014/main" id="{61A1EF2F-FB35-4955-BD22-65755E9A408A}"/>
              </a:ext>
            </a:extLst>
          </p:cNvPr>
          <p:cNvCxnSpPr/>
          <p:nvPr/>
        </p:nvCxnSpPr>
        <p:spPr>
          <a:xfrm>
            <a:off x="733125" y="1576490"/>
            <a:ext cx="230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9358C78D-B84F-418B-8CD4-ABD5042750E2}"/>
              </a:ext>
            </a:extLst>
          </p:cNvPr>
          <p:cNvCxnSpPr/>
          <p:nvPr/>
        </p:nvCxnSpPr>
        <p:spPr>
          <a:xfrm>
            <a:off x="720127" y="3944888"/>
            <a:ext cx="22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직선 연결선 74">
            <a:extLst>
              <a:ext uri="{FF2B5EF4-FFF2-40B4-BE49-F238E27FC236}">
                <a16:creationId xmlns:a16="http://schemas.microsoft.com/office/drawing/2014/main" id="{A616C74A-CECC-4330-9BA6-E6A7C2D4C98D}"/>
              </a:ext>
            </a:extLst>
          </p:cNvPr>
          <p:cNvCxnSpPr/>
          <p:nvPr/>
        </p:nvCxnSpPr>
        <p:spPr>
          <a:xfrm>
            <a:off x="733125" y="1419457"/>
            <a:ext cx="230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CBB2605A-05FD-4EA9-8A27-B21797193CCD}"/>
              </a:ext>
            </a:extLst>
          </p:cNvPr>
          <p:cNvSpPr txBox="1"/>
          <p:nvPr/>
        </p:nvSpPr>
        <p:spPr>
          <a:xfrm>
            <a:off x="720128" y="1403611"/>
            <a:ext cx="572593" cy="200055"/>
          </a:xfrm>
          <a:prstGeom prst="rect">
            <a:avLst/>
          </a:prstGeom>
          <a:noFill/>
        </p:spPr>
        <p:txBody>
          <a:bodyPr wrap="none" rtlCol="0">
            <a:spAutoFit/>
          </a:bodyPr>
          <a:lstStyle/>
          <a:p>
            <a:r>
              <a:rPr lang="en-US" altLang="ko-KR" sz="700" b="1" dirty="0">
                <a:latin typeface="Arial" panose="020B0604020202020204" pitchFamily="34" charset="0"/>
                <a:cs typeface="Arial" panose="020B0604020202020204" pitchFamily="34" charset="0"/>
              </a:rPr>
              <a:t>Category</a:t>
            </a:r>
            <a:endParaRPr lang="ko-KR" altLang="en-US" sz="700" b="1"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EE6E53C5-744D-42A3-851E-25065C06352E}"/>
              </a:ext>
            </a:extLst>
          </p:cNvPr>
          <p:cNvSpPr txBox="1"/>
          <p:nvPr/>
        </p:nvSpPr>
        <p:spPr>
          <a:xfrm>
            <a:off x="2643312" y="1400843"/>
            <a:ext cx="433132" cy="200055"/>
          </a:xfrm>
          <a:prstGeom prst="rect">
            <a:avLst/>
          </a:prstGeom>
          <a:noFill/>
        </p:spPr>
        <p:txBody>
          <a:bodyPr wrap="none" rtlCol="0">
            <a:spAutoFit/>
          </a:bodyPr>
          <a:lstStyle/>
          <a:p>
            <a:r>
              <a:rPr lang="en-US" altLang="ko-KR" sz="700" b="1" dirty="0">
                <a:latin typeface="Arial" panose="020B0604020202020204" pitchFamily="34" charset="0"/>
                <a:cs typeface="Arial" panose="020B0604020202020204" pitchFamily="34" charset="0"/>
              </a:rPr>
              <a:t>Score</a:t>
            </a:r>
            <a:endParaRPr lang="ko-KR" altLang="en-US" sz="700" b="1"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77B5BF1E-8DE9-4D6D-9192-B83A4D8DC268}"/>
              </a:ext>
            </a:extLst>
          </p:cNvPr>
          <p:cNvSpPr txBox="1"/>
          <p:nvPr/>
        </p:nvSpPr>
        <p:spPr>
          <a:xfrm>
            <a:off x="733125" y="1186625"/>
            <a:ext cx="2289409" cy="215444"/>
          </a:xfrm>
          <a:prstGeom prst="rect">
            <a:avLst/>
          </a:prstGeom>
          <a:noFill/>
        </p:spPr>
        <p:txBody>
          <a:bodyPr wrap="none" rtlCol="0">
            <a:spAutoFit/>
          </a:bodyPr>
          <a:lstStyle/>
          <a:p>
            <a:r>
              <a:rPr lang="en-US" altLang="ko-KR" sz="800" dirty="0">
                <a:latin typeface="Arial" panose="020B0604020202020204" pitchFamily="34" charset="0"/>
                <a:cs typeface="Arial" panose="020B0604020202020204" pitchFamily="34" charset="0"/>
              </a:rPr>
              <a:t>Histological grading scale for cartilage repair</a:t>
            </a:r>
            <a:r>
              <a:rPr lang="en-US" altLang="ko-KR" sz="800" baseline="30000" dirty="0">
                <a:latin typeface="Arial" panose="020B0604020202020204" pitchFamily="34" charset="0"/>
                <a:cs typeface="Arial" panose="020B0604020202020204" pitchFamily="34" charset="0"/>
              </a:rPr>
              <a:t>30</a:t>
            </a:r>
            <a:endParaRPr lang="ko-KR" altLang="en-US" sz="800" baseline="30000" dirty="0">
              <a:latin typeface="Arial" panose="020B0604020202020204" pitchFamily="34" charset="0"/>
              <a:cs typeface="Arial" panose="020B0604020202020204" pitchFamily="34" charset="0"/>
            </a:endParaRPr>
          </a:p>
        </p:txBody>
      </p:sp>
      <p:sp>
        <p:nvSpPr>
          <p:cNvPr id="79" name="TextBox 78">
            <a:extLst>
              <a:ext uri="{FF2B5EF4-FFF2-40B4-BE49-F238E27FC236}">
                <a16:creationId xmlns:a16="http://schemas.microsoft.com/office/drawing/2014/main" id="{D930B176-4FB4-4C78-A206-E879C9C14105}"/>
              </a:ext>
            </a:extLst>
          </p:cNvPr>
          <p:cNvSpPr txBox="1"/>
          <p:nvPr/>
        </p:nvSpPr>
        <p:spPr>
          <a:xfrm>
            <a:off x="670183" y="3970058"/>
            <a:ext cx="2351286" cy="492443"/>
          </a:xfrm>
          <a:prstGeom prst="rect">
            <a:avLst/>
          </a:prstGeom>
          <a:noFill/>
        </p:spPr>
        <p:txBody>
          <a:bodyPr wrap="square" rtlCol="0">
            <a:spAutoFit/>
          </a:bodyPr>
          <a:lstStyle/>
          <a:p>
            <a:r>
              <a:rPr lang="en-US" altLang="ko-KR" sz="800" dirty="0">
                <a:latin typeface="Arial" panose="020B0604020202020204" pitchFamily="34" charset="0"/>
                <a:cs typeface="Arial" panose="020B0604020202020204" pitchFamily="34" charset="0"/>
              </a:rPr>
              <a:t>*</a:t>
            </a:r>
            <a:r>
              <a:rPr lang="en-US" altLang="ko-KR" sz="600" dirty="0">
                <a:latin typeface="Arial" panose="020B0604020202020204" pitchFamily="34" charset="0"/>
                <a:cs typeface="Arial" panose="020B0604020202020204" pitchFamily="34" charset="0"/>
              </a:rPr>
              <a:t> Total smooth area of reparative cartilage compared with entire </a:t>
            </a:r>
            <a:br>
              <a:rPr lang="en-US" altLang="ko-KR" sz="600" dirty="0">
                <a:latin typeface="Arial" panose="020B0604020202020204" pitchFamily="34" charset="0"/>
                <a:cs typeface="Arial" panose="020B0604020202020204" pitchFamily="34" charset="0"/>
              </a:rPr>
            </a:br>
            <a:r>
              <a:rPr lang="en-US" altLang="ko-KR" sz="600" dirty="0">
                <a:latin typeface="Arial" panose="020B0604020202020204" pitchFamily="34" charset="0"/>
                <a:cs typeface="Arial" panose="020B0604020202020204" pitchFamily="34" charset="0"/>
              </a:rPr>
              <a:t>   area of cartilage defect</a:t>
            </a:r>
          </a:p>
          <a:p>
            <a:r>
              <a:rPr lang="en-US" altLang="ko-KR" sz="800" baseline="30000" dirty="0">
                <a:latin typeface="Arial" panose="020B0604020202020204" pitchFamily="34" charset="0"/>
                <a:cs typeface="Arial" panose="020B0604020202020204" pitchFamily="34" charset="0"/>
              </a:rPr>
              <a:t>#</a:t>
            </a:r>
            <a:r>
              <a:rPr lang="en-US" altLang="ko-KR" sz="600" dirty="0">
                <a:latin typeface="Arial" panose="020B0604020202020204" pitchFamily="34" charset="0"/>
                <a:cs typeface="Arial" panose="020B0604020202020204" pitchFamily="34" charset="0"/>
              </a:rPr>
              <a:t> Average thickness of reparative cartilage compared with that </a:t>
            </a:r>
          </a:p>
          <a:p>
            <a:r>
              <a:rPr lang="en-US" altLang="ko-KR" sz="600" dirty="0">
                <a:latin typeface="Arial" panose="020B0604020202020204" pitchFamily="34" charset="0"/>
                <a:cs typeface="Arial" panose="020B0604020202020204" pitchFamily="34" charset="0"/>
              </a:rPr>
              <a:t>   of surrounding cartilage</a:t>
            </a:r>
            <a:endParaRPr lang="ko-KR" altLang="en-US" sz="600" dirty="0">
              <a:latin typeface="Arial" panose="020B0604020202020204" pitchFamily="34" charset="0"/>
              <a:cs typeface="Arial" panose="020B0604020202020204" pitchFamily="34" charset="0"/>
            </a:endParaRPr>
          </a:p>
        </p:txBody>
      </p:sp>
      <p:pic>
        <p:nvPicPr>
          <p:cNvPr id="3" name="그림 2">
            <a:extLst>
              <a:ext uri="{FF2B5EF4-FFF2-40B4-BE49-F238E27FC236}">
                <a16:creationId xmlns:a16="http://schemas.microsoft.com/office/drawing/2014/main" id="{F91205C6-594C-4F7E-9C41-166CA780FA7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68331" y="1475139"/>
            <a:ext cx="1519592" cy="1114286"/>
          </a:xfrm>
          <a:prstGeom prst="rect">
            <a:avLst/>
          </a:prstGeom>
        </p:spPr>
      </p:pic>
      <p:pic>
        <p:nvPicPr>
          <p:cNvPr id="6" name="그림 5">
            <a:extLst>
              <a:ext uri="{FF2B5EF4-FFF2-40B4-BE49-F238E27FC236}">
                <a16:creationId xmlns:a16="http://schemas.microsoft.com/office/drawing/2014/main" id="{AADF1143-02E5-44B5-8DE5-E9A198F0BE8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83889" y="1477027"/>
            <a:ext cx="1520816" cy="1114286"/>
          </a:xfrm>
          <a:prstGeom prst="rect">
            <a:avLst/>
          </a:prstGeom>
        </p:spPr>
      </p:pic>
      <p:pic>
        <p:nvPicPr>
          <p:cNvPr id="11" name="그림 10">
            <a:extLst>
              <a:ext uri="{FF2B5EF4-FFF2-40B4-BE49-F238E27FC236}">
                <a16:creationId xmlns:a16="http://schemas.microsoft.com/office/drawing/2014/main" id="{080F9864-DB81-4E61-9825-E9187EB3503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68330" y="2906356"/>
            <a:ext cx="1520816" cy="1114286"/>
          </a:xfrm>
          <a:prstGeom prst="rect">
            <a:avLst/>
          </a:prstGeom>
        </p:spPr>
      </p:pic>
      <p:pic>
        <p:nvPicPr>
          <p:cNvPr id="13" name="그림 12">
            <a:extLst>
              <a:ext uri="{FF2B5EF4-FFF2-40B4-BE49-F238E27FC236}">
                <a16:creationId xmlns:a16="http://schemas.microsoft.com/office/drawing/2014/main" id="{DBED133B-A424-422D-86A2-63E2EC8F7BF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83338" y="2910529"/>
            <a:ext cx="1425597" cy="1114286"/>
          </a:xfrm>
          <a:prstGeom prst="rect">
            <a:avLst/>
          </a:prstGeom>
        </p:spPr>
      </p:pic>
      <p:grpSp>
        <p:nvGrpSpPr>
          <p:cNvPr id="98" name="그룹 97">
            <a:extLst>
              <a:ext uri="{FF2B5EF4-FFF2-40B4-BE49-F238E27FC236}">
                <a16:creationId xmlns:a16="http://schemas.microsoft.com/office/drawing/2014/main" id="{1A035456-DC34-4869-93F5-E3FE16873CA3}"/>
              </a:ext>
            </a:extLst>
          </p:cNvPr>
          <p:cNvGrpSpPr/>
          <p:nvPr/>
        </p:nvGrpSpPr>
        <p:grpSpPr>
          <a:xfrm flipH="1">
            <a:off x="3686181" y="1731250"/>
            <a:ext cx="720597" cy="205714"/>
            <a:chOff x="7973743" y="1864436"/>
            <a:chExt cx="288000" cy="432000"/>
          </a:xfrm>
        </p:grpSpPr>
        <p:cxnSp>
          <p:nvCxnSpPr>
            <p:cNvPr id="99" name="직선 연결선 192">
              <a:extLst>
                <a:ext uri="{FF2B5EF4-FFF2-40B4-BE49-F238E27FC236}">
                  <a16:creationId xmlns:a16="http://schemas.microsoft.com/office/drawing/2014/main" id="{D79C24AD-BE26-45F9-A63D-0B0E91F02F47}"/>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직선 연결선 193">
              <a:extLst>
                <a:ext uri="{FF2B5EF4-FFF2-40B4-BE49-F238E27FC236}">
                  <a16:creationId xmlns:a16="http://schemas.microsoft.com/office/drawing/2014/main" id="{746E4814-CD8E-4E7F-95D1-FCD6D1E333FE}"/>
                </a:ext>
              </a:extLst>
            </p:cNvPr>
            <p:cNvCxnSpPr/>
            <p:nvPr/>
          </p:nvCxnSpPr>
          <p:spPr>
            <a:xfrm rot="5400000">
              <a:off x="7757745" y="2080436"/>
              <a:ext cx="4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직선 연결선 194">
              <a:extLst>
                <a:ext uri="{FF2B5EF4-FFF2-40B4-BE49-F238E27FC236}">
                  <a16:creationId xmlns:a16="http://schemas.microsoft.com/office/drawing/2014/main" id="{1A644042-7303-47CA-B3A6-2ACBF647D097}"/>
                </a:ext>
              </a:extLst>
            </p:cNvPr>
            <p:cNvCxnSpPr/>
            <p:nvPr/>
          </p:nvCxnSpPr>
          <p:spPr>
            <a:xfrm rot="5400000">
              <a:off x="8225248" y="1908777"/>
              <a:ext cx="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6" name="TextBox 105">
            <a:extLst>
              <a:ext uri="{FF2B5EF4-FFF2-40B4-BE49-F238E27FC236}">
                <a16:creationId xmlns:a16="http://schemas.microsoft.com/office/drawing/2014/main" id="{37E94E55-7979-414B-866F-F30AF84350F8}"/>
              </a:ext>
            </a:extLst>
          </p:cNvPr>
          <p:cNvSpPr txBox="1"/>
          <p:nvPr/>
        </p:nvSpPr>
        <p:spPr>
          <a:xfrm flipH="1">
            <a:off x="3798887" y="1592420"/>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p=0.0473</a:t>
            </a:r>
            <a:endParaRPr lang="ko-KR" altLang="en-US" sz="500" dirty="0">
              <a:latin typeface="Arial" panose="020B0604020202020204" pitchFamily="34" charset="0"/>
              <a:cs typeface="Arial" panose="020B0604020202020204" pitchFamily="34" charset="0"/>
            </a:endParaRPr>
          </a:p>
        </p:txBody>
      </p:sp>
      <p:grpSp>
        <p:nvGrpSpPr>
          <p:cNvPr id="113" name="그룹 112">
            <a:extLst>
              <a:ext uri="{FF2B5EF4-FFF2-40B4-BE49-F238E27FC236}">
                <a16:creationId xmlns:a16="http://schemas.microsoft.com/office/drawing/2014/main" id="{C9D30227-B5AB-4DD5-B68D-165446E5AF1D}"/>
              </a:ext>
            </a:extLst>
          </p:cNvPr>
          <p:cNvGrpSpPr/>
          <p:nvPr/>
        </p:nvGrpSpPr>
        <p:grpSpPr>
          <a:xfrm flipH="1">
            <a:off x="5286318" y="1714893"/>
            <a:ext cx="740267" cy="240139"/>
            <a:chOff x="7973743" y="1872282"/>
            <a:chExt cx="288000" cy="504291"/>
          </a:xfrm>
        </p:grpSpPr>
        <p:cxnSp>
          <p:nvCxnSpPr>
            <p:cNvPr id="114" name="직선 연결선 192">
              <a:extLst>
                <a:ext uri="{FF2B5EF4-FFF2-40B4-BE49-F238E27FC236}">
                  <a16:creationId xmlns:a16="http://schemas.microsoft.com/office/drawing/2014/main" id="{8E04DA70-4611-4036-AC63-F0CB86C7B389}"/>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직선 연결선 193">
              <a:extLst>
                <a:ext uri="{FF2B5EF4-FFF2-40B4-BE49-F238E27FC236}">
                  <a16:creationId xmlns:a16="http://schemas.microsoft.com/office/drawing/2014/main" id="{CDB65E52-FCC1-435E-B339-BB139FF485CB}"/>
                </a:ext>
              </a:extLst>
            </p:cNvPr>
            <p:cNvCxnSpPr/>
            <p:nvPr/>
          </p:nvCxnSpPr>
          <p:spPr>
            <a:xfrm rot="5400000">
              <a:off x="7721745" y="2124573"/>
              <a:ext cx="50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직선 연결선 194">
              <a:extLst>
                <a:ext uri="{FF2B5EF4-FFF2-40B4-BE49-F238E27FC236}">
                  <a16:creationId xmlns:a16="http://schemas.microsoft.com/office/drawing/2014/main" id="{CFBB4911-3C0E-440F-A21A-9CF9EBAC83AB}"/>
                </a:ext>
              </a:extLst>
            </p:cNvPr>
            <p:cNvCxnSpPr/>
            <p:nvPr/>
          </p:nvCxnSpPr>
          <p:spPr>
            <a:xfrm rot="5400000">
              <a:off x="8225248" y="1908777"/>
              <a:ext cx="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7" name="그룹 116">
            <a:extLst>
              <a:ext uri="{FF2B5EF4-FFF2-40B4-BE49-F238E27FC236}">
                <a16:creationId xmlns:a16="http://schemas.microsoft.com/office/drawing/2014/main" id="{8CA5B992-B48C-4ED0-8C11-49A3D575918C}"/>
              </a:ext>
            </a:extLst>
          </p:cNvPr>
          <p:cNvGrpSpPr/>
          <p:nvPr/>
        </p:nvGrpSpPr>
        <p:grpSpPr>
          <a:xfrm flipH="1">
            <a:off x="5649784" y="1789934"/>
            <a:ext cx="317966" cy="171429"/>
            <a:chOff x="7973743" y="1867573"/>
            <a:chExt cx="288000" cy="360000"/>
          </a:xfrm>
        </p:grpSpPr>
        <p:cxnSp>
          <p:nvCxnSpPr>
            <p:cNvPr id="118" name="직선 연결선 192">
              <a:extLst>
                <a:ext uri="{FF2B5EF4-FFF2-40B4-BE49-F238E27FC236}">
                  <a16:creationId xmlns:a16="http://schemas.microsoft.com/office/drawing/2014/main" id="{7D58135C-6D19-4104-B669-10B427C79193}"/>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직선 연결선 193">
              <a:extLst>
                <a:ext uri="{FF2B5EF4-FFF2-40B4-BE49-F238E27FC236}">
                  <a16:creationId xmlns:a16="http://schemas.microsoft.com/office/drawing/2014/main" id="{7F67CBB8-A1A9-417E-BEC3-9A5C939C3581}"/>
                </a:ext>
              </a:extLst>
            </p:cNvPr>
            <p:cNvCxnSpPr/>
            <p:nvPr/>
          </p:nvCxnSpPr>
          <p:spPr>
            <a:xfrm rot="5400000">
              <a:off x="7793745" y="2047573"/>
              <a:ext cx="36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직선 연결선 194">
              <a:extLst>
                <a:ext uri="{FF2B5EF4-FFF2-40B4-BE49-F238E27FC236}">
                  <a16:creationId xmlns:a16="http://schemas.microsoft.com/office/drawing/2014/main" id="{D8F0926B-AD24-4FD1-AB0F-C1E8C79F768E}"/>
                </a:ext>
              </a:extLst>
            </p:cNvPr>
            <p:cNvCxnSpPr/>
            <p:nvPr/>
          </p:nvCxnSpPr>
          <p:spPr>
            <a:xfrm rot="5400000">
              <a:off x="8225248" y="1908777"/>
              <a:ext cx="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9" name="그룹 128">
            <a:extLst>
              <a:ext uri="{FF2B5EF4-FFF2-40B4-BE49-F238E27FC236}">
                <a16:creationId xmlns:a16="http://schemas.microsoft.com/office/drawing/2014/main" id="{916D6C4C-5D1C-47EB-84F8-5AF2D0CF9A34}"/>
              </a:ext>
            </a:extLst>
          </p:cNvPr>
          <p:cNvGrpSpPr/>
          <p:nvPr/>
        </p:nvGrpSpPr>
        <p:grpSpPr>
          <a:xfrm flipH="1">
            <a:off x="3648035" y="3169916"/>
            <a:ext cx="740267" cy="342924"/>
            <a:chOff x="7973743" y="1872282"/>
            <a:chExt cx="288000" cy="720140"/>
          </a:xfrm>
        </p:grpSpPr>
        <p:cxnSp>
          <p:nvCxnSpPr>
            <p:cNvPr id="130" name="직선 연결선 192">
              <a:extLst>
                <a:ext uri="{FF2B5EF4-FFF2-40B4-BE49-F238E27FC236}">
                  <a16:creationId xmlns:a16="http://schemas.microsoft.com/office/drawing/2014/main" id="{B5E6F974-07EA-45D9-9A73-4F33A4E33D71}"/>
                </a:ext>
              </a:extLst>
            </p:cNvPr>
            <p:cNvCxnSpPr/>
            <p:nvPr/>
          </p:nvCxnSpPr>
          <p:spPr>
            <a:xfrm>
              <a:off x="7973743" y="1872283"/>
              <a:ext cx="28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직선 연결선 193">
              <a:extLst>
                <a:ext uri="{FF2B5EF4-FFF2-40B4-BE49-F238E27FC236}">
                  <a16:creationId xmlns:a16="http://schemas.microsoft.com/office/drawing/2014/main" id="{4C3148DA-AAF3-4C4A-9309-A65966D1C7FD}"/>
                </a:ext>
              </a:extLst>
            </p:cNvPr>
            <p:cNvCxnSpPr/>
            <p:nvPr/>
          </p:nvCxnSpPr>
          <p:spPr>
            <a:xfrm rot="5400000">
              <a:off x="7613745" y="2232422"/>
              <a:ext cx="72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직선 연결선 194">
              <a:extLst>
                <a:ext uri="{FF2B5EF4-FFF2-40B4-BE49-F238E27FC236}">
                  <a16:creationId xmlns:a16="http://schemas.microsoft.com/office/drawing/2014/main" id="{ACFF830A-7479-4B7A-9CF4-F5F1C0B738B8}"/>
                </a:ext>
              </a:extLst>
            </p:cNvPr>
            <p:cNvCxnSpPr/>
            <p:nvPr/>
          </p:nvCxnSpPr>
          <p:spPr>
            <a:xfrm rot="5400000">
              <a:off x="8225248" y="1908777"/>
              <a:ext cx="729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2" name="TextBox 81">
            <a:extLst>
              <a:ext uri="{FF2B5EF4-FFF2-40B4-BE49-F238E27FC236}">
                <a16:creationId xmlns:a16="http://schemas.microsoft.com/office/drawing/2014/main" id="{1B15789D-A5C7-4FC2-BAAE-3DBFB1A9E73C}"/>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29</a:t>
            </a:r>
            <a:endParaRPr lang="ko-KR" altLang="en-US" sz="1050" b="1" dirty="0">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id="{AC5BEA43-CF98-479B-8A4C-A68E917CB85E}"/>
              </a:ext>
            </a:extLst>
          </p:cNvPr>
          <p:cNvSpPr txBox="1"/>
          <p:nvPr/>
        </p:nvSpPr>
        <p:spPr>
          <a:xfrm flipH="1">
            <a:off x="5429713" y="1577180"/>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p=0.0002</a:t>
            </a:r>
            <a:endParaRPr lang="ko-KR" altLang="en-US" sz="500" dirty="0">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9E3C07C2-474F-4E21-85A5-F0E59F947963}"/>
              </a:ext>
            </a:extLst>
          </p:cNvPr>
          <p:cNvSpPr txBox="1"/>
          <p:nvPr/>
        </p:nvSpPr>
        <p:spPr>
          <a:xfrm flipH="1">
            <a:off x="5583385" y="1761404"/>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p=0.1158</a:t>
            </a:r>
            <a:endParaRPr lang="ko-KR" altLang="en-US" sz="500" dirty="0">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4BA3B82A-D652-49E1-9B9F-E5F08E10079F}"/>
              </a:ext>
            </a:extLst>
          </p:cNvPr>
          <p:cNvSpPr txBox="1"/>
          <p:nvPr/>
        </p:nvSpPr>
        <p:spPr>
          <a:xfrm flipH="1">
            <a:off x="3798887" y="3030404"/>
            <a:ext cx="450764" cy="169277"/>
          </a:xfrm>
          <a:prstGeom prst="rect">
            <a:avLst/>
          </a:prstGeom>
          <a:noFill/>
        </p:spPr>
        <p:txBody>
          <a:bodyPr wrap="none" rtlCol="0">
            <a:spAutoFit/>
          </a:bodyPr>
          <a:lstStyle/>
          <a:p>
            <a:r>
              <a:rPr lang="en-US" altLang="ko-KR" sz="500" dirty="0">
                <a:latin typeface="Arial" panose="020B0604020202020204" pitchFamily="34" charset="0"/>
                <a:cs typeface="Arial" panose="020B0604020202020204" pitchFamily="34" charset="0"/>
              </a:rPr>
              <a:t>p=0.0328</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6671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112F1DEF-6D59-4B49-B11E-1E4CE5FBD9D8}"/>
              </a:ext>
            </a:extLst>
          </p:cNvPr>
          <p:cNvSpPr txBox="1"/>
          <p:nvPr/>
        </p:nvSpPr>
        <p:spPr>
          <a:xfrm>
            <a:off x="476672" y="3431530"/>
            <a:ext cx="5952328" cy="1338828"/>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3. Sox9 expression in wild-type and Mast4-depleted C3H10T1/2 cells.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Endogenous Sox9 protein expression was examined in the undifferentiated wild-type and Mast4-depleted C3H10T1/2 cells. Band intensities representing Sox9 expression level were converted by densitometry using ImageJ software into the ratio of Sox9 to </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-actin.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 mRNA expression of Sox9 in the undifferentiated wild-type and Mast4-depleted C3H10T1/2 cells was examined by qRT-PCR.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statistical analysis for (b)</a:t>
            </a:r>
            <a:r>
              <a:rPr lang="en-US" altLang="ko-KR" sz="900" dirty="0">
                <a:latin typeface="Arial" panose="020B0604020202020204" pitchFamily="34" charset="0"/>
                <a:cs typeface="Arial" panose="020B0604020202020204" pitchFamily="34" charset="0"/>
              </a:rPr>
              <a:t>. Source data are provided as a Source Data file. </a:t>
            </a:r>
            <a:r>
              <a:rPr lang="en-US" altLang="ko-KR" sz="900" dirty="0" err="1">
                <a:latin typeface="Arial" panose="020B0604020202020204" pitchFamily="34" charset="0"/>
                <a:cs typeface="Arial" panose="020B0604020202020204" pitchFamily="34" charset="0"/>
              </a:rPr>
              <a:t>n.s</a:t>
            </a:r>
            <a:r>
              <a:rPr lang="en-US" altLang="ko-KR" sz="900" dirty="0">
                <a:latin typeface="Arial" panose="020B0604020202020204" pitchFamily="34" charset="0"/>
                <a:cs typeface="Arial" panose="020B0604020202020204" pitchFamily="34" charset="0"/>
              </a:rPr>
              <a:t>. not significant. </a:t>
            </a:r>
            <a:endParaRPr lang="ko-KR" altLang="ko-KR" sz="900" b="1"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54E873E8-498A-4012-A03F-6F150A4DC362}"/>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3</a:t>
            </a:r>
            <a:endParaRPr lang="ko-KR" altLang="en-US" sz="1050" b="1" dirty="0">
              <a:latin typeface="Arial" panose="020B0604020202020204" pitchFamily="34" charset="0"/>
              <a:cs typeface="Arial" panose="020B0604020202020204" pitchFamily="34" charset="0"/>
            </a:endParaRPr>
          </a:p>
        </p:txBody>
      </p:sp>
      <p:graphicFrame>
        <p:nvGraphicFramePr>
          <p:cNvPr id="48" name="개체 47">
            <a:extLst>
              <a:ext uri="{FF2B5EF4-FFF2-40B4-BE49-F238E27FC236}">
                <a16:creationId xmlns:a16="http://schemas.microsoft.com/office/drawing/2014/main" id="{AC0C4C03-E5C1-485A-9907-6224A145C502}"/>
              </a:ext>
            </a:extLst>
          </p:cNvPr>
          <p:cNvGraphicFramePr>
            <a:graphicFrameLocks noChangeAspect="1"/>
          </p:cNvGraphicFramePr>
          <p:nvPr>
            <p:extLst>
              <p:ext uri="{D42A27DB-BD31-4B8C-83A1-F6EECF244321}">
                <p14:modId xmlns:p14="http://schemas.microsoft.com/office/powerpoint/2010/main" val="1582941430"/>
              </p:ext>
            </p:extLst>
          </p:nvPr>
        </p:nvGraphicFramePr>
        <p:xfrm>
          <a:off x="4473552" y="1125252"/>
          <a:ext cx="1630363" cy="1733550"/>
        </p:xfrm>
        <a:graphic>
          <a:graphicData uri="http://schemas.openxmlformats.org/presentationml/2006/ole">
            <mc:AlternateContent xmlns:mc="http://schemas.openxmlformats.org/markup-compatibility/2006">
              <mc:Choice xmlns:v="urn:schemas-microsoft-com:vml" Requires="v">
                <p:oleObj spid="_x0000_s6530" name="Prism 9" r:id="rId3" imgW="1630593" imgH="1734295" progId="Prism9.Document">
                  <p:embed/>
                </p:oleObj>
              </mc:Choice>
              <mc:Fallback>
                <p:oleObj name="Prism 9" r:id="rId3" imgW="1630593" imgH="1734295" progId="Prism9.Document">
                  <p:embed/>
                  <p:pic>
                    <p:nvPicPr>
                      <p:cNvPr id="11" name="개체 10">
                        <a:extLst>
                          <a:ext uri="{FF2B5EF4-FFF2-40B4-BE49-F238E27FC236}">
                            <a16:creationId xmlns:a16="http://schemas.microsoft.com/office/drawing/2014/main" id="{FB54F47D-AA1D-41B0-B751-07F37FFDFFAE}"/>
                          </a:ext>
                        </a:extLst>
                      </p:cNvPr>
                      <p:cNvPicPr/>
                      <p:nvPr/>
                    </p:nvPicPr>
                    <p:blipFill>
                      <a:blip r:embed="rId4"/>
                      <a:stretch>
                        <a:fillRect/>
                      </a:stretch>
                    </p:blipFill>
                    <p:spPr>
                      <a:xfrm>
                        <a:off x="4473552" y="1125252"/>
                        <a:ext cx="1630363" cy="1733550"/>
                      </a:xfrm>
                      <a:prstGeom prst="rect">
                        <a:avLst/>
                      </a:prstGeom>
                    </p:spPr>
                  </p:pic>
                </p:oleObj>
              </mc:Fallback>
            </mc:AlternateContent>
          </a:graphicData>
        </a:graphic>
      </p:graphicFrame>
      <p:sp>
        <p:nvSpPr>
          <p:cNvPr id="49" name="TextBox 48">
            <a:extLst>
              <a:ext uri="{FF2B5EF4-FFF2-40B4-BE49-F238E27FC236}">
                <a16:creationId xmlns:a16="http://schemas.microsoft.com/office/drawing/2014/main" id="{7980976C-73ED-4D69-9689-139656FA549F}"/>
              </a:ext>
            </a:extLst>
          </p:cNvPr>
          <p:cNvSpPr txBox="1"/>
          <p:nvPr/>
        </p:nvSpPr>
        <p:spPr>
          <a:xfrm>
            <a:off x="1293604" y="1417039"/>
            <a:ext cx="813923"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59D18102-B84E-4F8D-9C5B-EA2FD7EF7DF2}"/>
              </a:ext>
            </a:extLst>
          </p:cNvPr>
          <p:cNvSpPr txBox="1"/>
          <p:nvPr/>
        </p:nvSpPr>
        <p:spPr>
          <a:xfrm>
            <a:off x="1406403" y="1606548"/>
            <a:ext cx="403588"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802CDCC4-ABBE-420F-AF42-1AEDA65CDA9D}"/>
              </a:ext>
            </a:extLst>
          </p:cNvPr>
          <p:cNvSpPr txBox="1"/>
          <p:nvPr/>
        </p:nvSpPr>
        <p:spPr>
          <a:xfrm>
            <a:off x="1574454" y="1606548"/>
            <a:ext cx="403588"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KO</a:t>
            </a:r>
            <a:endParaRPr lang="ko-KR" altLang="en-US" sz="700" dirty="0">
              <a:latin typeface="Arial" panose="020B0604020202020204" pitchFamily="34" charset="0"/>
              <a:cs typeface="Arial" panose="020B0604020202020204" pitchFamily="34" charset="0"/>
            </a:endParaRPr>
          </a:p>
        </p:txBody>
      </p:sp>
      <p:cxnSp>
        <p:nvCxnSpPr>
          <p:cNvPr id="54" name="직선 연결선 53">
            <a:extLst>
              <a:ext uri="{FF2B5EF4-FFF2-40B4-BE49-F238E27FC236}">
                <a16:creationId xmlns:a16="http://schemas.microsoft.com/office/drawing/2014/main" id="{3812DD94-2B57-4996-AF23-1E4438961DCC}"/>
              </a:ext>
            </a:extLst>
          </p:cNvPr>
          <p:cNvCxnSpPr/>
          <p:nvPr/>
        </p:nvCxnSpPr>
        <p:spPr>
          <a:xfrm>
            <a:off x="1519980" y="1592440"/>
            <a:ext cx="34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5" name="Picture 5">
            <a:extLst>
              <a:ext uri="{FF2B5EF4-FFF2-40B4-BE49-F238E27FC236}">
                <a16:creationId xmlns:a16="http://schemas.microsoft.com/office/drawing/2014/main" id="{BBB38B36-9DAB-4C52-A499-CB20592545C5}"/>
              </a:ext>
            </a:extLst>
          </p:cNvPr>
          <p:cNvPicPr preferRelativeResize="0">
            <a:picLocks noChangeArrowheads="1"/>
          </p:cNvPicPr>
          <p:nvPr/>
        </p:nvPicPr>
        <p:blipFill rotWithShape="1">
          <a:blip r:embed="rId5">
            <a:extLst>
              <a:ext uri="{BEBA8EAE-BF5A-486C-A8C5-ECC9F3942E4B}">
                <a14:imgProps xmlns:a14="http://schemas.microsoft.com/office/drawing/2010/main">
                  <a14:imgLayer r:embed="rId6">
                    <a14:imgEffect>
                      <a14:brightnessContrast bright="18000" contrast="40000"/>
                    </a14:imgEffect>
                  </a14:imgLayer>
                </a14:imgProps>
              </a:ext>
              <a:ext uri="{28A0092B-C50C-407E-A947-70E740481C1C}">
                <a14:useLocalDpi xmlns:a14="http://schemas.microsoft.com/office/drawing/2010/main"/>
              </a:ext>
            </a:extLst>
          </a:blip>
          <a:srcRect/>
          <a:stretch/>
        </p:blipFill>
        <p:spPr bwMode="auto">
          <a:xfrm>
            <a:off x="1516767" y="1786753"/>
            <a:ext cx="342857"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9" name="TextBox 58">
            <a:extLst>
              <a:ext uri="{FF2B5EF4-FFF2-40B4-BE49-F238E27FC236}">
                <a16:creationId xmlns:a16="http://schemas.microsoft.com/office/drawing/2014/main" id="{957FEB86-E798-4B75-BCD0-8D86D870F159}"/>
              </a:ext>
            </a:extLst>
          </p:cNvPr>
          <p:cNvSpPr txBox="1"/>
          <p:nvPr/>
        </p:nvSpPr>
        <p:spPr>
          <a:xfrm>
            <a:off x="1819350" y="1751366"/>
            <a:ext cx="46497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Sox9</a:t>
            </a:r>
            <a:endParaRPr lang="ko-KR" altLang="en-US" sz="7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A2DD6532-70E8-4760-97A2-6983A1AFED3E}"/>
              </a:ext>
            </a:extLst>
          </p:cNvPr>
          <p:cNvSpPr txBox="1"/>
          <p:nvPr/>
        </p:nvSpPr>
        <p:spPr>
          <a:xfrm>
            <a:off x="1819350" y="1926141"/>
            <a:ext cx="464976" cy="200055"/>
          </a:xfrm>
          <a:prstGeom prst="rect">
            <a:avLst/>
          </a:prstGeom>
          <a:noFill/>
        </p:spPr>
        <p:txBody>
          <a:bodyPr wrap="square" rtlCol="0">
            <a:spAutoFit/>
          </a:bodyPr>
          <a:lstStyle/>
          <a:p>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FA4680E1-9D36-4405-A990-ECCC86508D2E}"/>
              </a:ext>
            </a:extLst>
          </p:cNvPr>
          <p:cNvSpPr txBox="1"/>
          <p:nvPr/>
        </p:nvSpPr>
        <p:spPr>
          <a:xfrm rot="16200000">
            <a:off x="889525" y="1832295"/>
            <a:ext cx="523283"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Protein</a:t>
            </a:r>
            <a:endParaRPr lang="ko-KR" altLang="en-US" sz="700" dirty="0">
              <a:latin typeface="Arial" panose="020B0604020202020204" pitchFamily="34" charset="0"/>
              <a:cs typeface="Arial" panose="020B0604020202020204" pitchFamily="34" charset="0"/>
            </a:endParaRPr>
          </a:p>
        </p:txBody>
      </p:sp>
      <p:cxnSp>
        <p:nvCxnSpPr>
          <p:cNvPr id="62" name="직선 연결선[R] 2">
            <a:extLst>
              <a:ext uri="{FF2B5EF4-FFF2-40B4-BE49-F238E27FC236}">
                <a16:creationId xmlns:a16="http://schemas.microsoft.com/office/drawing/2014/main" id="{D77F95E8-0F5A-469C-920E-A79ED56A6997}"/>
              </a:ext>
            </a:extLst>
          </p:cNvPr>
          <p:cNvCxnSpPr/>
          <p:nvPr/>
        </p:nvCxnSpPr>
        <p:spPr>
          <a:xfrm>
            <a:off x="1239199" y="1774933"/>
            <a:ext cx="0" cy="306679"/>
          </a:xfrm>
          <a:prstGeom prst="line">
            <a:avLst/>
          </a:prstGeom>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464C1E70-2E3D-46D6-BDEB-4F3B1387E17A}"/>
              </a:ext>
            </a:extLst>
          </p:cNvPr>
          <p:cNvSpPr txBox="1"/>
          <p:nvPr/>
        </p:nvSpPr>
        <p:spPr>
          <a:xfrm rot="10800000" flipV="1">
            <a:off x="1750393" y="1606263"/>
            <a:ext cx="28405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pic>
        <p:nvPicPr>
          <p:cNvPr id="64" name="Picture 2">
            <a:extLst>
              <a:ext uri="{FF2B5EF4-FFF2-40B4-BE49-F238E27FC236}">
                <a16:creationId xmlns:a16="http://schemas.microsoft.com/office/drawing/2014/main" id="{07350DAD-7217-41A7-876D-E2761D0BD96E}"/>
              </a:ext>
            </a:extLst>
          </p:cNvPr>
          <p:cNvPicPr preferRelativeResize="0">
            <a:picLocks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514636" y="1953575"/>
            <a:ext cx="342857"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5" name="TextBox 64">
            <a:extLst>
              <a:ext uri="{FF2B5EF4-FFF2-40B4-BE49-F238E27FC236}">
                <a16:creationId xmlns:a16="http://schemas.microsoft.com/office/drawing/2014/main" id="{4C7FC786-029B-452D-88D2-0DAE7C8A28A8}"/>
              </a:ext>
            </a:extLst>
          </p:cNvPr>
          <p:cNvSpPr txBox="1"/>
          <p:nvPr/>
        </p:nvSpPr>
        <p:spPr>
          <a:xfrm rot="16200000">
            <a:off x="1907111" y="1649819"/>
            <a:ext cx="1052779"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Fold induction</a:t>
            </a:r>
            <a:endParaRPr lang="ko-KR" altLang="en-US" sz="7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47DDC47B-9817-4DE6-A159-43FCA035EE25}"/>
              </a:ext>
            </a:extLst>
          </p:cNvPr>
          <p:cNvSpPr txBox="1"/>
          <p:nvPr/>
        </p:nvSpPr>
        <p:spPr>
          <a:xfrm>
            <a:off x="2625397" y="1205074"/>
            <a:ext cx="727589"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Ratio of </a:t>
            </a:r>
          </a:p>
          <a:p>
            <a:pPr algn="ctr"/>
            <a:r>
              <a:rPr lang="en-US" altLang="ko-KR" sz="700" dirty="0">
                <a:latin typeface="Arial" panose="020B0604020202020204" pitchFamily="34" charset="0"/>
                <a:cs typeface="Arial" panose="020B0604020202020204" pitchFamily="34" charset="0"/>
              </a:rPr>
              <a:t>Sox9/</a:t>
            </a: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p>
        </p:txBody>
      </p:sp>
      <p:sp>
        <p:nvSpPr>
          <p:cNvPr id="67" name="TextBox 66">
            <a:extLst>
              <a:ext uri="{FF2B5EF4-FFF2-40B4-BE49-F238E27FC236}">
                <a16:creationId xmlns:a16="http://schemas.microsoft.com/office/drawing/2014/main" id="{8A9BB132-ECB8-4510-9EAB-C5631F3EA675}"/>
              </a:ext>
            </a:extLst>
          </p:cNvPr>
          <p:cNvSpPr txBox="1"/>
          <p:nvPr/>
        </p:nvSpPr>
        <p:spPr>
          <a:xfrm>
            <a:off x="2615078" y="2434833"/>
            <a:ext cx="813922"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cxnSp>
        <p:nvCxnSpPr>
          <p:cNvPr id="68" name="직선 연결선 67">
            <a:extLst>
              <a:ext uri="{FF2B5EF4-FFF2-40B4-BE49-F238E27FC236}">
                <a16:creationId xmlns:a16="http://schemas.microsoft.com/office/drawing/2014/main" id="{16390BDB-E544-4CAF-921E-B529EF223910}"/>
              </a:ext>
            </a:extLst>
          </p:cNvPr>
          <p:cNvCxnSpPr/>
          <p:nvPr/>
        </p:nvCxnSpPr>
        <p:spPr>
          <a:xfrm>
            <a:off x="2770674" y="2441366"/>
            <a:ext cx="48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2F30F4AC-216F-4ACE-95B8-A77DE886771F}"/>
              </a:ext>
            </a:extLst>
          </p:cNvPr>
          <p:cNvSpPr txBox="1"/>
          <p:nvPr/>
        </p:nvSpPr>
        <p:spPr>
          <a:xfrm rot="16200000">
            <a:off x="3781833" y="1776528"/>
            <a:ext cx="1379525"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Relative mRNA expression</a:t>
            </a:r>
            <a:endParaRPr lang="ko-KR" altLang="en-US" sz="700"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450F11F4-60CC-49AC-B685-4998DA3F243B}"/>
              </a:ext>
            </a:extLst>
          </p:cNvPr>
          <p:cNvSpPr txBox="1"/>
          <p:nvPr/>
        </p:nvSpPr>
        <p:spPr>
          <a:xfrm>
            <a:off x="1038995" y="1175948"/>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2F1390A3-B35A-45F5-AD0C-B96297D1FB0A}"/>
              </a:ext>
            </a:extLst>
          </p:cNvPr>
          <p:cNvSpPr txBox="1"/>
          <p:nvPr/>
        </p:nvSpPr>
        <p:spPr>
          <a:xfrm>
            <a:off x="3918363" y="117594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17F42A0C-F31C-40B3-9242-8F82B0869607}"/>
              </a:ext>
            </a:extLst>
          </p:cNvPr>
          <p:cNvSpPr txBox="1"/>
          <p:nvPr/>
        </p:nvSpPr>
        <p:spPr>
          <a:xfrm>
            <a:off x="4865366" y="2606490"/>
            <a:ext cx="813922" cy="200055"/>
          </a:xfrm>
          <a:prstGeom prst="rect">
            <a:avLst/>
          </a:prstGeom>
          <a:solidFill>
            <a:schemeClr val="bg1"/>
          </a:solidFill>
        </p:spPr>
        <p:txBody>
          <a:bodyPr wrap="square" rtlCol="0">
            <a:spAutoFit/>
          </a:bodyPr>
          <a:lstStyle/>
          <a:p>
            <a:pPr algn="ctr"/>
            <a:endParaRPr lang="ko-KR" altLang="en-US" sz="700" dirty="0">
              <a:latin typeface="Arial" panose="020B0604020202020204" pitchFamily="34" charset="0"/>
              <a:cs typeface="Arial" panose="020B0604020202020204" pitchFamily="34" charset="0"/>
            </a:endParaRPr>
          </a:p>
        </p:txBody>
      </p:sp>
      <p:pic>
        <p:nvPicPr>
          <p:cNvPr id="73" name="그림 72">
            <a:extLst>
              <a:ext uri="{FF2B5EF4-FFF2-40B4-BE49-F238E27FC236}">
                <a16:creationId xmlns:a16="http://schemas.microsoft.com/office/drawing/2014/main" id="{978ED39A-11F5-4E7E-8422-A38147A2BF8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53828" y="1480048"/>
            <a:ext cx="930812" cy="975464"/>
          </a:xfrm>
          <a:prstGeom prst="rect">
            <a:avLst/>
          </a:prstGeom>
        </p:spPr>
      </p:pic>
      <p:sp>
        <p:nvSpPr>
          <p:cNvPr id="74" name="TextBox 73">
            <a:extLst>
              <a:ext uri="{FF2B5EF4-FFF2-40B4-BE49-F238E27FC236}">
                <a16:creationId xmlns:a16="http://schemas.microsoft.com/office/drawing/2014/main" id="{80A96ECA-A694-485D-A908-B4AC18104CB6}"/>
              </a:ext>
            </a:extLst>
          </p:cNvPr>
          <p:cNvSpPr txBox="1"/>
          <p:nvPr/>
        </p:nvSpPr>
        <p:spPr>
          <a:xfrm>
            <a:off x="5151412" y="1268758"/>
            <a:ext cx="333332" cy="184666"/>
          </a:xfrm>
          <a:prstGeom prst="rect">
            <a:avLst/>
          </a:prstGeom>
          <a:noFill/>
        </p:spPr>
        <p:txBody>
          <a:bodyPr wrap="square" rtlCol="0">
            <a:spAutoFit/>
          </a:bodyPr>
          <a:lstStyle/>
          <a:p>
            <a:r>
              <a:rPr lang="en-US" altLang="ko-KR" sz="600" i="1" dirty="0" err="1">
                <a:latin typeface="Arial" panose="020B0604020202020204" pitchFamily="34" charset="0"/>
                <a:cs typeface="Arial" panose="020B0604020202020204" pitchFamily="34" charset="0"/>
              </a:rPr>
              <a:t>n.s</a:t>
            </a:r>
            <a:r>
              <a:rPr lang="en-US" altLang="ko-KR" sz="600" i="1" dirty="0">
                <a:latin typeface="Arial" panose="020B0604020202020204" pitchFamily="34" charset="0"/>
                <a:cs typeface="Arial" panose="020B0604020202020204" pitchFamily="34" charset="0"/>
              </a:rPr>
              <a:t>.</a:t>
            </a:r>
            <a:endParaRPr lang="ko-KR" altLang="en-US" sz="600" i="1"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FA65D05B-4978-49D5-869E-0B39B7D4FDD5}"/>
              </a:ext>
            </a:extLst>
          </p:cNvPr>
          <p:cNvSpPr txBox="1"/>
          <p:nvPr/>
        </p:nvSpPr>
        <p:spPr>
          <a:xfrm>
            <a:off x="4892314" y="2547196"/>
            <a:ext cx="380013"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6556BA16-E3D5-4D71-A2A7-19B3CC6C39E8}"/>
              </a:ext>
            </a:extLst>
          </p:cNvPr>
          <p:cNvSpPr txBox="1"/>
          <p:nvPr/>
        </p:nvSpPr>
        <p:spPr>
          <a:xfrm>
            <a:off x="5201273" y="2606490"/>
            <a:ext cx="813922" cy="200055"/>
          </a:xfrm>
          <a:prstGeom prst="rect">
            <a:avLst/>
          </a:prstGeom>
          <a:solidFill>
            <a:schemeClr val="bg1"/>
          </a:solidFill>
        </p:spPr>
        <p:txBody>
          <a:bodyPr wrap="square" rtlCol="0">
            <a:spAutoFit/>
          </a:bodyPr>
          <a:lstStyle/>
          <a:p>
            <a:pPr algn="ctr"/>
            <a:endParaRPr lang="ko-KR" altLang="en-US" sz="700" dirty="0">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id="{A7001727-3DD5-43B6-83C0-965FFC09CD9E}"/>
              </a:ext>
            </a:extLst>
          </p:cNvPr>
          <p:cNvSpPr txBox="1"/>
          <p:nvPr/>
        </p:nvSpPr>
        <p:spPr>
          <a:xfrm>
            <a:off x="5272327" y="2547196"/>
            <a:ext cx="60019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KO#1</a:t>
            </a:r>
            <a:endParaRPr lang="ko-KR" altLang="en-US" sz="700"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4DBB973D-5E1B-4C54-8F5B-1DC719B8A1F7}"/>
              </a:ext>
            </a:extLst>
          </p:cNvPr>
          <p:cNvSpPr txBox="1"/>
          <p:nvPr/>
        </p:nvSpPr>
        <p:spPr>
          <a:xfrm>
            <a:off x="1231321" y="199580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79" name="직선 연결선 78">
            <a:extLst>
              <a:ext uri="{FF2B5EF4-FFF2-40B4-BE49-F238E27FC236}">
                <a16:creationId xmlns:a16="http://schemas.microsoft.com/office/drawing/2014/main" id="{091F91FF-9EC0-47D4-8A38-95E600AFBBDE}"/>
              </a:ext>
            </a:extLst>
          </p:cNvPr>
          <p:cNvCxnSpPr>
            <a:cxnSpLocks/>
          </p:cNvCxnSpPr>
          <p:nvPr/>
        </p:nvCxnSpPr>
        <p:spPr>
          <a:xfrm>
            <a:off x="1441456" y="207249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6A5D9817-4AAC-40CC-BA68-4F28C8244A99}"/>
              </a:ext>
            </a:extLst>
          </p:cNvPr>
          <p:cNvSpPr txBox="1"/>
          <p:nvPr/>
        </p:nvSpPr>
        <p:spPr>
          <a:xfrm>
            <a:off x="1231321" y="169565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81" name="직선 연결선 80">
            <a:extLst>
              <a:ext uri="{FF2B5EF4-FFF2-40B4-BE49-F238E27FC236}">
                <a16:creationId xmlns:a16="http://schemas.microsoft.com/office/drawing/2014/main" id="{3086F722-8B5B-4242-84D5-F1F110729047}"/>
              </a:ext>
            </a:extLst>
          </p:cNvPr>
          <p:cNvCxnSpPr>
            <a:cxnSpLocks/>
          </p:cNvCxnSpPr>
          <p:nvPr/>
        </p:nvCxnSpPr>
        <p:spPr>
          <a:xfrm>
            <a:off x="1441456" y="177234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134E255F-033E-43B6-940F-85BA009E6C6F}"/>
              </a:ext>
            </a:extLst>
          </p:cNvPr>
          <p:cNvSpPr txBox="1"/>
          <p:nvPr/>
        </p:nvSpPr>
        <p:spPr>
          <a:xfrm>
            <a:off x="1188609" y="1604305"/>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id="{39A063EE-3A8A-4782-93A6-67717673424D}"/>
              </a:ext>
            </a:extLst>
          </p:cNvPr>
          <p:cNvSpPr txBox="1"/>
          <p:nvPr/>
        </p:nvSpPr>
        <p:spPr>
          <a:xfrm>
            <a:off x="4896103" y="2732646"/>
            <a:ext cx="813922"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cxnSp>
        <p:nvCxnSpPr>
          <p:cNvPr id="84" name="직선 연결선 83">
            <a:extLst>
              <a:ext uri="{FF2B5EF4-FFF2-40B4-BE49-F238E27FC236}">
                <a16:creationId xmlns:a16="http://schemas.microsoft.com/office/drawing/2014/main" id="{19183A01-EE2A-4108-BF61-1B9A6AA6E4DC}"/>
              </a:ext>
            </a:extLst>
          </p:cNvPr>
          <p:cNvCxnSpPr/>
          <p:nvPr/>
        </p:nvCxnSpPr>
        <p:spPr>
          <a:xfrm>
            <a:off x="4961273" y="2739269"/>
            <a:ext cx="64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5" name="그룹 84">
            <a:extLst>
              <a:ext uri="{FF2B5EF4-FFF2-40B4-BE49-F238E27FC236}">
                <a16:creationId xmlns:a16="http://schemas.microsoft.com/office/drawing/2014/main" id="{C3854178-50C9-42EA-86C5-23D925B79866}"/>
              </a:ext>
            </a:extLst>
          </p:cNvPr>
          <p:cNvGrpSpPr/>
          <p:nvPr/>
        </p:nvGrpSpPr>
        <p:grpSpPr>
          <a:xfrm flipH="1">
            <a:off x="5088745" y="1451137"/>
            <a:ext cx="395999" cy="115794"/>
            <a:chOff x="2353129" y="5148386"/>
            <a:chExt cx="1202309" cy="264073"/>
          </a:xfrm>
        </p:grpSpPr>
        <p:cxnSp>
          <p:nvCxnSpPr>
            <p:cNvPr id="86" name="직선 연결선 85">
              <a:extLst>
                <a:ext uri="{FF2B5EF4-FFF2-40B4-BE49-F238E27FC236}">
                  <a16:creationId xmlns:a16="http://schemas.microsoft.com/office/drawing/2014/main" id="{5CE5E5D8-AED2-4B74-86C4-ACE82FC2A495}"/>
                </a:ext>
              </a:extLst>
            </p:cNvPr>
            <p:cNvCxnSpPr/>
            <p:nvPr/>
          </p:nvCxnSpPr>
          <p:spPr>
            <a:xfrm>
              <a:off x="2353133" y="5148386"/>
              <a:ext cx="1202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직선 연결선 86">
              <a:extLst>
                <a:ext uri="{FF2B5EF4-FFF2-40B4-BE49-F238E27FC236}">
                  <a16:creationId xmlns:a16="http://schemas.microsoft.com/office/drawing/2014/main" id="{2655881C-FCAF-41F5-8AC8-8D0E1D284235}"/>
                </a:ext>
              </a:extLst>
            </p:cNvPr>
            <p:cNvCxnSpPr/>
            <p:nvPr/>
          </p:nvCxnSpPr>
          <p:spPr>
            <a:xfrm rot="5400000">
              <a:off x="2300382" y="5201137"/>
              <a:ext cx="1054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직선 연결선 87">
              <a:extLst>
                <a:ext uri="{FF2B5EF4-FFF2-40B4-BE49-F238E27FC236}">
                  <a16:creationId xmlns:a16="http://schemas.microsoft.com/office/drawing/2014/main" id="{90B40685-8952-461F-82E2-84F49BF7C5EC}"/>
                </a:ext>
              </a:extLst>
            </p:cNvPr>
            <p:cNvCxnSpPr/>
            <p:nvPr/>
          </p:nvCxnSpPr>
          <p:spPr>
            <a:xfrm rot="5400000">
              <a:off x="3432288" y="5289310"/>
              <a:ext cx="2462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7189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FB84C57A-88D1-AB47-949A-267707EF92CF}"/>
              </a:ext>
            </a:extLst>
          </p:cNvPr>
          <p:cNvSpPr txBox="1"/>
          <p:nvPr/>
        </p:nvSpPr>
        <p:spPr>
          <a:xfrm>
            <a:off x="476672" y="6267435"/>
            <a:ext cx="5976664" cy="10618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30. The schematic diagram for the role of Mast4 in determining the cell fate of MSC development into cartilage or bone. </a:t>
            </a:r>
            <a:r>
              <a:rPr lang="en-US" altLang="ko-KR" sz="900" dirty="0">
                <a:latin typeface="Arial" panose="020B0604020202020204" pitchFamily="34" charset="0"/>
                <a:cs typeface="Arial" panose="020B0604020202020204" pitchFamily="34" charset="0"/>
              </a:rPr>
              <a:t>During chondrogenesis, TGF-</a:t>
            </a:r>
            <a:r>
              <a:rPr lang="en-US" altLang="ko-KR" sz="900" dirty="0">
                <a:latin typeface="Arial" panose="020B0604020202020204" pitchFamily="34" charset="0"/>
                <a:cs typeface="Arial" panose="020B0604020202020204" pitchFamily="34" charset="0"/>
                <a:sym typeface="Symbol" panose="05050102010706020507" pitchFamily="18" charset="2"/>
              </a:rPr>
              <a:t></a:t>
            </a:r>
            <a:r>
              <a:rPr lang="en-US" altLang="ko-KR" sz="900" dirty="0">
                <a:latin typeface="Arial" panose="020B0604020202020204" pitchFamily="34" charset="0"/>
                <a:cs typeface="Arial" panose="020B0604020202020204" pitchFamily="34" charset="0"/>
              </a:rPr>
              <a:t>1-mediated suppression of Mast4 leads to the increase of Sox9 protein by decreasing Sox9 phosphorylation at S494, which result in increased Sox9 transcriptional activity, ultimately causing MSCs to favor chondrogenesis at the expense of bone formation. During osteogenesis, Wnt-mediated 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 inhibition blocks GSK-3</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-induced Mast4 phosphorylation and subsequent Smurf1-mediated Mast4 degradation. The stabilized Mast4 induces an increase in </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-catenin and Runx2 activity, resulting in enhanced osteogenesis of MSCs. </a:t>
            </a:r>
            <a:endParaRPr lang="ko-KR" altLang="en-US" sz="900" dirty="0">
              <a:latin typeface="Arial" panose="020B0604020202020204" pitchFamily="34" charset="0"/>
              <a:cs typeface="Arial" panose="020B0604020202020204" pitchFamily="34" charset="0"/>
            </a:endParaRPr>
          </a:p>
        </p:txBody>
      </p:sp>
      <p:grpSp>
        <p:nvGrpSpPr>
          <p:cNvPr id="49" name="그룹 48">
            <a:extLst>
              <a:ext uri="{FF2B5EF4-FFF2-40B4-BE49-F238E27FC236}">
                <a16:creationId xmlns:a16="http://schemas.microsoft.com/office/drawing/2014/main" id="{D0F81362-D358-4F22-983D-425CBEFE8040}"/>
              </a:ext>
            </a:extLst>
          </p:cNvPr>
          <p:cNvGrpSpPr/>
          <p:nvPr/>
        </p:nvGrpSpPr>
        <p:grpSpPr>
          <a:xfrm>
            <a:off x="600453" y="951814"/>
            <a:ext cx="5796470" cy="4934133"/>
            <a:chOff x="520344" y="879633"/>
            <a:chExt cx="5796470" cy="4934133"/>
          </a:xfrm>
        </p:grpSpPr>
        <p:sp>
          <p:nvSpPr>
            <p:cNvPr id="253" name="TextBox 252">
              <a:extLst>
                <a:ext uri="{FF2B5EF4-FFF2-40B4-BE49-F238E27FC236}">
                  <a16:creationId xmlns:a16="http://schemas.microsoft.com/office/drawing/2014/main" id="{D1F437D5-30A3-4521-BA0F-2081C13D96D5}"/>
                </a:ext>
              </a:extLst>
            </p:cNvPr>
            <p:cNvSpPr txBox="1"/>
            <p:nvPr/>
          </p:nvSpPr>
          <p:spPr>
            <a:xfrm>
              <a:off x="2591847" y="879633"/>
              <a:ext cx="1674306" cy="246221"/>
            </a:xfrm>
            <a:prstGeom prst="rect">
              <a:avLst/>
            </a:prstGeom>
            <a:noFill/>
          </p:spPr>
          <p:txBody>
            <a:bodyPr wrap="square" rtlCol="0">
              <a:spAutoFit/>
            </a:bodyPr>
            <a:lstStyle/>
            <a:p>
              <a:pPr algn="ctr"/>
              <a:r>
                <a:rPr kumimoji="1" lang="en-US" altLang="ko-KR" sz="1000" dirty="0">
                  <a:latin typeface="Arial" panose="020B0604020202020204" pitchFamily="34" charset="0"/>
                  <a:cs typeface="Arial" panose="020B0604020202020204" pitchFamily="34" charset="0"/>
                </a:rPr>
                <a:t>Mesenchymal stem cells</a:t>
              </a:r>
              <a:endParaRPr kumimoji="1" lang="ko-KR" altLang="en-US" sz="1000" dirty="0">
                <a:latin typeface="Arial" panose="020B0604020202020204" pitchFamily="34" charset="0"/>
                <a:cs typeface="Arial" panose="020B0604020202020204" pitchFamily="34" charset="0"/>
              </a:endParaRPr>
            </a:p>
          </p:txBody>
        </p:sp>
        <p:grpSp>
          <p:nvGrpSpPr>
            <p:cNvPr id="254" name="그룹 253">
              <a:extLst>
                <a:ext uri="{FF2B5EF4-FFF2-40B4-BE49-F238E27FC236}">
                  <a16:creationId xmlns:a16="http://schemas.microsoft.com/office/drawing/2014/main" id="{2BF1E40D-1E5A-4348-AD6A-406CF6EDC954}"/>
                </a:ext>
              </a:extLst>
            </p:cNvPr>
            <p:cNvGrpSpPr/>
            <p:nvPr/>
          </p:nvGrpSpPr>
          <p:grpSpPr>
            <a:xfrm>
              <a:off x="2941350" y="1206945"/>
              <a:ext cx="893549" cy="406204"/>
              <a:chOff x="5852404" y="3387152"/>
              <a:chExt cx="2025629" cy="872149"/>
            </a:xfrm>
          </p:grpSpPr>
          <p:pic>
            <p:nvPicPr>
              <p:cNvPr id="255" name="그림 254">
                <a:extLst>
                  <a:ext uri="{FF2B5EF4-FFF2-40B4-BE49-F238E27FC236}">
                    <a16:creationId xmlns:a16="http://schemas.microsoft.com/office/drawing/2014/main" id="{4B708B40-0E0E-4F2D-A34D-B832AFB1552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80253" y="3387152"/>
                <a:ext cx="1256045" cy="437139"/>
              </a:xfrm>
              <a:prstGeom prst="rect">
                <a:avLst/>
              </a:prstGeom>
            </p:spPr>
          </p:pic>
          <p:pic>
            <p:nvPicPr>
              <p:cNvPr id="256" name="그림 255">
                <a:extLst>
                  <a:ext uri="{FF2B5EF4-FFF2-40B4-BE49-F238E27FC236}">
                    <a16:creationId xmlns:a16="http://schemas.microsoft.com/office/drawing/2014/main" id="{0391BF5F-B6C5-48CF-A888-692D04173E0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21988" y="3491721"/>
                <a:ext cx="1256045" cy="437139"/>
              </a:xfrm>
              <a:prstGeom prst="rect">
                <a:avLst/>
              </a:prstGeom>
            </p:spPr>
          </p:pic>
          <p:pic>
            <p:nvPicPr>
              <p:cNvPr id="257" name="그림 256">
                <a:extLst>
                  <a:ext uri="{FF2B5EF4-FFF2-40B4-BE49-F238E27FC236}">
                    <a16:creationId xmlns:a16="http://schemas.microsoft.com/office/drawing/2014/main" id="{3DE434D1-C4DB-44B7-BF57-00BA735361F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52404" y="3743919"/>
                <a:ext cx="1256045" cy="437139"/>
              </a:xfrm>
              <a:prstGeom prst="rect">
                <a:avLst/>
              </a:prstGeom>
            </p:spPr>
          </p:pic>
          <p:pic>
            <p:nvPicPr>
              <p:cNvPr id="258" name="그림 257">
                <a:extLst>
                  <a:ext uri="{FF2B5EF4-FFF2-40B4-BE49-F238E27FC236}">
                    <a16:creationId xmlns:a16="http://schemas.microsoft.com/office/drawing/2014/main" id="{6E0A797E-DB5D-473D-AA34-7E4B3EA4DB1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21987" y="3822162"/>
                <a:ext cx="1256045" cy="437139"/>
              </a:xfrm>
              <a:prstGeom prst="rect">
                <a:avLst/>
              </a:prstGeom>
            </p:spPr>
          </p:pic>
        </p:grpSp>
        <p:sp>
          <p:nvSpPr>
            <p:cNvPr id="178" name="TextBox 177">
              <a:extLst>
                <a:ext uri="{FF2B5EF4-FFF2-40B4-BE49-F238E27FC236}">
                  <a16:creationId xmlns:a16="http://schemas.microsoft.com/office/drawing/2014/main" id="{4C480F39-171E-4EF5-8687-141FE6638B9B}"/>
                </a:ext>
              </a:extLst>
            </p:cNvPr>
            <p:cNvSpPr txBox="1"/>
            <p:nvPr/>
          </p:nvSpPr>
          <p:spPr>
            <a:xfrm rot="1061827">
              <a:off x="3911053" y="1331794"/>
              <a:ext cx="1058188" cy="230832"/>
            </a:xfrm>
            <a:prstGeom prst="rect">
              <a:avLst/>
            </a:prstGeom>
            <a:noFill/>
          </p:spPr>
          <p:txBody>
            <a:bodyPr wrap="square" rtlCol="0">
              <a:spAutoFit/>
            </a:bodyPr>
            <a:lstStyle/>
            <a:p>
              <a:pPr algn="ctr"/>
              <a:r>
                <a:rPr kumimoji="1" lang="en-US" altLang="ko-KR" sz="900" dirty="0">
                  <a:latin typeface="Arial" panose="020B0604020202020204" pitchFamily="34" charset="0"/>
                  <a:cs typeface="Arial" panose="020B0604020202020204" pitchFamily="34" charset="0"/>
                </a:rPr>
                <a:t>Osteogenesis</a:t>
              </a:r>
              <a:endParaRPr kumimoji="1" lang="ko-KR" altLang="en-US" sz="900" dirty="0">
                <a:latin typeface="Arial" panose="020B0604020202020204" pitchFamily="34" charset="0"/>
                <a:cs typeface="Arial" panose="020B0604020202020204" pitchFamily="34" charset="0"/>
              </a:endParaRPr>
            </a:p>
          </p:txBody>
        </p:sp>
        <p:sp>
          <p:nvSpPr>
            <p:cNvPr id="179" name="TextBox 178">
              <a:extLst>
                <a:ext uri="{FF2B5EF4-FFF2-40B4-BE49-F238E27FC236}">
                  <a16:creationId xmlns:a16="http://schemas.microsoft.com/office/drawing/2014/main" id="{E5102D01-EFCB-4DDB-8630-6FE6C96C1CFB}"/>
                </a:ext>
              </a:extLst>
            </p:cNvPr>
            <p:cNvSpPr txBox="1"/>
            <p:nvPr/>
          </p:nvSpPr>
          <p:spPr>
            <a:xfrm rot="20490339" flipH="1">
              <a:off x="1778276" y="1339746"/>
              <a:ext cx="1040360" cy="230832"/>
            </a:xfrm>
            <a:prstGeom prst="rect">
              <a:avLst/>
            </a:prstGeom>
            <a:noFill/>
          </p:spPr>
          <p:txBody>
            <a:bodyPr wrap="square" rtlCol="0">
              <a:spAutoFit/>
            </a:bodyPr>
            <a:lstStyle/>
            <a:p>
              <a:pPr algn="ctr"/>
              <a:r>
                <a:rPr kumimoji="1" lang="en-US" altLang="ko-KR" sz="900" dirty="0">
                  <a:latin typeface="Arial" panose="020B0604020202020204" pitchFamily="34" charset="0"/>
                  <a:cs typeface="Arial" panose="020B0604020202020204" pitchFamily="34" charset="0"/>
                </a:rPr>
                <a:t>Chondrogenesis</a:t>
              </a:r>
              <a:endParaRPr kumimoji="1" lang="ko-KR" altLang="en-US" sz="900" dirty="0">
                <a:latin typeface="Arial" panose="020B0604020202020204" pitchFamily="34" charset="0"/>
                <a:cs typeface="Arial" panose="020B0604020202020204" pitchFamily="34" charset="0"/>
              </a:endParaRPr>
            </a:p>
          </p:txBody>
        </p:sp>
        <p:cxnSp>
          <p:nvCxnSpPr>
            <p:cNvPr id="9" name="직선 화살표 연결선 8">
              <a:extLst>
                <a:ext uri="{FF2B5EF4-FFF2-40B4-BE49-F238E27FC236}">
                  <a16:creationId xmlns:a16="http://schemas.microsoft.com/office/drawing/2014/main" id="{04877C17-0472-4984-91C8-B64372D22BF8}"/>
                </a:ext>
              </a:extLst>
            </p:cNvPr>
            <p:cNvCxnSpPr>
              <a:cxnSpLocks/>
            </p:cNvCxnSpPr>
            <p:nvPr/>
          </p:nvCxnSpPr>
          <p:spPr>
            <a:xfrm>
              <a:off x="3970545" y="1458149"/>
              <a:ext cx="805714" cy="27428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직선 화살표 연결선 179">
              <a:extLst>
                <a:ext uri="{FF2B5EF4-FFF2-40B4-BE49-F238E27FC236}">
                  <a16:creationId xmlns:a16="http://schemas.microsoft.com/office/drawing/2014/main" id="{0A8231BB-75CC-4D32-A4BE-5BB12E052CC1}"/>
                </a:ext>
              </a:extLst>
            </p:cNvPr>
            <p:cNvCxnSpPr>
              <a:cxnSpLocks/>
            </p:cNvCxnSpPr>
            <p:nvPr/>
          </p:nvCxnSpPr>
          <p:spPr>
            <a:xfrm flipH="1">
              <a:off x="1956663" y="1458149"/>
              <a:ext cx="805714" cy="27428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타원 104">
              <a:extLst>
                <a:ext uri="{FF2B5EF4-FFF2-40B4-BE49-F238E27FC236}">
                  <a16:creationId xmlns:a16="http://schemas.microsoft.com/office/drawing/2014/main" id="{44BDD083-C4C6-450E-9C0E-BBA00EF8A411}"/>
                </a:ext>
              </a:extLst>
            </p:cNvPr>
            <p:cNvSpPr/>
            <p:nvPr/>
          </p:nvSpPr>
          <p:spPr>
            <a:xfrm>
              <a:off x="2044968" y="2039993"/>
              <a:ext cx="800340" cy="290484"/>
            </a:xfrm>
            <a:prstGeom prst="ellipse">
              <a:avLst/>
            </a:prstGeom>
            <a:solidFill>
              <a:schemeClr val="tx1"/>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latin typeface="Arial" panose="020B0604020202020204" pitchFamily="34" charset="0"/>
                  <a:cs typeface="Arial" panose="020B0604020202020204" pitchFamily="34" charset="0"/>
                </a:rPr>
                <a:t>+ TGF-</a:t>
              </a:r>
              <a:r>
                <a:rPr lang="el-GR" sz="900" b="1" dirty="0">
                  <a:latin typeface="Arial" panose="020B0604020202020204" pitchFamily="34" charset="0"/>
                  <a:cs typeface="Arial" panose="020B0604020202020204" pitchFamily="34" charset="0"/>
                </a:rPr>
                <a:t>β</a:t>
              </a:r>
              <a:endParaRPr lang="en-US" sz="900" b="1" dirty="0">
                <a:latin typeface="Arial" panose="020B0604020202020204" pitchFamily="34" charset="0"/>
                <a:cs typeface="Arial" panose="020B0604020202020204" pitchFamily="34" charset="0"/>
              </a:endParaRPr>
            </a:p>
          </p:txBody>
        </p:sp>
        <p:sp>
          <p:nvSpPr>
            <p:cNvPr id="109" name="타원 108">
              <a:extLst>
                <a:ext uri="{FF2B5EF4-FFF2-40B4-BE49-F238E27FC236}">
                  <a16:creationId xmlns:a16="http://schemas.microsoft.com/office/drawing/2014/main" id="{506D032E-14B1-4841-AF48-93FAE818DA8F}"/>
                </a:ext>
              </a:extLst>
            </p:cNvPr>
            <p:cNvSpPr/>
            <p:nvPr/>
          </p:nvSpPr>
          <p:spPr>
            <a:xfrm>
              <a:off x="3775242" y="2043001"/>
              <a:ext cx="716093" cy="293060"/>
            </a:xfrm>
            <a:prstGeom prst="ellipse">
              <a:avLst/>
            </a:prstGeom>
            <a:solidFill>
              <a:schemeClr val="accent6"/>
            </a:solid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solidFill>
                    <a:schemeClr val="bg1"/>
                  </a:solidFill>
                  <a:latin typeface="Arial" panose="020B0604020202020204" pitchFamily="34" charset="0"/>
                  <a:cs typeface="Arial" panose="020B0604020202020204" pitchFamily="34" charset="0"/>
                </a:rPr>
                <a:t>- WNT </a:t>
              </a:r>
            </a:p>
          </p:txBody>
        </p:sp>
        <p:sp>
          <p:nvSpPr>
            <p:cNvPr id="259" name="육각형[H] 15">
              <a:extLst>
                <a:ext uri="{FF2B5EF4-FFF2-40B4-BE49-F238E27FC236}">
                  <a16:creationId xmlns:a16="http://schemas.microsoft.com/office/drawing/2014/main" id="{CDF2A718-E321-4776-833D-D3551C46DD7B}"/>
                </a:ext>
              </a:extLst>
            </p:cNvPr>
            <p:cNvSpPr/>
            <p:nvPr/>
          </p:nvSpPr>
          <p:spPr>
            <a:xfrm>
              <a:off x="3818162" y="2491108"/>
              <a:ext cx="630254" cy="267428"/>
            </a:xfrm>
            <a:prstGeom prst="round2DiagRect">
              <a:avLst>
                <a:gd name="adj1" fmla="val 45212"/>
                <a:gd name="adj2" fmla="val 0"/>
              </a:avLst>
            </a:prstGeom>
            <a:solidFill>
              <a:schemeClr val="tx2">
                <a:lumMod val="60000"/>
                <a:lumOff val="40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900" b="1" dirty="0">
                  <a:solidFill>
                    <a:schemeClr val="bg1"/>
                  </a:solidFill>
                  <a:latin typeface="Arial" panose="020B0604020202020204" pitchFamily="34" charset="0"/>
                  <a:cs typeface="Arial" panose="020B0604020202020204" pitchFamily="34" charset="0"/>
                </a:rPr>
                <a:t>GSK-3</a:t>
              </a:r>
              <a:r>
                <a:rPr lang="en-US" altLang="ko-KR" sz="900" b="1" dirty="0">
                  <a:solidFill>
                    <a:schemeClr val="bg1"/>
                  </a:solidFill>
                  <a:latin typeface="Symbol" panose="05050102010706020507" pitchFamily="18" charset="2"/>
                  <a:cs typeface="Arial" panose="020B0604020202020204" pitchFamily="34" charset="0"/>
                </a:rPr>
                <a:t>b</a:t>
              </a:r>
              <a:endParaRPr lang="ko-KR" altLang="en-US" sz="900" dirty="0">
                <a:solidFill>
                  <a:schemeClr val="bg1"/>
                </a:solidFill>
                <a:latin typeface="Symbol" panose="05050102010706020507" pitchFamily="18" charset="2"/>
                <a:cs typeface="Arial" panose="020B0604020202020204" pitchFamily="34" charset="0"/>
              </a:endParaRPr>
            </a:p>
          </p:txBody>
        </p:sp>
        <p:grpSp>
          <p:nvGrpSpPr>
            <p:cNvPr id="119" name="그룹 118">
              <a:extLst>
                <a:ext uri="{FF2B5EF4-FFF2-40B4-BE49-F238E27FC236}">
                  <a16:creationId xmlns:a16="http://schemas.microsoft.com/office/drawing/2014/main" id="{4E49501A-3C90-46B6-A71C-B40BCE5CFD42}"/>
                </a:ext>
              </a:extLst>
            </p:cNvPr>
            <p:cNvGrpSpPr/>
            <p:nvPr/>
          </p:nvGrpSpPr>
          <p:grpSpPr>
            <a:xfrm>
              <a:off x="1850220" y="5265374"/>
              <a:ext cx="1165704" cy="493925"/>
              <a:chOff x="3504987" y="5158832"/>
              <a:chExt cx="2520126" cy="1789103"/>
            </a:xfrm>
          </p:grpSpPr>
          <p:sp>
            <p:nvSpPr>
              <p:cNvPr id="248" name="TextBox 247">
                <a:extLst>
                  <a:ext uri="{FF2B5EF4-FFF2-40B4-BE49-F238E27FC236}">
                    <a16:creationId xmlns:a16="http://schemas.microsoft.com/office/drawing/2014/main" id="{ACC993D9-4D62-4430-84AF-11C349B9CBEB}"/>
                  </a:ext>
                </a:extLst>
              </p:cNvPr>
              <p:cNvSpPr txBox="1"/>
              <p:nvPr/>
            </p:nvSpPr>
            <p:spPr>
              <a:xfrm>
                <a:off x="3504987" y="6111812"/>
                <a:ext cx="2520126" cy="836123"/>
              </a:xfrm>
              <a:prstGeom prst="rect">
                <a:avLst/>
              </a:prstGeom>
              <a:noFill/>
            </p:spPr>
            <p:txBody>
              <a:bodyPr wrap="none" rtlCol="0">
                <a:spAutoFit/>
              </a:bodyPr>
              <a:lstStyle/>
              <a:p>
                <a:pPr algn="ctr"/>
                <a:r>
                  <a:rPr kumimoji="1" lang="en-US" altLang="ko-KR" sz="900" dirty="0">
                    <a:solidFill>
                      <a:srgbClr val="FFC000"/>
                    </a:solidFill>
                    <a:latin typeface="Arial" panose="020B0604020202020204" pitchFamily="34" charset="0"/>
                    <a:cs typeface="Arial" panose="020B0604020202020204" pitchFamily="34" charset="0"/>
                  </a:rPr>
                  <a:t>High Chondrocytes</a:t>
                </a:r>
                <a:endParaRPr kumimoji="1" lang="ko-KR" altLang="en-US" sz="900" dirty="0">
                  <a:solidFill>
                    <a:srgbClr val="FFC000"/>
                  </a:solidFill>
                  <a:latin typeface="Arial" panose="020B0604020202020204" pitchFamily="34" charset="0"/>
                  <a:cs typeface="Arial" panose="020B0604020202020204" pitchFamily="34" charset="0"/>
                </a:endParaRPr>
              </a:p>
            </p:txBody>
          </p:sp>
          <p:pic>
            <p:nvPicPr>
              <p:cNvPr id="249" name="그림 248">
                <a:extLst>
                  <a:ext uri="{FF2B5EF4-FFF2-40B4-BE49-F238E27FC236}">
                    <a16:creationId xmlns:a16="http://schemas.microsoft.com/office/drawing/2014/main" id="{D1A526F3-F4D8-44F2-BFFF-788FEC75B0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4222364">
                <a:off x="4065261" y="5246127"/>
                <a:ext cx="817527" cy="642937"/>
              </a:xfrm>
              <a:prstGeom prst="rect">
                <a:avLst/>
              </a:prstGeom>
            </p:spPr>
          </p:pic>
          <p:pic>
            <p:nvPicPr>
              <p:cNvPr id="250" name="그림 249">
                <a:extLst>
                  <a:ext uri="{FF2B5EF4-FFF2-40B4-BE49-F238E27FC236}">
                    <a16:creationId xmlns:a16="http://schemas.microsoft.com/office/drawing/2014/main" id="{05AA2ED7-882D-4FE2-8EC0-71E8465B56E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4445846" flipV="1">
                <a:off x="3509142" y="5325321"/>
                <a:ext cx="817527" cy="642937"/>
              </a:xfrm>
              <a:prstGeom prst="rect">
                <a:avLst/>
              </a:prstGeom>
            </p:spPr>
          </p:pic>
          <p:pic>
            <p:nvPicPr>
              <p:cNvPr id="251" name="그림 250">
                <a:extLst>
                  <a:ext uri="{FF2B5EF4-FFF2-40B4-BE49-F238E27FC236}">
                    <a16:creationId xmlns:a16="http://schemas.microsoft.com/office/drawing/2014/main" id="{1CDDB081-DA17-444C-A2EC-714EC8E2C89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740129" flipV="1">
                <a:off x="4585313" y="5280698"/>
                <a:ext cx="817528" cy="642937"/>
              </a:xfrm>
              <a:prstGeom prst="rect">
                <a:avLst/>
              </a:prstGeom>
            </p:spPr>
          </p:pic>
          <p:pic>
            <p:nvPicPr>
              <p:cNvPr id="252" name="그림 251">
                <a:extLst>
                  <a:ext uri="{FF2B5EF4-FFF2-40B4-BE49-F238E27FC236}">
                    <a16:creationId xmlns:a16="http://schemas.microsoft.com/office/drawing/2014/main" id="{C06B7467-3D6D-49C7-BB4D-ACE3CBB77F1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flipV="1">
                <a:off x="5128685" y="5285180"/>
                <a:ext cx="817527" cy="642937"/>
              </a:xfrm>
              <a:prstGeom prst="rect">
                <a:avLst/>
              </a:prstGeom>
            </p:spPr>
          </p:pic>
        </p:grpSp>
        <p:sp>
          <p:nvSpPr>
            <p:cNvPr id="243" name="TextBox 242">
              <a:extLst>
                <a:ext uri="{FF2B5EF4-FFF2-40B4-BE49-F238E27FC236}">
                  <a16:creationId xmlns:a16="http://schemas.microsoft.com/office/drawing/2014/main" id="{486A1301-FCBF-4498-B5E5-D21012276CBF}"/>
                </a:ext>
              </a:extLst>
            </p:cNvPr>
            <p:cNvSpPr txBox="1"/>
            <p:nvPr/>
          </p:nvSpPr>
          <p:spPr>
            <a:xfrm>
              <a:off x="3600728" y="5534463"/>
              <a:ext cx="1012685" cy="215444"/>
            </a:xfrm>
            <a:prstGeom prst="rect">
              <a:avLst/>
            </a:prstGeom>
            <a:noFill/>
          </p:spPr>
          <p:txBody>
            <a:bodyPr wrap="square" rtlCol="0">
              <a:spAutoFit/>
            </a:bodyPr>
            <a:lstStyle/>
            <a:p>
              <a:pPr algn="ctr"/>
              <a:r>
                <a:rPr kumimoji="1" lang="en-US" altLang="ko-KR" sz="800" dirty="0">
                  <a:solidFill>
                    <a:schemeClr val="accent6">
                      <a:lumMod val="75000"/>
                    </a:schemeClr>
                  </a:solidFill>
                  <a:latin typeface="Arial" panose="020B0604020202020204" pitchFamily="34" charset="0"/>
                  <a:cs typeface="Arial" panose="020B0604020202020204" pitchFamily="34" charset="0"/>
                </a:rPr>
                <a:t>Low</a:t>
              </a:r>
              <a:r>
                <a:rPr kumimoji="1" lang="ko-KR" altLang="en-US" sz="800" dirty="0">
                  <a:solidFill>
                    <a:schemeClr val="accent6">
                      <a:lumMod val="75000"/>
                    </a:schemeClr>
                  </a:solidFill>
                  <a:latin typeface="Arial" panose="020B0604020202020204" pitchFamily="34" charset="0"/>
                  <a:cs typeface="Arial" panose="020B0604020202020204" pitchFamily="34" charset="0"/>
                </a:rPr>
                <a:t> </a:t>
              </a:r>
              <a:r>
                <a:rPr kumimoji="1" lang="en-US" altLang="ko-KR" sz="800" dirty="0">
                  <a:solidFill>
                    <a:schemeClr val="accent6">
                      <a:lumMod val="75000"/>
                    </a:schemeClr>
                  </a:solidFill>
                  <a:latin typeface="Arial" panose="020B0604020202020204" pitchFamily="34" charset="0"/>
                  <a:cs typeface="Arial" panose="020B0604020202020204" pitchFamily="34" charset="0"/>
                </a:rPr>
                <a:t>Osteoblasts</a:t>
              </a:r>
              <a:endParaRPr kumimoji="1" lang="ko-KR" altLang="en-US" sz="800" dirty="0">
                <a:solidFill>
                  <a:schemeClr val="accent6">
                    <a:lumMod val="75000"/>
                  </a:schemeClr>
                </a:solidFill>
                <a:latin typeface="Arial" panose="020B0604020202020204" pitchFamily="34" charset="0"/>
                <a:cs typeface="Arial" panose="020B0604020202020204" pitchFamily="34" charset="0"/>
              </a:endParaRPr>
            </a:p>
          </p:txBody>
        </p:sp>
        <p:pic>
          <p:nvPicPr>
            <p:cNvPr id="245" name="그림 244">
              <a:extLst>
                <a:ext uri="{FF2B5EF4-FFF2-40B4-BE49-F238E27FC236}">
                  <a16:creationId xmlns:a16="http://schemas.microsoft.com/office/drawing/2014/main" id="{97637538-7A7F-42C9-9EBB-176EF3367F3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511740">
              <a:off x="3977969" y="5251043"/>
              <a:ext cx="250499" cy="241224"/>
            </a:xfrm>
            <a:prstGeom prst="rect">
              <a:avLst/>
            </a:prstGeom>
          </p:spPr>
        </p:pic>
        <p:cxnSp>
          <p:nvCxnSpPr>
            <p:cNvPr id="237" name="직선 연결선 236">
              <a:extLst>
                <a:ext uri="{FF2B5EF4-FFF2-40B4-BE49-F238E27FC236}">
                  <a16:creationId xmlns:a16="http://schemas.microsoft.com/office/drawing/2014/main" id="{985082BC-B1DA-41E4-8795-A8AE6190C350}"/>
                </a:ext>
              </a:extLst>
            </p:cNvPr>
            <p:cNvCxnSpPr>
              <a:cxnSpLocks/>
            </p:cNvCxnSpPr>
            <p:nvPr/>
          </p:nvCxnSpPr>
          <p:spPr>
            <a:xfrm>
              <a:off x="2383484" y="2459083"/>
              <a:ext cx="0" cy="3001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직선 연결선 237">
              <a:extLst>
                <a:ext uri="{FF2B5EF4-FFF2-40B4-BE49-F238E27FC236}">
                  <a16:creationId xmlns:a16="http://schemas.microsoft.com/office/drawing/2014/main" id="{BE47FB90-9E21-4ECC-9D45-03D0C802AB70}"/>
                </a:ext>
              </a:extLst>
            </p:cNvPr>
            <p:cNvCxnSpPr>
              <a:cxnSpLocks/>
            </p:cNvCxnSpPr>
            <p:nvPr/>
          </p:nvCxnSpPr>
          <p:spPr>
            <a:xfrm flipH="1">
              <a:off x="2308681" y="2756961"/>
              <a:ext cx="1496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DCA1DBA7-F92A-4725-9D93-93734668E3AD}"/>
                </a:ext>
              </a:extLst>
            </p:cNvPr>
            <p:cNvSpPr txBox="1"/>
            <p:nvPr/>
          </p:nvSpPr>
          <p:spPr>
            <a:xfrm>
              <a:off x="2318948" y="2433372"/>
              <a:ext cx="873983" cy="307777"/>
            </a:xfrm>
            <a:prstGeom prst="rect">
              <a:avLst/>
            </a:prstGeom>
            <a:noFill/>
          </p:spPr>
          <p:txBody>
            <a:bodyPr wrap="square" rtlCol="0">
              <a:spAutoFit/>
            </a:bodyPr>
            <a:lstStyle/>
            <a:p>
              <a:pPr algn="ctr"/>
              <a:r>
                <a:rPr kumimoji="1" lang="en-US" altLang="ko-KR" sz="700" dirty="0">
                  <a:latin typeface="Arial" panose="020B0604020202020204" pitchFamily="34" charset="0"/>
                  <a:cs typeface="Arial" panose="020B0604020202020204" pitchFamily="34" charset="0"/>
                </a:rPr>
                <a:t>Transcriptional</a:t>
              </a:r>
            </a:p>
            <a:p>
              <a:pPr algn="ctr"/>
              <a:r>
                <a:rPr kumimoji="1" lang="en-US" altLang="ko-KR" sz="700" dirty="0">
                  <a:latin typeface="Arial" panose="020B0604020202020204" pitchFamily="34" charset="0"/>
                  <a:cs typeface="Arial" panose="020B0604020202020204" pitchFamily="34" charset="0"/>
                </a:rPr>
                <a:t>Suppression</a:t>
              </a:r>
              <a:endParaRPr kumimoji="1" lang="ko-KR" altLang="en-US" sz="700" dirty="0">
                <a:latin typeface="Arial" panose="020B0604020202020204" pitchFamily="34" charset="0"/>
                <a:cs typeface="Arial" panose="020B0604020202020204" pitchFamily="34" charset="0"/>
              </a:endParaRPr>
            </a:p>
          </p:txBody>
        </p:sp>
        <p:sp>
          <p:nvSpPr>
            <p:cNvPr id="196" name="타원 195">
              <a:extLst>
                <a:ext uri="{FF2B5EF4-FFF2-40B4-BE49-F238E27FC236}">
                  <a16:creationId xmlns:a16="http://schemas.microsoft.com/office/drawing/2014/main" id="{0CCD2575-D355-47CA-9255-5C945A14624D}"/>
                </a:ext>
              </a:extLst>
            </p:cNvPr>
            <p:cNvSpPr/>
            <p:nvPr/>
          </p:nvSpPr>
          <p:spPr>
            <a:xfrm>
              <a:off x="2099121" y="3415669"/>
              <a:ext cx="563179" cy="36160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ko-KR" sz="1050" b="1" dirty="0">
                  <a:solidFill>
                    <a:schemeClr val="bg1"/>
                  </a:solidFill>
                  <a:latin typeface="Arial" panose="020B0604020202020204" pitchFamily="34" charset="0"/>
                  <a:cs typeface="Arial" panose="020B0604020202020204" pitchFamily="34" charset="0"/>
                </a:rPr>
                <a:t>Sox9</a:t>
              </a:r>
              <a:endParaRPr kumimoji="1" lang="ko-KR" altLang="en-US" sz="1200" b="1" dirty="0">
                <a:solidFill>
                  <a:schemeClr val="bg1"/>
                </a:solidFill>
                <a:latin typeface="Arial" panose="020B0604020202020204" pitchFamily="34" charset="0"/>
                <a:cs typeface="Arial" panose="020B0604020202020204" pitchFamily="34" charset="0"/>
              </a:endParaRPr>
            </a:p>
          </p:txBody>
        </p:sp>
        <p:cxnSp>
          <p:nvCxnSpPr>
            <p:cNvPr id="207" name="직선 화살표 연결선 206">
              <a:extLst>
                <a:ext uri="{FF2B5EF4-FFF2-40B4-BE49-F238E27FC236}">
                  <a16:creationId xmlns:a16="http://schemas.microsoft.com/office/drawing/2014/main" id="{DF58606F-E22C-4FAA-8838-17425DB7875B}"/>
                </a:ext>
              </a:extLst>
            </p:cNvPr>
            <p:cNvCxnSpPr>
              <a:cxnSpLocks/>
            </p:cNvCxnSpPr>
            <p:nvPr/>
          </p:nvCxnSpPr>
          <p:spPr>
            <a:xfrm>
              <a:off x="2380709" y="3073614"/>
              <a:ext cx="0" cy="29380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8" name="사각형: 둥근 모서리 148">
              <a:extLst>
                <a:ext uri="{FF2B5EF4-FFF2-40B4-BE49-F238E27FC236}">
                  <a16:creationId xmlns:a16="http://schemas.microsoft.com/office/drawing/2014/main" id="{671532CF-5B1F-44EB-9737-CA88200A030F}"/>
                </a:ext>
              </a:extLst>
            </p:cNvPr>
            <p:cNvSpPr/>
            <p:nvPr/>
          </p:nvSpPr>
          <p:spPr>
            <a:xfrm>
              <a:off x="4001706" y="4377756"/>
              <a:ext cx="68163" cy="64819"/>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b="1" dirty="0">
                <a:latin typeface="Arial" panose="020B0604020202020204" pitchFamily="34" charset="0"/>
                <a:cs typeface="Arial" panose="020B0604020202020204" pitchFamily="34" charset="0"/>
              </a:endParaRPr>
            </a:p>
          </p:txBody>
        </p:sp>
        <p:sp>
          <p:nvSpPr>
            <p:cNvPr id="87" name="사각형: 둥근 모서리 86">
              <a:extLst>
                <a:ext uri="{FF2B5EF4-FFF2-40B4-BE49-F238E27FC236}">
                  <a16:creationId xmlns:a16="http://schemas.microsoft.com/office/drawing/2014/main" id="{2D153E30-F01F-44AD-8DE0-AD2769A161CA}"/>
                </a:ext>
              </a:extLst>
            </p:cNvPr>
            <p:cNvSpPr/>
            <p:nvPr/>
          </p:nvSpPr>
          <p:spPr>
            <a:xfrm>
              <a:off x="2149465" y="2847855"/>
              <a:ext cx="459132" cy="151244"/>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600" b="1" dirty="0">
                  <a:latin typeface="Arial" panose="020B0604020202020204" pitchFamily="34" charset="0"/>
                  <a:cs typeface="Arial" panose="020B0604020202020204" pitchFamily="34" charset="0"/>
                </a:rPr>
                <a:t>MAST4</a:t>
              </a:r>
              <a:endParaRPr lang="ko-KR" altLang="en-US" sz="600" b="1" dirty="0">
                <a:latin typeface="Arial" panose="020B0604020202020204" pitchFamily="34" charset="0"/>
                <a:cs typeface="Arial" panose="020B0604020202020204" pitchFamily="34" charset="0"/>
              </a:endParaRPr>
            </a:p>
          </p:txBody>
        </p:sp>
        <p:sp>
          <p:nvSpPr>
            <p:cNvPr id="94" name="타원 93">
              <a:extLst>
                <a:ext uri="{FF2B5EF4-FFF2-40B4-BE49-F238E27FC236}">
                  <a16:creationId xmlns:a16="http://schemas.microsoft.com/office/drawing/2014/main" id="{D93054AE-1026-46C2-8D22-89ACEDDA0266}"/>
                </a:ext>
              </a:extLst>
            </p:cNvPr>
            <p:cNvSpPr/>
            <p:nvPr/>
          </p:nvSpPr>
          <p:spPr>
            <a:xfrm>
              <a:off x="794047" y="2039517"/>
              <a:ext cx="800340" cy="290484"/>
            </a:xfrm>
            <a:prstGeom prst="ellipse">
              <a:avLst/>
            </a:prstGeom>
            <a:solidFill>
              <a:schemeClr val="tx1"/>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latin typeface="Arial" panose="020B0604020202020204" pitchFamily="34" charset="0"/>
                  <a:cs typeface="Arial" panose="020B0604020202020204" pitchFamily="34" charset="0"/>
                </a:rPr>
                <a:t>- TGF-</a:t>
              </a:r>
              <a:r>
                <a:rPr lang="el-GR" sz="900" b="1" dirty="0">
                  <a:latin typeface="Arial" panose="020B0604020202020204" pitchFamily="34" charset="0"/>
                  <a:cs typeface="Arial" panose="020B0604020202020204" pitchFamily="34" charset="0"/>
                </a:rPr>
                <a:t>β</a:t>
              </a:r>
              <a:endParaRPr lang="en-US" sz="900" b="1" dirty="0">
                <a:latin typeface="Arial" panose="020B0604020202020204" pitchFamily="34" charset="0"/>
                <a:cs typeface="Arial" panose="020B0604020202020204" pitchFamily="34" charset="0"/>
              </a:endParaRPr>
            </a:p>
          </p:txBody>
        </p:sp>
        <p:sp>
          <p:nvSpPr>
            <p:cNvPr id="98" name="타원 97">
              <a:extLst>
                <a:ext uri="{FF2B5EF4-FFF2-40B4-BE49-F238E27FC236}">
                  <a16:creationId xmlns:a16="http://schemas.microsoft.com/office/drawing/2014/main" id="{3FB718F6-4CF2-4E21-A998-34633055115C}"/>
                </a:ext>
              </a:extLst>
            </p:cNvPr>
            <p:cNvSpPr/>
            <p:nvPr/>
          </p:nvSpPr>
          <p:spPr>
            <a:xfrm>
              <a:off x="893003" y="3459960"/>
              <a:ext cx="563179" cy="248605"/>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ko-KR" sz="900" b="1" dirty="0">
                  <a:solidFill>
                    <a:schemeClr val="bg1"/>
                  </a:solidFill>
                  <a:latin typeface="Arial" panose="020B0604020202020204" pitchFamily="34" charset="0"/>
                  <a:cs typeface="Arial" panose="020B0604020202020204" pitchFamily="34" charset="0"/>
                </a:rPr>
                <a:t>Sox9</a:t>
              </a:r>
              <a:endParaRPr kumimoji="1" lang="ko-KR" altLang="en-US" sz="1100" b="1" dirty="0">
                <a:solidFill>
                  <a:schemeClr val="bg1"/>
                </a:solidFill>
                <a:latin typeface="Arial" panose="020B0604020202020204" pitchFamily="34" charset="0"/>
                <a:cs typeface="Arial" panose="020B0604020202020204" pitchFamily="34" charset="0"/>
              </a:endParaRPr>
            </a:p>
          </p:txBody>
        </p:sp>
        <p:sp>
          <p:nvSpPr>
            <p:cNvPr id="99" name="타원 98">
              <a:extLst>
                <a:ext uri="{FF2B5EF4-FFF2-40B4-BE49-F238E27FC236}">
                  <a16:creationId xmlns:a16="http://schemas.microsoft.com/office/drawing/2014/main" id="{E0BCA1A2-3237-4453-B9A2-DF75D63B1B76}"/>
                </a:ext>
              </a:extLst>
            </p:cNvPr>
            <p:cNvSpPr/>
            <p:nvPr/>
          </p:nvSpPr>
          <p:spPr>
            <a:xfrm>
              <a:off x="1133216" y="4240531"/>
              <a:ext cx="102245" cy="9722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900" b="1" dirty="0">
                <a:solidFill>
                  <a:schemeClr val="bg1"/>
                </a:solidFill>
                <a:latin typeface="Arial" panose="020B0604020202020204" pitchFamily="34" charset="0"/>
                <a:cs typeface="Arial" panose="020B0604020202020204" pitchFamily="34" charset="0"/>
              </a:endParaRPr>
            </a:p>
          </p:txBody>
        </p:sp>
        <p:sp>
          <p:nvSpPr>
            <p:cNvPr id="100" name="사각형: 둥근 모서리 99">
              <a:extLst>
                <a:ext uri="{FF2B5EF4-FFF2-40B4-BE49-F238E27FC236}">
                  <a16:creationId xmlns:a16="http://schemas.microsoft.com/office/drawing/2014/main" id="{99117E2A-43AD-4C3E-B277-5C85EA286E03}"/>
                </a:ext>
              </a:extLst>
            </p:cNvPr>
            <p:cNvSpPr/>
            <p:nvPr/>
          </p:nvSpPr>
          <p:spPr>
            <a:xfrm>
              <a:off x="877490" y="2626265"/>
              <a:ext cx="660991" cy="339007"/>
            </a:xfrm>
            <a:prstGeom prst="roundRect">
              <a:avLst>
                <a:gd name="adj" fmla="val 2677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900" b="1" dirty="0">
                  <a:latin typeface="Arial" panose="020B0604020202020204" pitchFamily="34" charset="0"/>
                  <a:cs typeface="Arial" panose="020B0604020202020204" pitchFamily="34" charset="0"/>
                </a:rPr>
                <a:t>MAST4</a:t>
              </a:r>
              <a:endParaRPr lang="ko-KR" altLang="en-US" sz="900" b="1" dirty="0">
                <a:latin typeface="Arial" panose="020B0604020202020204" pitchFamily="34" charset="0"/>
                <a:cs typeface="Arial" panose="020B0604020202020204" pitchFamily="34" charset="0"/>
              </a:endParaRPr>
            </a:p>
          </p:txBody>
        </p:sp>
        <p:sp>
          <p:nvSpPr>
            <p:cNvPr id="101" name="타원 100">
              <a:extLst>
                <a:ext uri="{FF2B5EF4-FFF2-40B4-BE49-F238E27FC236}">
                  <a16:creationId xmlns:a16="http://schemas.microsoft.com/office/drawing/2014/main" id="{7B10CE9D-1867-43DB-B63C-81FDF620559C}"/>
                </a:ext>
              </a:extLst>
            </p:cNvPr>
            <p:cNvSpPr/>
            <p:nvPr/>
          </p:nvSpPr>
          <p:spPr>
            <a:xfrm>
              <a:off x="1263740" y="4363343"/>
              <a:ext cx="102245" cy="9722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900" b="1" dirty="0">
                <a:solidFill>
                  <a:schemeClr val="bg1"/>
                </a:solidFill>
                <a:latin typeface="Arial" panose="020B0604020202020204" pitchFamily="34" charset="0"/>
                <a:cs typeface="Arial" panose="020B0604020202020204" pitchFamily="34" charset="0"/>
              </a:endParaRPr>
            </a:p>
          </p:txBody>
        </p:sp>
        <p:sp>
          <p:nvSpPr>
            <p:cNvPr id="102" name="타원 101">
              <a:extLst>
                <a:ext uri="{FF2B5EF4-FFF2-40B4-BE49-F238E27FC236}">
                  <a16:creationId xmlns:a16="http://schemas.microsoft.com/office/drawing/2014/main" id="{02BD3D22-FBF1-4093-86A3-3CC79791FFE0}"/>
                </a:ext>
              </a:extLst>
            </p:cNvPr>
            <p:cNvSpPr/>
            <p:nvPr/>
          </p:nvSpPr>
          <p:spPr>
            <a:xfrm>
              <a:off x="1072348" y="4379838"/>
              <a:ext cx="102245" cy="9722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900" b="1" dirty="0">
                <a:solidFill>
                  <a:schemeClr val="bg1"/>
                </a:solidFill>
                <a:latin typeface="Arial" panose="020B0604020202020204" pitchFamily="34" charset="0"/>
                <a:cs typeface="Arial" panose="020B0604020202020204" pitchFamily="34" charset="0"/>
              </a:endParaRPr>
            </a:p>
          </p:txBody>
        </p:sp>
        <p:sp>
          <p:nvSpPr>
            <p:cNvPr id="103" name="타원 102">
              <a:extLst>
                <a:ext uri="{FF2B5EF4-FFF2-40B4-BE49-F238E27FC236}">
                  <a16:creationId xmlns:a16="http://schemas.microsoft.com/office/drawing/2014/main" id="{DE3515EE-4473-490E-950E-F3F77539D557}"/>
                </a:ext>
              </a:extLst>
            </p:cNvPr>
            <p:cNvSpPr/>
            <p:nvPr/>
          </p:nvSpPr>
          <p:spPr>
            <a:xfrm>
              <a:off x="978528" y="4248188"/>
              <a:ext cx="102245" cy="9722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900" b="1" dirty="0">
                <a:solidFill>
                  <a:schemeClr val="bg1"/>
                </a:solidFill>
                <a:latin typeface="Arial" panose="020B0604020202020204" pitchFamily="34" charset="0"/>
                <a:cs typeface="Arial" panose="020B0604020202020204" pitchFamily="34" charset="0"/>
              </a:endParaRPr>
            </a:p>
          </p:txBody>
        </p:sp>
        <p:sp>
          <p:nvSpPr>
            <p:cNvPr id="104" name="타원 103">
              <a:extLst>
                <a:ext uri="{FF2B5EF4-FFF2-40B4-BE49-F238E27FC236}">
                  <a16:creationId xmlns:a16="http://schemas.microsoft.com/office/drawing/2014/main" id="{0B36C7A9-FB4D-4676-9F59-064B2C03323D}"/>
                </a:ext>
              </a:extLst>
            </p:cNvPr>
            <p:cNvSpPr/>
            <p:nvPr/>
          </p:nvSpPr>
          <p:spPr>
            <a:xfrm>
              <a:off x="1266114" y="3429281"/>
              <a:ext cx="127157" cy="106973"/>
            </a:xfrm>
            <a:prstGeom prst="ellipse">
              <a:avLst/>
            </a:prstGeom>
            <a:solidFill>
              <a:srgbClr val="FFC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ko-KR" sz="600" dirty="0">
                  <a:solidFill>
                    <a:schemeClr val="tx1"/>
                  </a:solidFill>
                  <a:latin typeface="Arial" panose="020B0604020202020204" pitchFamily="34" charset="0"/>
                  <a:cs typeface="Arial" panose="020B0604020202020204" pitchFamily="34" charset="0"/>
                </a:rPr>
                <a:t>P</a:t>
              </a:r>
              <a:endParaRPr kumimoji="1" lang="ko-KR" altLang="en-US" sz="600" dirty="0">
                <a:solidFill>
                  <a:schemeClr val="tx1"/>
                </a:solidFill>
                <a:latin typeface="Arial" panose="020B0604020202020204" pitchFamily="34" charset="0"/>
                <a:cs typeface="Arial" panose="020B0604020202020204" pitchFamily="34" charset="0"/>
              </a:endParaRPr>
            </a:p>
          </p:txBody>
        </p:sp>
        <p:sp>
          <p:nvSpPr>
            <p:cNvPr id="107" name="타원 106">
              <a:extLst>
                <a:ext uri="{FF2B5EF4-FFF2-40B4-BE49-F238E27FC236}">
                  <a16:creationId xmlns:a16="http://schemas.microsoft.com/office/drawing/2014/main" id="{5A6AD09D-20FB-446D-868D-A73E3E2CEE00}"/>
                </a:ext>
              </a:extLst>
            </p:cNvPr>
            <p:cNvSpPr/>
            <p:nvPr/>
          </p:nvSpPr>
          <p:spPr>
            <a:xfrm>
              <a:off x="1263741" y="4158140"/>
              <a:ext cx="102245" cy="97228"/>
            </a:xfrm>
            <a:prstGeom prst="ellipse">
              <a:avLst/>
            </a:prstGeom>
            <a:solidFill>
              <a:schemeClr val="accent5">
                <a:lumMod val="7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900" b="1" dirty="0">
                <a:solidFill>
                  <a:schemeClr val="bg1"/>
                </a:solidFill>
                <a:latin typeface="Arial" panose="020B0604020202020204" pitchFamily="34" charset="0"/>
                <a:cs typeface="Arial" panose="020B0604020202020204" pitchFamily="34" charset="0"/>
              </a:endParaRPr>
            </a:p>
          </p:txBody>
        </p:sp>
        <p:sp>
          <p:nvSpPr>
            <p:cNvPr id="122" name="TextBox 121">
              <a:extLst>
                <a:ext uri="{FF2B5EF4-FFF2-40B4-BE49-F238E27FC236}">
                  <a16:creationId xmlns:a16="http://schemas.microsoft.com/office/drawing/2014/main" id="{0BF5D0EF-9A07-489A-9EDE-F01CBA817273}"/>
                </a:ext>
              </a:extLst>
            </p:cNvPr>
            <p:cNvSpPr txBox="1"/>
            <p:nvPr/>
          </p:nvSpPr>
          <p:spPr>
            <a:xfrm>
              <a:off x="657084" y="5518428"/>
              <a:ext cx="1107217" cy="200055"/>
            </a:xfrm>
            <a:prstGeom prst="rect">
              <a:avLst/>
            </a:prstGeom>
            <a:noFill/>
          </p:spPr>
          <p:txBody>
            <a:bodyPr wrap="square" rtlCol="0">
              <a:spAutoFit/>
            </a:bodyPr>
            <a:lstStyle/>
            <a:p>
              <a:pPr algn="ctr"/>
              <a:r>
                <a:rPr kumimoji="1" lang="en-US" altLang="ko-KR" sz="700" dirty="0">
                  <a:solidFill>
                    <a:srgbClr val="FFC000"/>
                  </a:solidFill>
                  <a:latin typeface="Arial" panose="020B0604020202020204" pitchFamily="34" charset="0"/>
                  <a:cs typeface="Arial" panose="020B0604020202020204" pitchFamily="34" charset="0"/>
                </a:rPr>
                <a:t>Low Chondrocytes</a:t>
              </a:r>
              <a:endParaRPr kumimoji="1" lang="ko-KR" altLang="en-US" sz="700" dirty="0">
                <a:solidFill>
                  <a:srgbClr val="FFC000"/>
                </a:solidFill>
                <a:latin typeface="Arial" panose="020B0604020202020204" pitchFamily="34" charset="0"/>
                <a:cs typeface="Arial" panose="020B0604020202020204" pitchFamily="34" charset="0"/>
              </a:endParaRPr>
            </a:p>
          </p:txBody>
        </p:sp>
        <p:pic>
          <p:nvPicPr>
            <p:cNvPr id="123" name="그림 122">
              <a:extLst>
                <a:ext uri="{FF2B5EF4-FFF2-40B4-BE49-F238E27FC236}">
                  <a16:creationId xmlns:a16="http://schemas.microsoft.com/office/drawing/2014/main" id="{472B6736-7E6F-4C41-9609-9991010C851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4222364">
              <a:off x="1103976" y="5285791"/>
              <a:ext cx="159838" cy="210616"/>
            </a:xfrm>
            <a:prstGeom prst="rect">
              <a:avLst/>
            </a:prstGeom>
          </p:spPr>
        </p:pic>
        <p:sp>
          <p:nvSpPr>
            <p:cNvPr id="130" name="TextBox 129">
              <a:extLst>
                <a:ext uri="{FF2B5EF4-FFF2-40B4-BE49-F238E27FC236}">
                  <a16:creationId xmlns:a16="http://schemas.microsoft.com/office/drawing/2014/main" id="{E40D832E-D766-4BBE-979E-134C381556DD}"/>
                </a:ext>
              </a:extLst>
            </p:cNvPr>
            <p:cNvSpPr txBox="1"/>
            <p:nvPr/>
          </p:nvSpPr>
          <p:spPr>
            <a:xfrm>
              <a:off x="1853548" y="4277650"/>
              <a:ext cx="1012158" cy="461665"/>
            </a:xfrm>
            <a:prstGeom prst="rect">
              <a:avLst/>
            </a:prstGeom>
            <a:noFill/>
          </p:spPr>
          <p:txBody>
            <a:bodyPr wrap="square" rtlCol="0">
              <a:spAutoFit/>
            </a:bodyPr>
            <a:lstStyle/>
            <a:p>
              <a:pPr algn="ctr"/>
              <a:r>
                <a:rPr kumimoji="1" lang="en-US" altLang="ko-KR" sz="800" dirty="0">
                  <a:latin typeface="Arial" panose="020B0604020202020204" pitchFamily="34" charset="0"/>
                  <a:cs typeface="Arial" panose="020B0604020202020204" pitchFamily="34" charset="0"/>
                </a:rPr>
                <a:t>Induction of </a:t>
              </a:r>
            </a:p>
            <a:p>
              <a:pPr algn="ctr"/>
              <a:r>
                <a:rPr kumimoji="1" lang="en-US" altLang="ko-KR" sz="800" dirty="0">
                  <a:latin typeface="Arial" panose="020B0604020202020204" pitchFamily="34" charset="0"/>
                  <a:cs typeface="Arial" panose="020B0604020202020204" pitchFamily="34" charset="0"/>
                </a:rPr>
                <a:t>Sox9 target gene expression</a:t>
              </a:r>
              <a:endParaRPr kumimoji="1" lang="ko-KR" altLang="en-US" sz="800" dirty="0">
                <a:latin typeface="Arial" panose="020B0604020202020204" pitchFamily="34" charset="0"/>
                <a:cs typeface="Arial" panose="020B0604020202020204" pitchFamily="34" charset="0"/>
              </a:endParaRPr>
            </a:p>
          </p:txBody>
        </p:sp>
        <p:cxnSp>
          <p:nvCxnSpPr>
            <p:cNvPr id="131" name="직선 화살표 연결선 130">
              <a:extLst>
                <a:ext uri="{FF2B5EF4-FFF2-40B4-BE49-F238E27FC236}">
                  <a16:creationId xmlns:a16="http://schemas.microsoft.com/office/drawing/2014/main" id="{765C6F68-BA02-4C83-9C40-EA2F1EAA1D23}"/>
                </a:ext>
              </a:extLst>
            </p:cNvPr>
            <p:cNvCxnSpPr>
              <a:cxnSpLocks/>
            </p:cNvCxnSpPr>
            <p:nvPr/>
          </p:nvCxnSpPr>
          <p:spPr>
            <a:xfrm>
              <a:off x="1178971" y="3030473"/>
              <a:ext cx="0" cy="33900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5160CA8E-E613-4DB4-984A-F08C25743535}"/>
                </a:ext>
              </a:extLst>
            </p:cNvPr>
            <p:cNvSpPr txBox="1"/>
            <p:nvPr/>
          </p:nvSpPr>
          <p:spPr>
            <a:xfrm>
              <a:off x="660931" y="4555495"/>
              <a:ext cx="1023629" cy="215444"/>
            </a:xfrm>
            <a:prstGeom prst="rect">
              <a:avLst/>
            </a:prstGeom>
            <a:noFill/>
          </p:spPr>
          <p:txBody>
            <a:bodyPr wrap="square" rtlCol="0">
              <a:spAutoFit/>
            </a:bodyPr>
            <a:lstStyle/>
            <a:p>
              <a:pPr algn="ctr"/>
              <a:r>
                <a:rPr kumimoji="1" lang="en-US" altLang="ko-KR" sz="800" dirty="0">
                  <a:latin typeface="Arial" panose="020B0604020202020204" pitchFamily="34" charset="0"/>
                  <a:cs typeface="Arial" panose="020B0604020202020204" pitchFamily="34" charset="0"/>
                </a:rPr>
                <a:t>Sox9 degradation</a:t>
              </a:r>
              <a:endParaRPr kumimoji="1" lang="ko-KR" altLang="en-US" sz="800" dirty="0">
                <a:latin typeface="Arial" panose="020B0604020202020204" pitchFamily="34" charset="0"/>
                <a:cs typeface="Arial" panose="020B0604020202020204" pitchFamily="34" charset="0"/>
              </a:endParaRPr>
            </a:p>
          </p:txBody>
        </p:sp>
        <p:cxnSp>
          <p:nvCxnSpPr>
            <p:cNvPr id="134" name="직선 화살표 연결선 133">
              <a:extLst>
                <a:ext uri="{FF2B5EF4-FFF2-40B4-BE49-F238E27FC236}">
                  <a16:creationId xmlns:a16="http://schemas.microsoft.com/office/drawing/2014/main" id="{9C8C1437-04C4-4BDF-A754-DAB9B7ED3373}"/>
                </a:ext>
              </a:extLst>
            </p:cNvPr>
            <p:cNvCxnSpPr>
              <a:cxnSpLocks/>
            </p:cNvCxnSpPr>
            <p:nvPr/>
          </p:nvCxnSpPr>
          <p:spPr>
            <a:xfrm>
              <a:off x="1172746" y="3753794"/>
              <a:ext cx="0" cy="31640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직선 화살표 연결선 134">
              <a:extLst>
                <a:ext uri="{FF2B5EF4-FFF2-40B4-BE49-F238E27FC236}">
                  <a16:creationId xmlns:a16="http://schemas.microsoft.com/office/drawing/2014/main" id="{CA57D424-E22E-4D67-BB56-2C455D97A95C}"/>
                </a:ext>
              </a:extLst>
            </p:cNvPr>
            <p:cNvCxnSpPr>
              <a:cxnSpLocks/>
            </p:cNvCxnSpPr>
            <p:nvPr/>
          </p:nvCxnSpPr>
          <p:spPr>
            <a:xfrm>
              <a:off x="1172746" y="4838747"/>
              <a:ext cx="0" cy="316407"/>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직선 화살표 연결선 135">
              <a:extLst>
                <a:ext uri="{FF2B5EF4-FFF2-40B4-BE49-F238E27FC236}">
                  <a16:creationId xmlns:a16="http://schemas.microsoft.com/office/drawing/2014/main" id="{7245EE65-6DBF-4756-BC2F-8ACFFBF1BE4A}"/>
                </a:ext>
              </a:extLst>
            </p:cNvPr>
            <p:cNvCxnSpPr>
              <a:cxnSpLocks/>
            </p:cNvCxnSpPr>
            <p:nvPr/>
          </p:nvCxnSpPr>
          <p:spPr>
            <a:xfrm>
              <a:off x="2380709" y="3844229"/>
              <a:ext cx="0" cy="40680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직선 화살표 연결선 136">
              <a:extLst>
                <a:ext uri="{FF2B5EF4-FFF2-40B4-BE49-F238E27FC236}">
                  <a16:creationId xmlns:a16="http://schemas.microsoft.com/office/drawing/2014/main" id="{193E0AC7-7B3C-4A5D-B70E-A66AD026DD59}"/>
                </a:ext>
              </a:extLst>
            </p:cNvPr>
            <p:cNvCxnSpPr>
              <a:cxnSpLocks/>
            </p:cNvCxnSpPr>
            <p:nvPr/>
          </p:nvCxnSpPr>
          <p:spPr>
            <a:xfrm>
              <a:off x="2376948" y="4770939"/>
              <a:ext cx="0" cy="38420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타원 137">
              <a:extLst>
                <a:ext uri="{FF2B5EF4-FFF2-40B4-BE49-F238E27FC236}">
                  <a16:creationId xmlns:a16="http://schemas.microsoft.com/office/drawing/2014/main" id="{00775B7D-EC9D-4486-A52E-B61AE3CF313E}"/>
                </a:ext>
              </a:extLst>
            </p:cNvPr>
            <p:cNvSpPr/>
            <p:nvPr/>
          </p:nvSpPr>
          <p:spPr>
            <a:xfrm>
              <a:off x="5148265" y="2043001"/>
              <a:ext cx="716093" cy="293060"/>
            </a:xfrm>
            <a:prstGeom prst="ellipse">
              <a:avLst/>
            </a:prstGeom>
            <a:solidFill>
              <a:schemeClr val="accent6"/>
            </a:solid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900" b="1" dirty="0">
                  <a:solidFill>
                    <a:schemeClr val="bg1"/>
                  </a:solidFill>
                  <a:latin typeface="Arial" panose="020B0604020202020204" pitchFamily="34" charset="0"/>
                  <a:cs typeface="Arial" panose="020B0604020202020204" pitchFamily="34" charset="0"/>
                </a:rPr>
                <a:t>+ WNT </a:t>
              </a:r>
            </a:p>
          </p:txBody>
        </p:sp>
        <p:sp>
          <p:nvSpPr>
            <p:cNvPr id="139" name="사각형: 둥근 모서리 138">
              <a:extLst>
                <a:ext uri="{FF2B5EF4-FFF2-40B4-BE49-F238E27FC236}">
                  <a16:creationId xmlns:a16="http://schemas.microsoft.com/office/drawing/2014/main" id="{18A9CEAD-FECB-4891-8DB6-155C0EAB2972}"/>
                </a:ext>
              </a:extLst>
            </p:cNvPr>
            <p:cNvSpPr/>
            <p:nvPr/>
          </p:nvSpPr>
          <p:spPr>
            <a:xfrm>
              <a:off x="3852109" y="3114448"/>
              <a:ext cx="563179" cy="248605"/>
            </a:xfrm>
            <a:prstGeom prst="roundRect">
              <a:avLst>
                <a:gd name="adj" fmla="val 2833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900" b="1" dirty="0">
                  <a:solidFill>
                    <a:schemeClr val="bg1"/>
                  </a:solidFill>
                  <a:latin typeface="Arial" panose="020B0604020202020204" pitchFamily="34" charset="0"/>
                  <a:cs typeface="Arial" panose="020B0604020202020204" pitchFamily="34" charset="0"/>
                </a:rPr>
                <a:t>MAST4</a:t>
              </a:r>
              <a:endParaRPr lang="ko-KR" altLang="en-US" sz="900" b="1" dirty="0">
                <a:solidFill>
                  <a:schemeClr val="bg1"/>
                </a:solidFill>
                <a:latin typeface="Arial" panose="020B0604020202020204" pitchFamily="34" charset="0"/>
                <a:cs typeface="Arial" panose="020B0604020202020204" pitchFamily="34" charset="0"/>
              </a:endParaRPr>
            </a:p>
          </p:txBody>
        </p:sp>
        <p:sp>
          <p:nvSpPr>
            <p:cNvPr id="140" name="타원 139">
              <a:extLst>
                <a:ext uri="{FF2B5EF4-FFF2-40B4-BE49-F238E27FC236}">
                  <a16:creationId xmlns:a16="http://schemas.microsoft.com/office/drawing/2014/main" id="{8F6850DA-1CEC-4CA1-B05F-646B1E2C9DDA}"/>
                </a:ext>
              </a:extLst>
            </p:cNvPr>
            <p:cNvSpPr/>
            <p:nvPr/>
          </p:nvSpPr>
          <p:spPr>
            <a:xfrm>
              <a:off x="4038764" y="3013783"/>
              <a:ext cx="127157" cy="106973"/>
            </a:xfrm>
            <a:prstGeom prst="ellipse">
              <a:avLst/>
            </a:prstGeom>
            <a:solidFill>
              <a:srgbClr val="FFC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ko-KR" sz="600" dirty="0">
                  <a:solidFill>
                    <a:schemeClr val="tx1"/>
                  </a:solidFill>
                  <a:latin typeface="Arial" panose="020B0604020202020204" pitchFamily="34" charset="0"/>
                  <a:cs typeface="Arial" panose="020B0604020202020204" pitchFamily="34" charset="0"/>
                </a:rPr>
                <a:t>P</a:t>
              </a:r>
              <a:endParaRPr kumimoji="1" lang="ko-KR" altLang="en-US" sz="600" dirty="0">
                <a:solidFill>
                  <a:schemeClr val="tx1"/>
                </a:solidFill>
                <a:latin typeface="Arial" panose="020B0604020202020204" pitchFamily="34" charset="0"/>
                <a:cs typeface="Arial" panose="020B0604020202020204" pitchFamily="34" charset="0"/>
              </a:endParaRPr>
            </a:p>
          </p:txBody>
        </p:sp>
        <p:sp>
          <p:nvSpPr>
            <p:cNvPr id="144" name="사각형: 둥근 모서리 148">
              <a:extLst>
                <a:ext uri="{FF2B5EF4-FFF2-40B4-BE49-F238E27FC236}">
                  <a16:creationId xmlns:a16="http://schemas.microsoft.com/office/drawing/2014/main" id="{420648D8-2615-44B8-A7B2-CFD25A3E4C7F}"/>
                </a:ext>
              </a:extLst>
            </p:cNvPr>
            <p:cNvSpPr/>
            <p:nvPr/>
          </p:nvSpPr>
          <p:spPr>
            <a:xfrm>
              <a:off x="4140518" y="4345347"/>
              <a:ext cx="68163" cy="64819"/>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00" b="1" dirty="0">
                <a:latin typeface="Arial" panose="020B0604020202020204" pitchFamily="34" charset="0"/>
                <a:cs typeface="Arial" panose="020B0604020202020204" pitchFamily="34" charset="0"/>
              </a:endParaRPr>
            </a:p>
          </p:txBody>
        </p:sp>
        <p:sp>
          <p:nvSpPr>
            <p:cNvPr id="145" name="사각형: 둥근 모서리 148">
              <a:extLst>
                <a:ext uri="{FF2B5EF4-FFF2-40B4-BE49-F238E27FC236}">
                  <a16:creationId xmlns:a16="http://schemas.microsoft.com/office/drawing/2014/main" id="{F2FEF773-4693-4A11-9E67-37BEF4AC9AC6}"/>
                </a:ext>
              </a:extLst>
            </p:cNvPr>
            <p:cNvSpPr/>
            <p:nvPr/>
          </p:nvSpPr>
          <p:spPr>
            <a:xfrm>
              <a:off x="4121204" y="4468212"/>
              <a:ext cx="68163" cy="64819"/>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57" b="1" dirty="0">
                <a:latin typeface="Arial" panose="020B0604020202020204" pitchFamily="34" charset="0"/>
                <a:cs typeface="Arial" panose="020B0604020202020204" pitchFamily="34" charset="0"/>
              </a:endParaRPr>
            </a:p>
          </p:txBody>
        </p:sp>
        <p:sp>
          <p:nvSpPr>
            <p:cNvPr id="146" name="사각형: 둥근 모서리 148">
              <a:extLst>
                <a:ext uri="{FF2B5EF4-FFF2-40B4-BE49-F238E27FC236}">
                  <a16:creationId xmlns:a16="http://schemas.microsoft.com/office/drawing/2014/main" id="{8E701301-5BFF-462C-B476-67203034D6FF}"/>
                </a:ext>
              </a:extLst>
            </p:cNvPr>
            <p:cNvSpPr/>
            <p:nvPr/>
          </p:nvSpPr>
          <p:spPr>
            <a:xfrm>
              <a:off x="4279978" y="4453683"/>
              <a:ext cx="68163" cy="64819"/>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57" b="1" dirty="0">
                <a:latin typeface="Arial" panose="020B0604020202020204" pitchFamily="34" charset="0"/>
                <a:cs typeface="Arial" panose="020B0604020202020204" pitchFamily="34" charset="0"/>
              </a:endParaRPr>
            </a:p>
          </p:txBody>
        </p:sp>
        <p:cxnSp>
          <p:nvCxnSpPr>
            <p:cNvPr id="147" name="직선 화살표 연결선 146">
              <a:extLst>
                <a:ext uri="{FF2B5EF4-FFF2-40B4-BE49-F238E27FC236}">
                  <a16:creationId xmlns:a16="http://schemas.microsoft.com/office/drawing/2014/main" id="{24E4EB1F-50FA-4B1D-A026-F21909AB008C}"/>
                </a:ext>
              </a:extLst>
            </p:cNvPr>
            <p:cNvCxnSpPr>
              <a:cxnSpLocks/>
            </p:cNvCxnSpPr>
            <p:nvPr/>
          </p:nvCxnSpPr>
          <p:spPr>
            <a:xfrm>
              <a:off x="4133285" y="2788843"/>
              <a:ext cx="0" cy="1808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직선 화살표 연결선 147">
              <a:extLst>
                <a:ext uri="{FF2B5EF4-FFF2-40B4-BE49-F238E27FC236}">
                  <a16:creationId xmlns:a16="http://schemas.microsoft.com/office/drawing/2014/main" id="{751E59AE-E7B8-4181-BE47-8B98FC6D50E1}"/>
                </a:ext>
              </a:extLst>
            </p:cNvPr>
            <p:cNvCxnSpPr>
              <a:cxnSpLocks/>
            </p:cNvCxnSpPr>
            <p:nvPr/>
          </p:nvCxnSpPr>
          <p:spPr>
            <a:xfrm>
              <a:off x="4125720" y="3400285"/>
              <a:ext cx="0" cy="1808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 name="사각형: 둥근 모서리 148">
              <a:extLst>
                <a:ext uri="{FF2B5EF4-FFF2-40B4-BE49-F238E27FC236}">
                  <a16:creationId xmlns:a16="http://schemas.microsoft.com/office/drawing/2014/main" id="{0C2CAAE8-3138-4394-9029-7EDC924D9321}"/>
                </a:ext>
              </a:extLst>
            </p:cNvPr>
            <p:cNvSpPr/>
            <p:nvPr/>
          </p:nvSpPr>
          <p:spPr>
            <a:xfrm>
              <a:off x="3970602" y="4504662"/>
              <a:ext cx="68163" cy="64819"/>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57" b="1" dirty="0">
                <a:latin typeface="Arial" panose="020B0604020202020204" pitchFamily="34" charset="0"/>
                <a:cs typeface="Arial" panose="020B0604020202020204" pitchFamily="34" charset="0"/>
              </a:endParaRPr>
            </a:p>
          </p:txBody>
        </p:sp>
        <p:cxnSp>
          <p:nvCxnSpPr>
            <p:cNvPr id="150" name="직선 화살표 연결선 149">
              <a:extLst>
                <a:ext uri="{FF2B5EF4-FFF2-40B4-BE49-F238E27FC236}">
                  <a16:creationId xmlns:a16="http://schemas.microsoft.com/office/drawing/2014/main" id="{3CA58191-97D0-4086-9E8E-3F4DE314E7DC}"/>
                </a:ext>
              </a:extLst>
            </p:cNvPr>
            <p:cNvCxnSpPr>
              <a:cxnSpLocks/>
            </p:cNvCxnSpPr>
            <p:nvPr/>
          </p:nvCxnSpPr>
          <p:spPr>
            <a:xfrm>
              <a:off x="4119643" y="4137891"/>
              <a:ext cx="0" cy="1808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1A3A1BBC-85DE-4F0D-8955-8F58CA0A364A}"/>
                </a:ext>
              </a:extLst>
            </p:cNvPr>
            <p:cNvSpPr txBox="1"/>
            <p:nvPr/>
          </p:nvSpPr>
          <p:spPr>
            <a:xfrm>
              <a:off x="3595119" y="4660313"/>
              <a:ext cx="1117483" cy="215444"/>
            </a:xfrm>
            <a:prstGeom prst="rect">
              <a:avLst/>
            </a:prstGeom>
            <a:noFill/>
          </p:spPr>
          <p:txBody>
            <a:bodyPr wrap="square" rtlCol="0">
              <a:spAutoFit/>
            </a:bodyPr>
            <a:lstStyle/>
            <a:p>
              <a:pPr algn="ctr"/>
              <a:r>
                <a:rPr kumimoji="1" lang="en-US" altLang="ko-KR" sz="800" dirty="0">
                  <a:latin typeface="Arial" panose="020B0604020202020204" pitchFamily="34" charset="0"/>
                  <a:cs typeface="Arial" panose="020B0604020202020204" pitchFamily="34" charset="0"/>
                </a:rPr>
                <a:t>MAST4 degradation</a:t>
              </a:r>
              <a:endParaRPr kumimoji="1" lang="ko-KR" altLang="en-US" sz="800" dirty="0">
                <a:latin typeface="Arial" panose="020B0604020202020204" pitchFamily="34" charset="0"/>
                <a:cs typeface="Arial" panose="020B0604020202020204" pitchFamily="34" charset="0"/>
              </a:endParaRPr>
            </a:p>
          </p:txBody>
        </p:sp>
        <p:grpSp>
          <p:nvGrpSpPr>
            <p:cNvPr id="152" name="그룹 151">
              <a:extLst>
                <a:ext uri="{FF2B5EF4-FFF2-40B4-BE49-F238E27FC236}">
                  <a16:creationId xmlns:a16="http://schemas.microsoft.com/office/drawing/2014/main" id="{289EEC1A-996A-4349-AA15-BD410A8F9781}"/>
                </a:ext>
              </a:extLst>
            </p:cNvPr>
            <p:cNvGrpSpPr/>
            <p:nvPr/>
          </p:nvGrpSpPr>
          <p:grpSpPr>
            <a:xfrm>
              <a:off x="4949107" y="5226191"/>
              <a:ext cx="1122316" cy="554002"/>
              <a:chOff x="7550423" y="4985960"/>
              <a:chExt cx="2933322" cy="1930630"/>
            </a:xfrm>
          </p:grpSpPr>
          <p:sp>
            <p:nvSpPr>
              <p:cNvPr id="153" name="TextBox 152">
                <a:extLst>
                  <a:ext uri="{FF2B5EF4-FFF2-40B4-BE49-F238E27FC236}">
                    <a16:creationId xmlns:a16="http://schemas.microsoft.com/office/drawing/2014/main" id="{E4D6FD1E-2E62-467F-AE47-688327A10D07}"/>
                  </a:ext>
                </a:extLst>
              </p:cNvPr>
              <p:cNvSpPr txBox="1"/>
              <p:nvPr/>
            </p:nvSpPr>
            <p:spPr>
              <a:xfrm>
                <a:off x="7617455" y="6112168"/>
                <a:ext cx="2778584" cy="804422"/>
              </a:xfrm>
              <a:prstGeom prst="rect">
                <a:avLst/>
              </a:prstGeom>
              <a:noFill/>
            </p:spPr>
            <p:txBody>
              <a:bodyPr wrap="none" rtlCol="0">
                <a:spAutoFit/>
              </a:bodyPr>
              <a:lstStyle/>
              <a:p>
                <a:pPr algn="ctr"/>
                <a:r>
                  <a:rPr kumimoji="1" lang="en-US" altLang="ko-KR" sz="900" dirty="0">
                    <a:solidFill>
                      <a:schemeClr val="accent6">
                        <a:lumMod val="75000"/>
                      </a:schemeClr>
                    </a:solidFill>
                    <a:latin typeface="Arial" panose="020B0604020202020204" pitchFamily="34" charset="0"/>
                    <a:cs typeface="Arial" panose="020B0604020202020204" pitchFamily="34" charset="0"/>
                  </a:rPr>
                  <a:t>High Osteoblasts</a:t>
                </a:r>
                <a:endParaRPr kumimoji="1" lang="ko-KR" altLang="en-US" sz="900" dirty="0">
                  <a:solidFill>
                    <a:schemeClr val="accent6">
                      <a:lumMod val="75000"/>
                    </a:schemeClr>
                  </a:solidFill>
                  <a:latin typeface="Arial" panose="020B0604020202020204" pitchFamily="34" charset="0"/>
                  <a:cs typeface="Arial" panose="020B0604020202020204" pitchFamily="34" charset="0"/>
                </a:endParaRPr>
              </a:p>
            </p:txBody>
          </p:sp>
          <p:pic>
            <p:nvPicPr>
              <p:cNvPr id="154" name="그림 153">
                <a:extLst>
                  <a:ext uri="{FF2B5EF4-FFF2-40B4-BE49-F238E27FC236}">
                    <a16:creationId xmlns:a16="http://schemas.microsoft.com/office/drawing/2014/main" id="{9A36FA94-9E07-46DC-B29F-BA6C18DAD1B3}"/>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50423" y="5131715"/>
                <a:ext cx="1196306" cy="864000"/>
              </a:xfrm>
              <a:prstGeom prst="rect">
                <a:avLst/>
              </a:prstGeom>
            </p:spPr>
          </p:pic>
          <p:pic>
            <p:nvPicPr>
              <p:cNvPr id="155" name="그림 154">
                <a:extLst>
                  <a:ext uri="{FF2B5EF4-FFF2-40B4-BE49-F238E27FC236}">
                    <a16:creationId xmlns:a16="http://schemas.microsoft.com/office/drawing/2014/main" id="{FD310BC4-58B1-42BC-9506-AF891DC19A2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18511740">
                <a:off x="8144721" y="5211943"/>
                <a:ext cx="1116000" cy="806001"/>
              </a:xfrm>
              <a:prstGeom prst="rect">
                <a:avLst/>
              </a:prstGeom>
            </p:spPr>
          </p:pic>
          <p:pic>
            <p:nvPicPr>
              <p:cNvPr id="156" name="그림 155">
                <a:extLst>
                  <a:ext uri="{FF2B5EF4-FFF2-40B4-BE49-F238E27FC236}">
                    <a16:creationId xmlns:a16="http://schemas.microsoft.com/office/drawing/2014/main" id="{9D280900-E604-46AA-BE9E-D1673BF353B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rot="3450796">
                <a:off x="8711439" y="5145959"/>
                <a:ext cx="1152000" cy="832001"/>
              </a:xfrm>
              <a:prstGeom prst="rect">
                <a:avLst/>
              </a:prstGeom>
            </p:spPr>
          </p:pic>
          <p:pic>
            <p:nvPicPr>
              <p:cNvPr id="157" name="그림 156">
                <a:extLst>
                  <a:ext uri="{FF2B5EF4-FFF2-40B4-BE49-F238E27FC236}">
                    <a16:creationId xmlns:a16="http://schemas.microsoft.com/office/drawing/2014/main" id="{2790CF95-9E52-40B1-A15A-264D62FC848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287439" y="5084219"/>
                <a:ext cx="1196306" cy="864000"/>
              </a:xfrm>
              <a:prstGeom prst="rect">
                <a:avLst/>
              </a:prstGeom>
            </p:spPr>
          </p:pic>
        </p:grpSp>
        <p:sp>
          <p:nvSpPr>
            <p:cNvPr id="158" name="육각형[H] 15">
              <a:extLst>
                <a:ext uri="{FF2B5EF4-FFF2-40B4-BE49-F238E27FC236}">
                  <a16:creationId xmlns:a16="http://schemas.microsoft.com/office/drawing/2014/main" id="{08C681DD-799F-4AFB-B9F3-B5BDB1DCF91A}"/>
                </a:ext>
              </a:extLst>
            </p:cNvPr>
            <p:cNvSpPr/>
            <p:nvPr/>
          </p:nvSpPr>
          <p:spPr>
            <a:xfrm>
              <a:off x="5187808" y="2623622"/>
              <a:ext cx="630254" cy="180804"/>
            </a:xfrm>
            <a:prstGeom prst="round2DiagRect">
              <a:avLst>
                <a:gd name="adj1" fmla="val 45212"/>
                <a:gd name="adj2" fmla="val 0"/>
              </a:avLst>
            </a:prstGeom>
            <a:solidFill>
              <a:schemeClr val="tx2">
                <a:lumMod val="60000"/>
                <a:lumOff val="40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800" b="1" dirty="0">
                  <a:solidFill>
                    <a:schemeClr val="bg1"/>
                  </a:solidFill>
                  <a:latin typeface="Arial" panose="020B0604020202020204" pitchFamily="34" charset="0"/>
                  <a:cs typeface="Arial" panose="020B0604020202020204" pitchFamily="34" charset="0"/>
                </a:rPr>
                <a:t>GSK-3</a:t>
              </a:r>
              <a:r>
                <a:rPr lang="en-US" altLang="ko-KR" sz="800" b="1" dirty="0">
                  <a:solidFill>
                    <a:schemeClr val="bg1"/>
                  </a:solidFill>
                  <a:latin typeface="Symbol" panose="05050102010706020507" pitchFamily="18" charset="2"/>
                  <a:cs typeface="Arial" panose="020B0604020202020204" pitchFamily="34" charset="0"/>
                </a:rPr>
                <a:t>b</a:t>
              </a:r>
              <a:endParaRPr lang="ko-KR" altLang="en-US" sz="800" dirty="0">
                <a:solidFill>
                  <a:schemeClr val="bg1"/>
                </a:solidFill>
                <a:latin typeface="Symbol" panose="05050102010706020507" pitchFamily="18" charset="2"/>
                <a:cs typeface="Arial" panose="020B0604020202020204" pitchFamily="34" charset="0"/>
              </a:endParaRPr>
            </a:p>
          </p:txBody>
        </p:sp>
        <p:cxnSp>
          <p:nvCxnSpPr>
            <p:cNvPr id="159" name="직선 연결선 158">
              <a:extLst>
                <a:ext uri="{FF2B5EF4-FFF2-40B4-BE49-F238E27FC236}">
                  <a16:creationId xmlns:a16="http://schemas.microsoft.com/office/drawing/2014/main" id="{5BDFFE07-41B7-432E-A7F2-3AA28E8E7EFD}"/>
                </a:ext>
              </a:extLst>
            </p:cNvPr>
            <p:cNvCxnSpPr>
              <a:cxnSpLocks/>
            </p:cNvCxnSpPr>
            <p:nvPr/>
          </p:nvCxnSpPr>
          <p:spPr>
            <a:xfrm>
              <a:off x="5502933" y="2387039"/>
              <a:ext cx="0" cy="1582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직선 연결선 159">
              <a:extLst>
                <a:ext uri="{FF2B5EF4-FFF2-40B4-BE49-F238E27FC236}">
                  <a16:creationId xmlns:a16="http://schemas.microsoft.com/office/drawing/2014/main" id="{DC627774-0EC5-4B6A-BC98-E3AE33E2C814}"/>
                </a:ext>
              </a:extLst>
            </p:cNvPr>
            <p:cNvCxnSpPr>
              <a:cxnSpLocks/>
            </p:cNvCxnSpPr>
            <p:nvPr/>
          </p:nvCxnSpPr>
          <p:spPr>
            <a:xfrm flipH="1">
              <a:off x="5428130" y="2541777"/>
              <a:ext cx="1496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그룹 5">
              <a:extLst>
                <a:ext uri="{FF2B5EF4-FFF2-40B4-BE49-F238E27FC236}">
                  <a16:creationId xmlns:a16="http://schemas.microsoft.com/office/drawing/2014/main" id="{7161CAAC-C3D0-4126-A7A4-4995446EA2BE}"/>
                </a:ext>
              </a:extLst>
            </p:cNvPr>
            <p:cNvGrpSpPr/>
            <p:nvPr/>
          </p:nvGrpSpPr>
          <p:grpSpPr>
            <a:xfrm>
              <a:off x="5170978" y="3894905"/>
              <a:ext cx="691215" cy="339007"/>
              <a:chOff x="11671266" y="5151637"/>
              <a:chExt cx="1181476" cy="540000"/>
            </a:xfrm>
          </p:grpSpPr>
          <p:sp>
            <p:nvSpPr>
              <p:cNvPr id="165" name="타원 164">
                <a:extLst>
                  <a:ext uri="{FF2B5EF4-FFF2-40B4-BE49-F238E27FC236}">
                    <a16:creationId xmlns:a16="http://schemas.microsoft.com/office/drawing/2014/main" id="{F087EACE-F179-4E2B-97AD-18E2206C1627}"/>
                  </a:ext>
                </a:extLst>
              </p:cNvPr>
              <p:cNvSpPr/>
              <p:nvPr/>
            </p:nvSpPr>
            <p:spPr>
              <a:xfrm flipH="1">
                <a:off x="11755519" y="5151637"/>
                <a:ext cx="962627" cy="540000"/>
              </a:xfrm>
              <a:prstGeom prst="ellipse">
                <a:avLst/>
              </a:prstGeom>
              <a:solidFill>
                <a:schemeClr val="accent3">
                  <a:lumMod val="75000"/>
                </a:schemeClr>
              </a:solidFill>
              <a:ln w="63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600" b="1"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4693A1F-13BC-44DB-B06D-4874E8533614}"/>
                  </a:ext>
                </a:extLst>
              </p:cNvPr>
              <p:cNvSpPr txBox="1"/>
              <p:nvPr/>
            </p:nvSpPr>
            <p:spPr>
              <a:xfrm>
                <a:off x="11671266" y="5244560"/>
                <a:ext cx="1181476" cy="367689"/>
              </a:xfrm>
              <a:prstGeom prst="rect">
                <a:avLst/>
              </a:prstGeom>
              <a:noFill/>
            </p:spPr>
            <p:txBody>
              <a:bodyPr wrap="none" rtlCol="0">
                <a:spAutoFit/>
              </a:bodyPr>
              <a:lstStyle/>
              <a:p>
                <a:r>
                  <a:rPr lang="en-US" altLang="ko-KR" sz="900" b="1" dirty="0">
                    <a:solidFill>
                      <a:schemeClr val="bg1"/>
                    </a:solidFill>
                    <a:latin typeface="Symbol" panose="05050102010706020507" pitchFamily="18" charset="2"/>
                    <a:cs typeface="Arial" panose="020B0604020202020204" pitchFamily="34" charset="0"/>
                  </a:rPr>
                  <a:t>b</a:t>
                </a:r>
                <a:r>
                  <a:rPr lang="en-US" altLang="ko-KR" sz="900" b="1" dirty="0">
                    <a:solidFill>
                      <a:schemeClr val="bg1"/>
                    </a:solidFill>
                    <a:latin typeface="Arial" panose="020B0604020202020204" pitchFamily="34" charset="0"/>
                    <a:cs typeface="Arial" panose="020B0604020202020204" pitchFamily="34" charset="0"/>
                  </a:rPr>
                  <a:t>-catenin</a:t>
                </a:r>
                <a:endParaRPr lang="ko-KR" altLang="en-US" sz="900" b="1" dirty="0">
                  <a:solidFill>
                    <a:schemeClr val="bg1"/>
                  </a:solidFill>
                  <a:latin typeface="Arial" panose="020B0604020202020204" pitchFamily="34" charset="0"/>
                  <a:cs typeface="Arial" panose="020B0604020202020204" pitchFamily="34" charset="0"/>
                </a:endParaRPr>
              </a:p>
            </p:txBody>
          </p:sp>
        </p:grpSp>
        <p:cxnSp>
          <p:nvCxnSpPr>
            <p:cNvPr id="170" name="직선 화살표 연결선 169">
              <a:extLst>
                <a:ext uri="{FF2B5EF4-FFF2-40B4-BE49-F238E27FC236}">
                  <a16:creationId xmlns:a16="http://schemas.microsoft.com/office/drawing/2014/main" id="{8C54500E-7F02-4538-B051-802A3539DFDB}"/>
                </a:ext>
              </a:extLst>
            </p:cNvPr>
            <p:cNvCxnSpPr>
              <a:cxnSpLocks/>
            </p:cNvCxnSpPr>
            <p:nvPr/>
          </p:nvCxnSpPr>
          <p:spPr>
            <a:xfrm>
              <a:off x="5499677" y="2872273"/>
              <a:ext cx="0" cy="24860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직선 화살표 연결선 172">
              <a:extLst>
                <a:ext uri="{FF2B5EF4-FFF2-40B4-BE49-F238E27FC236}">
                  <a16:creationId xmlns:a16="http://schemas.microsoft.com/office/drawing/2014/main" id="{C7329B30-7997-4C64-80FB-3C5492906749}"/>
                </a:ext>
              </a:extLst>
            </p:cNvPr>
            <p:cNvCxnSpPr>
              <a:cxnSpLocks/>
            </p:cNvCxnSpPr>
            <p:nvPr/>
          </p:nvCxnSpPr>
          <p:spPr>
            <a:xfrm>
              <a:off x="5499677" y="4313458"/>
              <a:ext cx="0" cy="24860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6E8B238F-8A06-4D55-90A4-AC2E99E0C0FD}"/>
                </a:ext>
              </a:extLst>
            </p:cNvPr>
            <p:cNvSpPr txBox="1"/>
            <p:nvPr/>
          </p:nvSpPr>
          <p:spPr>
            <a:xfrm>
              <a:off x="4707879" y="4523345"/>
              <a:ext cx="1608935" cy="461665"/>
            </a:xfrm>
            <a:prstGeom prst="rect">
              <a:avLst/>
            </a:prstGeom>
            <a:noFill/>
          </p:spPr>
          <p:txBody>
            <a:bodyPr wrap="square" rtlCol="0">
              <a:spAutoFit/>
            </a:bodyPr>
            <a:lstStyle/>
            <a:p>
              <a:pPr algn="ctr"/>
              <a:r>
                <a:rPr kumimoji="1" lang="en-US" altLang="ko-KR" sz="800" dirty="0">
                  <a:latin typeface="Arial" panose="020B0604020202020204" pitchFamily="34" charset="0"/>
                  <a:cs typeface="Arial" panose="020B0604020202020204" pitchFamily="34" charset="0"/>
                </a:rPr>
                <a:t>Increased</a:t>
              </a:r>
            </a:p>
            <a:p>
              <a:pPr algn="ctr"/>
              <a:r>
                <a:rPr kumimoji="1" lang="en-US" altLang="ko-KR" sz="800" dirty="0">
                  <a:latin typeface="Symbol" panose="05050102010706020507" pitchFamily="18" charset="2"/>
                  <a:cs typeface="Arial" panose="020B0604020202020204" pitchFamily="34" charset="0"/>
                </a:rPr>
                <a:t>b</a:t>
              </a:r>
              <a:r>
                <a:rPr kumimoji="1" lang="en-US" altLang="ko-KR" sz="800" dirty="0">
                  <a:latin typeface="Arial" panose="020B0604020202020204" pitchFamily="34" charset="0"/>
                  <a:cs typeface="Arial" panose="020B0604020202020204" pitchFamily="34" charset="0"/>
                </a:rPr>
                <a:t>-catenin nuclear localization </a:t>
              </a:r>
            </a:p>
            <a:p>
              <a:pPr algn="ctr"/>
              <a:r>
                <a:rPr kumimoji="1" lang="en-US" altLang="ko-KR" sz="800" dirty="0">
                  <a:latin typeface="Arial" panose="020B0604020202020204" pitchFamily="34" charset="0"/>
                  <a:cs typeface="Arial" panose="020B0604020202020204" pitchFamily="34" charset="0"/>
                </a:rPr>
                <a:t>&amp; Runx2 activity </a:t>
              </a:r>
              <a:endParaRPr kumimoji="1" lang="ko-KR" altLang="en-US" sz="800" dirty="0">
                <a:latin typeface="Arial" panose="020B0604020202020204" pitchFamily="34" charset="0"/>
                <a:cs typeface="Arial" panose="020B0604020202020204" pitchFamily="34" charset="0"/>
              </a:endParaRPr>
            </a:p>
          </p:txBody>
        </p:sp>
        <p:cxnSp>
          <p:nvCxnSpPr>
            <p:cNvPr id="175" name="직선 화살표 연결선 174">
              <a:extLst>
                <a:ext uri="{FF2B5EF4-FFF2-40B4-BE49-F238E27FC236}">
                  <a16:creationId xmlns:a16="http://schemas.microsoft.com/office/drawing/2014/main" id="{EA57EBC5-D24C-49D2-B7AD-FF66B016552F}"/>
                </a:ext>
              </a:extLst>
            </p:cNvPr>
            <p:cNvCxnSpPr>
              <a:cxnSpLocks/>
            </p:cNvCxnSpPr>
            <p:nvPr/>
          </p:nvCxnSpPr>
          <p:spPr>
            <a:xfrm>
              <a:off x="4108779" y="4921391"/>
              <a:ext cx="0" cy="24860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6" name="직선 화살표 연결선 175">
              <a:extLst>
                <a:ext uri="{FF2B5EF4-FFF2-40B4-BE49-F238E27FC236}">
                  <a16:creationId xmlns:a16="http://schemas.microsoft.com/office/drawing/2014/main" id="{D8A678DB-0048-44AE-80B8-6ACCA0A56FCE}"/>
                </a:ext>
              </a:extLst>
            </p:cNvPr>
            <p:cNvCxnSpPr>
              <a:cxnSpLocks/>
            </p:cNvCxnSpPr>
            <p:nvPr/>
          </p:nvCxnSpPr>
          <p:spPr>
            <a:xfrm>
              <a:off x="5508528" y="4991466"/>
              <a:ext cx="0" cy="20340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직사각형 9">
              <a:extLst>
                <a:ext uri="{FF2B5EF4-FFF2-40B4-BE49-F238E27FC236}">
                  <a16:creationId xmlns:a16="http://schemas.microsoft.com/office/drawing/2014/main" id="{0C1D7A0B-D647-4B0D-91CF-1DF668743E6D}"/>
                </a:ext>
              </a:extLst>
            </p:cNvPr>
            <p:cNvSpPr/>
            <p:nvPr/>
          </p:nvSpPr>
          <p:spPr>
            <a:xfrm>
              <a:off x="520344" y="1917463"/>
              <a:ext cx="2657980" cy="3896303"/>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1" name="직사각형 180">
              <a:extLst>
                <a:ext uri="{FF2B5EF4-FFF2-40B4-BE49-F238E27FC236}">
                  <a16:creationId xmlns:a16="http://schemas.microsoft.com/office/drawing/2014/main" id="{FB970E93-9B1C-4888-B3DF-91E0630520D5}"/>
                </a:ext>
              </a:extLst>
            </p:cNvPr>
            <p:cNvSpPr/>
            <p:nvPr/>
          </p:nvSpPr>
          <p:spPr>
            <a:xfrm>
              <a:off x="3573016" y="1917463"/>
              <a:ext cx="2657981" cy="3896303"/>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887" dirty="0"/>
            </a:p>
          </p:txBody>
        </p:sp>
        <p:sp>
          <p:nvSpPr>
            <p:cNvPr id="106" name="TextBox 105">
              <a:extLst>
                <a:ext uri="{FF2B5EF4-FFF2-40B4-BE49-F238E27FC236}">
                  <a16:creationId xmlns:a16="http://schemas.microsoft.com/office/drawing/2014/main" id="{F95F10AD-02E0-45FD-BBCE-1596E2C78AC5}"/>
                </a:ext>
              </a:extLst>
            </p:cNvPr>
            <p:cNvSpPr txBox="1"/>
            <p:nvPr/>
          </p:nvSpPr>
          <p:spPr>
            <a:xfrm rot="5400000">
              <a:off x="991020" y="4809685"/>
              <a:ext cx="308292" cy="329527"/>
            </a:xfrm>
            <a:prstGeom prst="rect">
              <a:avLst/>
            </a:prstGeom>
            <a:noFill/>
          </p:spPr>
          <p:txBody>
            <a:bodyPr wrap="square" rtlCol="0">
              <a:spAutoFit/>
            </a:bodyPr>
            <a:lstStyle/>
            <a:p>
              <a:pPr algn="ctr"/>
              <a:r>
                <a:rPr kumimoji="1" lang="en-US" altLang="ko-KR" sz="1143" dirty="0">
                  <a:solidFill>
                    <a:srgbClr val="FF0000"/>
                  </a:solidFill>
                  <a:latin typeface="Arial" panose="020B0604020202020204" pitchFamily="34" charset="0"/>
                  <a:cs typeface="Arial" panose="020B0604020202020204" pitchFamily="34" charset="0"/>
                </a:rPr>
                <a:t>X</a:t>
              </a:r>
              <a:endParaRPr kumimoji="1" lang="ko-KR" altLang="en-US" sz="1143" dirty="0">
                <a:solidFill>
                  <a:srgbClr val="FF0000"/>
                </a:solidFill>
                <a:latin typeface="Arial" panose="020B0604020202020204" pitchFamily="34" charset="0"/>
                <a:cs typeface="Arial" panose="020B0604020202020204" pitchFamily="34" charset="0"/>
              </a:endParaRPr>
            </a:p>
          </p:txBody>
        </p:sp>
        <p:sp>
          <p:nvSpPr>
            <p:cNvPr id="110" name="TextBox 109">
              <a:extLst>
                <a:ext uri="{FF2B5EF4-FFF2-40B4-BE49-F238E27FC236}">
                  <a16:creationId xmlns:a16="http://schemas.microsoft.com/office/drawing/2014/main" id="{F52192B0-5852-4A77-8ABE-3CD6842E468B}"/>
                </a:ext>
              </a:extLst>
            </p:cNvPr>
            <p:cNvSpPr txBox="1"/>
            <p:nvPr/>
          </p:nvSpPr>
          <p:spPr>
            <a:xfrm rot="5400000">
              <a:off x="3966370" y="4853133"/>
              <a:ext cx="226455" cy="329527"/>
            </a:xfrm>
            <a:prstGeom prst="rect">
              <a:avLst/>
            </a:prstGeom>
            <a:noFill/>
          </p:spPr>
          <p:txBody>
            <a:bodyPr wrap="square" rtlCol="0">
              <a:spAutoFit/>
            </a:bodyPr>
            <a:lstStyle/>
            <a:p>
              <a:pPr algn="ctr"/>
              <a:r>
                <a:rPr kumimoji="1" lang="en-US" altLang="ko-KR" sz="1143" dirty="0">
                  <a:solidFill>
                    <a:srgbClr val="FF0000"/>
                  </a:solidFill>
                  <a:latin typeface="Arial" panose="020B0604020202020204" pitchFamily="34" charset="0"/>
                  <a:cs typeface="Arial" panose="020B0604020202020204" pitchFamily="34" charset="0"/>
                </a:rPr>
                <a:t>X</a:t>
              </a:r>
              <a:endParaRPr kumimoji="1" lang="ko-KR" altLang="en-US" sz="1143" dirty="0">
                <a:solidFill>
                  <a:srgbClr val="FF0000"/>
                </a:solidFill>
                <a:latin typeface="Arial" panose="020B0604020202020204" pitchFamily="34" charset="0"/>
                <a:cs typeface="Arial" panose="020B0604020202020204" pitchFamily="34" charset="0"/>
              </a:endParaRPr>
            </a:p>
          </p:txBody>
        </p:sp>
        <p:sp>
          <p:nvSpPr>
            <p:cNvPr id="111" name="TextBox 110">
              <a:extLst>
                <a:ext uri="{FF2B5EF4-FFF2-40B4-BE49-F238E27FC236}">
                  <a16:creationId xmlns:a16="http://schemas.microsoft.com/office/drawing/2014/main" id="{F89C4B82-D397-448B-A210-C8D9CA606FBB}"/>
                </a:ext>
              </a:extLst>
            </p:cNvPr>
            <p:cNvSpPr txBox="1"/>
            <p:nvPr/>
          </p:nvSpPr>
          <p:spPr>
            <a:xfrm rot="5400000">
              <a:off x="5315663" y="2795388"/>
              <a:ext cx="308292" cy="329527"/>
            </a:xfrm>
            <a:prstGeom prst="rect">
              <a:avLst/>
            </a:prstGeom>
            <a:noFill/>
          </p:spPr>
          <p:txBody>
            <a:bodyPr wrap="square" rtlCol="0">
              <a:spAutoFit/>
            </a:bodyPr>
            <a:lstStyle/>
            <a:p>
              <a:pPr algn="ctr"/>
              <a:r>
                <a:rPr kumimoji="1" lang="en-US" altLang="ko-KR" sz="1100" dirty="0">
                  <a:solidFill>
                    <a:srgbClr val="FF0000"/>
                  </a:solidFill>
                  <a:latin typeface="Arial" panose="020B0604020202020204" pitchFamily="34" charset="0"/>
                  <a:cs typeface="Arial" panose="020B0604020202020204" pitchFamily="34" charset="0"/>
                </a:rPr>
                <a:t>X</a:t>
              </a:r>
              <a:endParaRPr kumimoji="1" lang="ko-KR" altLang="en-US" sz="1100" dirty="0">
                <a:solidFill>
                  <a:srgbClr val="FF0000"/>
                </a:solidFill>
                <a:latin typeface="Arial" panose="020B0604020202020204" pitchFamily="34" charset="0"/>
                <a:cs typeface="Arial" panose="020B0604020202020204" pitchFamily="34" charset="0"/>
              </a:endParaRPr>
            </a:p>
          </p:txBody>
        </p:sp>
        <p:sp>
          <p:nvSpPr>
            <p:cNvPr id="92" name="사각형: 둥근 모서리 91">
              <a:extLst>
                <a:ext uri="{FF2B5EF4-FFF2-40B4-BE49-F238E27FC236}">
                  <a16:creationId xmlns:a16="http://schemas.microsoft.com/office/drawing/2014/main" id="{72E9624C-A35A-48A7-A046-F8401D712107}"/>
                </a:ext>
              </a:extLst>
            </p:cNvPr>
            <p:cNvSpPr/>
            <p:nvPr/>
          </p:nvSpPr>
          <p:spPr>
            <a:xfrm>
              <a:off x="5224721" y="3183557"/>
              <a:ext cx="563179" cy="339007"/>
            </a:xfrm>
            <a:prstGeom prst="roundRect">
              <a:avLst>
                <a:gd name="adj" fmla="val 26776"/>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900" b="1" dirty="0">
                  <a:latin typeface="Arial" panose="020B0604020202020204" pitchFamily="34" charset="0"/>
                  <a:cs typeface="Arial" panose="020B0604020202020204" pitchFamily="34" charset="0"/>
                </a:rPr>
                <a:t>MAST4</a:t>
              </a:r>
              <a:endParaRPr lang="ko-KR" altLang="en-US" sz="900" b="1" dirty="0">
                <a:latin typeface="Arial" panose="020B0604020202020204" pitchFamily="34" charset="0"/>
                <a:cs typeface="Arial" panose="020B0604020202020204" pitchFamily="34" charset="0"/>
              </a:endParaRPr>
            </a:p>
          </p:txBody>
        </p:sp>
        <p:grpSp>
          <p:nvGrpSpPr>
            <p:cNvPr id="2" name="그룹 1">
              <a:extLst>
                <a:ext uri="{FF2B5EF4-FFF2-40B4-BE49-F238E27FC236}">
                  <a16:creationId xmlns:a16="http://schemas.microsoft.com/office/drawing/2014/main" id="{75D51EC6-9D09-471D-922C-3AA318697BED}"/>
                </a:ext>
              </a:extLst>
            </p:cNvPr>
            <p:cNvGrpSpPr/>
            <p:nvPr/>
          </p:nvGrpSpPr>
          <p:grpSpPr>
            <a:xfrm>
              <a:off x="3972230" y="3630729"/>
              <a:ext cx="582211" cy="271203"/>
              <a:chOff x="8158866" y="4772668"/>
              <a:chExt cx="995160" cy="432000"/>
            </a:xfrm>
          </p:grpSpPr>
          <p:sp>
            <p:nvSpPr>
              <p:cNvPr id="163" name="타원 162">
                <a:extLst>
                  <a:ext uri="{FF2B5EF4-FFF2-40B4-BE49-F238E27FC236}">
                    <a16:creationId xmlns:a16="http://schemas.microsoft.com/office/drawing/2014/main" id="{A1EE35D4-42E8-4A3A-BF85-9279A3C06B9F}"/>
                  </a:ext>
                </a:extLst>
              </p:cNvPr>
              <p:cNvSpPr/>
              <p:nvPr/>
            </p:nvSpPr>
            <p:spPr>
              <a:xfrm>
                <a:off x="8166255" y="4772668"/>
                <a:ext cx="936000" cy="432000"/>
              </a:xfrm>
              <a:prstGeom prst="ellipse">
                <a:avLst/>
              </a:prstGeom>
              <a:solidFill>
                <a:srgbClr val="002060"/>
              </a:solidFill>
              <a:ln w="63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ko-KR" altLang="en-US" sz="800" b="1" dirty="0">
                  <a:solidFill>
                    <a:schemeClr val="bg1"/>
                  </a:solidFill>
                  <a:latin typeface="Arial" panose="020B0604020202020204" pitchFamily="34" charset="0"/>
                  <a:cs typeface="Arial" panose="020B0604020202020204" pitchFamily="34" charset="0"/>
                </a:endParaRPr>
              </a:p>
            </p:txBody>
          </p:sp>
          <p:sp>
            <p:nvSpPr>
              <p:cNvPr id="93" name="TextBox 92">
                <a:extLst>
                  <a:ext uri="{FF2B5EF4-FFF2-40B4-BE49-F238E27FC236}">
                    <a16:creationId xmlns:a16="http://schemas.microsoft.com/office/drawing/2014/main" id="{3E05D6F7-577F-4976-A797-1E0D23A23239}"/>
                  </a:ext>
                </a:extLst>
              </p:cNvPr>
              <p:cNvSpPr txBox="1"/>
              <p:nvPr/>
            </p:nvSpPr>
            <p:spPr>
              <a:xfrm>
                <a:off x="8158866" y="4807675"/>
                <a:ext cx="995160" cy="367693"/>
              </a:xfrm>
              <a:prstGeom prst="rect">
                <a:avLst/>
              </a:prstGeom>
              <a:noFill/>
            </p:spPr>
            <p:txBody>
              <a:bodyPr wrap="none" rtlCol="0">
                <a:spAutoFit/>
              </a:bodyPr>
              <a:lstStyle/>
              <a:p>
                <a:r>
                  <a:rPr lang="en-US" altLang="ko-KR" sz="900" b="1" dirty="0">
                    <a:solidFill>
                      <a:schemeClr val="bg1"/>
                    </a:solidFill>
                    <a:latin typeface="Arial" panose="020B0604020202020204" pitchFamily="34" charset="0"/>
                    <a:cs typeface="Arial" panose="020B0604020202020204" pitchFamily="34" charset="0"/>
                  </a:rPr>
                  <a:t>Smurf1</a:t>
                </a:r>
                <a:endParaRPr lang="ko-KR" altLang="en-US" sz="900" b="1" dirty="0">
                  <a:solidFill>
                    <a:schemeClr val="bg1"/>
                  </a:solidFill>
                  <a:latin typeface="Arial" panose="020B0604020202020204" pitchFamily="34" charset="0"/>
                  <a:cs typeface="Arial" panose="020B0604020202020204" pitchFamily="34" charset="0"/>
                </a:endParaRPr>
              </a:p>
            </p:txBody>
          </p:sp>
        </p:grpSp>
        <p:sp>
          <p:nvSpPr>
            <p:cNvPr id="95" name="사각형: 둥근 모서리 94">
              <a:extLst>
                <a:ext uri="{FF2B5EF4-FFF2-40B4-BE49-F238E27FC236}">
                  <a16:creationId xmlns:a16="http://schemas.microsoft.com/office/drawing/2014/main" id="{9702A697-D5DB-49F6-BE0D-732BABAF20E6}"/>
                </a:ext>
              </a:extLst>
            </p:cNvPr>
            <p:cNvSpPr/>
            <p:nvPr/>
          </p:nvSpPr>
          <p:spPr>
            <a:xfrm>
              <a:off x="3851697" y="3911286"/>
              <a:ext cx="563179" cy="203405"/>
            </a:xfrm>
            <a:prstGeom prst="roundRect">
              <a:avLst>
                <a:gd name="adj" fmla="val 28332"/>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900" b="1" dirty="0">
                  <a:solidFill>
                    <a:schemeClr val="bg1"/>
                  </a:solidFill>
                  <a:latin typeface="Arial" panose="020B0604020202020204" pitchFamily="34" charset="0"/>
                  <a:cs typeface="Arial" panose="020B0604020202020204" pitchFamily="34" charset="0"/>
                </a:rPr>
                <a:t>MAST4</a:t>
              </a:r>
              <a:endParaRPr lang="ko-KR" altLang="en-US" sz="900" b="1" dirty="0">
                <a:solidFill>
                  <a:schemeClr val="bg1"/>
                </a:solidFill>
                <a:latin typeface="Arial" panose="020B0604020202020204" pitchFamily="34" charset="0"/>
                <a:cs typeface="Arial" panose="020B0604020202020204" pitchFamily="34" charset="0"/>
              </a:endParaRPr>
            </a:p>
          </p:txBody>
        </p:sp>
        <p:cxnSp>
          <p:nvCxnSpPr>
            <p:cNvPr id="96" name="직선 화살표 연결선 95">
              <a:extLst>
                <a:ext uri="{FF2B5EF4-FFF2-40B4-BE49-F238E27FC236}">
                  <a16:creationId xmlns:a16="http://schemas.microsoft.com/office/drawing/2014/main" id="{6BFF65B5-9043-4A40-AF15-F8F969E3EADA}"/>
                </a:ext>
              </a:extLst>
            </p:cNvPr>
            <p:cNvCxnSpPr>
              <a:cxnSpLocks/>
            </p:cNvCxnSpPr>
            <p:nvPr/>
          </p:nvCxnSpPr>
          <p:spPr>
            <a:xfrm>
              <a:off x="5509048" y="3611314"/>
              <a:ext cx="0" cy="24860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0" name="TextBox 89">
            <a:extLst>
              <a:ext uri="{FF2B5EF4-FFF2-40B4-BE49-F238E27FC236}">
                <a16:creationId xmlns:a16="http://schemas.microsoft.com/office/drawing/2014/main" id="{7BFDD29D-2BD0-4438-AD81-575DA4A028DE}"/>
              </a:ext>
            </a:extLst>
          </p:cNvPr>
          <p:cNvSpPr txBox="1"/>
          <p:nvPr/>
        </p:nvSpPr>
        <p:spPr>
          <a:xfrm>
            <a:off x="4941168" y="344488"/>
            <a:ext cx="1792478"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30</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5165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F5DD3FCF-4EFD-4D63-AF01-FF39E2E38FE1}"/>
              </a:ext>
            </a:extLst>
          </p:cNvPr>
          <p:cNvPicPr>
            <a:picLocks noChangeAspect="1"/>
          </p:cNvPicPr>
          <p:nvPr/>
        </p:nvPicPr>
        <p:blipFill rotWithShape="1">
          <a:blip r:embed="rId2"/>
          <a:srcRect l="52901" t="24496" r="16619" b="27009"/>
          <a:stretch/>
        </p:blipFill>
        <p:spPr>
          <a:xfrm>
            <a:off x="895275" y="3635419"/>
            <a:ext cx="339156" cy="585739"/>
          </a:xfrm>
          <a:prstGeom prst="rect">
            <a:avLst/>
          </a:prstGeom>
        </p:spPr>
      </p:pic>
      <p:sp>
        <p:nvSpPr>
          <p:cNvPr id="61" name="TextBox 60">
            <a:extLst>
              <a:ext uri="{FF2B5EF4-FFF2-40B4-BE49-F238E27FC236}">
                <a16:creationId xmlns:a16="http://schemas.microsoft.com/office/drawing/2014/main" id="{A3514BF8-FAE6-409E-9D33-CFED23AFF2D0}"/>
              </a:ext>
            </a:extLst>
          </p:cNvPr>
          <p:cNvSpPr txBox="1"/>
          <p:nvPr/>
        </p:nvSpPr>
        <p:spPr>
          <a:xfrm>
            <a:off x="272331" y="801037"/>
            <a:ext cx="1443937" cy="215444"/>
          </a:xfrm>
          <a:prstGeom prst="rect">
            <a:avLst/>
          </a:prstGeom>
          <a:noFill/>
        </p:spPr>
        <p:txBody>
          <a:bodyPr wrap="square" rtlCol="0">
            <a:spAutoFit/>
          </a:bodyPr>
          <a:lstStyle/>
          <a:p>
            <a:r>
              <a:rPr lang="en-US" altLang="ko-KR" sz="800" b="1" dirty="0"/>
              <a:t>Supple Fig 2b</a:t>
            </a:r>
            <a:endParaRPr lang="ko-KR" altLang="en-US" sz="800" b="1" dirty="0"/>
          </a:p>
        </p:txBody>
      </p:sp>
      <p:sp>
        <p:nvSpPr>
          <p:cNvPr id="62" name="TextBox 61">
            <a:extLst>
              <a:ext uri="{FF2B5EF4-FFF2-40B4-BE49-F238E27FC236}">
                <a16:creationId xmlns:a16="http://schemas.microsoft.com/office/drawing/2014/main" id="{7EA88A92-0696-47D3-91B1-645924D02818}"/>
              </a:ext>
            </a:extLst>
          </p:cNvPr>
          <p:cNvSpPr txBox="1"/>
          <p:nvPr/>
        </p:nvSpPr>
        <p:spPr>
          <a:xfrm>
            <a:off x="3788963" y="805270"/>
            <a:ext cx="1443291" cy="215444"/>
          </a:xfrm>
          <a:prstGeom prst="rect">
            <a:avLst/>
          </a:prstGeom>
          <a:noFill/>
        </p:spPr>
        <p:txBody>
          <a:bodyPr wrap="square" rtlCol="0">
            <a:spAutoFit/>
          </a:bodyPr>
          <a:lstStyle/>
          <a:p>
            <a:r>
              <a:rPr lang="en-US" altLang="ko-KR" sz="800" b="1" dirty="0"/>
              <a:t>Supple Fig 2e</a:t>
            </a:r>
            <a:endParaRPr lang="ko-KR" altLang="en-US" sz="800" b="1" dirty="0"/>
          </a:p>
        </p:txBody>
      </p:sp>
      <p:sp>
        <p:nvSpPr>
          <p:cNvPr id="119" name="TextBox 118">
            <a:extLst>
              <a:ext uri="{FF2B5EF4-FFF2-40B4-BE49-F238E27FC236}">
                <a16:creationId xmlns:a16="http://schemas.microsoft.com/office/drawing/2014/main" id="{89CEA14B-C05A-43F9-8AA1-EA42B71CB57B}"/>
              </a:ext>
            </a:extLst>
          </p:cNvPr>
          <p:cNvSpPr txBox="1"/>
          <p:nvPr/>
        </p:nvSpPr>
        <p:spPr>
          <a:xfrm>
            <a:off x="1737401" y="2580787"/>
            <a:ext cx="1126249" cy="215444"/>
          </a:xfrm>
          <a:prstGeom prst="rect">
            <a:avLst/>
          </a:prstGeom>
          <a:noFill/>
        </p:spPr>
        <p:txBody>
          <a:bodyPr wrap="square" rtlCol="0">
            <a:spAutoFit/>
          </a:bodyPr>
          <a:lstStyle/>
          <a:p>
            <a:r>
              <a:rPr lang="en-US" altLang="ko-KR" sz="800" b="1" dirty="0"/>
              <a:t>Supple Fig 4b</a:t>
            </a:r>
            <a:endParaRPr lang="ko-KR" altLang="en-US" sz="800" b="1" dirty="0"/>
          </a:p>
        </p:txBody>
      </p:sp>
      <p:sp>
        <p:nvSpPr>
          <p:cNvPr id="120" name="TextBox 119">
            <a:extLst>
              <a:ext uri="{FF2B5EF4-FFF2-40B4-BE49-F238E27FC236}">
                <a16:creationId xmlns:a16="http://schemas.microsoft.com/office/drawing/2014/main" id="{34C766A8-76CC-4D8F-B988-8EA04161F60E}"/>
              </a:ext>
            </a:extLst>
          </p:cNvPr>
          <p:cNvSpPr txBox="1"/>
          <p:nvPr/>
        </p:nvSpPr>
        <p:spPr>
          <a:xfrm>
            <a:off x="271700" y="4565073"/>
            <a:ext cx="1226042" cy="215444"/>
          </a:xfrm>
          <a:prstGeom prst="rect">
            <a:avLst/>
          </a:prstGeom>
          <a:noFill/>
        </p:spPr>
        <p:txBody>
          <a:bodyPr wrap="square" rtlCol="0">
            <a:spAutoFit/>
          </a:bodyPr>
          <a:lstStyle/>
          <a:p>
            <a:r>
              <a:rPr lang="en-US" altLang="ko-KR" sz="800" b="1" dirty="0"/>
              <a:t>Supple Fig 7e</a:t>
            </a:r>
            <a:endParaRPr lang="ko-KR" altLang="en-US" sz="800" b="1" dirty="0"/>
          </a:p>
        </p:txBody>
      </p:sp>
      <p:sp>
        <p:nvSpPr>
          <p:cNvPr id="134" name="TextBox 133">
            <a:extLst>
              <a:ext uri="{FF2B5EF4-FFF2-40B4-BE49-F238E27FC236}">
                <a16:creationId xmlns:a16="http://schemas.microsoft.com/office/drawing/2014/main" id="{DF4E01FD-2E51-4DF6-9731-9CCA11F26CEC}"/>
              </a:ext>
            </a:extLst>
          </p:cNvPr>
          <p:cNvSpPr txBox="1"/>
          <p:nvPr/>
        </p:nvSpPr>
        <p:spPr>
          <a:xfrm>
            <a:off x="1745995" y="795351"/>
            <a:ext cx="1468957" cy="215444"/>
          </a:xfrm>
          <a:prstGeom prst="rect">
            <a:avLst/>
          </a:prstGeom>
          <a:noFill/>
        </p:spPr>
        <p:txBody>
          <a:bodyPr wrap="square" rtlCol="0">
            <a:spAutoFit/>
          </a:bodyPr>
          <a:lstStyle/>
          <a:p>
            <a:r>
              <a:rPr lang="en-US" altLang="ko-KR" sz="800" b="1" dirty="0"/>
              <a:t>Supple Fig 2c</a:t>
            </a:r>
            <a:endParaRPr lang="ko-KR" altLang="en-US" sz="800" b="1" dirty="0"/>
          </a:p>
        </p:txBody>
      </p:sp>
      <p:sp>
        <p:nvSpPr>
          <p:cNvPr id="153" name="TextBox 152">
            <a:extLst>
              <a:ext uri="{FF2B5EF4-FFF2-40B4-BE49-F238E27FC236}">
                <a16:creationId xmlns:a16="http://schemas.microsoft.com/office/drawing/2014/main" id="{D29A772D-DD0C-416B-91ED-DD907031C266}"/>
              </a:ext>
            </a:extLst>
          </p:cNvPr>
          <p:cNvSpPr txBox="1"/>
          <p:nvPr/>
        </p:nvSpPr>
        <p:spPr>
          <a:xfrm>
            <a:off x="5229200" y="344488"/>
            <a:ext cx="1329210" cy="253916"/>
          </a:xfrm>
          <a:prstGeom prst="rect">
            <a:avLst/>
          </a:prstGeom>
          <a:noFill/>
        </p:spPr>
        <p:txBody>
          <a:bodyPr wrap="none" rtlCol="0">
            <a:spAutoFit/>
          </a:bodyPr>
          <a:lstStyle/>
          <a:p>
            <a:pPr algn="r"/>
            <a:r>
              <a:rPr lang="en-US" altLang="ko-KR" sz="1050" b="1" dirty="0">
                <a:latin typeface="Arial" panose="020B0604020202020204" pitchFamily="34" charset="0"/>
                <a:cs typeface="Arial" panose="020B0604020202020204" pitchFamily="34" charset="0"/>
              </a:rPr>
              <a:t>Uncropped Scans</a:t>
            </a:r>
            <a:endParaRPr lang="ko-KR" altLang="en-US" sz="1050" b="1" dirty="0">
              <a:latin typeface="Arial" panose="020B0604020202020204" pitchFamily="34" charset="0"/>
              <a:cs typeface="Arial" panose="020B0604020202020204" pitchFamily="34" charset="0"/>
            </a:endParaRPr>
          </a:p>
        </p:txBody>
      </p:sp>
      <p:sp>
        <p:nvSpPr>
          <p:cNvPr id="135" name="TextBox 134">
            <a:extLst>
              <a:ext uri="{FF2B5EF4-FFF2-40B4-BE49-F238E27FC236}">
                <a16:creationId xmlns:a16="http://schemas.microsoft.com/office/drawing/2014/main" id="{F9FC2CDC-5C99-49C2-AEFC-089BB276EB76}"/>
              </a:ext>
            </a:extLst>
          </p:cNvPr>
          <p:cNvSpPr txBox="1"/>
          <p:nvPr/>
        </p:nvSpPr>
        <p:spPr>
          <a:xfrm>
            <a:off x="4460869" y="4569335"/>
            <a:ext cx="1222199" cy="215444"/>
          </a:xfrm>
          <a:prstGeom prst="rect">
            <a:avLst/>
          </a:prstGeom>
          <a:noFill/>
        </p:spPr>
        <p:txBody>
          <a:bodyPr wrap="square" rtlCol="0">
            <a:spAutoFit/>
          </a:bodyPr>
          <a:lstStyle/>
          <a:p>
            <a:r>
              <a:rPr lang="en-US" altLang="ko-KR" sz="800" b="1" dirty="0"/>
              <a:t>Supple Fig 9c</a:t>
            </a:r>
            <a:endParaRPr lang="ko-KR" altLang="en-US" sz="800" b="1" dirty="0"/>
          </a:p>
        </p:txBody>
      </p:sp>
      <p:sp>
        <p:nvSpPr>
          <p:cNvPr id="176" name="TextBox 175">
            <a:extLst>
              <a:ext uri="{FF2B5EF4-FFF2-40B4-BE49-F238E27FC236}">
                <a16:creationId xmlns:a16="http://schemas.microsoft.com/office/drawing/2014/main" id="{F47450E5-A77C-46DD-80F0-859025CD388D}"/>
              </a:ext>
            </a:extLst>
          </p:cNvPr>
          <p:cNvSpPr txBox="1"/>
          <p:nvPr/>
        </p:nvSpPr>
        <p:spPr>
          <a:xfrm>
            <a:off x="270205" y="8631478"/>
            <a:ext cx="1151612" cy="215444"/>
          </a:xfrm>
          <a:prstGeom prst="rect">
            <a:avLst/>
          </a:prstGeom>
          <a:noFill/>
        </p:spPr>
        <p:txBody>
          <a:bodyPr wrap="square" rtlCol="0">
            <a:spAutoFit/>
          </a:bodyPr>
          <a:lstStyle/>
          <a:p>
            <a:r>
              <a:rPr lang="en-US" altLang="ko-KR" sz="800" b="1" dirty="0"/>
              <a:t>Supple Fig 9e</a:t>
            </a:r>
            <a:endParaRPr lang="ko-KR" altLang="en-US" sz="800" b="1" dirty="0"/>
          </a:p>
        </p:txBody>
      </p:sp>
      <p:sp>
        <p:nvSpPr>
          <p:cNvPr id="175" name="TextBox 174">
            <a:extLst>
              <a:ext uri="{FF2B5EF4-FFF2-40B4-BE49-F238E27FC236}">
                <a16:creationId xmlns:a16="http://schemas.microsoft.com/office/drawing/2014/main" id="{FCC80A56-EEAB-49E5-978C-D4E59994D310}"/>
              </a:ext>
            </a:extLst>
          </p:cNvPr>
          <p:cNvSpPr txBox="1"/>
          <p:nvPr/>
        </p:nvSpPr>
        <p:spPr>
          <a:xfrm>
            <a:off x="267873" y="6336390"/>
            <a:ext cx="1456365" cy="215444"/>
          </a:xfrm>
          <a:prstGeom prst="rect">
            <a:avLst/>
          </a:prstGeom>
          <a:noFill/>
        </p:spPr>
        <p:txBody>
          <a:bodyPr wrap="square" rtlCol="0">
            <a:spAutoFit/>
          </a:bodyPr>
          <a:lstStyle/>
          <a:p>
            <a:r>
              <a:rPr lang="en-US" altLang="ko-KR" sz="800" b="1" dirty="0"/>
              <a:t>Supple Fig 9d</a:t>
            </a:r>
            <a:endParaRPr lang="ko-KR" altLang="en-US" sz="800" b="1" dirty="0"/>
          </a:p>
        </p:txBody>
      </p:sp>
      <p:sp>
        <p:nvSpPr>
          <p:cNvPr id="282" name="TextBox 281">
            <a:extLst>
              <a:ext uri="{FF2B5EF4-FFF2-40B4-BE49-F238E27FC236}">
                <a16:creationId xmlns:a16="http://schemas.microsoft.com/office/drawing/2014/main" id="{E95ADB3F-6C8F-4D7A-94C7-D21BC68470E7}"/>
              </a:ext>
            </a:extLst>
          </p:cNvPr>
          <p:cNvSpPr txBox="1"/>
          <p:nvPr/>
        </p:nvSpPr>
        <p:spPr>
          <a:xfrm>
            <a:off x="267872" y="2593349"/>
            <a:ext cx="1126249" cy="215444"/>
          </a:xfrm>
          <a:prstGeom prst="rect">
            <a:avLst/>
          </a:prstGeom>
          <a:noFill/>
        </p:spPr>
        <p:txBody>
          <a:bodyPr wrap="square" rtlCol="0">
            <a:spAutoFit/>
          </a:bodyPr>
          <a:lstStyle/>
          <a:p>
            <a:r>
              <a:rPr lang="en-US" altLang="ko-KR" sz="800" b="1" dirty="0"/>
              <a:t>Supple Fig 3a</a:t>
            </a:r>
            <a:endParaRPr lang="ko-KR" altLang="en-US" sz="800" b="1" dirty="0"/>
          </a:p>
        </p:txBody>
      </p:sp>
      <p:grpSp>
        <p:nvGrpSpPr>
          <p:cNvPr id="7" name="그룹 6">
            <a:extLst>
              <a:ext uri="{FF2B5EF4-FFF2-40B4-BE49-F238E27FC236}">
                <a16:creationId xmlns:a16="http://schemas.microsoft.com/office/drawing/2014/main" id="{E61A8014-1A91-4305-BB63-989B8017FF95}"/>
              </a:ext>
            </a:extLst>
          </p:cNvPr>
          <p:cNvGrpSpPr/>
          <p:nvPr/>
        </p:nvGrpSpPr>
        <p:grpSpPr>
          <a:xfrm>
            <a:off x="332656" y="1063988"/>
            <a:ext cx="1366323" cy="1301059"/>
            <a:chOff x="332656" y="1063988"/>
            <a:chExt cx="1366323" cy="1301059"/>
          </a:xfrm>
        </p:grpSpPr>
        <p:pic>
          <p:nvPicPr>
            <p:cNvPr id="136" name="Picture 3">
              <a:extLst>
                <a:ext uri="{FF2B5EF4-FFF2-40B4-BE49-F238E27FC236}">
                  <a16:creationId xmlns:a16="http://schemas.microsoft.com/office/drawing/2014/main" id="{E5BB1A10-486E-43F8-89BC-B2CBB59C178A}"/>
                </a:ext>
              </a:extLst>
            </p:cNvPr>
            <p:cNvPicPr preferRelativeResize="0">
              <a:picLocks noChangeArrowheads="1"/>
            </p:cNvPicPr>
            <p:nvPr/>
          </p:nvPicPr>
          <p:blipFill rotWithShape="1">
            <a:blip r:embed="rId3" cstate="print">
              <a:extLst>
                <a:ext uri="{BEBA8EAE-BF5A-486C-A8C5-ECC9F3942E4B}">
                  <a14:imgProps xmlns:a14="http://schemas.microsoft.com/office/drawing/2010/main">
                    <a14:imgLayer r:embed="rId4">
                      <a14:imgEffect>
                        <a14:brightnessContrast bright="44000" contrast="64000"/>
                      </a14:imgEffect>
                    </a14:imgLayer>
                  </a14:imgProps>
                </a:ext>
                <a:ext uri="{28A0092B-C50C-407E-A947-70E740481C1C}">
                  <a14:useLocalDpi xmlns:a14="http://schemas.microsoft.com/office/drawing/2010/main" val="0"/>
                </a:ext>
              </a:extLst>
            </a:blip>
            <a:srcRect l="-19697" t="-38359" r="-27191" b="-34221"/>
            <a:stretch/>
          </p:blipFill>
          <p:spPr bwMode="auto">
            <a:xfrm>
              <a:off x="528743" y="1160763"/>
              <a:ext cx="705688" cy="412182"/>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37" name="TextBox 136">
              <a:extLst>
                <a:ext uri="{FF2B5EF4-FFF2-40B4-BE49-F238E27FC236}">
                  <a16:creationId xmlns:a16="http://schemas.microsoft.com/office/drawing/2014/main" id="{852ACB5C-B5A5-498A-9729-103386FDE3F4}"/>
                </a:ext>
              </a:extLst>
            </p:cNvPr>
            <p:cNvSpPr txBox="1"/>
            <p:nvPr/>
          </p:nvSpPr>
          <p:spPr>
            <a:xfrm>
              <a:off x="1026667" y="1277211"/>
              <a:ext cx="672312" cy="194990"/>
            </a:xfrm>
            <a:prstGeom prst="rect">
              <a:avLst/>
            </a:prstGeom>
            <a:noFill/>
          </p:spPr>
          <p:txBody>
            <a:bodyPr wrap="square" rtlCol="0">
              <a:spAutoFit/>
            </a:bodyPr>
            <a:lstStyle/>
            <a:p>
              <a:r>
                <a:rPr lang="en-US" altLang="ko-KR" sz="667" dirty="0"/>
                <a:t>IB: Mast4</a:t>
              </a:r>
              <a:endParaRPr lang="ko-KR" altLang="en-US" sz="667" dirty="0"/>
            </a:p>
          </p:txBody>
        </p:sp>
        <p:cxnSp>
          <p:nvCxnSpPr>
            <p:cNvPr id="138" name="직선 연결선 137">
              <a:extLst>
                <a:ext uri="{FF2B5EF4-FFF2-40B4-BE49-F238E27FC236}">
                  <a16:creationId xmlns:a16="http://schemas.microsoft.com/office/drawing/2014/main" id="{5758B01F-C768-4C0E-93F9-9C56B955C0BE}"/>
                </a:ext>
              </a:extLst>
            </p:cNvPr>
            <p:cNvCxnSpPr>
              <a:cxnSpLocks/>
            </p:cNvCxnSpPr>
            <p:nvPr/>
          </p:nvCxnSpPr>
          <p:spPr>
            <a:xfrm>
              <a:off x="558590" y="1446236"/>
              <a:ext cx="603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직선 연결선 138">
              <a:extLst>
                <a:ext uri="{FF2B5EF4-FFF2-40B4-BE49-F238E27FC236}">
                  <a16:creationId xmlns:a16="http://schemas.microsoft.com/office/drawing/2014/main" id="{520B74C3-D60C-400B-ACA4-E0C07079DFE6}"/>
                </a:ext>
              </a:extLst>
            </p:cNvPr>
            <p:cNvCxnSpPr>
              <a:cxnSpLocks/>
            </p:cNvCxnSpPr>
            <p:nvPr/>
          </p:nvCxnSpPr>
          <p:spPr>
            <a:xfrm>
              <a:off x="557923" y="1320298"/>
              <a:ext cx="603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7D19A115-B4A7-4567-BA3B-7F2D75A27AAA}"/>
                </a:ext>
              </a:extLst>
            </p:cNvPr>
            <p:cNvSpPr txBox="1"/>
            <p:nvPr/>
          </p:nvSpPr>
          <p:spPr>
            <a:xfrm>
              <a:off x="333197" y="1230567"/>
              <a:ext cx="296330" cy="172996"/>
            </a:xfrm>
            <a:prstGeom prst="rect">
              <a:avLst/>
            </a:prstGeom>
            <a:noFill/>
          </p:spPr>
          <p:txBody>
            <a:bodyPr wrap="square" rtlCol="0">
              <a:spAutoFit/>
            </a:bodyPr>
            <a:lstStyle/>
            <a:p>
              <a:r>
                <a:rPr lang="en-US" altLang="ko-KR" sz="524" dirty="0">
                  <a:solidFill>
                    <a:srgbClr val="FF0000"/>
                  </a:solidFill>
                </a:rPr>
                <a:t>300</a:t>
              </a:r>
              <a:endParaRPr lang="ko-KR" altLang="en-US" sz="524" dirty="0">
                <a:solidFill>
                  <a:srgbClr val="FF0000"/>
                </a:solidFill>
              </a:endParaRPr>
            </a:p>
          </p:txBody>
        </p:sp>
        <p:sp>
          <p:nvSpPr>
            <p:cNvPr id="141" name="TextBox 140">
              <a:extLst>
                <a:ext uri="{FF2B5EF4-FFF2-40B4-BE49-F238E27FC236}">
                  <a16:creationId xmlns:a16="http://schemas.microsoft.com/office/drawing/2014/main" id="{8167A22E-BEE7-4567-8510-66E85B2FB229}"/>
                </a:ext>
              </a:extLst>
            </p:cNvPr>
            <p:cNvSpPr txBox="1"/>
            <p:nvPr/>
          </p:nvSpPr>
          <p:spPr>
            <a:xfrm>
              <a:off x="332656" y="1349717"/>
              <a:ext cx="296330" cy="172996"/>
            </a:xfrm>
            <a:prstGeom prst="rect">
              <a:avLst/>
            </a:prstGeom>
            <a:noFill/>
          </p:spPr>
          <p:txBody>
            <a:bodyPr wrap="square" rtlCol="0">
              <a:spAutoFit/>
            </a:bodyPr>
            <a:lstStyle/>
            <a:p>
              <a:r>
                <a:rPr lang="en-US" altLang="ko-KR" sz="524" dirty="0">
                  <a:solidFill>
                    <a:srgbClr val="0070C0"/>
                  </a:solidFill>
                </a:rPr>
                <a:t>250</a:t>
              </a:r>
              <a:endParaRPr lang="ko-KR" altLang="en-US" sz="524" dirty="0">
                <a:solidFill>
                  <a:srgbClr val="0070C0"/>
                </a:solidFill>
              </a:endParaRPr>
            </a:p>
          </p:txBody>
        </p:sp>
        <p:sp>
          <p:nvSpPr>
            <p:cNvPr id="142" name="직사각형 141">
              <a:extLst>
                <a:ext uri="{FF2B5EF4-FFF2-40B4-BE49-F238E27FC236}">
                  <a16:creationId xmlns:a16="http://schemas.microsoft.com/office/drawing/2014/main" id="{DBB1B3C8-0C22-4EE1-A913-275E6540E5BE}"/>
                </a:ext>
              </a:extLst>
            </p:cNvPr>
            <p:cNvSpPr/>
            <p:nvPr/>
          </p:nvSpPr>
          <p:spPr>
            <a:xfrm>
              <a:off x="637993" y="1320298"/>
              <a:ext cx="422347" cy="1311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pic>
          <p:nvPicPr>
            <p:cNvPr id="143" name="Picture 2">
              <a:extLst>
                <a:ext uri="{FF2B5EF4-FFF2-40B4-BE49-F238E27FC236}">
                  <a16:creationId xmlns:a16="http://schemas.microsoft.com/office/drawing/2014/main" id="{01DC5F53-188E-4544-A9CF-578581480D3A}"/>
                </a:ext>
              </a:extLst>
            </p:cNvPr>
            <p:cNvPicPr preferRelativeResize="0">
              <a:picLocks noChangeArrowheads="1"/>
            </p:cNvPicPr>
            <p:nvPr/>
          </p:nvPicPr>
          <p:blipFill rotWithShape="1">
            <a:blip r:embed="rId5" cstate="print">
              <a:extLst>
                <a:ext uri="{BEBA8EAE-BF5A-486C-A8C5-ECC9F3942E4B}">
                  <a14:imgProps xmlns:a14="http://schemas.microsoft.com/office/drawing/2010/main">
                    <a14:imgLayer r:embed="rId6">
                      <a14:imgEffect>
                        <a14:brightnessContrast bright="15000"/>
                      </a14:imgEffect>
                    </a14:imgLayer>
                  </a14:imgProps>
                </a:ext>
                <a:ext uri="{28A0092B-C50C-407E-A947-70E740481C1C}">
                  <a14:useLocalDpi xmlns:a14="http://schemas.microsoft.com/office/drawing/2010/main" val="0"/>
                </a:ext>
              </a:extLst>
            </a:blip>
            <a:srcRect l="-17531" t="-36409" r="-13467" b="-57216"/>
            <a:stretch/>
          </p:blipFill>
          <p:spPr bwMode="auto">
            <a:xfrm>
              <a:off x="543672" y="1546803"/>
              <a:ext cx="598415" cy="35632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44" name="직사각형 143">
              <a:extLst>
                <a:ext uri="{FF2B5EF4-FFF2-40B4-BE49-F238E27FC236}">
                  <a16:creationId xmlns:a16="http://schemas.microsoft.com/office/drawing/2014/main" id="{9EF2473D-85CE-4180-ABB9-62A7F4EA9D2C}"/>
                </a:ext>
              </a:extLst>
            </p:cNvPr>
            <p:cNvSpPr/>
            <p:nvPr/>
          </p:nvSpPr>
          <p:spPr>
            <a:xfrm>
              <a:off x="637993" y="1644344"/>
              <a:ext cx="422347" cy="1311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45" name="TextBox 144">
              <a:extLst>
                <a:ext uri="{FF2B5EF4-FFF2-40B4-BE49-F238E27FC236}">
                  <a16:creationId xmlns:a16="http://schemas.microsoft.com/office/drawing/2014/main" id="{18035150-40FA-485C-8545-9576AB427C35}"/>
                </a:ext>
              </a:extLst>
            </p:cNvPr>
            <p:cNvSpPr txBox="1"/>
            <p:nvPr/>
          </p:nvSpPr>
          <p:spPr>
            <a:xfrm>
              <a:off x="1026667" y="1605691"/>
              <a:ext cx="672312" cy="194990"/>
            </a:xfrm>
            <a:prstGeom prst="rect">
              <a:avLst/>
            </a:prstGeom>
            <a:noFill/>
          </p:spPr>
          <p:txBody>
            <a:bodyPr wrap="square" rtlCol="0">
              <a:spAutoFit/>
            </a:bodyPr>
            <a:lstStyle/>
            <a:p>
              <a:r>
                <a:rPr lang="en-US" altLang="ko-KR" sz="667" dirty="0"/>
                <a:t>IB: b-actin</a:t>
              </a:r>
              <a:endParaRPr lang="ko-KR" altLang="en-US" sz="667" dirty="0"/>
            </a:p>
          </p:txBody>
        </p:sp>
        <p:cxnSp>
          <p:nvCxnSpPr>
            <p:cNvPr id="146" name="직선 연결선 145">
              <a:extLst>
                <a:ext uri="{FF2B5EF4-FFF2-40B4-BE49-F238E27FC236}">
                  <a16:creationId xmlns:a16="http://schemas.microsoft.com/office/drawing/2014/main" id="{3D6BD573-38C0-4EA5-B005-2D8800FD7FDF}"/>
                </a:ext>
              </a:extLst>
            </p:cNvPr>
            <p:cNvCxnSpPr>
              <a:cxnSpLocks/>
            </p:cNvCxnSpPr>
            <p:nvPr/>
          </p:nvCxnSpPr>
          <p:spPr>
            <a:xfrm>
              <a:off x="560432" y="1761026"/>
              <a:ext cx="60323" cy="0"/>
            </a:xfrm>
            <a:prstGeom prst="line">
              <a:avLst/>
            </a:prstGeom>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CAD81AA8-E3D3-4288-BC95-8F3AC200C50F}"/>
                </a:ext>
              </a:extLst>
            </p:cNvPr>
            <p:cNvSpPr txBox="1"/>
            <p:nvPr/>
          </p:nvSpPr>
          <p:spPr>
            <a:xfrm>
              <a:off x="334499" y="1664507"/>
              <a:ext cx="296330" cy="172996"/>
            </a:xfrm>
            <a:prstGeom prst="rect">
              <a:avLst/>
            </a:prstGeom>
            <a:noFill/>
          </p:spPr>
          <p:txBody>
            <a:bodyPr wrap="squar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148" name="직선 연결선 147">
              <a:extLst>
                <a:ext uri="{FF2B5EF4-FFF2-40B4-BE49-F238E27FC236}">
                  <a16:creationId xmlns:a16="http://schemas.microsoft.com/office/drawing/2014/main" id="{395B5272-FC1C-482D-AC51-6A66F3F2868C}"/>
                </a:ext>
              </a:extLst>
            </p:cNvPr>
            <p:cNvCxnSpPr>
              <a:cxnSpLocks/>
            </p:cNvCxnSpPr>
            <p:nvPr/>
          </p:nvCxnSpPr>
          <p:spPr>
            <a:xfrm>
              <a:off x="560432" y="1630723"/>
              <a:ext cx="60323" cy="0"/>
            </a:xfrm>
            <a:prstGeom prst="line">
              <a:avLst/>
            </a:prstGeom>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5E944E4C-6C40-44BD-BFD6-F4778C09A60E}"/>
                </a:ext>
              </a:extLst>
            </p:cNvPr>
            <p:cNvSpPr txBox="1"/>
            <p:nvPr/>
          </p:nvSpPr>
          <p:spPr>
            <a:xfrm>
              <a:off x="334499" y="1534205"/>
              <a:ext cx="296330"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sp>
          <p:nvSpPr>
            <p:cNvPr id="6" name="직사각형 5">
              <a:extLst>
                <a:ext uri="{FF2B5EF4-FFF2-40B4-BE49-F238E27FC236}">
                  <a16:creationId xmlns:a16="http://schemas.microsoft.com/office/drawing/2014/main" id="{9031CD41-6EC7-46E5-A587-73DF26A299FD}"/>
                </a:ext>
              </a:extLst>
            </p:cNvPr>
            <p:cNvSpPr/>
            <p:nvPr/>
          </p:nvSpPr>
          <p:spPr>
            <a:xfrm>
              <a:off x="332656" y="1063988"/>
              <a:ext cx="1315979" cy="13010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8" name="그룹 7">
            <a:extLst>
              <a:ext uri="{FF2B5EF4-FFF2-40B4-BE49-F238E27FC236}">
                <a16:creationId xmlns:a16="http://schemas.microsoft.com/office/drawing/2014/main" id="{F0647C4A-E05B-43C3-A56B-A9910D7826A0}"/>
              </a:ext>
            </a:extLst>
          </p:cNvPr>
          <p:cNvGrpSpPr/>
          <p:nvPr/>
        </p:nvGrpSpPr>
        <p:grpSpPr>
          <a:xfrm>
            <a:off x="1793643" y="1064890"/>
            <a:ext cx="1923389" cy="1301059"/>
            <a:chOff x="1713420" y="1064890"/>
            <a:chExt cx="1923389" cy="1301059"/>
          </a:xfrm>
        </p:grpSpPr>
        <p:grpSp>
          <p:nvGrpSpPr>
            <p:cNvPr id="63" name="그룹 62">
              <a:extLst>
                <a:ext uri="{FF2B5EF4-FFF2-40B4-BE49-F238E27FC236}">
                  <a16:creationId xmlns:a16="http://schemas.microsoft.com/office/drawing/2014/main" id="{BDBFD612-4381-469A-8835-594F6B5527C4}"/>
                </a:ext>
              </a:extLst>
            </p:cNvPr>
            <p:cNvGrpSpPr/>
            <p:nvPr/>
          </p:nvGrpSpPr>
          <p:grpSpPr>
            <a:xfrm>
              <a:off x="1722563" y="1141743"/>
              <a:ext cx="1914246" cy="1172271"/>
              <a:chOff x="277401" y="675853"/>
              <a:chExt cx="3427170" cy="1986691"/>
            </a:xfrm>
          </p:grpSpPr>
          <p:pic>
            <p:nvPicPr>
              <p:cNvPr id="64" name="그림 63">
                <a:extLst>
                  <a:ext uri="{FF2B5EF4-FFF2-40B4-BE49-F238E27FC236}">
                    <a16:creationId xmlns:a16="http://schemas.microsoft.com/office/drawing/2014/main" id="{E78DC64A-721F-435D-9BD8-93D7AA549C45}"/>
                  </a:ext>
                </a:extLst>
              </p:cNvPr>
              <p:cNvPicPr>
                <a:picLocks noChangeAspect="1"/>
              </p:cNvPicPr>
              <p:nvPr/>
            </p:nvPicPr>
            <p:blipFill>
              <a:blip r:embed="rId7"/>
              <a:stretch>
                <a:fillRect/>
              </a:stretch>
            </p:blipFill>
            <p:spPr>
              <a:xfrm>
                <a:off x="353659" y="675853"/>
                <a:ext cx="2280025" cy="1915064"/>
              </a:xfrm>
              <a:prstGeom prst="rect">
                <a:avLst/>
              </a:prstGeom>
            </p:spPr>
          </p:pic>
          <p:sp>
            <p:nvSpPr>
              <p:cNvPr id="65" name="직사각형 64">
                <a:extLst>
                  <a:ext uri="{FF2B5EF4-FFF2-40B4-BE49-F238E27FC236}">
                    <a16:creationId xmlns:a16="http://schemas.microsoft.com/office/drawing/2014/main" id="{B8438F69-1E52-46A5-A8E2-2A277E27F167}"/>
                  </a:ext>
                </a:extLst>
              </p:cNvPr>
              <p:cNvSpPr/>
              <p:nvPr/>
            </p:nvSpPr>
            <p:spPr>
              <a:xfrm>
                <a:off x="495330" y="996044"/>
                <a:ext cx="36738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7D3D4D79-2EEC-4D0C-9EAE-8AC91C2E1DCF}"/>
                  </a:ext>
                </a:extLst>
              </p:cNvPr>
              <p:cNvSpPr txBox="1"/>
              <p:nvPr/>
            </p:nvSpPr>
            <p:spPr>
              <a:xfrm>
                <a:off x="277401" y="734428"/>
                <a:ext cx="690615"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Acan</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67" name="직사각형 66">
                <a:extLst>
                  <a:ext uri="{FF2B5EF4-FFF2-40B4-BE49-F238E27FC236}">
                    <a16:creationId xmlns:a16="http://schemas.microsoft.com/office/drawing/2014/main" id="{9B8052DF-9183-4D71-B3B3-1E33D5485C5D}"/>
                  </a:ext>
                </a:extLst>
              </p:cNvPr>
              <p:cNvSpPr/>
              <p:nvPr/>
            </p:nvSpPr>
            <p:spPr>
              <a:xfrm>
                <a:off x="2292279" y="1041288"/>
                <a:ext cx="36738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920FE5A0-ECF4-4325-B9E6-EE27DF92B622}"/>
                  </a:ext>
                </a:extLst>
              </p:cNvPr>
              <p:cNvSpPr txBox="1"/>
              <p:nvPr/>
            </p:nvSpPr>
            <p:spPr>
              <a:xfrm>
                <a:off x="2004519" y="734428"/>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Fmod</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69" name="직사각형 68">
                <a:extLst>
                  <a:ext uri="{FF2B5EF4-FFF2-40B4-BE49-F238E27FC236}">
                    <a16:creationId xmlns:a16="http://schemas.microsoft.com/office/drawing/2014/main" id="{7DF21527-E2AF-4B7F-BE9C-FC6866D5D724}"/>
                  </a:ext>
                </a:extLst>
              </p:cNvPr>
              <p:cNvSpPr/>
              <p:nvPr/>
            </p:nvSpPr>
            <p:spPr>
              <a:xfrm>
                <a:off x="495331" y="2115232"/>
                <a:ext cx="315475"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28242AE3-19E3-4136-A15C-71D8EEA8E7CE}"/>
                  </a:ext>
                </a:extLst>
              </p:cNvPr>
              <p:cNvSpPr txBox="1"/>
              <p:nvPr/>
            </p:nvSpPr>
            <p:spPr>
              <a:xfrm>
                <a:off x="290580" y="1843401"/>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Lect1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71" name="직사각형 70">
                <a:extLst>
                  <a:ext uri="{FF2B5EF4-FFF2-40B4-BE49-F238E27FC236}">
                    <a16:creationId xmlns:a16="http://schemas.microsoft.com/office/drawing/2014/main" id="{ED8FC54F-0C78-471B-9B31-79558CAF5CBD}"/>
                  </a:ext>
                </a:extLst>
              </p:cNvPr>
              <p:cNvSpPr/>
              <p:nvPr/>
            </p:nvSpPr>
            <p:spPr>
              <a:xfrm>
                <a:off x="1990756" y="2115232"/>
                <a:ext cx="33452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8E057FD1-A83A-4BE1-AF0D-41E2CEEA0A36}"/>
                  </a:ext>
                </a:extLst>
              </p:cNvPr>
              <p:cNvSpPr txBox="1"/>
              <p:nvPr/>
            </p:nvSpPr>
            <p:spPr>
              <a:xfrm>
                <a:off x="1908238" y="1843401"/>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73" name="직사각형 72">
                <a:extLst>
                  <a:ext uri="{FF2B5EF4-FFF2-40B4-BE49-F238E27FC236}">
                    <a16:creationId xmlns:a16="http://schemas.microsoft.com/office/drawing/2014/main" id="{59948957-290F-46BA-8A02-E65E67E78DD9}"/>
                  </a:ext>
                </a:extLst>
              </p:cNvPr>
              <p:cNvSpPr/>
              <p:nvPr/>
            </p:nvSpPr>
            <p:spPr>
              <a:xfrm>
                <a:off x="810882" y="2186375"/>
                <a:ext cx="315475" cy="13430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77EFF59D-3983-4975-911A-3B0058EFF4F4}"/>
                  </a:ext>
                </a:extLst>
              </p:cNvPr>
              <p:cNvSpPr txBox="1"/>
              <p:nvPr/>
            </p:nvSpPr>
            <p:spPr>
              <a:xfrm>
                <a:off x="760447" y="1843401"/>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Mmp9</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75" name="직사각형 74">
                <a:extLst>
                  <a:ext uri="{FF2B5EF4-FFF2-40B4-BE49-F238E27FC236}">
                    <a16:creationId xmlns:a16="http://schemas.microsoft.com/office/drawing/2014/main" id="{7B0F4F96-C8D1-45B1-8D0F-0E17AB1A3755}"/>
                  </a:ext>
                </a:extLst>
              </p:cNvPr>
              <p:cNvSpPr/>
              <p:nvPr/>
            </p:nvSpPr>
            <p:spPr>
              <a:xfrm>
                <a:off x="1099013" y="2332087"/>
                <a:ext cx="315475" cy="13430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B322A99D-A991-42D6-B788-1F74A03A5992}"/>
                  </a:ext>
                </a:extLst>
              </p:cNvPr>
              <p:cNvSpPr txBox="1"/>
              <p:nvPr/>
            </p:nvSpPr>
            <p:spPr>
              <a:xfrm>
                <a:off x="1030763" y="2332087"/>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Mmp13</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77" name="직사각형 76">
                <a:extLst>
                  <a:ext uri="{FF2B5EF4-FFF2-40B4-BE49-F238E27FC236}">
                    <a16:creationId xmlns:a16="http://schemas.microsoft.com/office/drawing/2014/main" id="{CE6874DB-4F93-4B99-9C22-74FBF24E0178}"/>
                  </a:ext>
                </a:extLst>
              </p:cNvPr>
              <p:cNvSpPr/>
              <p:nvPr/>
            </p:nvSpPr>
            <p:spPr>
              <a:xfrm>
                <a:off x="1380813" y="996044"/>
                <a:ext cx="36738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44396E6F-C838-4DD0-826C-463A7DF4EC9E}"/>
                  </a:ext>
                </a:extLst>
              </p:cNvPr>
              <p:cNvSpPr txBox="1"/>
              <p:nvPr/>
            </p:nvSpPr>
            <p:spPr>
              <a:xfrm>
                <a:off x="1045687" y="734428"/>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Col9a1</a:t>
                </a:r>
                <a:endParaRPr lang="ko-KR" altLang="en-US" sz="667" i="1" dirty="0">
                  <a:solidFill>
                    <a:schemeClr val="bg1"/>
                  </a:solidFill>
                  <a:latin typeface="Arial" panose="020B0604020202020204" pitchFamily="34" charset="0"/>
                  <a:cs typeface="Arial" panose="020B0604020202020204" pitchFamily="34" charset="0"/>
                </a:endParaRPr>
              </a:p>
            </p:txBody>
          </p:sp>
          <p:pic>
            <p:nvPicPr>
              <p:cNvPr id="79" name="그림 78">
                <a:extLst>
                  <a:ext uri="{FF2B5EF4-FFF2-40B4-BE49-F238E27FC236}">
                    <a16:creationId xmlns:a16="http://schemas.microsoft.com/office/drawing/2014/main" id="{50448080-0F19-4243-BEB7-8E22980719A9}"/>
                  </a:ext>
                </a:extLst>
              </p:cNvPr>
              <p:cNvPicPr>
                <a:picLocks noChangeAspect="1"/>
              </p:cNvPicPr>
              <p:nvPr/>
            </p:nvPicPr>
            <p:blipFill>
              <a:blip r:embed="rId8"/>
              <a:stretch>
                <a:fillRect/>
              </a:stretch>
            </p:blipFill>
            <p:spPr>
              <a:xfrm>
                <a:off x="2747286" y="675853"/>
                <a:ext cx="737167" cy="1452652"/>
              </a:xfrm>
              <a:prstGeom prst="rect">
                <a:avLst/>
              </a:prstGeom>
            </p:spPr>
          </p:pic>
          <p:sp>
            <p:nvSpPr>
              <p:cNvPr id="80" name="직사각형 79">
                <a:extLst>
                  <a:ext uri="{FF2B5EF4-FFF2-40B4-BE49-F238E27FC236}">
                    <a16:creationId xmlns:a16="http://schemas.microsoft.com/office/drawing/2014/main" id="{46F9BD94-5389-4030-BC9C-0A52E3EADEED}"/>
                  </a:ext>
                </a:extLst>
              </p:cNvPr>
              <p:cNvSpPr/>
              <p:nvPr/>
            </p:nvSpPr>
            <p:spPr>
              <a:xfrm>
                <a:off x="3107807" y="1307588"/>
                <a:ext cx="33452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81" name="TextBox 80">
                <a:extLst>
                  <a:ext uri="{FF2B5EF4-FFF2-40B4-BE49-F238E27FC236}">
                    <a16:creationId xmlns:a16="http://schemas.microsoft.com/office/drawing/2014/main" id="{6C7C2EBA-C5AC-457A-A17E-118FFBADC2DE}"/>
                  </a:ext>
                </a:extLst>
              </p:cNvPr>
              <p:cNvSpPr txBox="1"/>
              <p:nvPr/>
            </p:nvSpPr>
            <p:spPr>
              <a:xfrm>
                <a:off x="2829502" y="1034009"/>
                <a:ext cx="87506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Matn1</a:t>
                </a:r>
                <a:endParaRPr lang="ko-KR" altLang="en-US" sz="667" i="1" dirty="0">
                  <a:solidFill>
                    <a:schemeClr val="bg1"/>
                  </a:solidFill>
                  <a:latin typeface="Arial" panose="020B0604020202020204" pitchFamily="34" charset="0"/>
                  <a:cs typeface="Arial" panose="020B0604020202020204" pitchFamily="34" charset="0"/>
                </a:endParaRPr>
              </a:p>
            </p:txBody>
          </p:sp>
        </p:grpSp>
        <p:sp>
          <p:nvSpPr>
            <p:cNvPr id="283" name="직사각형 282">
              <a:extLst>
                <a:ext uri="{FF2B5EF4-FFF2-40B4-BE49-F238E27FC236}">
                  <a16:creationId xmlns:a16="http://schemas.microsoft.com/office/drawing/2014/main" id="{E8EB1559-D13A-4542-9B1E-74266876E9A6}"/>
                </a:ext>
              </a:extLst>
            </p:cNvPr>
            <p:cNvSpPr/>
            <p:nvPr/>
          </p:nvSpPr>
          <p:spPr>
            <a:xfrm>
              <a:off x="1713420" y="1064890"/>
              <a:ext cx="1872547" cy="13010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9" name="그룹 8">
            <a:extLst>
              <a:ext uri="{FF2B5EF4-FFF2-40B4-BE49-F238E27FC236}">
                <a16:creationId xmlns:a16="http://schemas.microsoft.com/office/drawing/2014/main" id="{77877773-3882-4F67-860B-A1714AE19377}"/>
              </a:ext>
            </a:extLst>
          </p:cNvPr>
          <p:cNvGrpSpPr/>
          <p:nvPr/>
        </p:nvGrpSpPr>
        <p:grpSpPr>
          <a:xfrm>
            <a:off x="3815981" y="1063988"/>
            <a:ext cx="2781371" cy="1612627"/>
            <a:chOff x="3773152" y="1063988"/>
            <a:chExt cx="2781371" cy="1612627"/>
          </a:xfrm>
        </p:grpSpPr>
        <p:grpSp>
          <p:nvGrpSpPr>
            <p:cNvPr id="82" name="그룹 81">
              <a:extLst>
                <a:ext uri="{FF2B5EF4-FFF2-40B4-BE49-F238E27FC236}">
                  <a16:creationId xmlns:a16="http://schemas.microsoft.com/office/drawing/2014/main" id="{F9558E0B-E301-40FE-AABC-18791FBF9574}"/>
                </a:ext>
              </a:extLst>
            </p:cNvPr>
            <p:cNvGrpSpPr/>
            <p:nvPr/>
          </p:nvGrpSpPr>
          <p:grpSpPr>
            <a:xfrm>
              <a:off x="3857595" y="1094897"/>
              <a:ext cx="2637793" cy="1515775"/>
              <a:chOff x="298374" y="3907162"/>
              <a:chExt cx="4722573" cy="2568841"/>
            </a:xfrm>
          </p:grpSpPr>
          <p:pic>
            <p:nvPicPr>
              <p:cNvPr id="83" name="그림 82">
                <a:extLst>
                  <a:ext uri="{FF2B5EF4-FFF2-40B4-BE49-F238E27FC236}">
                    <a16:creationId xmlns:a16="http://schemas.microsoft.com/office/drawing/2014/main" id="{5CC71F04-D954-4D9F-B057-A1E9DD3C7C7D}"/>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40000" contrast="-20000"/>
                        </a14:imgEffect>
                      </a14:imgLayer>
                    </a14:imgProps>
                  </a:ext>
                  <a:ext uri="{28A0092B-C50C-407E-A947-70E740481C1C}">
                    <a14:useLocalDpi xmlns:a14="http://schemas.microsoft.com/office/drawing/2010/main"/>
                  </a:ext>
                </a:extLst>
              </a:blip>
              <a:srcRect/>
              <a:stretch/>
            </p:blipFill>
            <p:spPr>
              <a:xfrm>
                <a:off x="298374" y="3907162"/>
                <a:ext cx="4670619" cy="2568841"/>
              </a:xfrm>
              <a:prstGeom prst="rect">
                <a:avLst/>
              </a:prstGeom>
            </p:spPr>
          </p:pic>
          <p:sp>
            <p:nvSpPr>
              <p:cNvPr id="84" name="직사각형 83">
                <a:extLst>
                  <a:ext uri="{FF2B5EF4-FFF2-40B4-BE49-F238E27FC236}">
                    <a16:creationId xmlns:a16="http://schemas.microsoft.com/office/drawing/2014/main" id="{6FC3AFE0-8DCD-478C-A8EC-9EE4FC8EB026}"/>
                  </a:ext>
                </a:extLst>
              </p:cNvPr>
              <p:cNvSpPr/>
              <p:nvPr/>
            </p:nvSpPr>
            <p:spPr>
              <a:xfrm>
                <a:off x="596994" y="4609247"/>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85" name="직사각형 84">
                <a:extLst>
                  <a:ext uri="{FF2B5EF4-FFF2-40B4-BE49-F238E27FC236}">
                    <a16:creationId xmlns:a16="http://schemas.microsoft.com/office/drawing/2014/main" id="{9EA39B51-8B1F-4EEC-8B4C-D09463679D10}"/>
                  </a:ext>
                </a:extLst>
              </p:cNvPr>
              <p:cNvSpPr/>
              <p:nvPr/>
            </p:nvSpPr>
            <p:spPr>
              <a:xfrm>
                <a:off x="1487759" y="4609247"/>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86" name="TextBox 85">
                <a:extLst>
                  <a:ext uri="{FF2B5EF4-FFF2-40B4-BE49-F238E27FC236}">
                    <a16:creationId xmlns:a16="http://schemas.microsoft.com/office/drawing/2014/main" id="{CF6F68F7-FE12-42C1-8FF8-7F21C6788EFE}"/>
                  </a:ext>
                </a:extLst>
              </p:cNvPr>
              <p:cNvSpPr txBox="1"/>
              <p:nvPr/>
            </p:nvSpPr>
            <p:spPr>
              <a:xfrm>
                <a:off x="736546" y="4278791"/>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Acan</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5ED811FC-C3F9-4CDE-B207-E855E6C31835}"/>
                  </a:ext>
                </a:extLst>
              </p:cNvPr>
              <p:cNvSpPr txBox="1"/>
              <p:nvPr/>
            </p:nvSpPr>
            <p:spPr>
              <a:xfrm>
                <a:off x="1533964" y="4278791"/>
                <a:ext cx="1016704"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Col2a1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7B8AC9F0-E450-4045-9739-65863E0EF686}"/>
                  </a:ext>
                </a:extLst>
              </p:cNvPr>
              <p:cNvSpPr txBox="1"/>
              <p:nvPr/>
            </p:nvSpPr>
            <p:spPr>
              <a:xfrm>
                <a:off x="2473227" y="4278791"/>
                <a:ext cx="1016704"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Col9a1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89" name="TextBox 88">
                <a:extLst>
                  <a:ext uri="{FF2B5EF4-FFF2-40B4-BE49-F238E27FC236}">
                    <a16:creationId xmlns:a16="http://schemas.microsoft.com/office/drawing/2014/main" id="{BF561C1E-ED95-4ED2-91F6-808DBEA8E035}"/>
                  </a:ext>
                </a:extLst>
              </p:cNvPr>
              <p:cNvSpPr txBox="1"/>
              <p:nvPr/>
            </p:nvSpPr>
            <p:spPr>
              <a:xfrm>
                <a:off x="3387047" y="4278791"/>
                <a:ext cx="1043293"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Hapln1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BA8B6AD8-EA0A-466E-B990-8B52A0FABD3B}"/>
                  </a:ext>
                </a:extLst>
              </p:cNvPr>
              <p:cNvSpPr txBox="1"/>
              <p:nvPr/>
            </p:nvSpPr>
            <p:spPr>
              <a:xfrm>
                <a:off x="716095" y="5566629"/>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Fmod</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1" name="TextBox 90">
                <a:extLst>
                  <a:ext uri="{FF2B5EF4-FFF2-40B4-BE49-F238E27FC236}">
                    <a16:creationId xmlns:a16="http://schemas.microsoft.com/office/drawing/2014/main" id="{BC1E2FE1-B3CB-476A-869F-F8DFAFC03B3D}"/>
                  </a:ext>
                </a:extLst>
              </p:cNvPr>
              <p:cNvSpPr txBox="1"/>
              <p:nvPr/>
            </p:nvSpPr>
            <p:spPr>
              <a:xfrm>
                <a:off x="1620302" y="5566629"/>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Lect1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F93B347A-3BB2-444E-AF0B-F7F82B0435FD}"/>
                  </a:ext>
                </a:extLst>
              </p:cNvPr>
              <p:cNvSpPr txBox="1"/>
              <p:nvPr/>
            </p:nvSpPr>
            <p:spPr>
              <a:xfrm>
                <a:off x="2578156" y="5566629"/>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Matn3</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3" name="TextBox 92">
                <a:extLst>
                  <a:ext uri="{FF2B5EF4-FFF2-40B4-BE49-F238E27FC236}">
                    <a16:creationId xmlns:a16="http://schemas.microsoft.com/office/drawing/2014/main" id="{3737BB20-68B3-4451-9C56-631276B0C706}"/>
                  </a:ext>
                </a:extLst>
              </p:cNvPr>
              <p:cNvSpPr txBox="1"/>
              <p:nvPr/>
            </p:nvSpPr>
            <p:spPr>
              <a:xfrm>
                <a:off x="3448259" y="5566629"/>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Sox9</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4" name="TextBox 93">
                <a:extLst>
                  <a:ext uri="{FF2B5EF4-FFF2-40B4-BE49-F238E27FC236}">
                    <a16:creationId xmlns:a16="http://schemas.microsoft.com/office/drawing/2014/main" id="{60DC6BCF-7AAA-4E21-A118-7504A67C612E}"/>
                  </a:ext>
                </a:extLst>
              </p:cNvPr>
              <p:cNvSpPr txBox="1"/>
              <p:nvPr/>
            </p:nvSpPr>
            <p:spPr>
              <a:xfrm>
                <a:off x="4227648" y="5566629"/>
                <a:ext cx="793299" cy="330457"/>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95" name="직사각형 94">
                <a:extLst>
                  <a:ext uri="{FF2B5EF4-FFF2-40B4-BE49-F238E27FC236}">
                    <a16:creationId xmlns:a16="http://schemas.microsoft.com/office/drawing/2014/main" id="{260B14DE-906A-4CC2-8CDC-B7C21F138527}"/>
                  </a:ext>
                </a:extLst>
              </p:cNvPr>
              <p:cNvSpPr/>
              <p:nvPr/>
            </p:nvSpPr>
            <p:spPr>
              <a:xfrm>
                <a:off x="2384639" y="4577339"/>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96" name="직사각형 95">
                <a:extLst>
                  <a:ext uri="{FF2B5EF4-FFF2-40B4-BE49-F238E27FC236}">
                    <a16:creationId xmlns:a16="http://schemas.microsoft.com/office/drawing/2014/main" id="{CB1B144C-6C54-43E4-939D-ACBCE0400089}"/>
                  </a:ext>
                </a:extLst>
              </p:cNvPr>
              <p:cNvSpPr/>
              <p:nvPr/>
            </p:nvSpPr>
            <p:spPr>
              <a:xfrm>
                <a:off x="3298135" y="4598650"/>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97" name="직사각형 96">
                <a:extLst>
                  <a:ext uri="{FF2B5EF4-FFF2-40B4-BE49-F238E27FC236}">
                    <a16:creationId xmlns:a16="http://schemas.microsoft.com/office/drawing/2014/main" id="{2B62768E-9268-4DB8-A8BF-FF6EFDAE922F}"/>
                  </a:ext>
                </a:extLst>
              </p:cNvPr>
              <p:cNvSpPr/>
              <p:nvPr/>
            </p:nvSpPr>
            <p:spPr>
              <a:xfrm>
                <a:off x="616235" y="5938981"/>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98" name="직사각형 97">
                <a:extLst>
                  <a:ext uri="{FF2B5EF4-FFF2-40B4-BE49-F238E27FC236}">
                    <a16:creationId xmlns:a16="http://schemas.microsoft.com/office/drawing/2014/main" id="{A0A29B31-CEF9-401E-A343-C4E8233617DF}"/>
                  </a:ext>
                </a:extLst>
              </p:cNvPr>
              <p:cNvSpPr/>
              <p:nvPr/>
            </p:nvSpPr>
            <p:spPr>
              <a:xfrm>
                <a:off x="1515740" y="5880126"/>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99" name="직사각형 98">
                <a:extLst>
                  <a:ext uri="{FF2B5EF4-FFF2-40B4-BE49-F238E27FC236}">
                    <a16:creationId xmlns:a16="http://schemas.microsoft.com/office/drawing/2014/main" id="{C56FAC72-8328-4478-B30D-C3423AFDDA76}"/>
                  </a:ext>
                </a:extLst>
              </p:cNvPr>
              <p:cNvSpPr/>
              <p:nvPr/>
            </p:nvSpPr>
            <p:spPr>
              <a:xfrm>
                <a:off x="2373557" y="5872128"/>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00" name="직사각형 99">
                <a:extLst>
                  <a:ext uri="{FF2B5EF4-FFF2-40B4-BE49-F238E27FC236}">
                    <a16:creationId xmlns:a16="http://schemas.microsoft.com/office/drawing/2014/main" id="{ACD98D88-B9EF-418D-9C49-5FE69D259F76}"/>
                  </a:ext>
                </a:extLst>
              </p:cNvPr>
              <p:cNvSpPr/>
              <p:nvPr/>
            </p:nvSpPr>
            <p:spPr>
              <a:xfrm>
                <a:off x="3277587" y="5938981"/>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01" name="직사각형 100">
                <a:extLst>
                  <a:ext uri="{FF2B5EF4-FFF2-40B4-BE49-F238E27FC236}">
                    <a16:creationId xmlns:a16="http://schemas.microsoft.com/office/drawing/2014/main" id="{71430B31-BFD1-45D3-A4CB-679741C3115D}"/>
                  </a:ext>
                </a:extLst>
              </p:cNvPr>
              <p:cNvSpPr/>
              <p:nvPr/>
            </p:nvSpPr>
            <p:spPr>
              <a:xfrm>
                <a:off x="4085511" y="6076792"/>
                <a:ext cx="787376"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grpSp>
        <p:sp>
          <p:nvSpPr>
            <p:cNvPr id="284" name="직사각형 283">
              <a:extLst>
                <a:ext uri="{FF2B5EF4-FFF2-40B4-BE49-F238E27FC236}">
                  <a16:creationId xmlns:a16="http://schemas.microsoft.com/office/drawing/2014/main" id="{AA3686A6-B88F-405E-A063-2DBA5062D97D}"/>
                </a:ext>
              </a:extLst>
            </p:cNvPr>
            <p:cNvSpPr/>
            <p:nvPr/>
          </p:nvSpPr>
          <p:spPr>
            <a:xfrm>
              <a:off x="3773152" y="1063988"/>
              <a:ext cx="2781371" cy="1612627"/>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0" name="그룹 9">
            <a:extLst>
              <a:ext uri="{FF2B5EF4-FFF2-40B4-BE49-F238E27FC236}">
                <a16:creationId xmlns:a16="http://schemas.microsoft.com/office/drawing/2014/main" id="{DD74B374-39BC-48B3-9135-2846D667DA61}"/>
              </a:ext>
            </a:extLst>
          </p:cNvPr>
          <p:cNvGrpSpPr/>
          <p:nvPr/>
        </p:nvGrpSpPr>
        <p:grpSpPr>
          <a:xfrm>
            <a:off x="1772816" y="2835621"/>
            <a:ext cx="4902492" cy="1495922"/>
            <a:chOff x="1737547" y="2835621"/>
            <a:chExt cx="4902492" cy="1495922"/>
          </a:xfrm>
        </p:grpSpPr>
        <p:grpSp>
          <p:nvGrpSpPr>
            <p:cNvPr id="2" name="그룹 1">
              <a:extLst>
                <a:ext uri="{FF2B5EF4-FFF2-40B4-BE49-F238E27FC236}">
                  <a16:creationId xmlns:a16="http://schemas.microsoft.com/office/drawing/2014/main" id="{12C5196D-1BCB-48A6-B67C-9922D60A78FD}"/>
                </a:ext>
              </a:extLst>
            </p:cNvPr>
            <p:cNvGrpSpPr/>
            <p:nvPr/>
          </p:nvGrpSpPr>
          <p:grpSpPr>
            <a:xfrm>
              <a:off x="1793918" y="2905038"/>
              <a:ext cx="4846121" cy="1344485"/>
              <a:chOff x="1710900" y="3448146"/>
              <a:chExt cx="4846121" cy="1344485"/>
            </a:xfrm>
          </p:grpSpPr>
          <p:pic>
            <p:nvPicPr>
              <p:cNvPr id="103" name="그림 102">
                <a:extLst>
                  <a:ext uri="{FF2B5EF4-FFF2-40B4-BE49-F238E27FC236}">
                    <a16:creationId xmlns:a16="http://schemas.microsoft.com/office/drawing/2014/main" id="{09E715BA-889E-4ED5-BEF0-6B98E7E000DD}"/>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1710900" y="3462476"/>
                <a:ext cx="2462311" cy="1330155"/>
              </a:xfrm>
              <a:prstGeom prst="rect">
                <a:avLst/>
              </a:prstGeom>
            </p:spPr>
          </p:pic>
          <p:sp>
            <p:nvSpPr>
              <p:cNvPr id="104" name="TextBox 103">
                <a:extLst>
                  <a:ext uri="{FF2B5EF4-FFF2-40B4-BE49-F238E27FC236}">
                    <a16:creationId xmlns:a16="http://schemas.microsoft.com/office/drawing/2014/main" id="{C551904E-43DB-4749-B302-DB5E2327F227}"/>
                  </a:ext>
                </a:extLst>
              </p:cNvPr>
              <p:cNvSpPr txBox="1"/>
              <p:nvPr/>
            </p:nvSpPr>
            <p:spPr>
              <a:xfrm>
                <a:off x="1955302" y="3561536"/>
                <a:ext cx="585727"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Acan</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964FA5D3-9154-40A2-A90A-D1C41CEF69F1}"/>
                  </a:ext>
                </a:extLst>
              </p:cNvPr>
              <p:cNvSpPr txBox="1"/>
              <p:nvPr/>
            </p:nvSpPr>
            <p:spPr>
              <a:xfrm>
                <a:off x="2803631" y="3559850"/>
                <a:ext cx="668056"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Col9a1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54D34F4A-BD1F-472A-8BE3-65B76A4CE395}"/>
                  </a:ext>
                </a:extLst>
              </p:cNvPr>
              <p:cNvSpPr txBox="1"/>
              <p:nvPr/>
            </p:nvSpPr>
            <p:spPr>
              <a:xfrm>
                <a:off x="3724833" y="3538917"/>
                <a:ext cx="585727"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Fmod</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07" name="TextBox 106">
                <a:extLst>
                  <a:ext uri="{FF2B5EF4-FFF2-40B4-BE49-F238E27FC236}">
                    <a16:creationId xmlns:a16="http://schemas.microsoft.com/office/drawing/2014/main" id="{0C104106-3D6F-481D-BD95-9A664088867D}"/>
                  </a:ext>
                </a:extLst>
              </p:cNvPr>
              <p:cNvSpPr txBox="1"/>
              <p:nvPr/>
            </p:nvSpPr>
            <p:spPr>
              <a:xfrm>
                <a:off x="3219166" y="4326122"/>
                <a:ext cx="719731"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08" name="TextBox 107">
                <a:extLst>
                  <a:ext uri="{FF2B5EF4-FFF2-40B4-BE49-F238E27FC236}">
                    <a16:creationId xmlns:a16="http://schemas.microsoft.com/office/drawing/2014/main" id="{19829949-C706-49FF-89AF-184F96403044}"/>
                  </a:ext>
                </a:extLst>
              </p:cNvPr>
              <p:cNvSpPr txBox="1"/>
              <p:nvPr/>
            </p:nvSpPr>
            <p:spPr>
              <a:xfrm>
                <a:off x="3736622" y="4322430"/>
                <a:ext cx="687790"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hMast4</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09" name="TextBox 108">
                <a:extLst>
                  <a:ext uri="{FF2B5EF4-FFF2-40B4-BE49-F238E27FC236}">
                    <a16:creationId xmlns:a16="http://schemas.microsoft.com/office/drawing/2014/main" id="{E91495D8-07AA-4FBE-8D89-664A86D55F2B}"/>
                  </a:ext>
                </a:extLst>
              </p:cNvPr>
              <p:cNvSpPr txBox="1"/>
              <p:nvPr/>
            </p:nvSpPr>
            <p:spPr>
              <a:xfrm>
                <a:off x="2811855" y="4326650"/>
                <a:ext cx="585727"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Sox9</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10" name="직사각형 109">
                <a:extLst>
                  <a:ext uri="{FF2B5EF4-FFF2-40B4-BE49-F238E27FC236}">
                    <a16:creationId xmlns:a16="http://schemas.microsoft.com/office/drawing/2014/main" id="{C4ABE6BD-0FD2-410C-8533-F4B0F73F38CC}"/>
                  </a:ext>
                </a:extLst>
              </p:cNvPr>
              <p:cNvSpPr/>
              <p:nvPr/>
            </p:nvSpPr>
            <p:spPr>
              <a:xfrm>
                <a:off x="1848250" y="3702048"/>
                <a:ext cx="464746"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1" name="직사각형 110">
                <a:extLst>
                  <a:ext uri="{FF2B5EF4-FFF2-40B4-BE49-F238E27FC236}">
                    <a16:creationId xmlns:a16="http://schemas.microsoft.com/office/drawing/2014/main" id="{FFEEDD5E-A86D-4DF3-8990-A126AA4EB795}"/>
                  </a:ext>
                </a:extLst>
              </p:cNvPr>
              <p:cNvSpPr/>
              <p:nvPr/>
            </p:nvSpPr>
            <p:spPr>
              <a:xfrm>
                <a:off x="2728024" y="3692426"/>
                <a:ext cx="456459"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2" name="직사각형 111">
                <a:extLst>
                  <a:ext uri="{FF2B5EF4-FFF2-40B4-BE49-F238E27FC236}">
                    <a16:creationId xmlns:a16="http://schemas.microsoft.com/office/drawing/2014/main" id="{0E55BB2E-08E9-4640-926D-C10B46D05C65}"/>
                  </a:ext>
                </a:extLst>
              </p:cNvPr>
              <p:cNvSpPr/>
              <p:nvPr/>
            </p:nvSpPr>
            <p:spPr>
              <a:xfrm>
                <a:off x="3626474" y="3696771"/>
                <a:ext cx="456459"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3" name="직사각형 112">
                <a:extLst>
                  <a:ext uri="{FF2B5EF4-FFF2-40B4-BE49-F238E27FC236}">
                    <a16:creationId xmlns:a16="http://schemas.microsoft.com/office/drawing/2014/main" id="{F9DB15C2-55DA-44A5-A82E-3FF03D35BD3F}"/>
                  </a:ext>
                </a:extLst>
              </p:cNvPr>
              <p:cNvSpPr/>
              <p:nvPr/>
            </p:nvSpPr>
            <p:spPr>
              <a:xfrm>
                <a:off x="3179904" y="4473378"/>
                <a:ext cx="446569"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4" name="직사각형 113">
                <a:extLst>
                  <a:ext uri="{FF2B5EF4-FFF2-40B4-BE49-F238E27FC236}">
                    <a16:creationId xmlns:a16="http://schemas.microsoft.com/office/drawing/2014/main" id="{81D7F625-1D0A-445D-BDAB-1CB3336A5680}"/>
                  </a:ext>
                </a:extLst>
              </p:cNvPr>
              <p:cNvSpPr/>
              <p:nvPr/>
            </p:nvSpPr>
            <p:spPr>
              <a:xfrm>
                <a:off x="3626474" y="4467716"/>
                <a:ext cx="456459"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5" name="직사각형 114">
                <a:extLst>
                  <a:ext uri="{FF2B5EF4-FFF2-40B4-BE49-F238E27FC236}">
                    <a16:creationId xmlns:a16="http://schemas.microsoft.com/office/drawing/2014/main" id="{9408B4A7-67FC-40B1-92AF-496DECD0F012}"/>
                  </a:ext>
                </a:extLst>
              </p:cNvPr>
              <p:cNvSpPr/>
              <p:nvPr/>
            </p:nvSpPr>
            <p:spPr>
              <a:xfrm>
                <a:off x="2724105" y="4481052"/>
                <a:ext cx="455589"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pic>
            <p:nvPicPr>
              <p:cNvPr id="116" name="그림 115">
                <a:extLst>
                  <a:ext uri="{FF2B5EF4-FFF2-40B4-BE49-F238E27FC236}">
                    <a16:creationId xmlns:a16="http://schemas.microsoft.com/office/drawing/2014/main" id="{C20DA927-E2C7-4A91-9E57-C9A4E9451D67}"/>
                  </a:ext>
                </a:extLst>
              </p:cNvPr>
              <p:cNvPicPr>
                <a:picLocks noChangeAspect="1"/>
              </p:cNvPicPr>
              <p:nvPr/>
            </p:nvPicPr>
            <p:blipFill>
              <a:blip r:embed="rId12"/>
              <a:stretch>
                <a:fillRect/>
              </a:stretch>
            </p:blipFill>
            <p:spPr>
              <a:xfrm>
                <a:off x="4248818" y="3448146"/>
                <a:ext cx="2026408" cy="616759"/>
              </a:xfrm>
              <a:prstGeom prst="rect">
                <a:avLst/>
              </a:prstGeom>
            </p:spPr>
          </p:pic>
          <p:sp>
            <p:nvSpPr>
              <p:cNvPr id="117" name="직사각형 116">
                <a:extLst>
                  <a:ext uri="{FF2B5EF4-FFF2-40B4-BE49-F238E27FC236}">
                    <a16:creationId xmlns:a16="http://schemas.microsoft.com/office/drawing/2014/main" id="{3DAB4670-15BD-42F6-8618-A3737B9A04C9}"/>
                  </a:ext>
                </a:extLst>
              </p:cNvPr>
              <p:cNvSpPr/>
              <p:nvPr/>
            </p:nvSpPr>
            <p:spPr>
              <a:xfrm>
                <a:off x="5773024" y="3677383"/>
                <a:ext cx="501515" cy="9649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8" name="TextBox 117">
                <a:extLst>
                  <a:ext uri="{FF2B5EF4-FFF2-40B4-BE49-F238E27FC236}">
                    <a16:creationId xmlns:a16="http://schemas.microsoft.com/office/drawing/2014/main" id="{B9E1AEE9-1B6B-4F00-919F-5A83B910513C}"/>
                  </a:ext>
                </a:extLst>
              </p:cNvPr>
              <p:cNvSpPr txBox="1"/>
              <p:nvPr/>
            </p:nvSpPr>
            <p:spPr>
              <a:xfrm>
                <a:off x="5796298" y="3748640"/>
                <a:ext cx="760723" cy="194990"/>
              </a:xfrm>
              <a:prstGeom prst="rect">
                <a:avLst/>
              </a:prstGeom>
              <a:noFill/>
            </p:spPr>
            <p:txBody>
              <a:bodyPr wrap="square" rtlCol="0">
                <a:spAutoFit/>
              </a:bodyPr>
              <a:lstStyle/>
              <a:p>
                <a:r>
                  <a:rPr lang="en-US" altLang="ko-KR" sz="667" i="1" dirty="0">
                    <a:latin typeface="Arial" panose="020B0604020202020204" pitchFamily="34" charset="0"/>
                    <a:cs typeface="Arial" panose="020B0604020202020204" pitchFamily="34" charset="0"/>
                  </a:rPr>
                  <a:t>Col2a1</a:t>
                </a:r>
                <a:endParaRPr lang="ko-KR" altLang="en-US" sz="667" i="1" dirty="0">
                  <a:latin typeface="Arial" panose="020B0604020202020204" pitchFamily="34" charset="0"/>
                  <a:cs typeface="Arial" panose="020B0604020202020204" pitchFamily="34" charset="0"/>
                </a:endParaRPr>
              </a:p>
            </p:txBody>
          </p:sp>
        </p:grpSp>
        <p:sp>
          <p:nvSpPr>
            <p:cNvPr id="285" name="직사각형 284">
              <a:extLst>
                <a:ext uri="{FF2B5EF4-FFF2-40B4-BE49-F238E27FC236}">
                  <a16:creationId xmlns:a16="http://schemas.microsoft.com/office/drawing/2014/main" id="{DE09D114-A944-4EA1-99AC-A48BA3F98682}"/>
                </a:ext>
              </a:extLst>
            </p:cNvPr>
            <p:cNvSpPr/>
            <p:nvPr/>
          </p:nvSpPr>
          <p:spPr>
            <a:xfrm>
              <a:off x="1737547" y="2835621"/>
              <a:ext cx="4816976" cy="1495922"/>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2" name="그룹 11">
            <a:extLst>
              <a:ext uri="{FF2B5EF4-FFF2-40B4-BE49-F238E27FC236}">
                <a16:creationId xmlns:a16="http://schemas.microsoft.com/office/drawing/2014/main" id="{0EDEC461-5544-414E-805F-C38282FF9255}"/>
              </a:ext>
            </a:extLst>
          </p:cNvPr>
          <p:cNvGrpSpPr/>
          <p:nvPr/>
        </p:nvGrpSpPr>
        <p:grpSpPr>
          <a:xfrm>
            <a:off x="260648" y="4807744"/>
            <a:ext cx="4097631" cy="1369392"/>
            <a:chOff x="457920" y="4721072"/>
            <a:chExt cx="4097631" cy="1369392"/>
          </a:xfrm>
        </p:grpSpPr>
        <p:grpSp>
          <p:nvGrpSpPr>
            <p:cNvPr id="121" name="그룹 120">
              <a:extLst>
                <a:ext uri="{FF2B5EF4-FFF2-40B4-BE49-F238E27FC236}">
                  <a16:creationId xmlns:a16="http://schemas.microsoft.com/office/drawing/2014/main" id="{DD588BED-82B5-4131-9C78-68635C26E587}"/>
                </a:ext>
              </a:extLst>
            </p:cNvPr>
            <p:cNvGrpSpPr/>
            <p:nvPr/>
          </p:nvGrpSpPr>
          <p:grpSpPr>
            <a:xfrm>
              <a:off x="540135" y="4753534"/>
              <a:ext cx="3829256" cy="1279586"/>
              <a:chOff x="5646595" y="4172144"/>
              <a:chExt cx="6855709" cy="2168562"/>
            </a:xfrm>
          </p:grpSpPr>
          <p:pic>
            <p:nvPicPr>
              <p:cNvPr id="122" name="그림 121">
                <a:extLst>
                  <a:ext uri="{FF2B5EF4-FFF2-40B4-BE49-F238E27FC236}">
                    <a16:creationId xmlns:a16="http://schemas.microsoft.com/office/drawing/2014/main" id="{7315B7F2-B613-4B22-BAB8-16B26CB7B54F}"/>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5646595" y="4225096"/>
                <a:ext cx="4408399" cy="1000985"/>
              </a:xfrm>
              <a:prstGeom prst="rect">
                <a:avLst/>
              </a:prstGeom>
            </p:spPr>
          </p:pic>
          <p:pic>
            <p:nvPicPr>
              <p:cNvPr id="123" name="그림 122">
                <a:extLst>
                  <a:ext uri="{FF2B5EF4-FFF2-40B4-BE49-F238E27FC236}">
                    <a16:creationId xmlns:a16="http://schemas.microsoft.com/office/drawing/2014/main" id="{5D2153A4-848C-47BE-9CC1-B1F386FE81E5}"/>
                  </a:ext>
                </a:extLst>
              </p:cNvPr>
              <p:cNvPicPr>
                <a:picLocks noChangeAspect="1"/>
              </p:cNvPicPr>
              <p:nvPr/>
            </p:nvPicPr>
            <p:blipFill rotWithShape="1">
              <a:blip r:embed="rId14">
                <a:extLst>
                  <a:ext uri="{28A0092B-C50C-407E-A947-70E740481C1C}">
                    <a14:useLocalDpi xmlns:a14="http://schemas.microsoft.com/office/drawing/2010/main"/>
                  </a:ext>
                </a:extLst>
              </a:blip>
              <a:srcRect/>
              <a:stretch/>
            </p:blipFill>
            <p:spPr>
              <a:xfrm>
                <a:off x="5646595" y="5362634"/>
                <a:ext cx="4408399" cy="978072"/>
              </a:xfrm>
              <a:prstGeom prst="rect">
                <a:avLst/>
              </a:prstGeom>
            </p:spPr>
          </p:pic>
          <p:sp>
            <p:nvSpPr>
              <p:cNvPr id="124" name="직사각형 123">
                <a:extLst>
                  <a:ext uri="{FF2B5EF4-FFF2-40B4-BE49-F238E27FC236}">
                    <a16:creationId xmlns:a16="http://schemas.microsoft.com/office/drawing/2014/main" id="{FA8E0942-7001-4046-84E7-3DF5002903C0}"/>
                  </a:ext>
                </a:extLst>
              </p:cNvPr>
              <p:cNvSpPr/>
              <p:nvPr/>
            </p:nvSpPr>
            <p:spPr>
              <a:xfrm>
                <a:off x="8756615" y="4719785"/>
                <a:ext cx="319528"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25" name="직사각형 124">
                <a:extLst>
                  <a:ext uri="{FF2B5EF4-FFF2-40B4-BE49-F238E27FC236}">
                    <a16:creationId xmlns:a16="http://schemas.microsoft.com/office/drawing/2014/main" id="{8179057A-B0EE-4A5F-A9EE-3E1412B44C43}"/>
                  </a:ext>
                </a:extLst>
              </p:cNvPr>
              <p:cNvSpPr/>
              <p:nvPr/>
            </p:nvSpPr>
            <p:spPr>
              <a:xfrm>
                <a:off x="9434217" y="4719785"/>
                <a:ext cx="319528"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26" name="직사각형 125">
                <a:extLst>
                  <a:ext uri="{FF2B5EF4-FFF2-40B4-BE49-F238E27FC236}">
                    <a16:creationId xmlns:a16="http://schemas.microsoft.com/office/drawing/2014/main" id="{A6B2FA10-112B-4586-AE7C-8D656C7D0E67}"/>
                  </a:ext>
                </a:extLst>
              </p:cNvPr>
              <p:cNvSpPr/>
              <p:nvPr/>
            </p:nvSpPr>
            <p:spPr>
              <a:xfrm>
                <a:off x="8125060" y="5836258"/>
                <a:ext cx="319528"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pic>
            <p:nvPicPr>
              <p:cNvPr id="127" name="그림 126">
                <a:extLst>
                  <a:ext uri="{FF2B5EF4-FFF2-40B4-BE49-F238E27FC236}">
                    <a16:creationId xmlns:a16="http://schemas.microsoft.com/office/drawing/2014/main" id="{4EB61491-00F0-4D95-9F99-6175243C6E2A}"/>
                  </a:ext>
                </a:extLst>
              </p:cNvPr>
              <p:cNvPicPr>
                <a:picLocks noChangeAspect="1"/>
              </p:cNvPicPr>
              <p:nvPr/>
            </p:nvPicPr>
            <p:blipFill rotWithShape="1">
              <a:blip r:embed="rId15">
                <a:extLst>
                  <a:ext uri="{BEBA8EAE-BF5A-486C-A8C5-ECC9F3942E4B}">
                    <a14:imgProps xmlns:a14="http://schemas.microsoft.com/office/drawing/2010/main">
                      <a14:imgLayer r:embed="rId16">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195772" y="5360113"/>
                <a:ext cx="1073647" cy="978072"/>
              </a:xfrm>
              <a:prstGeom prst="rect">
                <a:avLst/>
              </a:prstGeom>
            </p:spPr>
          </p:pic>
          <p:sp>
            <p:nvSpPr>
              <p:cNvPr id="128" name="직사각형 127">
                <a:extLst>
                  <a:ext uri="{FF2B5EF4-FFF2-40B4-BE49-F238E27FC236}">
                    <a16:creationId xmlns:a16="http://schemas.microsoft.com/office/drawing/2014/main" id="{755F9D2D-1A28-45E6-B847-27DC2AC5145A}"/>
                  </a:ext>
                </a:extLst>
              </p:cNvPr>
              <p:cNvSpPr/>
              <p:nvPr/>
            </p:nvSpPr>
            <p:spPr>
              <a:xfrm>
                <a:off x="10692044" y="5905293"/>
                <a:ext cx="319528"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29" name="TextBox 128">
                <a:extLst>
                  <a:ext uri="{FF2B5EF4-FFF2-40B4-BE49-F238E27FC236}">
                    <a16:creationId xmlns:a16="http://schemas.microsoft.com/office/drawing/2014/main" id="{144B3FEE-118E-48DE-9225-D5912E497915}"/>
                  </a:ext>
                </a:extLst>
              </p:cNvPr>
              <p:cNvSpPr txBox="1"/>
              <p:nvPr/>
            </p:nvSpPr>
            <p:spPr>
              <a:xfrm>
                <a:off x="9396895" y="4450538"/>
                <a:ext cx="838510" cy="312960"/>
              </a:xfrm>
              <a:prstGeom prst="rect">
                <a:avLst/>
              </a:prstGeom>
              <a:noFill/>
            </p:spPr>
            <p:txBody>
              <a:bodyPr wrap="square" rtlCol="0">
                <a:spAutoFit/>
              </a:bodyPr>
              <a:lstStyle/>
              <a:p>
                <a:r>
                  <a:rPr lang="en-US" altLang="ko-KR" sz="600" i="1" dirty="0">
                    <a:solidFill>
                      <a:schemeClr val="bg1"/>
                    </a:solidFill>
                    <a:latin typeface="Arial" panose="020B0604020202020204" pitchFamily="34" charset="0"/>
                    <a:cs typeface="Arial" panose="020B0604020202020204" pitchFamily="34" charset="0"/>
                  </a:rPr>
                  <a:t>Acan</a:t>
                </a:r>
                <a:endParaRPr lang="ko-KR" altLang="en-US" sz="600" i="1" dirty="0">
                  <a:solidFill>
                    <a:schemeClr val="bg1"/>
                  </a:solidFill>
                  <a:latin typeface="Arial" panose="020B0604020202020204" pitchFamily="34" charset="0"/>
                  <a:cs typeface="Arial" panose="020B0604020202020204" pitchFamily="34" charset="0"/>
                </a:endParaRPr>
              </a:p>
            </p:txBody>
          </p:sp>
          <p:sp>
            <p:nvSpPr>
              <p:cNvPr id="130" name="TextBox 129">
                <a:extLst>
                  <a:ext uri="{FF2B5EF4-FFF2-40B4-BE49-F238E27FC236}">
                    <a16:creationId xmlns:a16="http://schemas.microsoft.com/office/drawing/2014/main" id="{1DB5DC4B-1711-453C-8A4D-6EFC1483D886}"/>
                  </a:ext>
                </a:extLst>
              </p:cNvPr>
              <p:cNvSpPr txBox="1"/>
              <p:nvPr/>
            </p:nvSpPr>
            <p:spPr>
              <a:xfrm>
                <a:off x="10544626" y="5646837"/>
                <a:ext cx="838510" cy="312960"/>
              </a:xfrm>
              <a:prstGeom prst="rect">
                <a:avLst/>
              </a:prstGeom>
              <a:noFill/>
            </p:spPr>
            <p:txBody>
              <a:bodyPr wrap="square" rtlCol="0">
                <a:spAutoFit/>
              </a:bodyPr>
              <a:lstStyle/>
              <a:p>
                <a:r>
                  <a:rPr lang="en-US" altLang="ko-KR" sz="600" i="1" dirty="0">
                    <a:solidFill>
                      <a:schemeClr val="bg1"/>
                    </a:solidFill>
                    <a:latin typeface="Arial" panose="020B0604020202020204" pitchFamily="34" charset="0"/>
                    <a:cs typeface="Arial" panose="020B0604020202020204" pitchFamily="34" charset="0"/>
                  </a:rPr>
                  <a:t>Gapdh</a:t>
                </a:r>
                <a:endParaRPr lang="ko-KR" altLang="en-US" sz="600" i="1" dirty="0">
                  <a:solidFill>
                    <a:schemeClr val="bg1"/>
                  </a:solidFill>
                  <a:latin typeface="Arial" panose="020B0604020202020204" pitchFamily="34" charset="0"/>
                  <a:cs typeface="Arial" panose="020B0604020202020204" pitchFamily="34" charset="0"/>
                </a:endParaRPr>
              </a:p>
            </p:txBody>
          </p:sp>
          <p:sp>
            <p:nvSpPr>
              <p:cNvPr id="131" name="TextBox 130">
                <a:extLst>
                  <a:ext uri="{FF2B5EF4-FFF2-40B4-BE49-F238E27FC236}">
                    <a16:creationId xmlns:a16="http://schemas.microsoft.com/office/drawing/2014/main" id="{11B3F105-ACAF-48B1-8144-74F817BE8853}"/>
                  </a:ext>
                </a:extLst>
              </p:cNvPr>
              <p:cNvSpPr txBox="1"/>
              <p:nvPr/>
            </p:nvSpPr>
            <p:spPr>
              <a:xfrm>
                <a:off x="8637882" y="4450538"/>
                <a:ext cx="838510" cy="312960"/>
              </a:xfrm>
              <a:prstGeom prst="rect">
                <a:avLst/>
              </a:prstGeom>
              <a:noFill/>
            </p:spPr>
            <p:txBody>
              <a:bodyPr wrap="square" rtlCol="0">
                <a:spAutoFit/>
              </a:bodyPr>
              <a:lstStyle/>
              <a:p>
                <a:r>
                  <a:rPr lang="en-US" altLang="ko-KR" sz="600" i="1" dirty="0">
                    <a:solidFill>
                      <a:schemeClr val="bg1"/>
                    </a:solidFill>
                    <a:latin typeface="Arial" panose="020B0604020202020204" pitchFamily="34" charset="0"/>
                    <a:cs typeface="Arial" panose="020B0604020202020204" pitchFamily="34" charset="0"/>
                  </a:rPr>
                  <a:t>Col9a1</a:t>
                </a:r>
                <a:endParaRPr lang="ko-KR" altLang="en-US" sz="600" i="1" dirty="0">
                  <a:solidFill>
                    <a:schemeClr val="bg1"/>
                  </a:solidFill>
                  <a:latin typeface="Arial" panose="020B0604020202020204" pitchFamily="34" charset="0"/>
                  <a:cs typeface="Arial" panose="020B0604020202020204" pitchFamily="34" charset="0"/>
                </a:endParaRPr>
              </a:p>
            </p:txBody>
          </p:sp>
          <p:sp>
            <p:nvSpPr>
              <p:cNvPr id="132" name="TextBox 131">
                <a:extLst>
                  <a:ext uri="{FF2B5EF4-FFF2-40B4-BE49-F238E27FC236}">
                    <a16:creationId xmlns:a16="http://schemas.microsoft.com/office/drawing/2014/main" id="{8B033AEC-940B-47F0-AA48-7BA22E9447BC}"/>
                  </a:ext>
                </a:extLst>
              </p:cNvPr>
              <p:cNvSpPr txBox="1"/>
              <p:nvPr/>
            </p:nvSpPr>
            <p:spPr>
              <a:xfrm>
                <a:off x="8011103" y="5526569"/>
                <a:ext cx="838510" cy="312960"/>
              </a:xfrm>
              <a:prstGeom prst="rect">
                <a:avLst/>
              </a:prstGeom>
              <a:noFill/>
            </p:spPr>
            <p:txBody>
              <a:bodyPr wrap="square" rtlCol="0">
                <a:spAutoFit/>
              </a:bodyPr>
              <a:lstStyle/>
              <a:p>
                <a:r>
                  <a:rPr lang="en-US" altLang="ko-KR" sz="600" i="1" dirty="0">
                    <a:solidFill>
                      <a:schemeClr val="bg1"/>
                    </a:solidFill>
                    <a:latin typeface="Arial" panose="020B0604020202020204" pitchFamily="34" charset="0"/>
                    <a:cs typeface="Arial" panose="020B0604020202020204" pitchFamily="34" charset="0"/>
                  </a:rPr>
                  <a:t>Col2a1</a:t>
                </a:r>
                <a:endParaRPr lang="ko-KR" altLang="en-US" sz="600" i="1" dirty="0">
                  <a:solidFill>
                    <a:schemeClr val="bg1"/>
                  </a:solidFill>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id="{3278ECF2-B502-4298-B88C-8791BC939E42}"/>
                  </a:ext>
                </a:extLst>
              </p:cNvPr>
              <p:cNvSpPr txBox="1"/>
              <p:nvPr/>
            </p:nvSpPr>
            <p:spPr>
              <a:xfrm>
                <a:off x="10145820" y="4172144"/>
                <a:ext cx="2356484" cy="1069281"/>
              </a:xfrm>
              <a:prstGeom prst="rect">
                <a:avLst/>
              </a:prstGeom>
              <a:noFill/>
            </p:spPr>
            <p:txBody>
              <a:bodyPr wrap="square" rtlCol="0">
                <a:spAutoFit/>
              </a:bodyPr>
              <a:lstStyle/>
              <a:p>
                <a:r>
                  <a:rPr lang="en-US" altLang="ko-KR" sz="700" dirty="0"/>
                  <a:t>Lane:</a:t>
                </a:r>
              </a:p>
              <a:p>
                <a:pPr marL="108861" indent="-108861">
                  <a:buAutoNum type="arabicPeriod"/>
                </a:pPr>
                <a:r>
                  <a:rPr lang="en-US" altLang="ko-KR" sz="700" dirty="0"/>
                  <a:t>Undifferentiated WT</a:t>
                </a:r>
              </a:p>
              <a:p>
                <a:pPr marL="108861" indent="-108861">
                  <a:buAutoNum type="arabicPeriod"/>
                </a:pPr>
                <a:r>
                  <a:rPr lang="en-US" altLang="ko-KR" sz="700" dirty="0"/>
                  <a:t>WT spheroids</a:t>
                </a:r>
              </a:p>
              <a:p>
                <a:pPr marL="108861" indent="-108861">
                  <a:buAutoNum type="arabicPeriod"/>
                </a:pPr>
                <a:r>
                  <a:rPr lang="en-US" altLang="ko-KR" sz="700" dirty="0"/>
                  <a:t>KO#1 spheroids</a:t>
                </a:r>
              </a:p>
              <a:p>
                <a:pPr marL="108861" indent="-108861">
                  <a:buAutoNum type="arabicPeriod"/>
                </a:pPr>
                <a:r>
                  <a:rPr lang="en-US" altLang="ko-KR" sz="700" dirty="0"/>
                  <a:t>KO#2 spheroids</a:t>
                </a:r>
                <a:endParaRPr lang="ko-KR" altLang="en-US" sz="700" dirty="0"/>
              </a:p>
            </p:txBody>
          </p:sp>
        </p:grpSp>
        <p:sp>
          <p:nvSpPr>
            <p:cNvPr id="286" name="직사각형 285">
              <a:extLst>
                <a:ext uri="{FF2B5EF4-FFF2-40B4-BE49-F238E27FC236}">
                  <a16:creationId xmlns:a16="http://schemas.microsoft.com/office/drawing/2014/main" id="{EB2EEF90-F35D-46D1-AA7C-427DFD540D39}"/>
                </a:ext>
              </a:extLst>
            </p:cNvPr>
            <p:cNvSpPr/>
            <p:nvPr/>
          </p:nvSpPr>
          <p:spPr>
            <a:xfrm>
              <a:off x="457920" y="4721072"/>
              <a:ext cx="4097631" cy="1369392"/>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3" name="그룹 12">
            <a:extLst>
              <a:ext uri="{FF2B5EF4-FFF2-40B4-BE49-F238E27FC236}">
                <a16:creationId xmlns:a16="http://schemas.microsoft.com/office/drawing/2014/main" id="{6CC06AFB-9C01-44C9-AE27-2D59654ECDB4}"/>
              </a:ext>
            </a:extLst>
          </p:cNvPr>
          <p:cNvGrpSpPr/>
          <p:nvPr/>
        </p:nvGrpSpPr>
        <p:grpSpPr>
          <a:xfrm>
            <a:off x="217960" y="6560618"/>
            <a:ext cx="4363507" cy="2011408"/>
            <a:chOff x="275986" y="6560618"/>
            <a:chExt cx="4392828" cy="2011408"/>
          </a:xfrm>
        </p:grpSpPr>
        <p:pic>
          <p:nvPicPr>
            <p:cNvPr id="231" name="그림 230">
              <a:extLst>
                <a:ext uri="{FF2B5EF4-FFF2-40B4-BE49-F238E27FC236}">
                  <a16:creationId xmlns:a16="http://schemas.microsoft.com/office/drawing/2014/main" id="{A0E9419D-4D9A-4760-B13F-4C1F5C90FAEC}"/>
                </a:ext>
              </a:extLst>
            </p:cNvPr>
            <p:cNvPicPr>
              <a:picLocks noChangeAspect="1"/>
            </p:cNvPicPr>
            <p:nvPr/>
          </p:nvPicPr>
          <p:blipFill rotWithShape="1">
            <a:blip r:embed="rId17">
              <a:extLst>
                <a:ext uri="{28A0092B-C50C-407E-A947-70E740481C1C}">
                  <a14:useLocalDpi xmlns:a14="http://schemas.microsoft.com/office/drawing/2010/main"/>
                </a:ext>
              </a:extLst>
            </a:blip>
            <a:srcRect/>
            <a:stretch/>
          </p:blipFill>
          <p:spPr>
            <a:xfrm>
              <a:off x="2605131" y="6650329"/>
              <a:ext cx="1172355" cy="767611"/>
            </a:xfrm>
            <a:prstGeom prst="rect">
              <a:avLst/>
            </a:prstGeom>
          </p:spPr>
        </p:pic>
        <p:pic>
          <p:nvPicPr>
            <p:cNvPr id="232" name="그림 231">
              <a:extLst>
                <a:ext uri="{FF2B5EF4-FFF2-40B4-BE49-F238E27FC236}">
                  <a16:creationId xmlns:a16="http://schemas.microsoft.com/office/drawing/2014/main" id="{1543EA6E-B993-4D58-86C9-29D21236EFAA}"/>
                </a:ext>
              </a:extLst>
            </p:cNvPr>
            <p:cNvPicPr>
              <a:picLocks noChangeAspect="1"/>
            </p:cNvPicPr>
            <p:nvPr/>
          </p:nvPicPr>
          <p:blipFill rotWithShape="1">
            <a:blip r:embed="rId18">
              <a:extLst>
                <a:ext uri="{28A0092B-C50C-407E-A947-70E740481C1C}">
                  <a14:useLocalDpi xmlns:a14="http://schemas.microsoft.com/office/drawing/2010/main"/>
                </a:ext>
              </a:extLst>
            </a:blip>
            <a:srcRect/>
            <a:stretch/>
          </p:blipFill>
          <p:spPr>
            <a:xfrm>
              <a:off x="604559" y="7455737"/>
              <a:ext cx="1173713" cy="740084"/>
            </a:xfrm>
            <a:prstGeom prst="rect">
              <a:avLst/>
            </a:prstGeom>
          </p:spPr>
        </p:pic>
        <p:pic>
          <p:nvPicPr>
            <p:cNvPr id="233" name="그림 232">
              <a:extLst>
                <a:ext uri="{FF2B5EF4-FFF2-40B4-BE49-F238E27FC236}">
                  <a16:creationId xmlns:a16="http://schemas.microsoft.com/office/drawing/2014/main" id="{4EBD2530-FF24-4B25-BB59-4C3CB377619A}"/>
                </a:ext>
              </a:extLst>
            </p:cNvPr>
            <p:cNvPicPr>
              <a:picLocks noChangeAspect="1"/>
            </p:cNvPicPr>
            <p:nvPr/>
          </p:nvPicPr>
          <p:blipFill rotWithShape="1">
            <a:blip r:embed="rId19">
              <a:extLst>
                <a:ext uri="{BEBA8EAE-BF5A-486C-A8C5-ECC9F3942E4B}">
                  <a14:imgProps xmlns:a14="http://schemas.microsoft.com/office/drawing/2010/main">
                    <a14:imgLayer r:embed="rId20">
                      <a14:imgEffect>
                        <a14:brightnessContrast bright="-20000" contrast="20000"/>
                      </a14:imgEffect>
                    </a14:imgLayer>
                  </a14:imgProps>
                </a:ext>
                <a:ext uri="{28A0092B-C50C-407E-A947-70E740481C1C}">
                  <a14:useLocalDpi xmlns:a14="http://schemas.microsoft.com/office/drawing/2010/main"/>
                </a:ext>
              </a:extLst>
            </a:blip>
            <a:srcRect/>
            <a:stretch/>
          </p:blipFill>
          <p:spPr>
            <a:xfrm>
              <a:off x="603513" y="6657976"/>
              <a:ext cx="1175725" cy="735083"/>
            </a:xfrm>
            <a:prstGeom prst="rect">
              <a:avLst/>
            </a:prstGeom>
          </p:spPr>
        </p:pic>
        <p:cxnSp>
          <p:nvCxnSpPr>
            <p:cNvPr id="234" name="직선 연결선 233">
              <a:extLst>
                <a:ext uri="{FF2B5EF4-FFF2-40B4-BE49-F238E27FC236}">
                  <a16:creationId xmlns:a16="http://schemas.microsoft.com/office/drawing/2014/main" id="{73842EBD-7FBA-4A5C-A1EC-77340A485A31}"/>
                </a:ext>
              </a:extLst>
            </p:cNvPr>
            <p:cNvCxnSpPr/>
            <p:nvPr/>
          </p:nvCxnSpPr>
          <p:spPr>
            <a:xfrm>
              <a:off x="2543300" y="8266148"/>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35" name="TextBox 234">
              <a:extLst>
                <a:ext uri="{FF2B5EF4-FFF2-40B4-BE49-F238E27FC236}">
                  <a16:creationId xmlns:a16="http://schemas.microsoft.com/office/drawing/2014/main" id="{F8E29D5C-AEB4-4830-8F17-14D76EFCC65F}"/>
                </a:ext>
              </a:extLst>
            </p:cNvPr>
            <p:cNvSpPr txBox="1"/>
            <p:nvPr/>
          </p:nvSpPr>
          <p:spPr>
            <a:xfrm>
              <a:off x="2354727" y="8173743"/>
              <a:ext cx="345944"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36" name="직선 연결선 235">
              <a:extLst>
                <a:ext uri="{FF2B5EF4-FFF2-40B4-BE49-F238E27FC236}">
                  <a16:creationId xmlns:a16="http://schemas.microsoft.com/office/drawing/2014/main" id="{5A00D4A1-BAF3-4E61-99F3-07A88C5AA7E9}"/>
                </a:ext>
              </a:extLst>
            </p:cNvPr>
            <p:cNvCxnSpPr/>
            <p:nvPr/>
          </p:nvCxnSpPr>
          <p:spPr>
            <a:xfrm>
              <a:off x="2539515" y="8091495"/>
              <a:ext cx="6277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37" name="TextBox 236">
              <a:extLst>
                <a:ext uri="{FF2B5EF4-FFF2-40B4-BE49-F238E27FC236}">
                  <a16:creationId xmlns:a16="http://schemas.microsoft.com/office/drawing/2014/main" id="{FE1F3425-B099-48AC-91AD-685EA4487C94}"/>
                </a:ext>
              </a:extLst>
            </p:cNvPr>
            <p:cNvSpPr txBox="1"/>
            <p:nvPr/>
          </p:nvSpPr>
          <p:spPr>
            <a:xfrm>
              <a:off x="2354591" y="8008923"/>
              <a:ext cx="345944"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sp>
          <p:nvSpPr>
            <p:cNvPr id="238" name="TextBox 237">
              <a:extLst>
                <a:ext uri="{FF2B5EF4-FFF2-40B4-BE49-F238E27FC236}">
                  <a16:creationId xmlns:a16="http://schemas.microsoft.com/office/drawing/2014/main" id="{F69B8D36-0625-4AA4-9994-896F442C242B}"/>
                </a:ext>
              </a:extLst>
            </p:cNvPr>
            <p:cNvSpPr txBox="1"/>
            <p:nvPr/>
          </p:nvSpPr>
          <p:spPr>
            <a:xfrm>
              <a:off x="3788502" y="8169898"/>
              <a:ext cx="880312" cy="194990"/>
            </a:xfrm>
            <a:prstGeom prst="rect">
              <a:avLst/>
            </a:prstGeom>
            <a:noFill/>
          </p:spPr>
          <p:txBody>
            <a:bodyPr wrap="square" rtlCol="0">
              <a:spAutoFit/>
            </a:bodyPr>
            <a:lstStyle/>
            <a:p>
              <a:r>
                <a:rPr lang="en-US" altLang="ko-KR" sz="667" dirty="0"/>
                <a:t>IB: a-tubulin</a:t>
              </a:r>
              <a:endParaRPr lang="ko-KR" altLang="en-US" sz="667" dirty="0"/>
            </a:p>
          </p:txBody>
        </p:sp>
        <p:cxnSp>
          <p:nvCxnSpPr>
            <p:cNvPr id="239" name="직선 연결선 238">
              <a:extLst>
                <a:ext uri="{FF2B5EF4-FFF2-40B4-BE49-F238E27FC236}">
                  <a16:creationId xmlns:a16="http://schemas.microsoft.com/office/drawing/2014/main" id="{AEB6D2CA-DA18-4C53-ADC8-5CFC2BB679C9}"/>
                </a:ext>
              </a:extLst>
            </p:cNvPr>
            <p:cNvCxnSpPr/>
            <p:nvPr/>
          </p:nvCxnSpPr>
          <p:spPr>
            <a:xfrm>
              <a:off x="2541408" y="8427555"/>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40" name="TextBox 239">
              <a:extLst>
                <a:ext uri="{FF2B5EF4-FFF2-40B4-BE49-F238E27FC236}">
                  <a16:creationId xmlns:a16="http://schemas.microsoft.com/office/drawing/2014/main" id="{4FEF04F8-6B93-4FF1-805A-796B00A8BC94}"/>
                </a:ext>
              </a:extLst>
            </p:cNvPr>
            <p:cNvSpPr txBox="1"/>
            <p:nvPr/>
          </p:nvSpPr>
          <p:spPr>
            <a:xfrm>
              <a:off x="2352835" y="8335149"/>
              <a:ext cx="345944" cy="172996"/>
            </a:xfrm>
            <a:prstGeom prst="rect">
              <a:avLst/>
            </a:prstGeom>
            <a:noFill/>
          </p:spPr>
          <p:txBody>
            <a:bodyPr wrap="squar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41" name="직선 연결선 240">
              <a:extLst>
                <a:ext uri="{FF2B5EF4-FFF2-40B4-BE49-F238E27FC236}">
                  <a16:creationId xmlns:a16="http://schemas.microsoft.com/office/drawing/2014/main" id="{36840E87-870F-4719-B581-6F37E759C6B3}"/>
                </a:ext>
              </a:extLst>
            </p:cNvPr>
            <p:cNvCxnSpPr/>
            <p:nvPr/>
          </p:nvCxnSpPr>
          <p:spPr>
            <a:xfrm>
              <a:off x="2546018" y="6968229"/>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2" name="직선 연결선 241">
              <a:extLst>
                <a:ext uri="{FF2B5EF4-FFF2-40B4-BE49-F238E27FC236}">
                  <a16:creationId xmlns:a16="http://schemas.microsoft.com/office/drawing/2014/main" id="{D9559A28-4ABD-4B89-901D-29C3222841EA}"/>
                </a:ext>
              </a:extLst>
            </p:cNvPr>
            <p:cNvCxnSpPr/>
            <p:nvPr/>
          </p:nvCxnSpPr>
          <p:spPr>
            <a:xfrm>
              <a:off x="2546018" y="7099186"/>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43" name="TextBox 242">
              <a:extLst>
                <a:ext uri="{FF2B5EF4-FFF2-40B4-BE49-F238E27FC236}">
                  <a16:creationId xmlns:a16="http://schemas.microsoft.com/office/drawing/2014/main" id="{AE07EBFE-BC17-4927-8959-DA6051023EA4}"/>
                </a:ext>
              </a:extLst>
            </p:cNvPr>
            <p:cNvSpPr txBox="1"/>
            <p:nvPr/>
          </p:nvSpPr>
          <p:spPr>
            <a:xfrm>
              <a:off x="2335124" y="6882066"/>
              <a:ext cx="395304" cy="172996"/>
            </a:xfrm>
            <a:prstGeom prst="rect">
              <a:avLst/>
            </a:prstGeom>
            <a:noFill/>
          </p:spPr>
          <p:txBody>
            <a:bodyPr wrap="square" rtlCol="0">
              <a:spAutoFit/>
            </a:bodyPr>
            <a:lstStyle/>
            <a:p>
              <a:r>
                <a:rPr lang="en-US" altLang="ko-KR" sz="524" dirty="0">
                  <a:solidFill>
                    <a:srgbClr val="0070C0"/>
                  </a:solidFill>
                </a:rPr>
                <a:t>250</a:t>
              </a:r>
              <a:endParaRPr lang="ko-KR" altLang="en-US" sz="524" dirty="0">
                <a:solidFill>
                  <a:srgbClr val="0070C0"/>
                </a:solidFill>
              </a:endParaRPr>
            </a:p>
          </p:txBody>
        </p:sp>
        <p:sp>
          <p:nvSpPr>
            <p:cNvPr id="244" name="TextBox 243">
              <a:extLst>
                <a:ext uri="{FF2B5EF4-FFF2-40B4-BE49-F238E27FC236}">
                  <a16:creationId xmlns:a16="http://schemas.microsoft.com/office/drawing/2014/main" id="{5CE9B04D-7316-4B8B-BEAB-BCA2B997D7DE}"/>
                </a:ext>
              </a:extLst>
            </p:cNvPr>
            <p:cNvSpPr txBox="1"/>
            <p:nvPr/>
          </p:nvSpPr>
          <p:spPr>
            <a:xfrm>
              <a:off x="2334563" y="7010114"/>
              <a:ext cx="395304" cy="172996"/>
            </a:xfrm>
            <a:prstGeom prst="rect">
              <a:avLst/>
            </a:prstGeom>
            <a:noFill/>
          </p:spPr>
          <p:txBody>
            <a:bodyPr wrap="square" rtlCol="0">
              <a:spAutoFit/>
            </a:bodyPr>
            <a:lstStyle/>
            <a:p>
              <a:r>
                <a:rPr lang="en-US" altLang="ko-KR" sz="524" dirty="0">
                  <a:solidFill>
                    <a:srgbClr val="0070C0"/>
                  </a:solidFill>
                </a:rPr>
                <a:t>170</a:t>
              </a:r>
              <a:endParaRPr lang="ko-KR" altLang="en-US" sz="524" dirty="0">
                <a:solidFill>
                  <a:srgbClr val="0070C0"/>
                </a:solidFill>
              </a:endParaRPr>
            </a:p>
          </p:txBody>
        </p:sp>
        <p:sp>
          <p:nvSpPr>
            <p:cNvPr id="245" name="직사각형 244">
              <a:extLst>
                <a:ext uri="{FF2B5EF4-FFF2-40B4-BE49-F238E27FC236}">
                  <a16:creationId xmlns:a16="http://schemas.microsoft.com/office/drawing/2014/main" id="{01824342-3666-4002-BCD2-933E8E02F75E}"/>
                </a:ext>
              </a:extLst>
            </p:cNvPr>
            <p:cNvSpPr/>
            <p:nvPr/>
          </p:nvSpPr>
          <p:spPr>
            <a:xfrm>
              <a:off x="2705625" y="6778204"/>
              <a:ext cx="1026790"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46" name="TextBox 245">
              <a:extLst>
                <a:ext uri="{FF2B5EF4-FFF2-40B4-BE49-F238E27FC236}">
                  <a16:creationId xmlns:a16="http://schemas.microsoft.com/office/drawing/2014/main" id="{8E2E3A0E-8608-485C-AD84-59148985673A}"/>
                </a:ext>
              </a:extLst>
            </p:cNvPr>
            <p:cNvSpPr txBox="1"/>
            <p:nvPr/>
          </p:nvSpPr>
          <p:spPr>
            <a:xfrm>
              <a:off x="3783495" y="6774199"/>
              <a:ext cx="725797" cy="194990"/>
            </a:xfrm>
            <a:prstGeom prst="rect">
              <a:avLst/>
            </a:prstGeom>
            <a:noFill/>
          </p:spPr>
          <p:txBody>
            <a:bodyPr wrap="square" rtlCol="0">
              <a:spAutoFit/>
            </a:bodyPr>
            <a:lstStyle/>
            <a:p>
              <a:r>
                <a:rPr lang="en-US" altLang="ko-KR" sz="667" dirty="0"/>
                <a:t>IB: Mast4</a:t>
              </a:r>
              <a:endParaRPr lang="ko-KR" altLang="en-US" sz="667" dirty="0"/>
            </a:p>
          </p:txBody>
        </p:sp>
        <p:sp>
          <p:nvSpPr>
            <p:cNvPr id="247" name="TextBox 246">
              <a:extLst>
                <a:ext uri="{FF2B5EF4-FFF2-40B4-BE49-F238E27FC236}">
                  <a16:creationId xmlns:a16="http://schemas.microsoft.com/office/drawing/2014/main" id="{374D14A6-5306-4A54-953C-C6F11B0CD4B1}"/>
                </a:ext>
              </a:extLst>
            </p:cNvPr>
            <p:cNvSpPr txBox="1"/>
            <p:nvPr/>
          </p:nvSpPr>
          <p:spPr>
            <a:xfrm>
              <a:off x="3788503" y="7616936"/>
              <a:ext cx="657122" cy="194990"/>
            </a:xfrm>
            <a:prstGeom prst="rect">
              <a:avLst/>
            </a:prstGeom>
            <a:noFill/>
          </p:spPr>
          <p:txBody>
            <a:bodyPr wrap="square" rtlCol="0">
              <a:spAutoFit/>
            </a:bodyPr>
            <a:lstStyle/>
            <a:p>
              <a:r>
                <a:rPr lang="en-US" altLang="ko-KR" sz="667" dirty="0"/>
                <a:t>IB: Sox9</a:t>
              </a:r>
              <a:endParaRPr lang="ko-KR" altLang="en-US" sz="667" dirty="0"/>
            </a:p>
          </p:txBody>
        </p:sp>
        <p:cxnSp>
          <p:nvCxnSpPr>
            <p:cNvPr id="248" name="직선 연결선 247">
              <a:extLst>
                <a:ext uri="{FF2B5EF4-FFF2-40B4-BE49-F238E27FC236}">
                  <a16:creationId xmlns:a16="http://schemas.microsoft.com/office/drawing/2014/main" id="{C017F0F0-C422-4B37-B0AE-4768CABEA3DF}"/>
                </a:ext>
              </a:extLst>
            </p:cNvPr>
            <p:cNvCxnSpPr>
              <a:cxnSpLocks/>
            </p:cNvCxnSpPr>
            <p:nvPr/>
          </p:nvCxnSpPr>
          <p:spPr>
            <a:xfrm>
              <a:off x="2541099" y="7763860"/>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49" name="TextBox 248">
              <a:extLst>
                <a:ext uri="{FF2B5EF4-FFF2-40B4-BE49-F238E27FC236}">
                  <a16:creationId xmlns:a16="http://schemas.microsoft.com/office/drawing/2014/main" id="{A0E3C8DA-7556-42A7-BD60-546E4FB0AF92}"/>
                </a:ext>
              </a:extLst>
            </p:cNvPr>
            <p:cNvSpPr txBox="1"/>
            <p:nvPr/>
          </p:nvSpPr>
          <p:spPr>
            <a:xfrm>
              <a:off x="2362688" y="7686695"/>
              <a:ext cx="310934"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50" name="직선 연결선 249">
              <a:extLst>
                <a:ext uri="{FF2B5EF4-FFF2-40B4-BE49-F238E27FC236}">
                  <a16:creationId xmlns:a16="http://schemas.microsoft.com/office/drawing/2014/main" id="{4CF6844D-0A89-4CA1-8B40-A9E16707394F}"/>
                </a:ext>
              </a:extLst>
            </p:cNvPr>
            <p:cNvCxnSpPr>
              <a:cxnSpLocks/>
            </p:cNvCxnSpPr>
            <p:nvPr/>
          </p:nvCxnSpPr>
          <p:spPr>
            <a:xfrm>
              <a:off x="2541099" y="7599133"/>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2F110DD4-C684-414D-88C5-61472A55F9FA}"/>
                </a:ext>
              </a:extLst>
            </p:cNvPr>
            <p:cNvSpPr txBox="1"/>
            <p:nvPr/>
          </p:nvSpPr>
          <p:spPr>
            <a:xfrm>
              <a:off x="2362688" y="7521966"/>
              <a:ext cx="310934"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sp>
          <p:nvSpPr>
            <p:cNvPr id="252" name="TextBox 251">
              <a:extLst>
                <a:ext uri="{FF2B5EF4-FFF2-40B4-BE49-F238E27FC236}">
                  <a16:creationId xmlns:a16="http://schemas.microsoft.com/office/drawing/2014/main" id="{8EBECFF5-0DDD-4D1B-9DAB-C62D37E007F4}"/>
                </a:ext>
              </a:extLst>
            </p:cNvPr>
            <p:cNvSpPr txBox="1"/>
            <p:nvPr/>
          </p:nvSpPr>
          <p:spPr>
            <a:xfrm>
              <a:off x="1777858" y="7713753"/>
              <a:ext cx="697898" cy="297646"/>
            </a:xfrm>
            <a:prstGeom prst="rect">
              <a:avLst/>
            </a:prstGeom>
            <a:noFill/>
          </p:spPr>
          <p:txBody>
            <a:bodyPr wrap="square" rtlCol="0">
              <a:spAutoFit/>
            </a:bodyPr>
            <a:lstStyle/>
            <a:p>
              <a:r>
                <a:rPr lang="en-US" altLang="ko-KR" sz="667" dirty="0"/>
                <a:t>IP : Sox9</a:t>
              </a:r>
            </a:p>
            <a:p>
              <a:r>
                <a:rPr lang="en-US" altLang="ko-KR" sz="667" dirty="0"/>
                <a:t>IB : Sox9</a:t>
              </a:r>
              <a:endParaRPr lang="ko-KR" altLang="en-US" sz="667" dirty="0"/>
            </a:p>
          </p:txBody>
        </p:sp>
        <p:sp>
          <p:nvSpPr>
            <p:cNvPr id="253" name="직사각형 252">
              <a:extLst>
                <a:ext uri="{FF2B5EF4-FFF2-40B4-BE49-F238E27FC236}">
                  <a16:creationId xmlns:a16="http://schemas.microsoft.com/office/drawing/2014/main" id="{75188C39-0208-4FCF-B06C-6ECE7B85B037}"/>
                </a:ext>
              </a:extLst>
            </p:cNvPr>
            <p:cNvSpPr/>
            <p:nvPr/>
          </p:nvSpPr>
          <p:spPr>
            <a:xfrm>
              <a:off x="697416" y="7741212"/>
              <a:ext cx="1036931"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cxnSp>
          <p:nvCxnSpPr>
            <p:cNvPr id="254" name="직선 연결선 253">
              <a:extLst>
                <a:ext uri="{FF2B5EF4-FFF2-40B4-BE49-F238E27FC236}">
                  <a16:creationId xmlns:a16="http://schemas.microsoft.com/office/drawing/2014/main" id="{11D185A0-AEBD-4F7C-8252-A5767050AA31}"/>
                </a:ext>
              </a:extLst>
            </p:cNvPr>
            <p:cNvCxnSpPr>
              <a:cxnSpLocks/>
            </p:cNvCxnSpPr>
            <p:nvPr/>
          </p:nvCxnSpPr>
          <p:spPr>
            <a:xfrm>
              <a:off x="525808" y="7142282"/>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55" name="TextBox 254">
              <a:extLst>
                <a:ext uri="{FF2B5EF4-FFF2-40B4-BE49-F238E27FC236}">
                  <a16:creationId xmlns:a16="http://schemas.microsoft.com/office/drawing/2014/main" id="{E0AD6901-7830-4BF6-91B2-884D598A9B18}"/>
                </a:ext>
              </a:extLst>
            </p:cNvPr>
            <p:cNvSpPr txBox="1"/>
            <p:nvPr/>
          </p:nvSpPr>
          <p:spPr>
            <a:xfrm>
              <a:off x="337889" y="7061306"/>
              <a:ext cx="282197"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56" name="직선 연결선 255">
              <a:extLst>
                <a:ext uri="{FF2B5EF4-FFF2-40B4-BE49-F238E27FC236}">
                  <a16:creationId xmlns:a16="http://schemas.microsoft.com/office/drawing/2014/main" id="{8555B99F-9D5E-4125-8568-51E774807430}"/>
                </a:ext>
              </a:extLst>
            </p:cNvPr>
            <p:cNvCxnSpPr>
              <a:cxnSpLocks/>
            </p:cNvCxnSpPr>
            <p:nvPr/>
          </p:nvCxnSpPr>
          <p:spPr>
            <a:xfrm>
              <a:off x="525808" y="6965734"/>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57" name="TextBox 256">
              <a:extLst>
                <a:ext uri="{FF2B5EF4-FFF2-40B4-BE49-F238E27FC236}">
                  <a16:creationId xmlns:a16="http://schemas.microsoft.com/office/drawing/2014/main" id="{E077FFE3-376C-47F1-9AFF-9CD01FC01FA8}"/>
                </a:ext>
              </a:extLst>
            </p:cNvPr>
            <p:cNvSpPr txBox="1"/>
            <p:nvPr/>
          </p:nvSpPr>
          <p:spPr>
            <a:xfrm>
              <a:off x="335705" y="6889648"/>
              <a:ext cx="282197"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58" name="직선 연결선 257">
              <a:extLst>
                <a:ext uri="{FF2B5EF4-FFF2-40B4-BE49-F238E27FC236}">
                  <a16:creationId xmlns:a16="http://schemas.microsoft.com/office/drawing/2014/main" id="{5773B462-54FB-4AB5-995F-97891A3592B7}"/>
                </a:ext>
              </a:extLst>
            </p:cNvPr>
            <p:cNvCxnSpPr/>
            <p:nvPr/>
          </p:nvCxnSpPr>
          <p:spPr>
            <a:xfrm>
              <a:off x="521359" y="674517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59" name="TextBox 258">
              <a:extLst>
                <a:ext uri="{FF2B5EF4-FFF2-40B4-BE49-F238E27FC236}">
                  <a16:creationId xmlns:a16="http://schemas.microsoft.com/office/drawing/2014/main" id="{8A1712AA-21FB-4EBF-9896-5A61AE518E93}"/>
                </a:ext>
              </a:extLst>
            </p:cNvPr>
            <p:cNvSpPr txBox="1"/>
            <p:nvPr/>
          </p:nvSpPr>
          <p:spPr>
            <a:xfrm>
              <a:off x="288561" y="6669801"/>
              <a:ext cx="482886" cy="172996"/>
            </a:xfrm>
            <a:prstGeom prst="rect">
              <a:avLst/>
            </a:prstGeom>
            <a:noFill/>
          </p:spPr>
          <p:txBody>
            <a:bodyPr wrap="squar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60" name="직선 연결선 259">
              <a:extLst>
                <a:ext uri="{FF2B5EF4-FFF2-40B4-BE49-F238E27FC236}">
                  <a16:creationId xmlns:a16="http://schemas.microsoft.com/office/drawing/2014/main" id="{F7A576C8-7616-4896-8660-50B22ED068C8}"/>
                </a:ext>
              </a:extLst>
            </p:cNvPr>
            <p:cNvCxnSpPr/>
            <p:nvPr/>
          </p:nvCxnSpPr>
          <p:spPr>
            <a:xfrm>
              <a:off x="521359" y="686825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61" name="TextBox 260">
              <a:extLst>
                <a:ext uri="{FF2B5EF4-FFF2-40B4-BE49-F238E27FC236}">
                  <a16:creationId xmlns:a16="http://schemas.microsoft.com/office/drawing/2014/main" id="{250266C4-AD97-48E7-AA9C-3D3EFF8C8CAE}"/>
                </a:ext>
              </a:extLst>
            </p:cNvPr>
            <p:cNvSpPr txBox="1"/>
            <p:nvPr/>
          </p:nvSpPr>
          <p:spPr>
            <a:xfrm>
              <a:off x="293375" y="6785600"/>
              <a:ext cx="482886" cy="172996"/>
            </a:xfrm>
            <a:prstGeom prst="rect">
              <a:avLst/>
            </a:prstGeom>
            <a:noFill/>
          </p:spPr>
          <p:txBody>
            <a:bodyPr wrap="squar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62" name="직선 연결선 261">
              <a:extLst>
                <a:ext uri="{FF2B5EF4-FFF2-40B4-BE49-F238E27FC236}">
                  <a16:creationId xmlns:a16="http://schemas.microsoft.com/office/drawing/2014/main" id="{536D8CEE-F35F-4775-AD18-86F38862D623}"/>
                </a:ext>
              </a:extLst>
            </p:cNvPr>
            <p:cNvCxnSpPr>
              <a:cxnSpLocks/>
            </p:cNvCxnSpPr>
            <p:nvPr/>
          </p:nvCxnSpPr>
          <p:spPr>
            <a:xfrm>
              <a:off x="535153" y="7978482"/>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63" name="TextBox 262">
              <a:extLst>
                <a:ext uri="{FF2B5EF4-FFF2-40B4-BE49-F238E27FC236}">
                  <a16:creationId xmlns:a16="http://schemas.microsoft.com/office/drawing/2014/main" id="{83A0F112-6303-42AD-B751-5BF49127BF8F}"/>
                </a:ext>
              </a:extLst>
            </p:cNvPr>
            <p:cNvSpPr txBox="1"/>
            <p:nvPr/>
          </p:nvSpPr>
          <p:spPr>
            <a:xfrm>
              <a:off x="341485" y="7864339"/>
              <a:ext cx="282197"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64" name="직선 연결선 263">
              <a:extLst>
                <a:ext uri="{FF2B5EF4-FFF2-40B4-BE49-F238E27FC236}">
                  <a16:creationId xmlns:a16="http://schemas.microsoft.com/office/drawing/2014/main" id="{39E73FEB-91D8-446E-AB80-BAAC8FC7BF42}"/>
                </a:ext>
              </a:extLst>
            </p:cNvPr>
            <p:cNvCxnSpPr>
              <a:cxnSpLocks/>
            </p:cNvCxnSpPr>
            <p:nvPr/>
          </p:nvCxnSpPr>
          <p:spPr>
            <a:xfrm>
              <a:off x="535153" y="7781397"/>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5" name="TextBox 264">
              <a:extLst>
                <a:ext uri="{FF2B5EF4-FFF2-40B4-BE49-F238E27FC236}">
                  <a16:creationId xmlns:a16="http://schemas.microsoft.com/office/drawing/2014/main" id="{F2470BD8-D719-49DE-A93D-87F397CB5466}"/>
                </a:ext>
              </a:extLst>
            </p:cNvPr>
            <p:cNvSpPr txBox="1"/>
            <p:nvPr/>
          </p:nvSpPr>
          <p:spPr>
            <a:xfrm>
              <a:off x="337308" y="7693881"/>
              <a:ext cx="282197"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66" name="직선 연결선 265">
              <a:extLst>
                <a:ext uri="{FF2B5EF4-FFF2-40B4-BE49-F238E27FC236}">
                  <a16:creationId xmlns:a16="http://schemas.microsoft.com/office/drawing/2014/main" id="{D70EAB5F-3034-4635-AEA5-008111D6C419}"/>
                </a:ext>
              </a:extLst>
            </p:cNvPr>
            <p:cNvCxnSpPr/>
            <p:nvPr/>
          </p:nvCxnSpPr>
          <p:spPr>
            <a:xfrm>
              <a:off x="530705" y="7560834"/>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67" name="TextBox 266">
              <a:extLst>
                <a:ext uri="{FF2B5EF4-FFF2-40B4-BE49-F238E27FC236}">
                  <a16:creationId xmlns:a16="http://schemas.microsoft.com/office/drawing/2014/main" id="{E8BD392B-B867-45B9-959A-BADCE8A8E9F4}"/>
                </a:ext>
              </a:extLst>
            </p:cNvPr>
            <p:cNvSpPr txBox="1"/>
            <p:nvPr/>
          </p:nvSpPr>
          <p:spPr>
            <a:xfrm>
              <a:off x="275986" y="7462604"/>
              <a:ext cx="482886" cy="172996"/>
            </a:xfrm>
            <a:prstGeom prst="rect">
              <a:avLst/>
            </a:prstGeom>
            <a:noFill/>
          </p:spPr>
          <p:txBody>
            <a:bodyPr wrap="squar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68" name="직선 연결선 267">
              <a:extLst>
                <a:ext uri="{FF2B5EF4-FFF2-40B4-BE49-F238E27FC236}">
                  <a16:creationId xmlns:a16="http://schemas.microsoft.com/office/drawing/2014/main" id="{084480C0-A871-4EF8-AE52-8270F9CFCF8A}"/>
                </a:ext>
              </a:extLst>
            </p:cNvPr>
            <p:cNvCxnSpPr/>
            <p:nvPr/>
          </p:nvCxnSpPr>
          <p:spPr>
            <a:xfrm>
              <a:off x="530705" y="7683914"/>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0F764E4B-1EA6-48BE-933A-C54FC984F35D}"/>
                </a:ext>
              </a:extLst>
            </p:cNvPr>
            <p:cNvSpPr txBox="1"/>
            <p:nvPr/>
          </p:nvSpPr>
          <p:spPr>
            <a:xfrm>
              <a:off x="280801" y="7578403"/>
              <a:ext cx="482886" cy="172996"/>
            </a:xfrm>
            <a:prstGeom prst="rect">
              <a:avLst/>
            </a:prstGeom>
            <a:noFill/>
          </p:spPr>
          <p:txBody>
            <a:bodyPr wrap="squar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70" name="직선 연결선 269">
              <a:extLst>
                <a:ext uri="{FF2B5EF4-FFF2-40B4-BE49-F238E27FC236}">
                  <a16:creationId xmlns:a16="http://schemas.microsoft.com/office/drawing/2014/main" id="{C720C1C5-E7DE-4C7A-A76A-97D653CE0C14}"/>
                </a:ext>
              </a:extLst>
            </p:cNvPr>
            <p:cNvCxnSpPr/>
            <p:nvPr/>
          </p:nvCxnSpPr>
          <p:spPr>
            <a:xfrm>
              <a:off x="535128" y="733340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71" name="TextBox 270">
              <a:extLst>
                <a:ext uri="{FF2B5EF4-FFF2-40B4-BE49-F238E27FC236}">
                  <a16:creationId xmlns:a16="http://schemas.microsoft.com/office/drawing/2014/main" id="{C9A58099-30DB-46EE-99C4-C352B96B490A}"/>
                </a:ext>
              </a:extLst>
            </p:cNvPr>
            <p:cNvSpPr txBox="1"/>
            <p:nvPr/>
          </p:nvSpPr>
          <p:spPr>
            <a:xfrm>
              <a:off x="333817" y="7247036"/>
              <a:ext cx="422590" cy="172996"/>
            </a:xfrm>
            <a:prstGeom prst="rect">
              <a:avLst/>
            </a:prstGeom>
            <a:noFill/>
          </p:spPr>
          <p:txBody>
            <a:bodyPr wrap="squar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72" name="직선 연결선 271">
              <a:extLst>
                <a:ext uri="{FF2B5EF4-FFF2-40B4-BE49-F238E27FC236}">
                  <a16:creationId xmlns:a16="http://schemas.microsoft.com/office/drawing/2014/main" id="{E1321EA2-EAEE-4DBF-982D-5BAD88E1AEB0}"/>
                </a:ext>
              </a:extLst>
            </p:cNvPr>
            <p:cNvCxnSpPr/>
            <p:nvPr/>
          </p:nvCxnSpPr>
          <p:spPr>
            <a:xfrm>
              <a:off x="540523" y="8176768"/>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73" name="TextBox 272">
              <a:extLst>
                <a:ext uri="{FF2B5EF4-FFF2-40B4-BE49-F238E27FC236}">
                  <a16:creationId xmlns:a16="http://schemas.microsoft.com/office/drawing/2014/main" id="{9CA2C8D3-8943-4E07-8830-330DA75506EB}"/>
                </a:ext>
              </a:extLst>
            </p:cNvPr>
            <p:cNvSpPr txBox="1"/>
            <p:nvPr/>
          </p:nvSpPr>
          <p:spPr>
            <a:xfrm>
              <a:off x="336282" y="8077087"/>
              <a:ext cx="422590" cy="172996"/>
            </a:xfrm>
            <a:prstGeom prst="rect">
              <a:avLst/>
            </a:prstGeom>
            <a:noFill/>
          </p:spPr>
          <p:txBody>
            <a:bodyPr wrap="square" rtlCol="0">
              <a:spAutoFit/>
            </a:bodyPr>
            <a:lstStyle/>
            <a:p>
              <a:r>
                <a:rPr lang="en-US" altLang="ko-KR" sz="524" dirty="0">
                  <a:solidFill>
                    <a:srgbClr val="0070C0"/>
                  </a:solidFill>
                </a:rPr>
                <a:t>40</a:t>
              </a:r>
              <a:endParaRPr lang="ko-KR" altLang="en-US" sz="524" dirty="0">
                <a:solidFill>
                  <a:srgbClr val="0070C0"/>
                </a:solidFill>
              </a:endParaRPr>
            </a:p>
          </p:txBody>
        </p:sp>
        <p:sp>
          <p:nvSpPr>
            <p:cNvPr id="274" name="직사각형 273">
              <a:extLst>
                <a:ext uri="{FF2B5EF4-FFF2-40B4-BE49-F238E27FC236}">
                  <a16:creationId xmlns:a16="http://schemas.microsoft.com/office/drawing/2014/main" id="{B7B4F49F-3C62-4435-AEA5-2C4D5B9B38A8}"/>
                </a:ext>
              </a:extLst>
            </p:cNvPr>
            <p:cNvSpPr/>
            <p:nvPr/>
          </p:nvSpPr>
          <p:spPr>
            <a:xfrm>
              <a:off x="683280" y="6920978"/>
              <a:ext cx="1045689"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75" name="TextBox 274">
              <a:extLst>
                <a:ext uri="{FF2B5EF4-FFF2-40B4-BE49-F238E27FC236}">
                  <a16:creationId xmlns:a16="http://schemas.microsoft.com/office/drawing/2014/main" id="{2F3ADB44-B082-4C89-8EA3-9EE7150DCDFB}"/>
                </a:ext>
              </a:extLst>
            </p:cNvPr>
            <p:cNvSpPr txBox="1"/>
            <p:nvPr/>
          </p:nvSpPr>
          <p:spPr>
            <a:xfrm>
              <a:off x="1764154" y="6893563"/>
              <a:ext cx="841683" cy="297646"/>
            </a:xfrm>
            <a:prstGeom prst="rect">
              <a:avLst/>
            </a:prstGeom>
            <a:noFill/>
          </p:spPr>
          <p:txBody>
            <a:bodyPr wrap="square" rtlCol="0">
              <a:spAutoFit/>
            </a:bodyPr>
            <a:lstStyle/>
            <a:p>
              <a:r>
                <a:rPr lang="en-US" altLang="ko-KR" sz="667" dirty="0"/>
                <a:t>IP : Sox9</a:t>
              </a:r>
            </a:p>
            <a:p>
              <a:r>
                <a:rPr lang="en-US" altLang="ko-KR" sz="667" dirty="0"/>
                <a:t>IB : pSerine</a:t>
              </a:r>
              <a:endParaRPr lang="ko-KR" altLang="en-US" sz="667" dirty="0"/>
            </a:p>
          </p:txBody>
        </p:sp>
        <p:cxnSp>
          <p:nvCxnSpPr>
            <p:cNvPr id="276" name="직선 연결선 275">
              <a:extLst>
                <a:ext uri="{FF2B5EF4-FFF2-40B4-BE49-F238E27FC236}">
                  <a16:creationId xmlns:a16="http://schemas.microsoft.com/office/drawing/2014/main" id="{FB528B02-E754-4022-A30B-59158F68C972}"/>
                </a:ext>
              </a:extLst>
            </p:cNvPr>
            <p:cNvCxnSpPr/>
            <p:nvPr/>
          </p:nvCxnSpPr>
          <p:spPr>
            <a:xfrm>
              <a:off x="2541459" y="727411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77" name="TextBox 276">
              <a:extLst>
                <a:ext uri="{FF2B5EF4-FFF2-40B4-BE49-F238E27FC236}">
                  <a16:creationId xmlns:a16="http://schemas.microsoft.com/office/drawing/2014/main" id="{52AD03A1-44C2-41B2-93EA-FC384247B440}"/>
                </a:ext>
              </a:extLst>
            </p:cNvPr>
            <p:cNvSpPr txBox="1"/>
            <p:nvPr/>
          </p:nvSpPr>
          <p:spPr>
            <a:xfrm>
              <a:off x="2330004" y="7185039"/>
              <a:ext cx="395304" cy="172996"/>
            </a:xfrm>
            <a:prstGeom prst="rect">
              <a:avLst/>
            </a:prstGeom>
            <a:noFill/>
          </p:spPr>
          <p:txBody>
            <a:bodyPr wrap="square" rtlCol="0">
              <a:spAutoFit/>
            </a:bodyPr>
            <a:lstStyle/>
            <a:p>
              <a:r>
                <a:rPr lang="en-US" altLang="ko-KR" sz="524" dirty="0">
                  <a:solidFill>
                    <a:srgbClr val="0070C0"/>
                  </a:solidFill>
                </a:rPr>
                <a:t>130</a:t>
              </a:r>
              <a:endParaRPr lang="ko-KR" altLang="en-US" sz="524" dirty="0">
                <a:solidFill>
                  <a:srgbClr val="0070C0"/>
                </a:solidFill>
              </a:endParaRPr>
            </a:p>
          </p:txBody>
        </p:sp>
        <p:pic>
          <p:nvPicPr>
            <p:cNvPr id="278" name="그림 277">
              <a:extLst>
                <a:ext uri="{FF2B5EF4-FFF2-40B4-BE49-F238E27FC236}">
                  <a16:creationId xmlns:a16="http://schemas.microsoft.com/office/drawing/2014/main" id="{6B62B996-AFCB-4AFD-A75E-C4C3CA0161BA}"/>
                </a:ext>
              </a:extLst>
            </p:cNvPr>
            <p:cNvPicPr>
              <a:picLocks noChangeAspect="1"/>
            </p:cNvPicPr>
            <p:nvPr/>
          </p:nvPicPr>
          <p:blipFill rotWithShape="1">
            <a:blip r:embed="rId21">
              <a:extLst>
                <a:ext uri="{28A0092B-C50C-407E-A947-70E740481C1C}">
                  <a14:useLocalDpi xmlns:a14="http://schemas.microsoft.com/office/drawing/2010/main"/>
                </a:ext>
              </a:extLst>
            </a:blip>
            <a:srcRect/>
            <a:stretch/>
          </p:blipFill>
          <p:spPr>
            <a:xfrm>
              <a:off x="2604233" y="7449655"/>
              <a:ext cx="1171692" cy="503497"/>
            </a:xfrm>
            <a:prstGeom prst="rect">
              <a:avLst/>
            </a:prstGeom>
          </p:spPr>
        </p:pic>
        <p:sp>
          <p:nvSpPr>
            <p:cNvPr id="279" name="직사각형 278">
              <a:extLst>
                <a:ext uri="{FF2B5EF4-FFF2-40B4-BE49-F238E27FC236}">
                  <a16:creationId xmlns:a16="http://schemas.microsoft.com/office/drawing/2014/main" id="{551F8355-0CA0-45B4-8FD9-422DE2D38523}"/>
                </a:ext>
              </a:extLst>
            </p:cNvPr>
            <p:cNvSpPr/>
            <p:nvPr/>
          </p:nvSpPr>
          <p:spPr>
            <a:xfrm>
              <a:off x="2735432" y="7599729"/>
              <a:ext cx="979630"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pic>
          <p:nvPicPr>
            <p:cNvPr id="280" name="그림 279">
              <a:extLst>
                <a:ext uri="{FF2B5EF4-FFF2-40B4-BE49-F238E27FC236}">
                  <a16:creationId xmlns:a16="http://schemas.microsoft.com/office/drawing/2014/main" id="{A4A4B11C-BCF0-4F7F-901F-B00B80CE5355}"/>
                </a:ext>
              </a:extLst>
            </p:cNvPr>
            <p:cNvPicPr>
              <a:picLocks noChangeAspect="1"/>
            </p:cNvPicPr>
            <p:nvPr/>
          </p:nvPicPr>
          <p:blipFill rotWithShape="1">
            <a:blip r:embed="rId22">
              <a:extLst>
                <a:ext uri="{28A0092B-C50C-407E-A947-70E740481C1C}">
                  <a14:useLocalDpi xmlns:a14="http://schemas.microsoft.com/office/drawing/2010/main"/>
                </a:ext>
              </a:extLst>
            </a:blip>
            <a:srcRect/>
            <a:stretch/>
          </p:blipFill>
          <p:spPr>
            <a:xfrm>
              <a:off x="2601364" y="8008063"/>
              <a:ext cx="1187139" cy="478676"/>
            </a:xfrm>
            <a:prstGeom prst="rect">
              <a:avLst/>
            </a:prstGeom>
          </p:spPr>
        </p:pic>
        <p:sp>
          <p:nvSpPr>
            <p:cNvPr id="281" name="직사각형 280">
              <a:extLst>
                <a:ext uri="{FF2B5EF4-FFF2-40B4-BE49-F238E27FC236}">
                  <a16:creationId xmlns:a16="http://schemas.microsoft.com/office/drawing/2014/main" id="{DAB52C99-3B87-46AD-8DC9-066DE141A661}"/>
                </a:ext>
              </a:extLst>
            </p:cNvPr>
            <p:cNvSpPr/>
            <p:nvPr/>
          </p:nvSpPr>
          <p:spPr>
            <a:xfrm>
              <a:off x="2695483" y="8157024"/>
              <a:ext cx="1026790"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87" name="직사각형 286">
              <a:extLst>
                <a:ext uri="{FF2B5EF4-FFF2-40B4-BE49-F238E27FC236}">
                  <a16:creationId xmlns:a16="http://schemas.microsoft.com/office/drawing/2014/main" id="{2C7F37A0-82BC-4348-96D4-E4DDE85D6BD3}"/>
                </a:ext>
              </a:extLst>
            </p:cNvPr>
            <p:cNvSpPr/>
            <p:nvPr/>
          </p:nvSpPr>
          <p:spPr>
            <a:xfrm>
              <a:off x="306523" y="6560618"/>
              <a:ext cx="4139102" cy="201140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1" name="그룹 10">
            <a:extLst>
              <a:ext uri="{FF2B5EF4-FFF2-40B4-BE49-F238E27FC236}">
                <a16:creationId xmlns:a16="http://schemas.microsoft.com/office/drawing/2014/main" id="{C13DD85D-F015-4671-949A-F17E6002277E}"/>
              </a:ext>
            </a:extLst>
          </p:cNvPr>
          <p:cNvGrpSpPr/>
          <p:nvPr/>
        </p:nvGrpSpPr>
        <p:grpSpPr>
          <a:xfrm>
            <a:off x="4457810" y="4808984"/>
            <a:ext cx="2182229" cy="3296245"/>
            <a:chOff x="4457810" y="4795249"/>
            <a:chExt cx="2182229" cy="3296245"/>
          </a:xfrm>
        </p:grpSpPr>
        <p:grpSp>
          <p:nvGrpSpPr>
            <p:cNvPr id="177" name="그룹 176">
              <a:extLst>
                <a:ext uri="{FF2B5EF4-FFF2-40B4-BE49-F238E27FC236}">
                  <a16:creationId xmlns:a16="http://schemas.microsoft.com/office/drawing/2014/main" id="{435308F1-3822-4A15-A864-5FA72F90BCB9}"/>
                </a:ext>
              </a:extLst>
            </p:cNvPr>
            <p:cNvGrpSpPr/>
            <p:nvPr/>
          </p:nvGrpSpPr>
          <p:grpSpPr>
            <a:xfrm>
              <a:off x="4457810" y="4841925"/>
              <a:ext cx="2096713" cy="3181280"/>
              <a:chOff x="175706" y="1150002"/>
              <a:chExt cx="2096713" cy="3181280"/>
            </a:xfrm>
          </p:grpSpPr>
          <p:pic>
            <p:nvPicPr>
              <p:cNvPr id="178" name="그림 177">
                <a:extLst>
                  <a:ext uri="{FF2B5EF4-FFF2-40B4-BE49-F238E27FC236}">
                    <a16:creationId xmlns:a16="http://schemas.microsoft.com/office/drawing/2014/main" id="{591E230D-0B0B-4E2B-831F-A1B2E975FBBB}"/>
                  </a:ext>
                </a:extLst>
              </p:cNvPr>
              <p:cNvPicPr>
                <a:picLocks noChangeAspect="1"/>
              </p:cNvPicPr>
              <p:nvPr/>
            </p:nvPicPr>
            <p:blipFill rotWithShape="1">
              <a:blip r:embed="rId23">
                <a:extLst>
                  <a:ext uri="{28A0092B-C50C-407E-A947-70E740481C1C}">
                    <a14:useLocalDpi xmlns:a14="http://schemas.microsoft.com/office/drawing/2010/main"/>
                  </a:ext>
                </a:extLst>
              </a:blip>
              <a:srcRect/>
              <a:stretch/>
            </p:blipFill>
            <p:spPr>
              <a:xfrm>
                <a:off x="468125" y="1198712"/>
                <a:ext cx="1227527" cy="1005528"/>
              </a:xfrm>
              <a:prstGeom prst="rect">
                <a:avLst/>
              </a:prstGeom>
            </p:spPr>
          </p:pic>
          <p:pic>
            <p:nvPicPr>
              <p:cNvPr id="179" name="그림 178">
                <a:extLst>
                  <a:ext uri="{FF2B5EF4-FFF2-40B4-BE49-F238E27FC236}">
                    <a16:creationId xmlns:a16="http://schemas.microsoft.com/office/drawing/2014/main" id="{10F3A1E4-8651-4DC0-9523-693ED873116C}"/>
                  </a:ext>
                </a:extLst>
              </p:cNvPr>
              <p:cNvPicPr>
                <a:picLocks noChangeAspect="1"/>
              </p:cNvPicPr>
              <p:nvPr/>
            </p:nvPicPr>
            <p:blipFill rotWithShape="1">
              <a:blip r:embed="rId24">
                <a:extLst>
                  <a:ext uri="{28A0092B-C50C-407E-A947-70E740481C1C}">
                    <a14:useLocalDpi xmlns:a14="http://schemas.microsoft.com/office/drawing/2010/main"/>
                  </a:ext>
                </a:extLst>
              </a:blip>
              <a:srcRect/>
              <a:stretch/>
            </p:blipFill>
            <p:spPr>
              <a:xfrm>
                <a:off x="468125" y="2270302"/>
                <a:ext cx="1227103" cy="1040360"/>
              </a:xfrm>
              <a:prstGeom prst="rect">
                <a:avLst/>
              </a:prstGeom>
            </p:spPr>
          </p:pic>
          <p:pic>
            <p:nvPicPr>
              <p:cNvPr id="180" name="그림 179">
                <a:extLst>
                  <a:ext uri="{FF2B5EF4-FFF2-40B4-BE49-F238E27FC236}">
                    <a16:creationId xmlns:a16="http://schemas.microsoft.com/office/drawing/2014/main" id="{505EA4CF-F784-49C0-9D96-B97FB0CB270F}"/>
                  </a:ext>
                </a:extLst>
              </p:cNvPr>
              <p:cNvPicPr>
                <a:picLocks noChangeAspect="1"/>
              </p:cNvPicPr>
              <p:nvPr/>
            </p:nvPicPr>
            <p:blipFill rotWithShape="1">
              <a:blip r:embed="rId25">
                <a:extLst>
                  <a:ext uri="{28A0092B-C50C-407E-A947-70E740481C1C}">
                    <a14:useLocalDpi xmlns:a14="http://schemas.microsoft.com/office/drawing/2010/main"/>
                  </a:ext>
                </a:extLst>
              </a:blip>
              <a:srcRect/>
              <a:stretch/>
            </p:blipFill>
            <p:spPr>
              <a:xfrm>
                <a:off x="467489" y="3392425"/>
                <a:ext cx="1227527" cy="455082"/>
              </a:xfrm>
              <a:prstGeom prst="rect">
                <a:avLst/>
              </a:prstGeom>
            </p:spPr>
          </p:pic>
          <p:pic>
            <p:nvPicPr>
              <p:cNvPr id="181" name="그림 180">
                <a:extLst>
                  <a:ext uri="{FF2B5EF4-FFF2-40B4-BE49-F238E27FC236}">
                    <a16:creationId xmlns:a16="http://schemas.microsoft.com/office/drawing/2014/main" id="{4096E476-6296-4C58-9B48-E5CD208B6667}"/>
                  </a:ext>
                </a:extLst>
              </p:cNvPr>
              <p:cNvPicPr>
                <a:picLocks noChangeAspect="1"/>
              </p:cNvPicPr>
              <p:nvPr/>
            </p:nvPicPr>
            <p:blipFill rotWithShape="1">
              <a:blip r:embed="rId26">
                <a:extLst>
                  <a:ext uri="{28A0092B-C50C-407E-A947-70E740481C1C}">
                    <a14:useLocalDpi xmlns:a14="http://schemas.microsoft.com/office/drawing/2010/main"/>
                  </a:ext>
                </a:extLst>
              </a:blip>
              <a:srcRect/>
              <a:stretch/>
            </p:blipFill>
            <p:spPr>
              <a:xfrm>
                <a:off x="467913" y="3912380"/>
                <a:ext cx="1227103" cy="418902"/>
              </a:xfrm>
              <a:prstGeom prst="rect">
                <a:avLst/>
              </a:prstGeom>
            </p:spPr>
          </p:pic>
          <p:cxnSp>
            <p:nvCxnSpPr>
              <p:cNvPr id="182" name="직선 연결선 181">
                <a:extLst>
                  <a:ext uri="{FF2B5EF4-FFF2-40B4-BE49-F238E27FC236}">
                    <a16:creationId xmlns:a16="http://schemas.microsoft.com/office/drawing/2014/main" id="{BAA9E111-A483-4EB6-8A43-25F571F5F19A}"/>
                  </a:ext>
                </a:extLst>
              </p:cNvPr>
              <p:cNvCxnSpPr>
                <a:cxnSpLocks/>
              </p:cNvCxnSpPr>
              <p:nvPr/>
            </p:nvCxnSpPr>
            <p:spPr>
              <a:xfrm>
                <a:off x="420580" y="1534213"/>
                <a:ext cx="135504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3" name="직선 연결선 182">
                <a:extLst>
                  <a:ext uri="{FF2B5EF4-FFF2-40B4-BE49-F238E27FC236}">
                    <a16:creationId xmlns:a16="http://schemas.microsoft.com/office/drawing/2014/main" id="{7B7B728D-0CF9-42FA-9E40-E2C68CDBFC03}"/>
                  </a:ext>
                </a:extLst>
              </p:cNvPr>
              <p:cNvCxnSpPr>
                <a:cxnSpLocks/>
              </p:cNvCxnSpPr>
              <p:nvPr/>
            </p:nvCxnSpPr>
            <p:spPr>
              <a:xfrm>
                <a:off x="420580" y="1875734"/>
                <a:ext cx="135504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4" name="직선 연결선 183">
                <a:extLst>
                  <a:ext uri="{FF2B5EF4-FFF2-40B4-BE49-F238E27FC236}">
                    <a16:creationId xmlns:a16="http://schemas.microsoft.com/office/drawing/2014/main" id="{389730FE-B339-4DF8-8DA0-EA5AC557F377}"/>
                  </a:ext>
                </a:extLst>
              </p:cNvPr>
              <p:cNvCxnSpPr>
                <a:cxnSpLocks/>
              </p:cNvCxnSpPr>
              <p:nvPr/>
            </p:nvCxnSpPr>
            <p:spPr>
              <a:xfrm>
                <a:off x="420580" y="2666161"/>
                <a:ext cx="135504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5" name="직선 연결선 184">
                <a:extLst>
                  <a:ext uri="{FF2B5EF4-FFF2-40B4-BE49-F238E27FC236}">
                    <a16:creationId xmlns:a16="http://schemas.microsoft.com/office/drawing/2014/main" id="{8AE51F70-2A7A-4082-B166-1FED3CB8E04D}"/>
                  </a:ext>
                </a:extLst>
              </p:cNvPr>
              <p:cNvCxnSpPr>
                <a:cxnSpLocks/>
              </p:cNvCxnSpPr>
              <p:nvPr/>
            </p:nvCxnSpPr>
            <p:spPr>
              <a:xfrm>
                <a:off x="420580" y="3007682"/>
                <a:ext cx="135504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6" name="직선 연결선 185">
                <a:extLst>
                  <a:ext uri="{FF2B5EF4-FFF2-40B4-BE49-F238E27FC236}">
                    <a16:creationId xmlns:a16="http://schemas.microsoft.com/office/drawing/2014/main" id="{FAA5BB56-C1A0-4781-89AE-F042C5549A8D}"/>
                  </a:ext>
                </a:extLst>
              </p:cNvPr>
              <p:cNvCxnSpPr/>
              <p:nvPr/>
            </p:nvCxnSpPr>
            <p:spPr>
              <a:xfrm>
                <a:off x="407760" y="1673889"/>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7" name="TextBox 186">
                <a:extLst>
                  <a:ext uri="{FF2B5EF4-FFF2-40B4-BE49-F238E27FC236}">
                    <a16:creationId xmlns:a16="http://schemas.microsoft.com/office/drawing/2014/main" id="{C07ABFD4-CD33-49E2-8BE8-785670E8A714}"/>
                  </a:ext>
                </a:extLst>
              </p:cNvPr>
              <p:cNvSpPr txBox="1"/>
              <p:nvPr/>
            </p:nvSpPr>
            <p:spPr>
              <a:xfrm>
                <a:off x="208317" y="1592100"/>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88" name="직선 연결선 187">
                <a:extLst>
                  <a:ext uri="{FF2B5EF4-FFF2-40B4-BE49-F238E27FC236}">
                    <a16:creationId xmlns:a16="http://schemas.microsoft.com/office/drawing/2014/main" id="{E4ECA591-FF4F-4C9E-B4AA-CC0CF8AFF758}"/>
                  </a:ext>
                </a:extLst>
              </p:cNvPr>
              <p:cNvCxnSpPr/>
              <p:nvPr/>
            </p:nvCxnSpPr>
            <p:spPr>
              <a:xfrm>
                <a:off x="407760" y="1365507"/>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직선 연결선 188">
                <a:extLst>
                  <a:ext uri="{FF2B5EF4-FFF2-40B4-BE49-F238E27FC236}">
                    <a16:creationId xmlns:a16="http://schemas.microsoft.com/office/drawing/2014/main" id="{9810ED45-B7B5-4BBA-BD43-5CB746AA4FC1}"/>
                  </a:ext>
                </a:extLst>
              </p:cNvPr>
              <p:cNvCxnSpPr/>
              <p:nvPr/>
            </p:nvCxnSpPr>
            <p:spPr>
              <a:xfrm>
                <a:off x="407760" y="1472154"/>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5656B96E-519F-4D2A-8854-C33C42C882D4}"/>
                  </a:ext>
                </a:extLst>
              </p:cNvPr>
              <p:cNvSpPr txBox="1"/>
              <p:nvPr/>
            </p:nvSpPr>
            <p:spPr>
              <a:xfrm>
                <a:off x="181280" y="1265542"/>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191" name="TextBox 190">
                <a:extLst>
                  <a:ext uri="{FF2B5EF4-FFF2-40B4-BE49-F238E27FC236}">
                    <a16:creationId xmlns:a16="http://schemas.microsoft.com/office/drawing/2014/main" id="{485B66A0-9CEC-4805-8779-5E6B6EF62324}"/>
                  </a:ext>
                </a:extLst>
              </p:cNvPr>
              <p:cNvSpPr txBox="1"/>
              <p:nvPr/>
            </p:nvSpPr>
            <p:spPr>
              <a:xfrm>
                <a:off x="180719" y="1355549"/>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192" name="직선 연결선 191">
                <a:extLst>
                  <a:ext uri="{FF2B5EF4-FFF2-40B4-BE49-F238E27FC236}">
                    <a16:creationId xmlns:a16="http://schemas.microsoft.com/office/drawing/2014/main" id="{C12825EB-F435-4CBB-9EFD-8AC40F5906DD}"/>
                  </a:ext>
                </a:extLst>
              </p:cNvPr>
              <p:cNvCxnSpPr/>
              <p:nvPr/>
            </p:nvCxnSpPr>
            <p:spPr>
              <a:xfrm>
                <a:off x="407760" y="1569563"/>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3" name="TextBox 192">
                <a:extLst>
                  <a:ext uri="{FF2B5EF4-FFF2-40B4-BE49-F238E27FC236}">
                    <a16:creationId xmlns:a16="http://schemas.microsoft.com/office/drawing/2014/main" id="{2BC79116-1819-435A-9158-857D4CC525F5}"/>
                  </a:ext>
                </a:extLst>
              </p:cNvPr>
              <p:cNvSpPr txBox="1"/>
              <p:nvPr/>
            </p:nvSpPr>
            <p:spPr>
              <a:xfrm>
                <a:off x="180157" y="1476068"/>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194" name="직선 연결선 193">
                <a:extLst>
                  <a:ext uri="{FF2B5EF4-FFF2-40B4-BE49-F238E27FC236}">
                    <a16:creationId xmlns:a16="http://schemas.microsoft.com/office/drawing/2014/main" id="{4273E36B-51A8-4D85-ABAF-E78B917257A6}"/>
                  </a:ext>
                </a:extLst>
              </p:cNvPr>
              <p:cNvCxnSpPr/>
              <p:nvPr/>
            </p:nvCxnSpPr>
            <p:spPr>
              <a:xfrm>
                <a:off x="402256" y="186278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97DB9DF3-8357-4B5E-BACC-98A4411F76B5}"/>
                  </a:ext>
                </a:extLst>
              </p:cNvPr>
              <p:cNvSpPr txBox="1"/>
              <p:nvPr/>
            </p:nvSpPr>
            <p:spPr>
              <a:xfrm>
                <a:off x="207026" y="1761800"/>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196" name="직선 연결선 195">
                <a:extLst>
                  <a:ext uri="{FF2B5EF4-FFF2-40B4-BE49-F238E27FC236}">
                    <a16:creationId xmlns:a16="http://schemas.microsoft.com/office/drawing/2014/main" id="{473617F6-3E7C-4C84-9D7F-7546026A6AC4}"/>
                  </a:ext>
                </a:extLst>
              </p:cNvPr>
              <p:cNvCxnSpPr/>
              <p:nvPr/>
            </p:nvCxnSpPr>
            <p:spPr>
              <a:xfrm>
                <a:off x="404773" y="201816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9D484D5A-84EC-4840-B8D7-836F8482D60E}"/>
                  </a:ext>
                </a:extLst>
              </p:cNvPr>
              <p:cNvSpPr txBox="1"/>
              <p:nvPr/>
            </p:nvSpPr>
            <p:spPr>
              <a:xfrm>
                <a:off x="207026" y="1932251"/>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198" name="직선 연결선 197">
                <a:extLst>
                  <a:ext uri="{FF2B5EF4-FFF2-40B4-BE49-F238E27FC236}">
                    <a16:creationId xmlns:a16="http://schemas.microsoft.com/office/drawing/2014/main" id="{4DDBAAB1-9C4B-4159-A26D-BA046BD66C5E}"/>
                  </a:ext>
                </a:extLst>
              </p:cNvPr>
              <p:cNvCxnSpPr/>
              <p:nvPr/>
            </p:nvCxnSpPr>
            <p:spPr>
              <a:xfrm>
                <a:off x="404603" y="2791593"/>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9" name="TextBox 198">
                <a:extLst>
                  <a:ext uri="{FF2B5EF4-FFF2-40B4-BE49-F238E27FC236}">
                    <a16:creationId xmlns:a16="http://schemas.microsoft.com/office/drawing/2014/main" id="{7E65F23A-9BAE-47CD-9113-9B4372DB2B79}"/>
                  </a:ext>
                </a:extLst>
              </p:cNvPr>
              <p:cNvSpPr txBox="1"/>
              <p:nvPr/>
            </p:nvSpPr>
            <p:spPr>
              <a:xfrm>
                <a:off x="205159" y="2709804"/>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00" name="직선 연결선 199">
                <a:extLst>
                  <a:ext uri="{FF2B5EF4-FFF2-40B4-BE49-F238E27FC236}">
                    <a16:creationId xmlns:a16="http://schemas.microsoft.com/office/drawing/2014/main" id="{5FA5FF39-79C6-4424-AC6B-9E2981913C12}"/>
                  </a:ext>
                </a:extLst>
              </p:cNvPr>
              <p:cNvCxnSpPr/>
              <p:nvPr/>
            </p:nvCxnSpPr>
            <p:spPr>
              <a:xfrm>
                <a:off x="404603" y="2467808"/>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1" name="직선 연결선 200">
                <a:extLst>
                  <a:ext uri="{FF2B5EF4-FFF2-40B4-BE49-F238E27FC236}">
                    <a16:creationId xmlns:a16="http://schemas.microsoft.com/office/drawing/2014/main" id="{7F9A15BC-400E-4A68-B552-BC9D67B45BD6}"/>
                  </a:ext>
                </a:extLst>
              </p:cNvPr>
              <p:cNvCxnSpPr/>
              <p:nvPr/>
            </p:nvCxnSpPr>
            <p:spPr>
              <a:xfrm>
                <a:off x="404603" y="258985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E7735D27-7961-4088-A290-EC8655169C46}"/>
                  </a:ext>
                </a:extLst>
              </p:cNvPr>
              <p:cNvSpPr txBox="1"/>
              <p:nvPr/>
            </p:nvSpPr>
            <p:spPr>
              <a:xfrm>
                <a:off x="178122" y="2367843"/>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203" name="TextBox 202">
                <a:extLst>
                  <a:ext uri="{FF2B5EF4-FFF2-40B4-BE49-F238E27FC236}">
                    <a16:creationId xmlns:a16="http://schemas.microsoft.com/office/drawing/2014/main" id="{61901FEE-4DC9-40AD-AA86-34EE00DE8E81}"/>
                  </a:ext>
                </a:extLst>
              </p:cNvPr>
              <p:cNvSpPr txBox="1"/>
              <p:nvPr/>
            </p:nvSpPr>
            <p:spPr>
              <a:xfrm>
                <a:off x="177561" y="2473253"/>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04" name="직선 연결선 203">
                <a:extLst>
                  <a:ext uri="{FF2B5EF4-FFF2-40B4-BE49-F238E27FC236}">
                    <a16:creationId xmlns:a16="http://schemas.microsoft.com/office/drawing/2014/main" id="{75BADEAF-8C6A-426D-80E7-BF60AF3C2C2A}"/>
                  </a:ext>
                </a:extLst>
              </p:cNvPr>
              <p:cNvCxnSpPr/>
              <p:nvPr/>
            </p:nvCxnSpPr>
            <p:spPr>
              <a:xfrm>
                <a:off x="404603" y="268726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5" name="TextBox 204">
                <a:extLst>
                  <a:ext uri="{FF2B5EF4-FFF2-40B4-BE49-F238E27FC236}">
                    <a16:creationId xmlns:a16="http://schemas.microsoft.com/office/drawing/2014/main" id="{6F49F1C1-6F82-44A4-971F-BDE301568D1A}"/>
                  </a:ext>
                </a:extLst>
              </p:cNvPr>
              <p:cNvSpPr txBox="1"/>
              <p:nvPr/>
            </p:nvSpPr>
            <p:spPr>
              <a:xfrm>
                <a:off x="176999" y="2593773"/>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06" name="직선 연결선 205">
                <a:extLst>
                  <a:ext uri="{FF2B5EF4-FFF2-40B4-BE49-F238E27FC236}">
                    <a16:creationId xmlns:a16="http://schemas.microsoft.com/office/drawing/2014/main" id="{226A1B23-6683-48CC-BCFD-302F0747A9E6}"/>
                  </a:ext>
                </a:extLst>
              </p:cNvPr>
              <p:cNvCxnSpPr/>
              <p:nvPr/>
            </p:nvCxnSpPr>
            <p:spPr>
              <a:xfrm>
                <a:off x="399098" y="2980492"/>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7" name="TextBox 206">
                <a:extLst>
                  <a:ext uri="{FF2B5EF4-FFF2-40B4-BE49-F238E27FC236}">
                    <a16:creationId xmlns:a16="http://schemas.microsoft.com/office/drawing/2014/main" id="{D741C3A3-7A61-4D7D-82F9-89B451F23F61}"/>
                  </a:ext>
                </a:extLst>
              </p:cNvPr>
              <p:cNvSpPr txBox="1"/>
              <p:nvPr/>
            </p:nvSpPr>
            <p:spPr>
              <a:xfrm>
                <a:off x="203868" y="2879505"/>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08" name="직선 연결선 207">
                <a:extLst>
                  <a:ext uri="{FF2B5EF4-FFF2-40B4-BE49-F238E27FC236}">
                    <a16:creationId xmlns:a16="http://schemas.microsoft.com/office/drawing/2014/main" id="{38E6FB3A-607D-4759-85E3-A4B9E612276F}"/>
                  </a:ext>
                </a:extLst>
              </p:cNvPr>
              <p:cNvCxnSpPr/>
              <p:nvPr/>
            </p:nvCxnSpPr>
            <p:spPr>
              <a:xfrm>
                <a:off x="401616" y="313587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9" name="TextBox 208">
                <a:extLst>
                  <a:ext uri="{FF2B5EF4-FFF2-40B4-BE49-F238E27FC236}">
                    <a16:creationId xmlns:a16="http://schemas.microsoft.com/office/drawing/2014/main" id="{E482BDEA-55C4-4C02-9BCF-F34366E12F27}"/>
                  </a:ext>
                </a:extLst>
              </p:cNvPr>
              <p:cNvSpPr txBox="1"/>
              <p:nvPr/>
            </p:nvSpPr>
            <p:spPr>
              <a:xfrm>
                <a:off x="203868" y="3049956"/>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10" name="직선 연결선 209">
                <a:extLst>
                  <a:ext uri="{FF2B5EF4-FFF2-40B4-BE49-F238E27FC236}">
                    <a16:creationId xmlns:a16="http://schemas.microsoft.com/office/drawing/2014/main" id="{6A78A224-6DFA-47BC-95DD-7D1E712121B2}"/>
                  </a:ext>
                </a:extLst>
              </p:cNvPr>
              <p:cNvCxnSpPr/>
              <p:nvPr/>
            </p:nvCxnSpPr>
            <p:spPr>
              <a:xfrm>
                <a:off x="404585" y="3983186"/>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685DB9EA-752F-4578-96E2-5D6075FEE57E}"/>
                  </a:ext>
                </a:extLst>
              </p:cNvPr>
              <p:cNvSpPr txBox="1"/>
              <p:nvPr/>
            </p:nvSpPr>
            <p:spPr>
              <a:xfrm>
                <a:off x="209356" y="3882199"/>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12" name="직선 연결선 211">
                <a:extLst>
                  <a:ext uri="{FF2B5EF4-FFF2-40B4-BE49-F238E27FC236}">
                    <a16:creationId xmlns:a16="http://schemas.microsoft.com/office/drawing/2014/main" id="{A37267A9-4049-49A7-A7E6-16BFBB2CF950}"/>
                  </a:ext>
                </a:extLst>
              </p:cNvPr>
              <p:cNvCxnSpPr/>
              <p:nvPr/>
            </p:nvCxnSpPr>
            <p:spPr>
              <a:xfrm>
                <a:off x="407103" y="4138565"/>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13" name="TextBox 212">
                <a:extLst>
                  <a:ext uri="{FF2B5EF4-FFF2-40B4-BE49-F238E27FC236}">
                    <a16:creationId xmlns:a16="http://schemas.microsoft.com/office/drawing/2014/main" id="{ED487603-DECA-4017-AA3F-CBFE1854B440}"/>
                  </a:ext>
                </a:extLst>
              </p:cNvPr>
              <p:cNvSpPr txBox="1"/>
              <p:nvPr/>
            </p:nvSpPr>
            <p:spPr>
              <a:xfrm>
                <a:off x="209356" y="4052650"/>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14" name="직선 연결선 213">
                <a:extLst>
                  <a:ext uri="{FF2B5EF4-FFF2-40B4-BE49-F238E27FC236}">
                    <a16:creationId xmlns:a16="http://schemas.microsoft.com/office/drawing/2014/main" id="{2742A472-9CE8-4A4E-91EF-8E78BE15C4ED}"/>
                  </a:ext>
                </a:extLst>
              </p:cNvPr>
              <p:cNvCxnSpPr/>
              <p:nvPr/>
            </p:nvCxnSpPr>
            <p:spPr>
              <a:xfrm>
                <a:off x="414651" y="3742206"/>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직선 연결선 214">
                <a:extLst>
                  <a:ext uri="{FF2B5EF4-FFF2-40B4-BE49-F238E27FC236}">
                    <a16:creationId xmlns:a16="http://schemas.microsoft.com/office/drawing/2014/main" id="{C717D989-16B3-4C8E-9C5C-06B3EA34B549}"/>
                  </a:ext>
                </a:extLst>
              </p:cNvPr>
              <p:cNvCxnSpPr/>
              <p:nvPr/>
            </p:nvCxnSpPr>
            <p:spPr>
              <a:xfrm>
                <a:off x="413957" y="3653067"/>
                <a:ext cx="6277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16" name="TextBox 215">
                <a:extLst>
                  <a:ext uri="{FF2B5EF4-FFF2-40B4-BE49-F238E27FC236}">
                    <a16:creationId xmlns:a16="http://schemas.microsoft.com/office/drawing/2014/main" id="{12545078-BF84-4636-AC30-FAEDC8F7F186}"/>
                  </a:ext>
                </a:extLst>
              </p:cNvPr>
              <p:cNvSpPr txBox="1"/>
              <p:nvPr/>
            </p:nvSpPr>
            <p:spPr>
              <a:xfrm>
                <a:off x="185270" y="3559035"/>
                <a:ext cx="295274" cy="172996"/>
              </a:xfrm>
              <a:prstGeom prst="rect">
                <a:avLst/>
              </a:prstGeom>
              <a:noFill/>
            </p:spPr>
            <p:txBody>
              <a:bodyPr wrap="none" rtlCol="0">
                <a:spAutoFit/>
              </a:bodyPr>
              <a:lstStyle/>
              <a:p>
                <a:r>
                  <a:rPr lang="en-US" altLang="ko-KR" sz="524" dirty="0">
                    <a:solidFill>
                      <a:srgbClr val="FF0000"/>
                    </a:solidFill>
                  </a:rPr>
                  <a:t>300</a:t>
                </a:r>
                <a:endParaRPr lang="ko-KR" altLang="en-US" sz="524" dirty="0">
                  <a:solidFill>
                    <a:srgbClr val="FF0000"/>
                  </a:solidFill>
                </a:endParaRPr>
              </a:p>
            </p:txBody>
          </p:sp>
          <p:sp>
            <p:nvSpPr>
              <p:cNvPr id="217" name="TextBox 216">
                <a:extLst>
                  <a:ext uri="{FF2B5EF4-FFF2-40B4-BE49-F238E27FC236}">
                    <a16:creationId xmlns:a16="http://schemas.microsoft.com/office/drawing/2014/main" id="{BC567C44-234F-4177-A407-35E678401159}"/>
                  </a:ext>
                </a:extLst>
              </p:cNvPr>
              <p:cNvSpPr txBox="1"/>
              <p:nvPr/>
            </p:nvSpPr>
            <p:spPr>
              <a:xfrm>
                <a:off x="184709" y="3652232"/>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sp>
            <p:nvSpPr>
              <p:cNvPr id="218" name="TextBox 217">
                <a:extLst>
                  <a:ext uri="{FF2B5EF4-FFF2-40B4-BE49-F238E27FC236}">
                    <a16:creationId xmlns:a16="http://schemas.microsoft.com/office/drawing/2014/main" id="{40773A9B-8918-453E-B97E-75DA855EF5F7}"/>
                  </a:ext>
                </a:extLst>
              </p:cNvPr>
              <p:cNvSpPr txBox="1"/>
              <p:nvPr/>
            </p:nvSpPr>
            <p:spPr>
              <a:xfrm>
                <a:off x="1696300" y="3639166"/>
                <a:ext cx="542136" cy="194990"/>
              </a:xfrm>
              <a:prstGeom prst="rect">
                <a:avLst/>
              </a:prstGeom>
              <a:noFill/>
            </p:spPr>
            <p:txBody>
              <a:bodyPr wrap="none" rtlCol="0">
                <a:spAutoFit/>
              </a:bodyPr>
              <a:lstStyle/>
              <a:p>
                <a:r>
                  <a:rPr lang="en-US" altLang="ko-KR" sz="667" dirty="0"/>
                  <a:t>IB: Mast4</a:t>
                </a:r>
                <a:endParaRPr lang="ko-KR" altLang="en-US" sz="667" dirty="0"/>
              </a:p>
            </p:txBody>
          </p:sp>
          <p:sp>
            <p:nvSpPr>
              <p:cNvPr id="219" name="직사각형 218">
                <a:extLst>
                  <a:ext uri="{FF2B5EF4-FFF2-40B4-BE49-F238E27FC236}">
                    <a16:creationId xmlns:a16="http://schemas.microsoft.com/office/drawing/2014/main" id="{27A204C6-D6D9-4C23-A275-82B3E6EA19EF}"/>
                  </a:ext>
                </a:extLst>
              </p:cNvPr>
              <p:cNvSpPr/>
              <p:nvPr/>
            </p:nvSpPr>
            <p:spPr>
              <a:xfrm>
                <a:off x="629079" y="3626293"/>
                <a:ext cx="909395"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20" name="직사각형 219">
                <a:extLst>
                  <a:ext uri="{FF2B5EF4-FFF2-40B4-BE49-F238E27FC236}">
                    <a16:creationId xmlns:a16="http://schemas.microsoft.com/office/drawing/2014/main" id="{A3985407-89F3-4F84-8206-86C789B7CB3E}"/>
                  </a:ext>
                </a:extLst>
              </p:cNvPr>
              <p:cNvSpPr/>
              <p:nvPr/>
            </p:nvSpPr>
            <p:spPr>
              <a:xfrm>
                <a:off x="592683" y="4050342"/>
                <a:ext cx="945790"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21" name="직사각형 220">
                <a:extLst>
                  <a:ext uri="{FF2B5EF4-FFF2-40B4-BE49-F238E27FC236}">
                    <a16:creationId xmlns:a16="http://schemas.microsoft.com/office/drawing/2014/main" id="{B4943BF7-87FE-404B-A6FD-A5AB6D3A4F99}"/>
                  </a:ext>
                </a:extLst>
              </p:cNvPr>
              <p:cNvSpPr/>
              <p:nvPr/>
            </p:nvSpPr>
            <p:spPr>
              <a:xfrm>
                <a:off x="626555" y="2286004"/>
                <a:ext cx="909395" cy="347127"/>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cxnSp>
            <p:nvCxnSpPr>
              <p:cNvPr id="222" name="직선 연결선 221">
                <a:extLst>
                  <a:ext uri="{FF2B5EF4-FFF2-40B4-BE49-F238E27FC236}">
                    <a16:creationId xmlns:a16="http://schemas.microsoft.com/office/drawing/2014/main" id="{62CBAF93-9D35-49CF-B271-C44E7A92E9B2}"/>
                  </a:ext>
                </a:extLst>
              </p:cNvPr>
              <p:cNvCxnSpPr/>
              <p:nvPr/>
            </p:nvCxnSpPr>
            <p:spPr>
              <a:xfrm>
                <a:off x="405648" y="2360188"/>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23" name="TextBox 222">
                <a:extLst>
                  <a:ext uri="{FF2B5EF4-FFF2-40B4-BE49-F238E27FC236}">
                    <a16:creationId xmlns:a16="http://schemas.microsoft.com/office/drawing/2014/main" id="{B1C4E278-465E-4D63-9867-1A1E50BDFE49}"/>
                  </a:ext>
                </a:extLst>
              </p:cNvPr>
              <p:cNvSpPr txBox="1"/>
              <p:nvPr/>
            </p:nvSpPr>
            <p:spPr>
              <a:xfrm>
                <a:off x="175706" y="2270215"/>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cxnSp>
            <p:nvCxnSpPr>
              <p:cNvPr id="224" name="직선 연결선 223">
                <a:extLst>
                  <a:ext uri="{FF2B5EF4-FFF2-40B4-BE49-F238E27FC236}">
                    <a16:creationId xmlns:a16="http://schemas.microsoft.com/office/drawing/2014/main" id="{9A3D16B0-754B-461F-9A53-3C8DB66CCE65}"/>
                  </a:ext>
                </a:extLst>
              </p:cNvPr>
              <p:cNvCxnSpPr/>
              <p:nvPr/>
            </p:nvCxnSpPr>
            <p:spPr>
              <a:xfrm>
                <a:off x="410099" y="1239975"/>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25" name="TextBox 224">
                <a:extLst>
                  <a:ext uri="{FF2B5EF4-FFF2-40B4-BE49-F238E27FC236}">
                    <a16:creationId xmlns:a16="http://schemas.microsoft.com/office/drawing/2014/main" id="{D5852E5B-96A2-48B1-8951-172BA0635A49}"/>
                  </a:ext>
                </a:extLst>
              </p:cNvPr>
              <p:cNvSpPr txBox="1"/>
              <p:nvPr/>
            </p:nvSpPr>
            <p:spPr>
              <a:xfrm>
                <a:off x="180157" y="1150002"/>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sp>
            <p:nvSpPr>
              <p:cNvPr id="226" name="직사각형 225">
                <a:extLst>
                  <a:ext uri="{FF2B5EF4-FFF2-40B4-BE49-F238E27FC236}">
                    <a16:creationId xmlns:a16="http://schemas.microsoft.com/office/drawing/2014/main" id="{DB0CCC56-04C5-4F57-87DC-227B5CCFD8FF}"/>
                  </a:ext>
                </a:extLst>
              </p:cNvPr>
              <p:cNvSpPr/>
              <p:nvPr/>
            </p:nvSpPr>
            <p:spPr>
              <a:xfrm>
                <a:off x="626555" y="1572479"/>
                <a:ext cx="909395"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27" name="TextBox 226">
                <a:extLst>
                  <a:ext uri="{FF2B5EF4-FFF2-40B4-BE49-F238E27FC236}">
                    <a16:creationId xmlns:a16="http://schemas.microsoft.com/office/drawing/2014/main" id="{32582C81-990F-4A9A-85B8-A41F956530D6}"/>
                  </a:ext>
                </a:extLst>
              </p:cNvPr>
              <p:cNvSpPr txBox="1"/>
              <p:nvPr/>
            </p:nvSpPr>
            <p:spPr>
              <a:xfrm>
                <a:off x="1696300" y="1586284"/>
                <a:ext cx="466794" cy="194990"/>
              </a:xfrm>
              <a:prstGeom prst="rect">
                <a:avLst/>
              </a:prstGeom>
              <a:noFill/>
            </p:spPr>
            <p:txBody>
              <a:bodyPr wrap="none" rtlCol="0">
                <a:spAutoFit/>
              </a:bodyPr>
              <a:lstStyle/>
              <a:p>
                <a:r>
                  <a:rPr lang="en-US" altLang="ko-KR" sz="667" dirty="0"/>
                  <a:t>IB: Myc</a:t>
                </a:r>
                <a:endParaRPr lang="ko-KR" altLang="en-US" sz="667" dirty="0"/>
              </a:p>
            </p:txBody>
          </p:sp>
          <p:sp>
            <p:nvSpPr>
              <p:cNvPr id="228" name="TextBox 227">
                <a:extLst>
                  <a:ext uri="{FF2B5EF4-FFF2-40B4-BE49-F238E27FC236}">
                    <a16:creationId xmlns:a16="http://schemas.microsoft.com/office/drawing/2014/main" id="{6434A2D2-A0FC-4B2B-838D-8C7C9A6E2CDB}"/>
                  </a:ext>
                </a:extLst>
              </p:cNvPr>
              <p:cNvSpPr txBox="1"/>
              <p:nvPr/>
            </p:nvSpPr>
            <p:spPr>
              <a:xfrm>
                <a:off x="1706353" y="2414367"/>
                <a:ext cx="425116" cy="194990"/>
              </a:xfrm>
              <a:prstGeom prst="rect">
                <a:avLst/>
              </a:prstGeom>
              <a:noFill/>
            </p:spPr>
            <p:txBody>
              <a:bodyPr wrap="none" rtlCol="0">
                <a:spAutoFit/>
              </a:bodyPr>
              <a:lstStyle/>
              <a:p>
                <a:r>
                  <a:rPr lang="en-US" altLang="ko-KR" sz="667" dirty="0"/>
                  <a:t>IB: HA</a:t>
                </a:r>
                <a:endParaRPr lang="ko-KR" altLang="en-US" sz="667" dirty="0"/>
              </a:p>
            </p:txBody>
          </p:sp>
          <p:sp>
            <p:nvSpPr>
              <p:cNvPr id="229" name="TextBox 228">
                <a:extLst>
                  <a:ext uri="{FF2B5EF4-FFF2-40B4-BE49-F238E27FC236}">
                    <a16:creationId xmlns:a16="http://schemas.microsoft.com/office/drawing/2014/main" id="{405F179A-37F3-42E4-B721-D9B92F035FB2}"/>
                  </a:ext>
                </a:extLst>
              </p:cNvPr>
              <p:cNvSpPr txBox="1"/>
              <p:nvPr/>
            </p:nvSpPr>
            <p:spPr>
              <a:xfrm>
                <a:off x="1695017" y="4055796"/>
                <a:ext cx="577402" cy="194990"/>
              </a:xfrm>
              <a:prstGeom prst="rect">
                <a:avLst/>
              </a:prstGeom>
              <a:noFill/>
            </p:spPr>
            <p:txBody>
              <a:bodyPr wrap="none" rtlCol="0">
                <a:spAutoFit/>
              </a:bodyPr>
              <a:lstStyle/>
              <a:p>
                <a:r>
                  <a:rPr lang="en-US" altLang="ko-KR" sz="667" dirty="0"/>
                  <a:t>IB: b-actin</a:t>
                </a:r>
                <a:endParaRPr lang="ko-KR" altLang="en-US" sz="667" dirty="0"/>
              </a:p>
            </p:txBody>
          </p:sp>
        </p:grpSp>
        <p:sp>
          <p:nvSpPr>
            <p:cNvPr id="288" name="직사각형 287">
              <a:extLst>
                <a:ext uri="{FF2B5EF4-FFF2-40B4-BE49-F238E27FC236}">
                  <a16:creationId xmlns:a16="http://schemas.microsoft.com/office/drawing/2014/main" id="{D01933D6-E578-4BEE-B6EC-3D54F735A6DD}"/>
                </a:ext>
              </a:extLst>
            </p:cNvPr>
            <p:cNvSpPr/>
            <p:nvPr/>
          </p:nvSpPr>
          <p:spPr>
            <a:xfrm>
              <a:off x="4462261" y="4795249"/>
              <a:ext cx="2177778" cy="329624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4" name="그룹 13">
            <a:extLst>
              <a:ext uri="{FF2B5EF4-FFF2-40B4-BE49-F238E27FC236}">
                <a16:creationId xmlns:a16="http://schemas.microsoft.com/office/drawing/2014/main" id="{3C20A3D3-88A1-4870-8E6B-4CF0653EDE55}"/>
              </a:ext>
            </a:extLst>
          </p:cNvPr>
          <p:cNvGrpSpPr/>
          <p:nvPr/>
        </p:nvGrpSpPr>
        <p:grpSpPr>
          <a:xfrm>
            <a:off x="248293" y="8880033"/>
            <a:ext cx="4112556" cy="850277"/>
            <a:chOff x="311960" y="8902135"/>
            <a:chExt cx="4112556" cy="850277"/>
          </a:xfrm>
        </p:grpSpPr>
        <p:grpSp>
          <p:nvGrpSpPr>
            <p:cNvPr id="5" name="그룹 4">
              <a:extLst>
                <a:ext uri="{FF2B5EF4-FFF2-40B4-BE49-F238E27FC236}">
                  <a16:creationId xmlns:a16="http://schemas.microsoft.com/office/drawing/2014/main" id="{90EF3935-E20C-4368-AB72-4E054D5147F3}"/>
                </a:ext>
              </a:extLst>
            </p:cNvPr>
            <p:cNvGrpSpPr/>
            <p:nvPr/>
          </p:nvGrpSpPr>
          <p:grpSpPr>
            <a:xfrm>
              <a:off x="452568" y="8987423"/>
              <a:ext cx="3279980" cy="764989"/>
              <a:chOff x="452568" y="8987423"/>
              <a:chExt cx="3279980" cy="764989"/>
            </a:xfrm>
          </p:grpSpPr>
          <p:pic>
            <p:nvPicPr>
              <p:cNvPr id="151" name="그림 150">
                <a:extLst>
                  <a:ext uri="{FF2B5EF4-FFF2-40B4-BE49-F238E27FC236}">
                    <a16:creationId xmlns:a16="http://schemas.microsoft.com/office/drawing/2014/main" id="{A44093F9-2751-4CEE-8E50-86CB45CA43EE}"/>
                  </a:ext>
                </a:extLst>
              </p:cNvPr>
              <p:cNvPicPr>
                <a:picLocks noChangeAspect="1"/>
              </p:cNvPicPr>
              <p:nvPr/>
            </p:nvPicPr>
            <p:blipFill rotWithShape="1">
              <a:blip r:embed="rId27">
                <a:extLst>
                  <a:ext uri="{28A0092B-C50C-407E-A947-70E740481C1C}">
                    <a14:useLocalDpi xmlns:a14="http://schemas.microsoft.com/office/drawing/2010/main"/>
                  </a:ext>
                </a:extLst>
              </a:blip>
              <a:srcRect/>
              <a:stretch/>
            </p:blipFill>
            <p:spPr>
              <a:xfrm>
                <a:off x="2160539" y="8987423"/>
                <a:ext cx="1108458" cy="764989"/>
              </a:xfrm>
              <a:prstGeom prst="rect">
                <a:avLst/>
              </a:prstGeom>
              <a:ln>
                <a:noFill/>
              </a:ln>
            </p:spPr>
          </p:pic>
          <p:cxnSp>
            <p:nvCxnSpPr>
              <p:cNvPr id="152" name="직선 연결선 151">
                <a:extLst>
                  <a:ext uri="{FF2B5EF4-FFF2-40B4-BE49-F238E27FC236}">
                    <a16:creationId xmlns:a16="http://schemas.microsoft.com/office/drawing/2014/main" id="{78B72428-46DB-41D0-9F48-120C7172D0D4}"/>
                  </a:ext>
                </a:extLst>
              </p:cNvPr>
              <p:cNvCxnSpPr/>
              <p:nvPr/>
            </p:nvCxnSpPr>
            <p:spPr>
              <a:xfrm>
                <a:off x="2424440" y="925297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54" name="TextBox 153">
                <a:extLst>
                  <a:ext uri="{FF2B5EF4-FFF2-40B4-BE49-F238E27FC236}">
                    <a16:creationId xmlns:a16="http://schemas.microsoft.com/office/drawing/2014/main" id="{993733D4-14B0-4752-9D0D-114AFA16DFA2}"/>
                  </a:ext>
                </a:extLst>
              </p:cNvPr>
              <p:cNvSpPr txBox="1"/>
              <p:nvPr/>
            </p:nvSpPr>
            <p:spPr>
              <a:xfrm>
                <a:off x="2239678" y="9172001"/>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155" name="직선 연결선 154">
                <a:extLst>
                  <a:ext uri="{FF2B5EF4-FFF2-40B4-BE49-F238E27FC236}">
                    <a16:creationId xmlns:a16="http://schemas.microsoft.com/office/drawing/2014/main" id="{2DB03D2B-7DE0-4D2E-A1FD-398D8BC196B7}"/>
                  </a:ext>
                </a:extLst>
              </p:cNvPr>
              <p:cNvCxnSpPr/>
              <p:nvPr/>
            </p:nvCxnSpPr>
            <p:spPr>
              <a:xfrm>
                <a:off x="2426958" y="9408356"/>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F631D4E6-7041-4E52-B310-8AEC48E6BD0E}"/>
                  </a:ext>
                </a:extLst>
              </p:cNvPr>
              <p:cNvSpPr txBox="1"/>
              <p:nvPr/>
            </p:nvSpPr>
            <p:spPr>
              <a:xfrm>
                <a:off x="2242195" y="9327381"/>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157" name="직선 연결선 156">
                <a:extLst>
                  <a:ext uri="{FF2B5EF4-FFF2-40B4-BE49-F238E27FC236}">
                    <a16:creationId xmlns:a16="http://schemas.microsoft.com/office/drawing/2014/main" id="{7A449479-11DD-4F06-A505-6DCDA4A8E608}"/>
                  </a:ext>
                </a:extLst>
              </p:cNvPr>
              <p:cNvCxnSpPr/>
              <p:nvPr/>
            </p:nvCxnSpPr>
            <p:spPr>
              <a:xfrm>
                <a:off x="2424440" y="9088249"/>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B4B80BF-0C36-43D4-9FCA-F02A4E76E13F}"/>
                  </a:ext>
                </a:extLst>
              </p:cNvPr>
              <p:cNvSpPr txBox="1"/>
              <p:nvPr/>
            </p:nvSpPr>
            <p:spPr>
              <a:xfrm>
                <a:off x="2239678" y="9007273"/>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pic>
            <p:nvPicPr>
              <p:cNvPr id="159" name="그림 158">
                <a:extLst>
                  <a:ext uri="{FF2B5EF4-FFF2-40B4-BE49-F238E27FC236}">
                    <a16:creationId xmlns:a16="http://schemas.microsoft.com/office/drawing/2014/main" id="{4F8265B5-F5C1-4378-A826-5E16F4862930}"/>
                  </a:ext>
                </a:extLst>
              </p:cNvPr>
              <p:cNvPicPr>
                <a:picLocks noChangeAspect="1"/>
              </p:cNvPicPr>
              <p:nvPr/>
            </p:nvPicPr>
            <p:blipFill rotWithShape="1">
              <a:blip r:embed="rId28">
                <a:extLst>
                  <a:ext uri="{28A0092B-C50C-407E-A947-70E740481C1C}">
                    <a14:useLocalDpi xmlns:a14="http://schemas.microsoft.com/office/drawing/2010/main"/>
                  </a:ext>
                </a:extLst>
              </a:blip>
              <a:srcRect/>
              <a:stretch/>
            </p:blipFill>
            <p:spPr>
              <a:xfrm>
                <a:off x="737425" y="8987423"/>
                <a:ext cx="730735" cy="631743"/>
              </a:xfrm>
              <a:prstGeom prst="rect">
                <a:avLst/>
              </a:prstGeom>
            </p:spPr>
          </p:pic>
          <p:cxnSp>
            <p:nvCxnSpPr>
              <p:cNvPr id="160" name="직선 연결선 159">
                <a:extLst>
                  <a:ext uri="{FF2B5EF4-FFF2-40B4-BE49-F238E27FC236}">
                    <a16:creationId xmlns:a16="http://schemas.microsoft.com/office/drawing/2014/main" id="{A4B0F58A-D0B8-4E2F-AB8B-2AEDFD2EF439}"/>
                  </a:ext>
                </a:extLst>
              </p:cNvPr>
              <p:cNvCxnSpPr/>
              <p:nvPr/>
            </p:nvCxnSpPr>
            <p:spPr>
              <a:xfrm>
                <a:off x="711530" y="9459765"/>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61C68645-8338-4139-B258-4EB7ABBD5C3B}"/>
                  </a:ext>
                </a:extLst>
              </p:cNvPr>
              <p:cNvSpPr txBox="1"/>
              <p:nvPr/>
            </p:nvSpPr>
            <p:spPr>
              <a:xfrm>
                <a:off x="501192" y="9378790"/>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sp>
            <p:nvSpPr>
              <p:cNvPr id="162" name="직사각형 161">
                <a:extLst>
                  <a:ext uri="{FF2B5EF4-FFF2-40B4-BE49-F238E27FC236}">
                    <a16:creationId xmlns:a16="http://schemas.microsoft.com/office/drawing/2014/main" id="{9C59786A-839E-403F-9DA5-15B1F62CA7FB}"/>
                  </a:ext>
                </a:extLst>
              </p:cNvPr>
              <p:cNvSpPr/>
              <p:nvPr/>
            </p:nvSpPr>
            <p:spPr>
              <a:xfrm>
                <a:off x="2465389" y="9246323"/>
                <a:ext cx="664484"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63" name="직사각형 162">
                <a:extLst>
                  <a:ext uri="{FF2B5EF4-FFF2-40B4-BE49-F238E27FC236}">
                    <a16:creationId xmlns:a16="http://schemas.microsoft.com/office/drawing/2014/main" id="{35D36695-C2AB-4EA1-8112-C83252E7DC1B}"/>
                  </a:ext>
                </a:extLst>
              </p:cNvPr>
              <p:cNvSpPr/>
              <p:nvPr/>
            </p:nvSpPr>
            <p:spPr>
              <a:xfrm>
                <a:off x="801234" y="9347944"/>
                <a:ext cx="664484"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64" name="직사각형 163">
                <a:extLst>
                  <a:ext uri="{FF2B5EF4-FFF2-40B4-BE49-F238E27FC236}">
                    <a16:creationId xmlns:a16="http://schemas.microsoft.com/office/drawing/2014/main" id="{DFEB1EE1-A6C4-4DC2-838A-28265B43F065}"/>
                  </a:ext>
                </a:extLst>
              </p:cNvPr>
              <p:cNvSpPr/>
              <p:nvPr/>
            </p:nvSpPr>
            <p:spPr>
              <a:xfrm>
                <a:off x="801234" y="9144490"/>
                <a:ext cx="664484" cy="17644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cxnSp>
            <p:nvCxnSpPr>
              <p:cNvPr id="165" name="직선 연결선 164">
                <a:extLst>
                  <a:ext uri="{FF2B5EF4-FFF2-40B4-BE49-F238E27FC236}">
                    <a16:creationId xmlns:a16="http://schemas.microsoft.com/office/drawing/2014/main" id="{90E09E9D-C684-4053-934D-C037B4516848}"/>
                  </a:ext>
                </a:extLst>
              </p:cNvPr>
              <p:cNvCxnSpPr/>
              <p:nvPr/>
            </p:nvCxnSpPr>
            <p:spPr>
              <a:xfrm>
                <a:off x="711530" y="9110308"/>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직선 연결선 165">
                <a:extLst>
                  <a:ext uri="{FF2B5EF4-FFF2-40B4-BE49-F238E27FC236}">
                    <a16:creationId xmlns:a16="http://schemas.microsoft.com/office/drawing/2014/main" id="{DBEDFA1A-B4C0-413E-83C8-61ADA0C25BA8}"/>
                  </a:ext>
                </a:extLst>
              </p:cNvPr>
              <p:cNvCxnSpPr/>
              <p:nvPr/>
            </p:nvCxnSpPr>
            <p:spPr>
              <a:xfrm>
                <a:off x="711530" y="925803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67" name="TextBox 166">
                <a:extLst>
                  <a:ext uri="{FF2B5EF4-FFF2-40B4-BE49-F238E27FC236}">
                    <a16:creationId xmlns:a16="http://schemas.microsoft.com/office/drawing/2014/main" id="{87536D11-5268-4B04-AB8E-0B31858D3701}"/>
                  </a:ext>
                </a:extLst>
              </p:cNvPr>
              <p:cNvSpPr txBox="1"/>
              <p:nvPr/>
            </p:nvSpPr>
            <p:spPr>
              <a:xfrm>
                <a:off x="490644" y="9025583"/>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168" name="TextBox 167">
                <a:extLst>
                  <a:ext uri="{FF2B5EF4-FFF2-40B4-BE49-F238E27FC236}">
                    <a16:creationId xmlns:a16="http://schemas.microsoft.com/office/drawing/2014/main" id="{99BEE8F5-3C8B-4396-8CB5-6E3310FB2FE2}"/>
                  </a:ext>
                </a:extLst>
              </p:cNvPr>
              <p:cNvSpPr txBox="1"/>
              <p:nvPr/>
            </p:nvSpPr>
            <p:spPr>
              <a:xfrm>
                <a:off x="490082" y="9156665"/>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169" name="직선 연결선 168">
                <a:extLst>
                  <a:ext uri="{FF2B5EF4-FFF2-40B4-BE49-F238E27FC236}">
                    <a16:creationId xmlns:a16="http://schemas.microsoft.com/office/drawing/2014/main" id="{92959862-B8DC-460D-8C18-91C87DC3B120}"/>
                  </a:ext>
                </a:extLst>
              </p:cNvPr>
              <p:cNvCxnSpPr/>
              <p:nvPr/>
            </p:nvCxnSpPr>
            <p:spPr>
              <a:xfrm>
                <a:off x="711530" y="935543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49D16D9A-EDC3-43BD-93CC-F094642B7FAA}"/>
                  </a:ext>
                </a:extLst>
              </p:cNvPr>
              <p:cNvSpPr txBox="1"/>
              <p:nvPr/>
            </p:nvSpPr>
            <p:spPr>
              <a:xfrm>
                <a:off x="494475" y="9272162"/>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sp>
            <p:nvSpPr>
              <p:cNvPr id="171" name="TextBox 170">
                <a:extLst>
                  <a:ext uri="{FF2B5EF4-FFF2-40B4-BE49-F238E27FC236}">
                    <a16:creationId xmlns:a16="http://schemas.microsoft.com/office/drawing/2014/main" id="{8F9F68BF-48D0-4630-8C04-E2863295BE84}"/>
                  </a:ext>
                </a:extLst>
              </p:cNvPr>
              <p:cNvSpPr txBox="1"/>
              <p:nvPr/>
            </p:nvSpPr>
            <p:spPr>
              <a:xfrm>
                <a:off x="3155146" y="9316131"/>
                <a:ext cx="577402" cy="194990"/>
              </a:xfrm>
              <a:prstGeom prst="rect">
                <a:avLst/>
              </a:prstGeom>
              <a:noFill/>
            </p:spPr>
            <p:txBody>
              <a:bodyPr wrap="none" rtlCol="0">
                <a:spAutoFit/>
              </a:bodyPr>
              <a:lstStyle/>
              <a:p>
                <a:r>
                  <a:rPr lang="en-US" altLang="ko-KR" sz="667" dirty="0"/>
                  <a:t>IB: b-actin</a:t>
                </a:r>
                <a:endParaRPr lang="ko-KR" altLang="en-US" sz="667" dirty="0"/>
              </a:p>
            </p:txBody>
          </p:sp>
          <p:sp>
            <p:nvSpPr>
              <p:cNvPr id="172" name="TextBox 171">
                <a:extLst>
                  <a:ext uri="{FF2B5EF4-FFF2-40B4-BE49-F238E27FC236}">
                    <a16:creationId xmlns:a16="http://schemas.microsoft.com/office/drawing/2014/main" id="{6929B5F6-D30C-4B62-8A50-6BB25406557A}"/>
                  </a:ext>
                </a:extLst>
              </p:cNvPr>
              <p:cNvSpPr txBox="1"/>
              <p:nvPr/>
            </p:nvSpPr>
            <p:spPr>
              <a:xfrm>
                <a:off x="1468131" y="9353620"/>
                <a:ext cx="466794" cy="194990"/>
              </a:xfrm>
              <a:prstGeom prst="rect">
                <a:avLst/>
              </a:prstGeom>
              <a:noFill/>
            </p:spPr>
            <p:txBody>
              <a:bodyPr wrap="none" rtlCol="0">
                <a:spAutoFit/>
              </a:bodyPr>
              <a:lstStyle/>
              <a:p>
                <a:r>
                  <a:rPr lang="en-US" altLang="ko-KR" sz="667" dirty="0"/>
                  <a:t>IB: Myc</a:t>
                </a:r>
                <a:endParaRPr lang="ko-KR" altLang="en-US" sz="667" dirty="0"/>
              </a:p>
            </p:txBody>
          </p:sp>
          <p:sp>
            <p:nvSpPr>
              <p:cNvPr id="173" name="TextBox 172">
                <a:extLst>
                  <a:ext uri="{FF2B5EF4-FFF2-40B4-BE49-F238E27FC236}">
                    <a16:creationId xmlns:a16="http://schemas.microsoft.com/office/drawing/2014/main" id="{6E814E70-8EE7-4807-8B5C-9D6B7446C227}"/>
                  </a:ext>
                </a:extLst>
              </p:cNvPr>
              <p:cNvSpPr txBox="1"/>
              <p:nvPr/>
            </p:nvSpPr>
            <p:spPr>
              <a:xfrm>
                <a:off x="1468131" y="9152315"/>
                <a:ext cx="425116" cy="194990"/>
              </a:xfrm>
              <a:prstGeom prst="rect">
                <a:avLst/>
              </a:prstGeom>
              <a:noFill/>
            </p:spPr>
            <p:txBody>
              <a:bodyPr wrap="none" rtlCol="0">
                <a:spAutoFit/>
              </a:bodyPr>
              <a:lstStyle/>
              <a:p>
                <a:r>
                  <a:rPr lang="en-US" altLang="ko-KR" sz="667" dirty="0"/>
                  <a:t>IB: HA</a:t>
                </a:r>
                <a:endParaRPr lang="ko-KR" altLang="en-US" sz="667" dirty="0"/>
              </a:p>
            </p:txBody>
          </p:sp>
          <p:cxnSp>
            <p:nvCxnSpPr>
              <p:cNvPr id="174" name="직선 연결선 173">
                <a:extLst>
                  <a:ext uri="{FF2B5EF4-FFF2-40B4-BE49-F238E27FC236}">
                    <a16:creationId xmlns:a16="http://schemas.microsoft.com/office/drawing/2014/main" id="{9CC74B46-9520-4C67-BB70-5591F1830C13}"/>
                  </a:ext>
                </a:extLst>
              </p:cNvPr>
              <p:cNvCxnSpPr>
                <a:cxnSpLocks/>
              </p:cNvCxnSpPr>
              <p:nvPr/>
            </p:nvCxnSpPr>
            <p:spPr>
              <a:xfrm>
                <a:off x="452568" y="9334389"/>
                <a:ext cx="135504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89" name="직사각형 288">
              <a:extLst>
                <a:ext uri="{FF2B5EF4-FFF2-40B4-BE49-F238E27FC236}">
                  <a16:creationId xmlns:a16="http://schemas.microsoft.com/office/drawing/2014/main" id="{E9C725D6-D5AA-4F2F-9A2B-D615BB15E02C}"/>
                </a:ext>
              </a:extLst>
            </p:cNvPr>
            <p:cNvSpPr/>
            <p:nvPr/>
          </p:nvSpPr>
          <p:spPr>
            <a:xfrm>
              <a:off x="311960" y="8902135"/>
              <a:ext cx="4112556" cy="797223"/>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5" name="그룹 14">
            <a:extLst>
              <a:ext uri="{FF2B5EF4-FFF2-40B4-BE49-F238E27FC236}">
                <a16:creationId xmlns:a16="http://schemas.microsoft.com/office/drawing/2014/main" id="{0F4D0A22-D665-44E0-AC8F-B1AEB1B3E88C}"/>
              </a:ext>
            </a:extLst>
          </p:cNvPr>
          <p:cNvGrpSpPr/>
          <p:nvPr/>
        </p:nvGrpSpPr>
        <p:grpSpPr>
          <a:xfrm>
            <a:off x="503753" y="3336276"/>
            <a:ext cx="760383" cy="674802"/>
            <a:chOff x="522102" y="3277191"/>
            <a:chExt cx="1009129" cy="767118"/>
          </a:xfrm>
        </p:grpSpPr>
        <p:pic>
          <p:nvPicPr>
            <p:cNvPr id="290" name="그림 289">
              <a:extLst>
                <a:ext uri="{FF2B5EF4-FFF2-40B4-BE49-F238E27FC236}">
                  <a16:creationId xmlns:a16="http://schemas.microsoft.com/office/drawing/2014/main" id="{E3B72924-FE71-489D-8972-DCBF359EFDC6}"/>
                </a:ext>
              </a:extLst>
            </p:cNvPr>
            <p:cNvPicPr>
              <a:picLocks noChangeAspect="1"/>
            </p:cNvPicPr>
            <p:nvPr/>
          </p:nvPicPr>
          <p:blipFill rotWithShape="1">
            <a:blip r:embed="rId29"/>
            <a:srcRect l="15135" t="57613" r="6115" b="14368"/>
            <a:stretch/>
          </p:blipFill>
          <p:spPr>
            <a:xfrm>
              <a:off x="522102" y="3277191"/>
              <a:ext cx="1009129" cy="326770"/>
            </a:xfrm>
            <a:prstGeom prst="rect">
              <a:avLst/>
            </a:prstGeom>
          </p:spPr>
        </p:pic>
        <p:sp>
          <p:nvSpPr>
            <p:cNvPr id="291" name="직사각형 290">
              <a:extLst>
                <a:ext uri="{FF2B5EF4-FFF2-40B4-BE49-F238E27FC236}">
                  <a16:creationId xmlns:a16="http://schemas.microsoft.com/office/drawing/2014/main" id="{CDFFB525-00D2-468F-B66A-8E1CE0C42DA0}"/>
                </a:ext>
              </a:extLst>
            </p:cNvPr>
            <p:cNvSpPr/>
            <p:nvPr/>
          </p:nvSpPr>
          <p:spPr>
            <a:xfrm>
              <a:off x="1069778" y="3327542"/>
              <a:ext cx="422347" cy="13114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97" name="직사각형 296">
              <a:extLst>
                <a:ext uri="{FF2B5EF4-FFF2-40B4-BE49-F238E27FC236}">
                  <a16:creationId xmlns:a16="http://schemas.microsoft.com/office/drawing/2014/main" id="{1186A364-085A-43B7-A1FF-783A4C60267B}"/>
                </a:ext>
              </a:extLst>
            </p:cNvPr>
            <p:cNvSpPr/>
            <p:nvPr/>
          </p:nvSpPr>
          <p:spPr>
            <a:xfrm>
              <a:off x="1025479" y="3908576"/>
              <a:ext cx="466647" cy="13573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grpSp>
      <p:sp>
        <p:nvSpPr>
          <p:cNvPr id="292" name="TextBox 291">
            <a:extLst>
              <a:ext uri="{FF2B5EF4-FFF2-40B4-BE49-F238E27FC236}">
                <a16:creationId xmlns:a16="http://schemas.microsoft.com/office/drawing/2014/main" id="{0DCC9213-7F65-4B39-B28F-5345007A63AE}"/>
              </a:ext>
            </a:extLst>
          </p:cNvPr>
          <p:cNvSpPr txBox="1"/>
          <p:nvPr/>
        </p:nvSpPr>
        <p:spPr>
          <a:xfrm>
            <a:off x="1215021" y="3384994"/>
            <a:ext cx="672312" cy="194990"/>
          </a:xfrm>
          <a:prstGeom prst="rect">
            <a:avLst/>
          </a:prstGeom>
          <a:noFill/>
        </p:spPr>
        <p:txBody>
          <a:bodyPr wrap="square" rtlCol="0">
            <a:spAutoFit/>
          </a:bodyPr>
          <a:lstStyle/>
          <a:p>
            <a:r>
              <a:rPr lang="en-US" altLang="ko-KR" sz="667" dirty="0"/>
              <a:t>IB: Sox9</a:t>
            </a:r>
            <a:endParaRPr lang="ko-KR" altLang="en-US" sz="667" dirty="0"/>
          </a:p>
        </p:txBody>
      </p:sp>
      <p:cxnSp>
        <p:nvCxnSpPr>
          <p:cNvPr id="293" name="직선 연결선 292">
            <a:extLst>
              <a:ext uri="{FF2B5EF4-FFF2-40B4-BE49-F238E27FC236}">
                <a16:creationId xmlns:a16="http://schemas.microsoft.com/office/drawing/2014/main" id="{DC76C78F-C506-43D6-A99D-0E7A56F0B674}"/>
              </a:ext>
            </a:extLst>
          </p:cNvPr>
          <p:cNvCxnSpPr>
            <a:cxnSpLocks/>
          </p:cNvCxnSpPr>
          <p:nvPr/>
        </p:nvCxnSpPr>
        <p:spPr>
          <a:xfrm>
            <a:off x="457888" y="3565135"/>
            <a:ext cx="60323" cy="0"/>
          </a:xfrm>
          <a:prstGeom prst="line">
            <a:avLst/>
          </a:prstGeom>
        </p:spPr>
        <p:style>
          <a:lnRef idx="1">
            <a:schemeClr val="accent1"/>
          </a:lnRef>
          <a:fillRef idx="0">
            <a:schemeClr val="accent1"/>
          </a:fillRef>
          <a:effectRef idx="0">
            <a:schemeClr val="accent1"/>
          </a:effectRef>
          <a:fontRef idx="minor">
            <a:schemeClr val="tx1"/>
          </a:fontRef>
        </p:style>
      </p:cxnSp>
      <p:sp>
        <p:nvSpPr>
          <p:cNvPr id="294" name="TextBox 293">
            <a:extLst>
              <a:ext uri="{FF2B5EF4-FFF2-40B4-BE49-F238E27FC236}">
                <a16:creationId xmlns:a16="http://schemas.microsoft.com/office/drawing/2014/main" id="{96EA46D2-1C71-4426-BD85-20C6D892D3CB}"/>
              </a:ext>
            </a:extLst>
          </p:cNvPr>
          <p:cNvSpPr txBox="1"/>
          <p:nvPr/>
        </p:nvSpPr>
        <p:spPr>
          <a:xfrm>
            <a:off x="283573" y="3468617"/>
            <a:ext cx="296330"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95" name="직선 연결선 294">
            <a:extLst>
              <a:ext uri="{FF2B5EF4-FFF2-40B4-BE49-F238E27FC236}">
                <a16:creationId xmlns:a16="http://schemas.microsoft.com/office/drawing/2014/main" id="{5ABBB251-7BE2-48A8-956E-586BB0CD17A1}"/>
              </a:ext>
            </a:extLst>
          </p:cNvPr>
          <p:cNvCxnSpPr>
            <a:cxnSpLocks/>
          </p:cNvCxnSpPr>
          <p:nvPr/>
        </p:nvCxnSpPr>
        <p:spPr>
          <a:xfrm>
            <a:off x="457888" y="3407605"/>
            <a:ext cx="603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CD80E30B-6622-4D45-931C-9E3DA0146F39}"/>
              </a:ext>
            </a:extLst>
          </p:cNvPr>
          <p:cNvSpPr txBox="1"/>
          <p:nvPr/>
        </p:nvSpPr>
        <p:spPr>
          <a:xfrm>
            <a:off x="283573" y="3311087"/>
            <a:ext cx="296330"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sp>
        <p:nvSpPr>
          <p:cNvPr id="298" name="직사각형 297">
            <a:extLst>
              <a:ext uri="{FF2B5EF4-FFF2-40B4-BE49-F238E27FC236}">
                <a16:creationId xmlns:a16="http://schemas.microsoft.com/office/drawing/2014/main" id="{8F9C9B84-192B-45FC-AC6F-710FAB9D2CEE}"/>
              </a:ext>
            </a:extLst>
          </p:cNvPr>
          <p:cNvSpPr/>
          <p:nvPr/>
        </p:nvSpPr>
        <p:spPr>
          <a:xfrm>
            <a:off x="329183" y="2838791"/>
            <a:ext cx="1315979" cy="1492752"/>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9" name="TextBox 298">
            <a:extLst>
              <a:ext uri="{FF2B5EF4-FFF2-40B4-BE49-F238E27FC236}">
                <a16:creationId xmlns:a16="http://schemas.microsoft.com/office/drawing/2014/main" id="{84A67BBA-19E0-4A47-B37B-1B79D1F9DE7C}"/>
              </a:ext>
            </a:extLst>
          </p:cNvPr>
          <p:cNvSpPr txBox="1"/>
          <p:nvPr/>
        </p:nvSpPr>
        <p:spPr>
          <a:xfrm>
            <a:off x="1215021" y="3857633"/>
            <a:ext cx="672312" cy="194990"/>
          </a:xfrm>
          <a:prstGeom prst="rect">
            <a:avLst/>
          </a:prstGeom>
          <a:noFill/>
        </p:spPr>
        <p:txBody>
          <a:bodyPr wrap="square" rtlCol="0">
            <a:spAutoFit/>
          </a:bodyPr>
          <a:lstStyle/>
          <a:p>
            <a:r>
              <a:rPr lang="en-US" altLang="ko-KR" sz="667" dirty="0"/>
              <a:t>IB: b-actin</a:t>
            </a:r>
            <a:endParaRPr lang="ko-KR" altLang="en-US" sz="667" dirty="0"/>
          </a:p>
        </p:txBody>
      </p:sp>
      <p:cxnSp>
        <p:nvCxnSpPr>
          <p:cNvPr id="300" name="직선 연결선 299">
            <a:extLst>
              <a:ext uri="{FF2B5EF4-FFF2-40B4-BE49-F238E27FC236}">
                <a16:creationId xmlns:a16="http://schemas.microsoft.com/office/drawing/2014/main" id="{83C33325-86F9-4C16-8E06-D367007090EE}"/>
              </a:ext>
            </a:extLst>
          </p:cNvPr>
          <p:cNvCxnSpPr>
            <a:cxnSpLocks/>
          </p:cNvCxnSpPr>
          <p:nvPr/>
        </p:nvCxnSpPr>
        <p:spPr>
          <a:xfrm>
            <a:off x="841217" y="3984587"/>
            <a:ext cx="60323" cy="0"/>
          </a:xfrm>
          <a:prstGeom prst="line">
            <a:avLst/>
          </a:prstGeom>
        </p:spPr>
        <p:style>
          <a:lnRef idx="1">
            <a:schemeClr val="accent1"/>
          </a:lnRef>
          <a:fillRef idx="0">
            <a:schemeClr val="accent1"/>
          </a:fillRef>
          <a:effectRef idx="0">
            <a:schemeClr val="accent1"/>
          </a:effectRef>
          <a:fontRef idx="minor">
            <a:schemeClr val="tx1"/>
          </a:fontRef>
        </p:style>
      </p:cxnSp>
      <p:sp>
        <p:nvSpPr>
          <p:cNvPr id="301" name="TextBox 300">
            <a:extLst>
              <a:ext uri="{FF2B5EF4-FFF2-40B4-BE49-F238E27FC236}">
                <a16:creationId xmlns:a16="http://schemas.microsoft.com/office/drawing/2014/main" id="{352DC600-A8FA-4724-B5B0-E7F995D6A49A}"/>
              </a:ext>
            </a:extLst>
          </p:cNvPr>
          <p:cNvSpPr txBox="1"/>
          <p:nvPr/>
        </p:nvSpPr>
        <p:spPr>
          <a:xfrm>
            <a:off x="667490" y="3897534"/>
            <a:ext cx="296330" cy="172996"/>
          </a:xfrm>
          <a:prstGeom prst="rect">
            <a:avLst/>
          </a:prstGeom>
          <a:noFill/>
        </p:spPr>
        <p:txBody>
          <a:bodyPr wrap="squar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02" name="직선 연결선 301">
            <a:extLst>
              <a:ext uri="{FF2B5EF4-FFF2-40B4-BE49-F238E27FC236}">
                <a16:creationId xmlns:a16="http://schemas.microsoft.com/office/drawing/2014/main" id="{8C5C6134-B857-4C6C-984B-B02F87982488}"/>
              </a:ext>
            </a:extLst>
          </p:cNvPr>
          <p:cNvCxnSpPr>
            <a:cxnSpLocks/>
          </p:cNvCxnSpPr>
          <p:nvPr/>
        </p:nvCxnSpPr>
        <p:spPr>
          <a:xfrm>
            <a:off x="841217" y="3866750"/>
            <a:ext cx="60323" cy="0"/>
          </a:xfrm>
          <a:prstGeom prst="line">
            <a:avLst/>
          </a:prstGeom>
        </p:spPr>
        <p:style>
          <a:lnRef idx="1">
            <a:schemeClr val="accent1"/>
          </a:lnRef>
          <a:fillRef idx="0">
            <a:schemeClr val="accent1"/>
          </a:fillRef>
          <a:effectRef idx="0">
            <a:schemeClr val="accent1"/>
          </a:effectRef>
          <a:fontRef idx="minor">
            <a:schemeClr val="tx1"/>
          </a:fontRef>
        </p:style>
      </p:cxnSp>
      <p:sp>
        <p:nvSpPr>
          <p:cNvPr id="303" name="TextBox 302">
            <a:extLst>
              <a:ext uri="{FF2B5EF4-FFF2-40B4-BE49-F238E27FC236}">
                <a16:creationId xmlns:a16="http://schemas.microsoft.com/office/drawing/2014/main" id="{05A9E2FD-B264-47B8-B844-9FD98F185768}"/>
              </a:ext>
            </a:extLst>
          </p:cNvPr>
          <p:cNvSpPr txBox="1"/>
          <p:nvPr/>
        </p:nvSpPr>
        <p:spPr>
          <a:xfrm>
            <a:off x="667490" y="3779697"/>
            <a:ext cx="296330" cy="172996"/>
          </a:xfrm>
          <a:prstGeom prst="rect">
            <a:avLst/>
          </a:prstGeom>
          <a:noFill/>
        </p:spPr>
        <p:txBody>
          <a:bodyPr wrap="squar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04" name="직선 연결선 303">
            <a:extLst>
              <a:ext uri="{FF2B5EF4-FFF2-40B4-BE49-F238E27FC236}">
                <a16:creationId xmlns:a16="http://schemas.microsoft.com/office/drawing/2014/main" id="{E6B1C01E-2962-4678-8FC5-C002795C3DDB}"/>
              </a:ext>
            </a:extLst>
          </p:cNvPr>
          <p:cNvCxnSpPr>
            <a:cxnSpLocks/>
          </p:cNvCxnSpPr>
          <p:nvPr/>
        </p:nvCxnSpPr>
        <p:spPr>
          <a:xfrm>
            <a:off x="835276" y="3771665"/>
            <a:ext cx="603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5" name="TextBox 304">
            <a:extLst>
              <a:ext uri="{FF2B5EF4-FFF2-40B4-BE49-F238E27FC236}">
                <a16:creationId xmlns:a16="http://schemas.microsoft.com/office/drawing/2014/main" id="{02F119A8-A7E0-4F8F-9BA6-C1251A99BF65}"/>
              </a:ext>
            </a:extLst>
          </p:cNvPr>
          <p:cNvSpPr txBox="1"/>
          <p:nvPr/>
        </p:nvSpPr>
        <p:spPr>
          <a:xfrm>
            <a:off x="660961" y="3675147"/>
            <a:ext cx="296330" cy="172996"/>
          </a:xfrm>
          <a:prstGeom prst="rect">
            <a:avLst/>
          </a:prstGeom>
          <a:noFill/>
        </p:spPr>
        <p:txBody>
          <a:bodyPr wrap="square" rtlCol="0">
            <a:spAutoFit/>
          </a:bodyPr>
          <a:lstStyle/>
          <a:p>
            <a:r>
              <a:rPr lang="en-US" altLang="ko-KR" sz="524" dirty="0">
                <a:solidFill>
                  <a:srgbClr val="FF0000"/>
                </a:solidFill>
              </a:rPr>
              <a:t>75</a:t>
            </a:r>
            <a:endParaRPr lang="ko-KR" altLang="en-US" sz="524" dirty="0">
              <a:solidFill>
                <a:srgbClr val="FF0000"/>
              </a:solidFill>
            </a:endParaRPr>
          </a:p>
        </p:txBody>
      </p:sp>
    </p:spTree>
    <p:extLst>
      <p:ext uri="{BB962C8B-B14F-4D97-AF65-F5344CB8AC3E}">
        <p14:creationId xmlns:p14="http://schemas.microsoft.com/office/powerpoint/2010/main" val="1025426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Box 146">
            <a:extLst>
              <a:ext uri="{FF2B5EF4-FFF2-40B4-BE49-F238E27FC236}">
                <a16:creationId xmlns:a16="http://schemas.microsoft.com/office/drawing/2014/main" id="{56AA4EA4-D541-4F3F-AF62-8BB123BAA949}"/>
              </a:ext>
            </a:extLst>
          </p:cNvPr>
          <p:cNvSpPr txBox="1"/>
          <p:nvPr/>
        </p:nvSpPr>
        <p:spPr>
          <a:xfrm>
            <a:off x="281887" y="3727336"/>
            <a:ext cx="1448277" cy="215444"/>
          </a:xfrm>
          <a:prstGeom prst="rect">
            <a:avLst/>
          </a:prstGeom>
          <a:noFill/>
        </p:spPr>
        <p:txBody>
          <a:bodyPr wrap="square" rtlCol="0">
            <a:spAutoFit/>
          </a:bodyPr>
          <a:lstStyle/>
          <a:p>
            <a:r>
              <a:rPr lang="en-US" altLang="ko-KR" sz="800" b="1" dirty="0"/>
              <a:t>Supple Fig</a:t>
            </a:r>
            <a:r>
              <a:rPr lang="en-US" altLang="ko-KR" sz="762" b="1" dirty="0"/>
              <a:t> </a:t>
            </a:r>
            <a:r>
              <a:rPr lang="en-US" altLang="ko-KR" sz="800" b="1" dirty="0"/>
              <a:t>12b</a:t>
            </a:r>
            <a:endParaRPr lang="ko-KR" altLang="en-US" sz="762" b="1" dirty="0"/>
          </a:p>
        </p:txBody>
      </p:sp>
      <p:sp>
        <p:nvSpPr>
          <p:cNvPr id="149" name="TextBox 148">
            <a:extLst>
              <a:ext uri="{FF2B5EF4-FFF2-40B4-BE49-F238E27FC236}">
                <a16:creationId xmlns:a16="http://schemas.microsoft.com/office/drawing/2014/main" id="{AE4C4CA2-3A18-44BB-8886-AAB56C899DEE}"/>
              </a:ext>
            </a:extLst>
          </p:cNvPr>
          <p:cNvSpPr txBox="1"/>
          <p:nvPr/>
        </p:nvSpPr>
        <p:spPr>
          <a:xfrm>
            <a:off x="5229200" y="344488"/>
            <a:ext cx="1329210" cy="253916"/>
          </a:xfrm>
          <a:prstGeom prst="rect">
            <a:avLst/>
          </a:prstGeom>
          <a:noFill/>
        </p:spPr>
        <p:txBody>
          <a:bodyPr wrap="none" rtlCol="0">
            <a:spAutoFit/>
          </a:bodyPr>
          <a:lstStyle/>
          <a:p>
            <a:pPr algn="r"/>
            <a:r>
              <a:rPr lang="en-US" altLang="ko-KR" sz="1050" b="1" dirty="0">
                <a:latin typeface="Arial" panose="020B0604020202020204" pitchFamily="34" charset="0"/>
                <a:cs typeface="Arial" panose="020B0604020202020204" pitchFamily="34" charset="0"/>
              </a:rPr>
              <a:t>Uncropped Scans</a:t>
            </a:r>
            <a:endParaRPr lang="ko-KR" altLang="en-US" sz="1050" b="1" dirty="0">
              <a:latin typeface="Arial" panose="020B0604020202020204" pitchFamily="34" charset="0"/>
              <a:cs typeface="Arial" panose="020B0604020202020204" pitchFamily="34" charset="0"/>
            </a:endParaRPr>
          </a:p>
        </p:txBody>
      </p:sp>
      <p:sp>
        <p:nvSpPr>
          <p:cNvPr id="152" name="TextBox 151">
            <a:extLst>
              <a:ext uri="{FF2B5EF4-FFF2-40B4-BE49-F238E27FC236}">
                <a16:creationId xmlns:a16="http://schemas.microsoft.com/office/drawing/2014/main" id="{CD191485-7CE2-41AC-92E4-95C3211F63C4}"/>
              </a:ext>
            </a:extLst>
          </p:cNvPr>
          <p:cNvSpPr txBox="1"/>
          <p:nvPr/>
        </p:nvSpPr>
        <p:spPr>
          <a:xfrm>
            <a:off x="281887" y="720673"/>
            <a:ext cx="1344415" cy="215444"/>
          </a:xfrm>
          <a:prstGeom prst="rect">
            <a:avLst/>
          </a:prstGeom>
          <a:noFill/>
        </p:spPr>
        <p:txBody>
          <a:bodyPr wrap="square" rtlCol="0">
            <a:spAutoFit/>
          </a:bodyPr>
          <a:lstStyle/>
          <a:p>
            <a:r>
              <a:rPr lang="en-US" altLang="ko-KR" sz="800" b="1" dirty="0"/>
              <a:t>Supple Fig 11a</a:t>
            </a:r>
            <a:endParaRPr lang="ko-KR" altLang="en-US" sz="800" b="1" dirty="0"/>
          </a:p>
        </p:txBody>
      </p:sp>
      <p:sp>
        <p:nvSpPr>
          <p:cNvPr id="223" name="TextBox 222">
            <a:extLst>
              <a:ext uri="{FF2B5EF4-FFF2-40B4-BE49-F238E27FC236}">
                <a16:creationId xmlns:a16="http://schemas.microsoft.com/office/drawing/2014/main" id="{6BF9F342-BE40-4C31-8E70-4A876944EE91}"/>
              </a:ext>
            </a:extLst>
          </p:cNvPr>
          <p:cNvSpPr txBox="1"/>
          <p:nvPr/>
        </p:nvSpPr>
        <p:spPr>
          <a:xfrm>
            <a:off x="3490048" y="3727644"/>
            <a:ext cx="1213912" cy="215444"/>
          </a:xfrm>
          <a:prstGeom prst="rect">
            <a:avLst/>
          </a:prstGeom>
          <a:noFill/>
        </p:spPr>
        <p:txBody>
          <a:bodyPr wrap="square" rtlCol="0">
            <a:spAutoFit/>
          </a:bodyPr>
          <a:lstStyle/>
          <a:p>
            <a:r>
              <a:rPr lang="en-US" altLang="ko-KR" sz="800" b="1" dirty="0"/>
              <a:t>Supple Fig 14</a:t>
            </a:r>
            <a:endParaRPr lang="ko-KR" altLang="en-US" sz="800" b="1" dirty="0"/>
          </a:p>
        </p:txBody>
      </p:sp>
      <p:sp>
        <p:nvSpPr>
          <p:cNvPr id="234" name="TextBox 233">
            <a:extLst>
              <a:ext uri="{FF2B5EF4-FFF2-40B4-BE49-F238E27FC236}">
                <a16:creationId xmlns:a16="http://schemas.microsoft.com/office/drawing/2014/main" id="{53864910-46DA-48FF-91D0-B6A5F587F02C}"/>
              </a:ext>
            </a:extLst>
          </p:cNvPr>
          <p:cNvSpPr txBox="1"/>
          <p:nvPr/>
        </p:nvSpPr>
        <p:spPr>
          <a:xfrm>
            <a:off x="281887" y="5090532"/>
            <a:ext cx="1644945" cy="215444"/>
          </a:xfrm>
          <a:prstGeom prst="rect">
            <a:avLst/>
          </a:prstGeom>
          <a:noFill/>
        </p:spPr>
        <p:txBody>
          <a:bodyPr wrap="square" rtlCol="0">
            <a:spAutoFit/>
          </a:bodyPr>
          <a:lstStyle/>
          <a:p>
            <a:r>
              <a:rPr lang="en-US" altLang="ko-KR" sz="800" b="1" dirty="0"/>
              <a:t>Supple Fig 15c</a:t>
            </a:r>
            <a:endParaRPr lang="ko-KR" altLang="en-US" sz="800" b="1" dirty="0"/>
          </a:p>
        </p:txBody>
      </p:sp>
      <p:sp>
        <p:nvSpPr>
          <p:cNvPr id="235" name="TextBox 234">
            <a:extLst>
              <a:ext uri="{FF2B5EF4-FFF2-40B4-BE49-F238E27FC236}">
                <a16:creationId xmlns:a16="http://schemas.microsoft.com/office/drawing/2014/main" id="{9CDA8ED5-1C2A-4185-9486-1E47C19429F5}"/>
              </a:ext>
            </a:extLst>
          </p:cNvPr>
          <p:cNvSpPr txBox="1"/>
          <p:nvPr/>
        </p:nvSpPr>
        <p:spPr>
          <a:xfrm>
            <a:off x="2283676" y="5113840"/>
            <a:ext cx="1336982" cy="215444"/>
          </a:xfrm>
          <a:prstGeom prst="rect">
            <a:avLst/>
          </a:prstGeom>
          <a:noFill/>
        </p:spPr>
        <p:txBody>
          <a:bodyPr wrap="square" rtlCol="0">
            <a:spAutoFit/>
          </a:bodyPr>
          <a:lstStyle/>
          <a:p>
            <a:r>
              <a:rPr lang="en-US" altLang="ko-KR" sz="800" b="1" dirty="0"/>
              <a:t>Supple Fig 15d</a:t>
            </a:r>
            <a:endParaRPr lang="ko-KR" altLang="en-US" sz="800" b="1" dirty="0"/>
          </a:p>
        </p:txBody>
      </p:sp>
      <p:sp>
        <p:nvSpPr>
          <p:cNvPr id="251" name="TextBox 250">
            <a:extLst>
              <a:ext uri="{FF2B5EF4-FFF2-40B4-BE49-F238E27FC236}">
                <a16:creationId xmlns:a16="http://schemas.microsoft.com/office/drawing/2014/main" id="{79C94AE4-A138-4212-BC26-B7ECE0AEC868}"/>
              </a:ext>
            </a:extLst>
          </p:cNvPr>
          <p:cNvSpPr txBox="1"/>
          <p:nvPr/>
        </p:nvSpPr>
        <p:spPr>
          <a:xfrm>
            <a:off x="2302398" y="6695797"/>
            <a:ext cx="651470" cy="338554"/>
          </a:xfrm>
          <a:prstGeom prst="rect">
            <a:avLst/>
          </a:prstGeom>
          <a:noFill/>
        </p:spPr>
        <p:txBody>
          <a:bodyPr wrap="square" rtlCol="0">
            <a:spAutoFit/>
          </a:bodyPr>
          <a:lstStyle/>
          <a:p>
            <a:r>
              <a:rPr lang="en-US" altLang="ko-KR" sz="800" b="1" dirty="0"/>
              <a:t>Supple Fig 15e</a:t>
            </a:r>
            <a:endParaRPr lang="ko-KR" altLang="en-US" sz="800" b="1" dirty="0"/>
          </a:p>
        </p:txBody>
      </p:sp>
      <p:sp>
        <p:nvSpPr>
          <p:cNvPr id="252" name="TextBox 251">
            <a:extLst>
              <a:ext uri="{FF2B5EF4-FFF2-40B4-BE49-F238E27FC236}">
                <a16:creationId xmlns:a16="http://schemas.microsoft.com/office/drawing/2014/main" id="{276EC125-9818-4CEE-BCBC-406C936D0C7F}"/>
              </a:ext>
            </a:extLst>
          </p:cNvPr>
          <p:cNvSpPr txBox="1"/>
          <p:nvPr/>
        </p:nvSpPr>
        <p:spPr>
          <a:xfrm>
            <a:off x="4688024" y="5111527"/>
            <a:ext cx="1362823" cy="215444"/>
          </a:xfrm>
          <a:prstGeom prst="rect">
            <a:avLst/>
          </a:prstGeom>
          <a:noFill/>
        </p:spPr>
        <p:txBody>
          <a:bodyPr wrap="square" rtlCol="0">
            <a:spAutoFit/>
          </a:bodyPr>
          <a:lstStyle/>
          <a:p>
            <a:r>
              <a:rPr lang="en-US" altLang="ko-KR" sz="800" b="1" dirty="0"/>
              <a:t>Supple Fig 16b</a:t>
            </a:r>
            <a:endParaRPr lang="ko-KR" altLang="en-US" sz="800" b="1" dirty="0"/>
          </a:p>
        </p:txBody>
      </p:sp>
      <p:grpSp>
        <p:nvGrpSpPr>
          <p:cNvPr id="444" name="그룹 443">
            <a:extLst>
              <a:ext uri="{FF2B5EF4-FFF2-40B4-BE49-F238E27FC236}">
                <a16:creationId xmlns:a16="http://schemas.microsoft.com/office/drawing/2014/main" id="{F76570CB-A355-4F44-B056-CCD8AB1DA13C}"/>
              </a:ext>
            </a:extLst>
          </p:cNvPr>
          <p:cNvGrpSpPr/>
          <p:nvPr/>
        </p:nvGrpSpPr>
        <p:grpSpPr>
          <a:xfrm>
            <a:off x="336950" y="985657"/>
            <a:ext cx="6315292" cy="2671199"/>
            <a:chOff x="448368" y="893469"/>
            <a:chExt cx="6315292" cy="2671199"/>
          </a:xfrm>
        </p:grpSpPr>
        <p:pic>
          <p:nvPicPr>
            <p:cNvPr id="148" name="그림 147">
              <a:extLst>
                <a:ext uri="{FF2B5EF4-FFF2-40B4-BE49-F238E27FC236}">
                  <a16:creationId xmlns:a16="http://schemas.microsoft.com/office/drawing/2014/main" id="{A9C55468-EE33-4165-A73E-50204A26E92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455" t="15944" r="18360" b="38583"/>
            <a:stretch/>
          </p:blipFill>
          <p:spPr>
            <a:xfrm>
              <a:off x="5070963" y="2488500"/>
              <a:ext cx="1195445" cy="777120"/>
            </a:xfrm>
            <a:prstGeom prst="rect">
              <a:avLst/>
            </a:prstGeom>
          </p:spPr>
        </p:pic>
        <p:sp>
          <p:nvSpPr>
            <p:cNvPr id="150" name="직사각형 149">
              <a:extLst>
                <a:ext uri="{FF2B5EF4-FFF2-40B4-BE49-F238E27FC236}">
                  <a16:creationId xmlns:a16="http://schemas.microsoft.com/office/drawing/2014/main" id="{E9889FE6-C873-4DA5-9944-DF88EF81241E}"/>
                </a:ext>
              </a:extLst>
            </p:cNvPr>
            <p:cNvSpPr/>
            <p:nvPr/>
          </p:nvSpPr>
          <p:spPr>
            <a:xfrm>
              <a:off x="5395956" y="2733630"/>
              <a:ext cx="45291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51" name="TextBox 150">
              <a:extLst>
                <a:ext uri="{FF2B5EF4-FFF2-40B4-BE49-F238E27FC236}">
                  <a16:creationId xmlns:a16="http://schemas.microsoft.com/office/drawing/2014/main" id="{2AF929E6-C3A8-4995-9B28-9FC7B07C413C}"/>
                </a:ext>
              </a:extLst>
            </p:cNvPr>
            <p:cNvSpPr txBox="1"/>
            <p:nvPr/>
          </p:nvSpPr>
          <p:spPr>
            <a:xfrm>
              <a:off x="6266408" y="2711636"/>
              <a:ext cx="425116" cy="194990"/>
            </a:xfrm>
            <a:prstGeom prst="rect">
              <a:avLst/>
            </a:prstGeom>
            <a:noFill/>
          </p:spPr>
          <p:txBody>
            <a:bodyPr wrap="none" rtlCol="0">
              <a:spAutoFit/>
            </a:bodyPr>
            <a:lstStyle/>
            <a:p>
              <a:r>
                <a:rPr lang="en-US" altLang="ko-KR" sz="667" dirty="0"/>
                <a:t>IB: HA</a:t>
              </a:r>
              <a:endParaRPr lang="ko-KR" altLang="en-US" sz="667" dirty="0"/>
            </a:p>
          </p:txBody>
        </p:sp>
        <p:cxnSp>
          <p:nvCxnSpPr>
            <p:cNvPr id="153" name="직선 연결선 152">
              <a:extLst>
                <a:ext uri="{FF2B5EF4-FFF2-40B4-BE49-F238E27FC236}">
                  <a16:creationId xmlns:a16="http://schemas.microsoft.com/office/drawing/2014/main" id="{C89F0B51-0DD1-4C3C-AC79-25B9C3D3045A}"/>
                </a:ext>
              </a:extLst>
            </p:cNvPr>
            <p:cNvCxnSpPr/>
            <p:nvPr/>
          </p:nvCxnSpPr>
          <p:spPr>
            <a:xfrm>
              <a:off x="5310953" y="2709946"/>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직선 연결선 153">
              <a:extLst>
                <a:ext uri="{FF2B5EF4-FFF2-40B4-BE49-F238E27FC236}">
                  <a16:creationId xmlns:a16="http://schemas.microsoft.com/office/drawing/2014/main" id="{17E34548-BF4A-4304-9650-73B6602D67F8}"/>
                </a:ext>
              </a:extLst>
            </p:cNvPr>
            <p:cNvCxnSpPr/>
            <p:nvPr/>
          </p:nvCxnSpPr>
          <p:spPr>
            <a:xfrm>
              <a:off x="5310953" y="285766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55" name="TextBox 154">
              <a:extLst>
                <a:ext uri="{FF2B5EF4-FFF2-40B4-BE49-F238E27FC236}">
                  <a16:creationId xmlns:a16="http://schemas.microsoft.com/office/drawing/2014/main" id="{E038FD9D-DEE8-427E-98D9-AFF2944B844D}"/>
                </a:ext>
              </a:extLst>
            </p:cNvPr>
            <p:cNvSpPr txBox="1"/>
            <p:nvPr/>
          </p:nvSpPr>
          <p:spPr>
            <a:xfrm>
              <a:off x="5090067" y="2625221"/>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156" name="TextBox 155">
              <a:extLst>
                <a:ext uri="{FF2B5EF4-FFF2-40B4-BE49-F238E27FC236}">
                  <a16:creationId xmlns:a16="http://schemas.microsoft.com/office/drawing/2014/main" id="{F3A0BE0B-9461-4F70-89D4-21F0E94D5219}"/>
                </a:ext>
              </a:extLst>
            </p:cNvPr>
            <p:cNvSpPr txBox="1"/>
            <p:nvPr/>
          </p:nvSpPr>
          <p:spPr>
            <a:xfrm>
              <a:off x="5089505" y="2756303"/>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157" name="직선 연결선 156">
              <a:extLst>
                <a:ext uri="{FF2B5EF4-FFF2-40B4-BE49-F238E27FC236}">
                  <a16:creationId xmlns:a16="http://schemas.microsoft.com/office/drawing/2014/main" id="{6C07C342-D011-46C1-856B-B30DE1A243E2}"/>
                </a:ext>
              </a:extLst>
            </p:cNvPr>
            <p:cNvCxnSpPr/>
            <p:nvPr/>
          </p:nvCxnSpPr>
          <p:spPr>
            <a:xfrm>
              <a:off x="5310953" y="297767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E5B63EFA-6DA2-4E68-AF0A-E43D3F6257E4}"/>
                </a:ext>
              </a:extLst>
            </p:cNvPr>
            <p:cNvSpPr txBox="1"/>
            <p:nvPr/>
          </p:nvSpPr>
          <p:spPr>
            <a:xfrm>
              <a:off x="5093898" y="2894402"/>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pic>
          <p:nvPicPr>
            <p:cNvPr id="159" name="그림 158">
              <a:extLst>
                <a:ext uri="{FF2B5EF4-FFF2-40B4-BE49-F238E27FC236}">
                  <a16:creationId xmlns:a16="http://schemas.microsoft.com/office/drawing/2014/main" id="{F1F632B0-0AD0-4F68-A0F0-F50E799ACD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903" t="25352" r="5843" b="34705"/>
            <a:stretch/>
          </p:blipFill>
          <p:spPr>
            <a:xfrm>
              <a:off x="3678807" y="2590184"/>
              <a:ext cx="911402" cy="533859"/>
            </a:xfrm>
            <a:prstGeom prst="rect">
              <a:avLst/>
            </a:prstGeom>
          </p:spPr>
        </p:pic>
        <p:sp>
          <p:nvSpPr>
            <p:cNvPr id="160" name="직사각형 159">
              <a:extLst>
                <a:ext uri="{FF2B5EF4-FFF2-40B4-BE49-F238E27FC236}">
                  <a16:creationId xmlns:a16="http://schemas.microsoft.com/office/drawing/2014/main" id="{8FA3517B-2CCF-45F0-AD2F-C3D45011F733}"/>
                </a:ext>
              </a:extLst>
            </p:cNvPr>
            <p:cNvSpPr/>
            <p:nvPr/>
          </p:nvSpPr>
          <p:spPr>
            <a:xfrm>
              <a:off x="3685734" y="2872115"/>
              <a:ext cx="45291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61" name="TextBox 160">
              <a:extLst>
                <a:ext uri="{FF2B5EF4-FFF2-40B4-BE49-F238E27FC236}">
                  <a16:creationId xmlns:a16="http://schemas.microsoft.com/office/drawing/2014/main" id="{A8A487CA-D57A-418C-9D14-B94949F347F1}"/>
                </a:ext>
              </a:extLst>
            </p:cNvPr>
            <p:cNvSpPr txBox="1"/>
            <p:nvPr/>
          </p:nvSpPr>
          <p:spPr>
            <a:xfrm>
              <a:off x="4609802" y="2621400"/>
              <a:ext cx="495649" cy="297646"/>
            </a:xfrm>
            <a:prstGeom prst="rect">
              <a:avLst/>
            </a:prstGeom>
            <a:noFill/>
          </p:spPr>
          <p:txBody>
            <a:bodyPr wrap="none" rtlCol="0">
              <a:spAutoFit/>
            </a:bodyPr>
            <a:lstStyle/>
            <a:p>
              <a:r>
                <a:rPr lang="en-US" altLang="ko-KR" sz="667" dirty="0"/>
                <a:t>IP : Myc</a:t>
              </a:r>
            </a:p>
            <a:p>
              <a:r>
                <a:rPr lang="en-US" altLang="ko-KR" sz="667" dirty="0"/>
                <a:t>IB : Myc</a:t>
              </a:r>
              <a:endParaRPr lang="ko-KR" altLang="en-US" sz="667" dirty="0"/>
            </a:p>
          </p:txBody>
        </p:sp>
        <p:pic>
          <p:nvPicPr>
            <p:cNvPr id="162" name="그림 161">
              <a:extLst>
                <a:ext uri="{FF2B5EF4-FFF2-40B4-BE49-F238E27FC236}">
                  <a16:creationId xmlns:a16="http://schemas.microsoft.com/office/drawing/2014/main" id="{182153E1-5AC8-4767-863B-2F98259CF9BA}"/>
                </a:ext>
              </a:extLst>
            </p:cNvPr>
            <p:cNvPicPr>
              <a:picLocks noChangeAspect="1"/>
            </p:cNvPicPr>
            <p:nvPr/>
          </p:nvPicPr>
          <p:blipFill rotWithShape="1">
            <a:blip r:embed="rId4"/>
            <a:srcRect l="-25263" t="8237" r="2523" b="25928"/>
            <a:stretch/>
          </p:blipFill>
          <p:spPr>
            <a:xfrm rot="-120000">
              <a:off x="5084481" y="1496354"/>
              <a:ext cx="1108458" cy="1016303"/>
            </a:xfrm>
            <a:prstGeom prst="rect">
              <a:avLst/>
            </a:prstGeom>
          </p:spPr>
        </p:pic>
        <p:sp>
          <p:nvSpPr>
            <p:cNvPr id="163" name="직사각형 162">
              <a:extLst>
                <a:ext uri="{FF2B5EF4-FFF2-40B4-BE49-F238E27FC236}">
                  <a16:creationId xmlns:a16="http://schemas.microsoft.com/office/drawing/2014/main" id="{56DA3B0F-DADC-43E9-8E97-EB96E23205FA}"/>
                </a:ext>
              </a:extLst>
            </p:cNvPr>
            <p:cNvSpPr/>
            <p:nvPr/>
          </p:nvSpPr>
          <p:spPr>
            <a:xfrm>
              <a:off x="5373727" y="1887268"/>
              <a:ext cx="45291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64" name="TextBox 163">
              <a:extLst>
                <a:ext uri="{FF2B5EF4-FFF2-40B4-BE49-F238E27FC236}">
                  <a16:creationId xmlns:a16="http://schemas.microsoft.com/office/drawing/2014/main" id="{0F7A1325-E305-48FD-B6E5-C9A2EFAFF8C4}"/>
                </a:ext>
              </a:extLst>
            </p:cNvPr>
            <p:cNvSpPr txBox="1"/>
            <p:nvPr/>
          </p:nvSpPr>
          <p:spPr>
            <a:xfrm>
              <a:off x="6266408" y="1775771"/>
              <a:ext cx="497252" cy="194990"/>
            </a:xfrm>
            <a:prstGeom prst="rect">
              <a:avLst/>
            </a:prstGeom>
            <a:noFill/>
          </p:spPr>
          <p:txBody>
            <a:bodyPr wrap="none" rtlCol="0">
              <a:spAutoFit/>
            </a:bodyPr>
            <a:lstStyle/>
            <a:p>
              <a:r>
                <a:rPr lang="en-US" altLang="ko-KR" sz="667" dirty="0"/>
                <a:t>IB : Myc</a:t>
              </a:r>
              <a:endParaRPr lang="ko-KR" altLang="en-US" sz="667" dirty="0"/>
            </a:p>
          </p:txBody>
        </p:sp>
        <p:pic>
          <p:nvPicPr>
            <p:cNvPr id="165" name="그림 164">
              <a:extLst>
                <a:ext uri="{FF2B5EF4-FFF2-40B4-BE49-F238E27FC236}">
                  <a16:creationId xmlns:a16="http://schemas.microsoft.com/office/drawing/2014/main" id="{D582AAEA-F242-40CE-B7DD-4DBF749B64A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657" t="12407" r="4951" b="48540"/>
            <a:stretch/>
          </p:blipFill>
          <p:spPr>
            <a:xfrm>
              <a:off x="3657407" y="1606427"/>
              <a:ext cx="932802" cy="906230"/>
            </a:xfrm>
            <a:prstGeom prst="rect">
              <a:avLst/>
            </a:prstGeom>
          </p:spPr>
        </p:pic>
        <p:sp>
          <p:nvSpPr>
            <p:cNvPr id="166" name="직사각형 165">
              <a:extLst>
                <a:ext uri="{FF2B5EF4-FFF2-40B4-BE49-F238E27FC236}">
                  <a16:creationId xmlns:a16="http://schemas.microsoft.com/office/drawing/2014/main" id="{1DA43DC2-178F-43FD-BDDD-7A0C72F8F39E}"/>
                </a:ext>
              </a:extLst>
            </p:cNvPr>
            <p:cNvSpPr/>
            <p:nvPr/>
          </p:nvSpPr>
          <p:spPr>
            <a:xfrm>
              <a:off x="3685734" y="1775350"/>
              <a:ext cx="45291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67" name="TextBox 166">
              <a:extLst>
                <a:ext uri="{FF2B5EF4-FFF2-40B4-BE49-F238E27FC236}">
                  <a16:creationId xmlns:a16="http://schemas.microsoft.com/office/drawing/2014/main" id="{FFAEE9A9-4EFC-4F10-AEF7-EEA67F1C60CD}"/>
                </a:ext>
              </a:extLst>
            </p:cNvPr>
            <p:cNvSpPr txBox="1"/>
            <p:nvPr/>
          </p:nvSpPr>
          <p:spPr>
            <a:xfrm>
              <a:off x="4609802" y="1819076"/>
              <a:ext cx="495649" cy="297646"/>
            </a:xfrm>
            <a:prstGeom prst="rect">
              <a:avLst/>
            </a:prstGeom>
            <a:noFill/>
          </p:spPr>
          <p:txBody>
            <a:bodyPr wrap="none" rtlCol="0">
              <a:spAutoFit/>
            </a:bodyPr>
            <a:lstStyle/>
            <a:p>
              <a:r>
                <a:rPr lang="en-US" altLang="ko-KR" sz="667" dirty="0"/>
                <a:t>IP : Myc</a:t>
              </a:r>
            </a:p>
            <a:p>
              <a:r>
                <a:rPr lang="en-US" altLang="ko-KR" sz="667" dirty="0"/>
                <a:t>IB : HA</a:t>
              </a:r>
              <a:endParaRPr lang="ko-KR" altLang="en-US" sz="667" dirty="0"/>
            </a:p>
          </p:txBody>
        </p:sp>
        <p:cxnSp>
          <p:nvCxnSpPr>
            <p:cNvPr id="168" name="직선 연결선 167">
              <a:extLst>
                <a:ext uri="{FF2B5EF4-FFF2-40B4-BE49-F238E27FC236}">
                  <a16:creationId xmlns:a16="http://schemas.microsoft.com/office/drawing/2014/main" id="{35EB49E9-C182-430C-AB4B-A21A59F64327}"/>
                </a:ext>
              </a:extLst>
            </p:cNvPr>
            <p:cNvCxnSpPr/>
            <p:nvPr/>
          </p:nvCxnSpPr>
          <p:spPr>
            <a:xfrm>
              <a:off x="3585567" y="1763126"/>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9" name="직선 연결선 168">
              <a:extLst>
                <a:ext uri="{FF2B5EF4-FFF2-40B4-BE49-F238E27FC236}">
                  <a16:creationId xmlns:a16="http://schemas.microsoft.com/office/drawing/2014/main" id="{23908578-B4BF-4F3E-A6B3-BDD0986F14D8}"/>
                </a:ext>
              </a:extLst>
            </p:cNvPr>
            <p:cNvCxnSpPr/>
            <p:nvPr/>
          </p:nvCxnSpPr>
          <p:spPr>
            <a:xfrm>
              <a:off x="3585567" y="191084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362B7F98-8270-412B-BCF8-740CE60B42B6}"/>
                </a:ext>
              </a:extLst>
            </p:cNvPr>
            <p:cNvSpPr txBox="1"/>
            <p:nvPr/>
          </p:nvSpPr>
          <p:spPr>
            <a:xfrm>
              <a:off x="3364681" y="1678401"/>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171" name="TextBox 170">
              <a:extLst>
                <a:ext uri="{FF2B5EF4-FFF2-40B4-BE49-F238E27FC236}">
                  <a16:creationId xmlns:a16="http://schemas.microsoft.com/office/drawing/2014/main" id="{ED9DBBE1-D946-42EF-B1C7-8AF5C22AF849}"/>
                </a:ext>
              </a:extLst>
            </p:cNvPr>
            <p:cNvSpPr txBox="1"/>
            <p:nvPr/>
          </p:nvSpPr>
          <p:spPr>
            <a:xfrm>
              <a:off x="3364119" y="1809483"/>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172" name="직선 연결선 171">
              <a:extLst>
                <a:ext uri="{FF2B5EF4-FFF2-40B4-BE49-F238E27FC236}">
                  <a16:creationId xmlns:a16="http://schemas.microsoft.com/office/drawing/2014/main" id="{DF67846F-F75A-42D7-AD9F-3ABC8677C42C}"/>
                </a:ext>
              </a:extLst>
            </p:cNvPr>
            <p:cNvCxnSpPr/>
            <p:nvPr/>
          </p:nvCxnSpPr>
          <p:spPr>
            <a:xfrm>
              <a:off x="3585567" y="203085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73" name="TextBox 172">
              <a:extLst>
                <a:ext uri="{FF2B5EF4-FFF2-40B4-BE49-F238E27FC236}">
                  <a16:creationId xmlns:a16="http://schemas.microsoft.com/office/drawing/2014/main" id="{9610EDDA-A1DD-4556-9A7F-010916EF13E2}"/>
                </a:ext>
              </a:extLst>
            </p:cNvPr>
            <p:cNvSpPr txBox="1"/>
            <p:nvPr/>
          </p:nvSpPr>
          <p:spPr>
            <a:xfrm>
              <a:off x="3368512" y="1947582"/>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sp>
          <p:nvSpPr>
            <p:cNvPr id="174" name="TextBox 173">
              <a:extLst>
                <a:ext uri="{FF2B5EF4-FFF2-40B4-BE49-F238E27FC236}">
                  <a16:creationId xmlns:a16="http://schemas.microsoft.com/office/drawing/2014/main" id="{A772AED1-6768-45D8-AAC8-A85D57AB65B4}"/>
                </a:ext>
              </a:extLst>
            </p:cNvPr>
            <p:cNvSpPr txBox="1"/>
            <p:nvPr/>
          </p:nvSpPr>
          <p:spPr>
            <a:xfrm>
              <a:off x="4408484" y="1078961"/>
              <a:ext cx="1574231" cy="415498"/>
            </a:xfrm>
            <a:prstGeom prst="rect">
              <a:avLst/>
            </a:prstGeom>
            <a:noFill/>
          </p:spPr>
          <p:txBody>
            <a:bodyPr wrap="square" rtlCol="0">
              <a:spAutoFit/>
            </a:bodyPr>
            <a:lstStyle/>
            <a:p>
              <a:r>
                <a:rPr lang="en-US" altLang="ko-KR" sz="700" dirty="0"/>
                <a:t>2</a:t>
              </a:r>
              <a:r>
                <a:rPr lang="en-US" altLang="ko-KR" sz="700" baseline="30000" dirty="0"/>
                <a:t>nd</a:t>
              </a:r>
              <a:r>
                <a:rPr lang="en-US" altLang="ko-KR" sz="700" dirty="0"/>
                <a:t> lane : myc-Smad3</a:t>
              </a:r>
              <a:br>
                <a:rPr lang="en-US" altLang="ko-KR" sz="700" dirty="0"/>
              </a:br>
              <a:r>
                <a:rPr lang="en-US" altLang="ko-KR" sz="700" dirty="0"/>
                <a:t>3</a:t>
              </a:r>
              <a:r>
                <a:rPr lang="en-US" altLang="ko-KR" sz="700" baseline="30000" dirty="0"/>
                <a:t>rd</a:t>
              </a:r>
              <a:r>
                <a:rPr lang="en-US" altLang="ko-KR" sz="700" dirty="0"/>
                <a:t> lane : myc-Gsk3b</a:t>
              </a:r>
            </a:p>
            <a:p>
              <a:r>
                <a:rPr lang="en-US" altLang="ko-KR" sz="700" dirty="0"/>
                <a:t>4</a:t>
              </a:r>
              <a:r>
                <a:rPr lang="en-US" altLang="ko-KR" sz="700" baseline="30000" dirty="0"/>
                <a:t>th</a:t>
              </a:r>
              <a:r>
                <a:rPr lang="en-US" altLang="ko-KR" sz="700" dirty="0"/>
                <a:t> lane: myc-Sox9</a:t>
              </a:r>
              <a:endParaRPr lang="ko-KR" altLang="en-US" sz="700" dirty="0"/>
            </a:p>
          </p:txBody>
        </p:sp>
        <p:cxnSp>
          <p:nvCxnSpPr>
            <p:cNvPr id="175" name="직선 연결선 174">
              <a:extLst>
                <a:ext uri="{FF2B5EF4-FFF2-40B4-BE49-F238E27FC236}">
                  <a16:creationId xmlns:a16="http://schemas.microsoft.com/office/drawing/2014/main" id="{EB453F56-0A6D-4504-9721-F9DBC94789C7}"/>
                </a:ext>
              </a:extLst>
            </p:cNvPr>
            <p:cNvCxnSpPr/>
            <p:nvPr/>
          </p:nvCxnSpPr>
          <p:spPr>
            <a:xfrm>
              <a:off x="5310953" y="1955314"/>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F07AB80E-57B6-43F3-A9CD-649B2B46B86D}"/>
                </a:ext>
              </a:extLst>
            </p:cNvPr>
            <p:cNvSpPr txBox="1"/>
            <p:nvPr/>
          </p:nvSpPr>
          <p:spPr>
            <a:xfrm>
              <a:off x="5093898" y="1872037"/>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77" name="직선 연결선 176">
              <a:extLst>
                <a:ext uri="{FF2B5EF4-FFF2-40B4-BE49-F238E27FC236}">
                  <a16:creationId xmlns:a16="http://schemas.microsoft.com/office/drawing/2014/main" id="{25AAE322-374F-4894-B26D-F9308A3D5D29}"/>
                </a:ext>
              </a:extLst>
            </p:cNvPr>
            <p:cNvCxnSpPr/>
            <p:nvPr/>
          </p:nvCxnSpPr>
          <p:spPr>
            <a:xfrm>
              <a:off x="5287948" y="2087464"/>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C7334D78-07CE-4B2F-8999-EE758C289714}"/>
                </a:ext>
              </a:extLst>
            </p:cNvPr>
            <p:cNvSpPr txBox="1"/>
            <p:nvPr/>
          </p:nvSpPr>
          <p:spPr>
            <a:xfrm>
              <a:off x="5092719" y="1986477"/>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179" name="직선 연결선 178">
              <a:extLst>
                <a:ext uri="{FF2B5EF4-FFF2-40B4-BE49-F238E27FC236}">
                  <a16:creationId xmlns:a16="http://schemas.microsoft.com/office/drawing/2014/main" id="{B8E1FB9C-76B7-4B24-85FB-2FB333D62BF8}"/>
                </a:ext>
              </a:extLst>
            </p:cNvPr>
            <p:cNvCxnSpPr/>
            <p:nvPr/>
          </p:nvCxnSpPr>
          <p:spPr>
            <a:xfrm>
              <a:off x="3651839" y="2904644"/>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80" name="TextBox 179">
              <a:extLst>
                <a:ext uri="{FF2B5EF4-FFF2-40B4-BE49-F238E27FC236}">
                  <a16:creationId xmlns:a16="http://schemas.microsoft.com/office/drawing/2014/main" id="{691F6D9A-23E6-46F7-89C2-37AF806C84A6}"/>
                </a:ext>
              </a:extLst>
            </p:cNvPr>
            <p:cNvSpPr txBox="1"/>
            <p:nvPr/>
          </p:nvSpPr>
          <p:spPr>
            <a:xfrm>
              <a:off x="3434784" y="2821367"/>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81" name="직선 연결선 180">
              <a:extLst>
                <a:ext uri="{FF2B5EF4-FFF2-40B4-BE49-F238E27FC236}">
                  <a16:creationId xmlns:a16="http://schemas.microsoft.com/office/drawing/2014/main" id="{8DC74E77-D464-44E9-A7B1-3F21DEBAB92A}"/>
                </a:ext>
              </a:extLst>
            </p:cNvPr>
            <p:cNvCxnSpPr/>
            <p:nvPr/>
          </p:nvCxnSpPr>
          <p:spPr>
            <a:xfrm>
              <a:off x="3625024" y="3025364"/>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56FEBC79-7A11-439F-80AE-E0FCAAA42DC2}"/>
                </a:ext>
              </a:extLst>
            </p:cNvPr>
            <p:cNvSpPr txBox="1"/>
            <p:nvPr/>
          </p:nvSpPr>
          <p:spPr>
            <a:xfrm>
              <a:off x="3429795" y="2924377"/>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sp>
          <p:nvSpPr>
            <p:cNvPr id="183" name="TextBox 182">
              <a:extLst>
                <a:ext uri="{FF2B5EF4-FFF2-40B4-BE49-F238E27FC236}">
                  <a16:creationId xmlns:a16="http://schemas.microsoft.com/office/drawing/2014/main" id="{17C54D19-00C4-4EF7-A983-3CDAE326533A}"/>
                </a:ext>
              </a:extLst>
            </p:cNvPr>
            <p:cNvSpPr txBox="1"/>
            <p:nvPr/>
          </p:nvSpPr>
          <p:spPr>
            <a:xfrm>
              <a:off x="4178734" y="3124043"/>
              <a:ext cx="657552" cy="194990"/>
            </a:xfrm>
            <a:prstGeom prst="rect">
              <a:avLst/>
            </a:prstGeom>
            <a:noFill/>
          </p:spPr>
          <p:txBody>
            <a:bodyPr wrap="none" rtlCol="0">
              <a:spAutoFit/>
            </a:bodyPr>
            <a:lstStyle/>
            <a:p>
              <a:r>
                <a:rPr lang="en-US" altLang="ko-KR" sz="667" dirty="0"/>
                <a:t>Heavy chain</a:t>
              </a:r>
              <a:endParaRPr lang="ko-KR" altLang="en-US" sz="667" dirty="0"/>
            </a:p>
          </p:txBody>
        </p:sp>
        <p:cxnSp>
          <p:nvCxnSpPr>
            <p:cNvPr id="184" name="직선 연결선 183">
              <a:extLst>
                <a:ext uri="{FF2B5EF4-FFF2-40B4-BE49-F238E27FC236}">
                  <a16:creationId xmlns:a16="http://schemas.microsoft.com/office/drawing/2014/main" id="{21AA705F-C456-4202-88C0-C2E21C488FF4}"/>
                </a:ext>
              </a:extLst>
            </p:cNvPr>
            <p:cNvCxnSpPr>
              <a:endCxn id="183" idx="1"/>
            </p:cNvCxnSpPr>
            <p:nvPr/>
          </p:nvCxnSpPr>
          <p:spPr>
            <a:xfrm>
              <a:off x="3853019" y="2994363"/>
              <a:ext cx="325715" cy="227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85" name="그림 184">
              <a:extLst>
                <a:ext uri="{FF2B5EF4-FFF2-40B4-BE49-F238E27FC236}">
                  <a16:creationId xmlns:a16="http://schemas.microsoft.com/office/drawing/2014/main" id="{5467AE3D-14B0-47E3-9D67-6687FB8CAFE1}"/>
                </a:ext>
              </a:extLst>
            </p:cNvPr>
            <p:cNvPicPr preferRelativeResize="0">
              <a:picLocks/>
            </p:cNvPicPr>
            <p:nvPr/>
          </p:nvPicPr>
          <p:blipFill rotWithShape="1">
            <a:blip r:embed="rId6" cstate="print">
              <a:extLst>
                <a:ext uri="{28A0092B-C50C-407E-A947-70E740481C1C}">
                  <a14:useLocalDpi xmlns:a14="http://schemas.microsoft.com/office/drawing/2010/main" val="0"/>
                </a:ext>
              </a:extLst>
            </a:blip>
            <a:srcRect l="24564" t="15054" r="29799" b="61530"/>
            <a:stretch/>
          </p:blipFill>
          <p:spPr>
            <a:xfrm>
              <a:off x="572489" y="963699"/>
              <a:ext cx="2058531" cy="1000123"/>
            </a:xfrm>
            <a:prstGeom prst="rect">
              <a:avLst/>
            </a:prstGeom>
            <a:ln>
              <a:noFill/>
            </a:ln>
          </p:spPr>
        </p:pic>
        <p:sp>
          <p:nvSpPr>
            <p:cNvPr id="186" name="직사각형 185">
              <a:extLst>
                <a:ext uri="{FF2B5EF4-FFF2-40B4-BE49-F238E27FC236}">
                  <a16:creationId xmlns:a16="http://schemas.microsoft.com/office/drawing/2014/main" id="{201912A9-4EB8-4593-9298-08BAAAA01801}"/>
                </a:ext>
              </a:extLst>
            </p:cNvPr>
            <p:cNvSpPr/>
            <p:nvPr/>
          </p:nvSpPr>
          <p:spPr>
            <a:xfrm>
              <a:off x="1420703" y="1463170"/>
              <a:ext cx="35624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87" name="직사각형 186">
              <a:extLst>
                <a:ext uri="{FF2B5EF4-FFF2-40B4-BE49-F238E27FC236}">
                  <a16:creationId xmlns:a16="http://schemas.microsoft.com/office/drawing/2014/main" id="{1F05A0DA-2E41-4661-8EB2-9A3594CCEF2D}"/>
                </a:ext>
              </a:extLst>
            </p:cNvPr>
            <p:cNvSpPr/>
            <p:nvPr/>
          </p:nvSpPr>
          <p:spPr>
            <a:xfrm>
              <a:off x="1408663" y="1171109"/>
              <a:ext cx="356243" cy="22110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88" name="직선 연결선 187">
              <a:extLst>
                <a:ext uri="{FF2B5EF4-FFF2-40B4-BE49-F238E27FC236}">
                  <a16:creationId xmlns:a16="http://schemas.microsoft.com/office/drawing/2014/main" id="{A8556253-4E48-46EC-940A-3F1F8CED31DD}"/>
                </a:ext>
              </a:extLst>
            </p:cNvPr>
            <p:cNvCxnSpPr/>
            <p:nvPr/>
          </p:nvCxnSpPr>
          <p:spPr>
            <a:xfrm>
              <a:off x="684269" y="1303877"/>
              <a:ext cx="627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직선 연결선 188">
              <a:extLst>
                <a:ext uri="{FF2B5EF4-FFF2-40B4-BE49-F238E27FC236}">
                  <a16:creationId xmlns:a16="http://schemas.microsoft.com/office/drawing/2014/main" id="{CE75E8E3-A418-46AC-9049-E7B77CEF1373}"/>
                </a:ext>
              </a:extLst>
            </p:cNvPr>
            <p:cNvCxnSpPr/>
            <p:nvPr/>
          </p:nvCxnSpPr>
          <p:spPr>
            <a:xfrm>
              <a:off x="684269" y="1565378"/>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49382F6A-EB8E-43D4-A152-AB1AA810EE35}"/>
                </a:ext>
              </a:extLst>
            </p:cNvPr>
            <p:cNvSpPr txBox="1"/>
            <p:nvPr/>
          </p:nvSpPr>
          <p:spPr>
            <a:xfrm>
              <a:off x="463383" y="1219152"/>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sp>
          <p:nvSpPr>
            <p:cNvPr id="191" name="TextBox 190">
              <a:extLst>
                <a:ext uri="{FF2B5EF4-FFF2-40B4-BE49-F238E27FC236}">
                  <a16:creationId xmlns:a16="http://schemas.microsoft.com/office/drawing/2014/main" id="{5897F735-F6D4-4D11-B662-F53828AC2009}"/>
                </a:ext>
              </a:extLst>
            </p:cNvPr>
            <p:cNvSpPr txBox="1"/>
            <p:nvPr/>
          </p:nvSpPr>
          <p:spPr>
            <a:xfrm>
              <a:off x="462821" y="1482330"/>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92" name="직선 연결선 191">
              <a:extLst>
                <a:ext uri="{FF2B5EF4-FFF2-40B4-BE49-F238E27FC236}">
                  <a16:creationId xmlns:a16="http://schemas.microsoft.com/office/drawing/2014/main" id="{B94884AD-E48A-42AE-8EAC-3941E440024B}"/>
                </a:ext>
              </a:extLst>
            </p:cNvPr>
            <p:cNvCxnSpPr/>
            <p:nvPr/>
          </p:nvCxnSpPr>
          <p:spPr>
            <a:xfrm>
              <a:off x="684269" y="1774619"/>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3" name="TextBox 192">
              <a:extLst>
                <a:ext uri="{FF2B5EF4-FFF2-40B4-BE49-F238E27FC236}">
                  <a16:creationId xmlns:a16="http://schemas.microsoft.com/office/drawing/2014/main" id="{0C208DBD-CF37-4AC8-88B2-9D2EE45AE0D0}"/>
                </a:ext>
              </a:extLst>
            </p:cNvPr>
            <p:cNvSpPr txBox="1"/>
            <p:nvPr/>
          </p:nvSpPr>
          <p:spPr>
            <a:xfrm>
              <a:off x="462821" y="1691571"/>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sp>
          <p:nvSpPr>
            <p:cNvPr id="194" name="TextBox 193">
              <a:extLst>
                <a:ext uri="{FF2B5EF4-FFF2-40B4-BE49-F238E27FC236}">
                  <a16:creationId xmlns:a16="http://schemas.microsoft.com/office/drawing/2014/main" id="{BB6A6586-07F5-4A71-9A6D-ABB85393C11A}"/>
                </a:ext>
              </a:extLst>
            </p:cNvPr>
            <p:cNvSpPr txBox="1"/>
            <p:nvPr/>
          </p:nvSpPr>
          <p:spPr>
            <a:xfrm>
              <a:off x="2613726" y="1086240"/>
              <a:ext cx="455574" cy="297646"/>
            </a:xfrm>
            <a:prstGeom prst="rect">
              <a:avLst/>
            </a:prstGeom>
            <a:noFill/>
          </p:spPr>
          <p:txBody>
            <a:bodyPr wrap="none" rtlCol="0">
              <a:spAutoFit/>
            </a:bodyPr>
            <a:lstStyle/>
            <a:p>
              <a:r>
                <a:rPr lang="en-US" altLang="ko-KR" sz="667" dirty="0"/>
                <a:t>IP : HA</a:t>
              </a:r>
            </a:p>
            <a:p>
              <a:r>
                <a:rPr lang="en-US" altLang="ko-KR" sz="667" dirty="0"/>
                <a:t>IB : HA</a:t>
              </a:r>
              <a:endParaRPr lang="ko-KR" altLang="en-US" sz="667" dirty="0"/>
            </a:p>
          </p:txBody>
        </p:sp>
        <p:sp>
          <p:nvSpPr>
            <p:cNvPr id="195" name="TextBox 194">
              <a:extLst>
                <a:ext uri="{FF2B5EF4-FFF2-40B4-BE49-F238E27FC236}">
                  <a16:creationId xmlns:a16="http://schemas.microsoft.com/office/drawing/2014/main" id="{A6DDD815-8D7D-48C1-A572-9DBC0FDB830A}"/>
                </a:ext>
              </a:extLst>
            </p:cNvPr>
            <p:cNvSpPr txBox="1"/>
            <p:nvPr/>
          </p:nvSpPr>
          <p:spPr>
            <a:xfrm>
              <a:off x="2613726" y="1488113"/>
              <a:ext cx="487634" cy="297646"/>
            </a:xfrm>
            <a:prstGeom prst="rect">
              <a:avLst/>
            </a:prstGeom>
            <a:noFill/>
          </p:spPr>
          <p:txBody>
            <a:bodyPr wrap="none" rtlCol="0">
              <a:spAutoFit/>
            </a:bodyPr>
            <a:lstStyle/>
            <a:p>
              <a:r>
                <a:rPr lang="en-US" altLang="ko-KR" sz="667" dirty="0"/>
                <a:t>IP : HA</a:t>
              </a:r>
            </a:p>
            <a:p>
              <a:r>
                <a:rPr lang="en-US" altLang="ko-KR" sz="667" dirty="0"/>
                <a:t>IB : GFP</a:t>
              </a:r>
              <a:endParaRPr lang="ko-KR" altLang="en-US" sz="667" dirty="0"/>
            </a:p>
          </p:txBody>
        </p:sp>
        <p:cxnSp>
          <p:nvCxnSpPr>
            <p:cNvPr id="196" name="직선 연결선 195">
              <a:extLst>
                <a:ext uri="{FF2B5EF4-FFF2-40B4-BE49-F238E27FC236}">
                  <a16:creationId xmlns:a16="http://schemas.microsoft.com/office/drawing/2014/main" id="{2EAB92D1-3158-4719-AB7A-379A66A28BEB}"/>
                </a:ext>
              </a:extLst>
            </p:cNvPr>
            <p:cNvCxnSpPr/>
            <p:nvPr/>
          </p:nvCxnSpPr>
          <p:spPr>
            <a:xfrm>
              <a:off x="684269" y="1448906"/>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7818A68B-22C8-4FC1-AF5B-D3D53CEE21A8}"/>
                </a:ext>
              </a:extLst>
            </p:cNvPr>
            <p:cNvSpPr txBox="1"/>
            <p:nvPr/>
          </p:nvSpPr>
          <p:spPr>
            <a:xfrm>
              <a:off x="460717" y="1379571"/>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pic>
          <p:nvPicPr>
            <p:cNvPr id="198" name="그림 197">
              <a:extLst>
                <a:ext uri="{FF2B5EF4-FFF2-40B4-BE49-F238E27FC236}">
                  <a16:creationId xmlns:a16="http://schemas.microsoft.com/office/drawing/2014/main" id="{01B2A454-FD0B-4702-9ED2-BCE5C9DCDAAC}"/>
                </a:ext>
              </a:extLst>
            </p:cNvPr>
            <p:cNvPicPr preferRelativeResize="0">
              <a:picLocks/>
            </p:cNvPicPr>
            <p:nvPr/>
          </p:nvPicPr>
          <p:blipFill rotWithShape="1">
            <a:blip r:embed="rId7" cstate="print">
              <a:extLst>
                <a:ext uri="{28A0092B-C50C-407E-A947-70E740481C1C}">
                  <a14:useLocalDpi xmlns:a14="http://schemas.microsoft.com/office/drawing/2010/main" val="0"/>
                </a:ext>
              </a:extLst>
            </a:blip>
            <a:srcRect l="4713" t="19728" r="64385" b="66047"/>
            <a:stretch/>
          </p:blipFill>
          <p:spPr>
            <a:xfrm>
              <a:off x="687934" y="2971400"/>
              <a:ext cx="1730002" cy="593268"/>
            </a:xfrm>
            <a:prstGeom prst="rect">
              <a:avLst/>
            </a:prstGeom>
            <a:ln>
              <a:noFill/>
            </a:ln>
          </p:spPr>
        </p:pic>
        <p:sp>
          <p:nvSpPr>
            <p:cNvPr id="199" name="직사각형 198">
              <a:extLst>
                <a:ext uri="{FF2B5EF4-FFF2-40B4-BE49-F238E27FC236}">
                  <a16:creationId xmlns:a16="http://schemas.microsoft.com/office/drawing/2014/main" id="{37C2B24E-EBD7-4DE9-978C-7EC0931E7165}"/>
                </a:ext>
              </a:extLst>
            </p:cNvPr>
            <p:cNvSpPr/>
            <p:nvPr/>
          </p:nvSpPr>
          <p:spPr>
            <a:xfrm>
              <a:off x="1387525" y="3215192"/>
              <a:ext cx="35624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00" name="TextBox 199">
              <a:extLst>
                <a:ext uri="{FF2B5EF4-FFF2-40B4-BE49-F238E27FC236}">
                  <a16:creationId xmlns:a16="http://schemas.microsoft.com/office/drawing/2014/main" id="{9CFF2BDD-5FA0-41D2-8907-2A1AAD6D1B5D}"/>
                </a:ext>
              </a:extLst>
            </p:cNvPr>
            <p:cNvSpPr txBox="1"/>
            <p:nvPr/>
          </p:nvSpPr>
          <p:spPr>
            <a:xfrm>
              <a:off x="2390261" y="3180227"/>
              <a:ext cx="455574" cy="194990"/>
            </a:xfrm>
            <a:prstGeom prst="rect">
              <a:avLst/>
            </a:prstGeom>
            <a:noFill/>
          </p:spPr>
          <p:txBody>
            <a:bodyPr wrap="none" rtlCol="0">
              <a:spAutoFit/>
            </a:bodyPr>
            <a:lstStyle/>
            <a:p>
              <a:r>
                <a:rPr lang="en-US" altLang="ko-KR" sz="667" dirty="0"/>
                <a:t>IB : HA</a:t>
              </a:r>
              <a:endParaRPr lang="ko-KR" altLang="en-US" sz="667" dirty="0"/>
            </a:p>
          </p:txBody>
        </p:sp>
        <p:cxnSp>
          <p:nvCxnSpPr>
            <p:cNvPr id="201" name="직선 연결선 200">
              <a:extLst>
                <a:ext uri="{FF2B5EF4-FFF2-40B4-BE49-F238E27FC236}">
                  <a16:creationId xmlns:a16="http://schemas.microsoft.com/office/drawing/2014/main" id="{0C05985D-B449-4F9F-AE1A-F9F983398D4A}"/>
                </a:ext>
              </a:extLst>
            </p:cNvPr>
            <p:cNvCxnSpPr/>
            <p:nvPr/>
          </p:nvCxnSpPr>
          <p:spPr>
            <a:xfrm>
              <a:off x="754159" y="3332671"/>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104EAF49-2C43-412E-8940-77D00261536D}"/>
                </a:ext>
              </a:extLst>
            </p:cNvPr>
            <p:cNvSpPr txBox="1"/>
            <p:nvPr/>
          </p:nvSpPr>
          <p:spPr>
            <a:xfrm>
              <a:off x="533273" y="3247946"/>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cxnSp>
          <p:nvCxnSpPr>
            <p:cNvPr id="203" name="직선 연결선 202">
              <a:extLst>
                <a:ext uri="{FF2B5EF4-FFF2-40B4-BE49-F238E27FC236}">
                  <a16:creationId xmlns:a16="http://schemas.microsoft.com/office/drawing/2014/main" id="{55392DF6-3451-4450-886C-478129F732C1}"/>
                </a:ext>
              </a:extLst>
            </p:cNvPr>
            <p:cNvCxnSpPr/>
            <p:nvPr/>
          </p:nvCxnSpPr>
          <p:spPr>
            <a:xfrm>
              <a:off x="754159" y="3410837"/>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4" name="TextBox 203">
              <a:extLst>
                <a:ext uri="{FF2B5EF4-FFF2-40B4-BE49-F238E27FC236}">
                  <a16:creationId xmlns:a16="http://schemas.microsoft.com/office/drawing/2014/main" id="{2338E109-FE00-434E-97FD-D71A4D05CE37}"/>
                </a:ext>
              </a:extLst>
            </p:cNvPr>
            <p:cNvSpPr txBox="1"/>
            <p:nvPr/>
          </p:nvSpPr>
          <p:spPr>
            <a:xfrm>
              <a:off x="533273" y="3326112"/>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pic>
          <p:nvPicPr>
            <p:cNvPr id="205" name="그림 204">
              <a:extLst>
                <a:ext uri="{FF2B5EF4-FFF2-40B4-BE49-F238E27FC236}">
                  <a16:creationId xmlns:a16="http://schemas.microsoft.com/office/drawing/2014/main" id="{B097DC7B-F19D-45F9-AD47-C17DBAC832B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350" t="24671" r="64741" b="53479"/>
            <a:stretch/>
          </p:blipFill>
          <p:spPr>
            <a:xfrm>
              <a:off x="653547" y="2113642"/>
              <a:ext cx="1781999" cy="788753"/>
            </a:xfrm>
            <a:prstGeom prst="rect">
              <a:avLst/>
            </a:prstGeom>
            <a:ln>
              <a:noFill/>
            </a:ln>
          </p:spPr>
        </p:pic>
        <p:cxnSp>
          <p:nvCxnSpPr>
            <p:cNvPr id="206" name="직선 연결선 205">
              <a:extLst>
                <a:ext uri="{FF2B5EF4-FFF2-40B4-BE49-F238E27FC236}">
                  <a16:creationId xmlns:a16="http://schemas.microsoft.com/office/drawing/2014/main" id="{2670338C-2D94-452D-A825-7C20B0CC4B71}"/>
                </a:ext>
              </a:extLst>
            </p:cNvPr>
            <p:cNvCxnSpPr/>
            <p:nvPr/>
          </p:nvCxnSpPr>
          <p:spPr>
            <a:xfrm>
              <a:off x="744938" y="2666276"/>
              <a:ext cx="6277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07" name="TextBox 206">
              <a:extLst>
                <a:ext uri="{FF2B5EF4-FFF2-40B4-BE49-F238E27FC236}">
                  <a16:creationId xmlns:a16="http://schemas.microsoft.com/office/drawing/2014/main" id="{FC37D9D7-413E-471A-94A1-723B172B4870}"/>
                </a:ext>
              </a:extLst>
            </p:cNvPr>
            <p:cNvSpPr txBox="1"/>
            <p:nvPr/>
          </p:nvSpPr>
          <p:spPr>
            <a:xfrm>
              <a:off x="523490" y="2583228"/>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08" name="직선 연결선 207">
              <a:extLst>
                <a:ext uri="{FF2B5EF4-FFF2-40B4-BE49-F238E27FC236}">
                  <a16:creationId xmlns:a16="http://schemas.microsoft.com/office/drawing/2014/main" id="{659461FA-D81D-4600-8E9D-F206D9295DF6}"/>
                </a:ext>
              </a:extLst>
            </p:cNvPr>
            <p:cNvCxnSpPr/>
            <p:nvPr/>
          </p:nvCxnSpPr>
          <p:spPr>
            <a:xfrm>
              <a:off x="814828" y="2798758"/>
              <a:ext cx="62774" cy="0"/>
            </a:xfrm>
            <a:prstGeom prst="line">
              <a:avLst/>
            </a:prstGeom>
          </p:spPr>
          <p:style>
            <a:lnRef idx="1">
              <a:schemeClr val="accent1"/>
            </a:lnRef>
            <a:fillRef idx="0">
              <a:schemeClr val="accent1"/>
            </a:fillRef>
            <a:effectRef idx="0">
              <a:schemeClr val="accent1"/>
            </a:effectRef>
            <a:fontRef idx="minor">
              <a:schemeClr val="tx1"/>
            </a:fontRef>
          </p:style>
        </p:cxnSp>
        <p:sp>
          <p:nvSpPr>
            <p:cNvPr id="209" name="TextBox 208">
              <a:extLst>
                <a:ext uri="{FF2B5EF4-FFF2-40B4-BE49-F238E27FC236}">
                  <a16:creationId xmlns:a16="http://schemas.microsoft.com/office/drawing/2014/main" id="{36DD9C20-EDB1-44B9-9401-1323D5CA3FD3}"/>
                </a:ext>
              </a:extLst>
            </p:cNvPr>
            <p:cNvSpPr txBox="1"/>
            <p:nvPr/>
          </p:nvSpPr>
          <p:spPr>
            <a:xfrm>
              <a:off x="523490" y="2715710"/>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sp>
          <p:nvSpPr>
            <p:cNvPr id="210" name="직사각형 209">
              <a:extLst>
                <a:ext uri="{FF2B5EF4-FFF2-40B4-BE49-F238E27FC236}">
                  <a16:creationId xmlns:a16="http://schemas.microsoft.com/office/drawing/2014/main" id="{07844AA7-27D8-4E9F-9C59-84022179BBF2}"/>
                </a:ext>
              </a:extLst>
            </p:cNvPr>
            <p:cNvSpPr/>
            <p:nvPr/>
          </p:nvSpPr>
          <p:spPr>
            <a:xfrm>
              <a:off x="1396324" y="2608305"/>
              <a:ext cx="356243"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11" name="TextBox 210">
              <a:extLst>
                <a:ext uri="{FF2B5EF4-FFF2-40B4-BE49-F238E27FC236}">
                  <a16:creationId xmlns:a16="http://schemas.microsoft.com/office/drawing/2014/main" id="{5470B1DF-1314-4473-A027-AFFA4A597473}"/>
                </a:ext>
              </a:extLst>
            </p:cNvPr>
            <p:cNvSpPr txBox="1"/>
            <p:nvPr/>
          </p:nvSpPr>
          <p:spPr>
            <a:xfrm>
              <a:off x="2390261" y="2539334"/>
              <a:ext cx="487634" cy="194990"/>
            </a:xfrm>
            <a:prstGeom prst="rect">
              <a:avLst/>
            </a:prstGeom>
            <a:noFill/>
          </p:spPr>
          <p:txBody>
            <a:bodyPr wrap="none" rtlCol="0">
              <a:spAutoFit/>
            </a:bodyPr>
            <a:lstStyle/>
            <a:p>
              <a:r>
                <a:rPr lang="en-US" altLang="ko-KR" sz="667" dirty="0"/>
                <a:t>IB : GFP</a:t>
              </a:r>
              <a:endParaRPr lang="ko-KR" altLang="en-US" sz="667" dirty="0"/>
            </a:p>
          </p:txBody>
        </p:sp>
        <p:sp>
          <p:nvSpPr>
            <p:cNvPr id="212" name="TextBox 211">
              <a:extLst>
                <a:ext uri="{FF2B5EF4-FFF2-40B4-BE49-F238E27FC236}">
                  <a16:creationId xmlns:a16="http://schemas.microsoft.com/office/drawing/2014/main" id="{A887474F-90F7-4543-B394-32A8CE1D9360}"/>
                </a:ext>
              </a:extLst>
            </p:cNvPr>
            <p:cNvSpPr txBox="1"/>
            <p:nvPr/>
          </p:nvSpPr>
          <p:spPr>
            <a:xfrm>
              <a:off x="807712" y="2083462"/>
              <a:ext cx="46854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Smad1</a:t>
              </a:r>
              <a:endParaRPr lang="ko-KR" altLang="en-US" sz="500" dirty="0">
                <a:latin typeface="Arial" panose="020B0604020202020204" pitchFamily="34" charset="0"/>
                <a:cs typeface="Arial" panose="020B0604020202020204" pitchFamily="34" charset="0"/>
              </a:endParaRPr>
            </a:p>
          </p:txBody>
        </p:sp>
        <p:sp>
          <p:nvSpPr>
            <p:cNvPr id="213" name="TextBox 212">
              <a:extLst>
                <a:ext uri="{FF2B5EF4-FFF2-40B4-BE49-F238E27FC236}">
                  <a16:creationId xmlns:a16="http://schemas.microsoft.com/office/drawing/2014/main" id="{10BC2799-DC80-459A-BD98-69A7E2855D43}"/>
                </a:ext>
              </a:extLst>
            </p:cNvPr>
            <p:cNvSpPr txBox="1"/>
            <p:nvPr/>
          </p:nvSpPr>
          <p:spPr>
            <a:xfrm>
              <a:off x="1098497" y="2083462"/>
              <a:ext cx="46854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Smad2</a:t>
              </a:r>
              <a:endParaRPr lang="ko-KR" altLang="en-US" sz="500" dirty="0">
                <a:latin typeface="Arial" panose="020B0604020202020204" pitchFamily="34" charset="0"/>
                <a:cs typeface="Arial" panose="020B0604020202020204" pitchFamily="34" charset="0"/>
              </a:endParaRPr>
            </a:p>
          </p:txBody>
        </p:sp>
        <p:sp>
          <p:nvSpPr>
            <p:cNvPr id="214" name="TextBox 213">
              <a:extLst>
                <a:ext uri="{FF2B5EF4-FFF2-40B4-BE49-F238E27FC236}">
                  <a16:creationId xmlns:a16="http://schemas.microsoft.com/office/drawing/2014/main" id="{32B2DF96-96D9-4084-8ADE-E03D605E0F65}"/>
                </a:ext>
              </a:extLst>
            </p:cNvPr>
            <p:cNvSpPr txBox="1"/>
            <p:nvPr/>
          </p:nvSpPr>
          <p:spPr>
            <a:xfrm>
              <a:off x="1422873" y="2083462"/>
              <a:ext cx="468541" cy="169277"/>
            </a:xfrm>
            <a:prstGeom prst="rect">
              <a:avLst/>
            </a:prstGeom>
            <a:noFill/>
          </p:spPr>
          <p:txBody>
            <a:bodyPr wrap="square" rtlCol="0">
              <a:spAutoFit/>
            </a:bodyPr>
            <a:lstStyle/>
            <a:p>
              <a:r>
                <a:rPr lang="en-US" altLang="ko-KR" sz="500" dirty="0">
                  <a:solidFill>
                    <a:srgbClr val="C00000"/>
                  </a:solidFill>
                  <a:latin typeface="Arial" panose="020B0604020202020204" pitchFamily="34" charset="0"/>
                  <a:cs typeface="Arial" panose="020B0604020202020204" pitchFamily="34" charset="0"/>
                </a:rPr>
                <a:t>Smad3</a:t>
              </a:r>
              <a:endParaRPr lang="ko-KR" altLang="en-US" sz="500" dirty="0">
                <a:solidFill>
                  <a:srgbClr val="C00000"/>
                </a:solidFill>
                <a:latin typeface="Arial" panose="020B0604020202020204" pitchFamily="34" charset="0"/>
                <a:cs typeface="Arial" panose="020B0604020202020204" pitchFamily="34" charset="0"/>
              </a:endParaRPr>
            </a:p>
          </p:txBody>
        </p:sp>
        <p:sp>
          <p:nvSpPr>
            <p:cNvPr id="215" name="TextBox 214">
              <a:extLst>
                <a:ext uri="{FF2B5EF4-FFF2-40B4-BE49-F238E27FC236}">
                  <a16:creationId xmlns:a16="http://schemas.microsoft.com/office/drawing/2014/main" id="{33CEC343-4773-4BD5-8B75-81160E2CCBD5}"/>
                </a:ext>
              </a:extLst>
            </p:cNvPr>
            <p:cNvSpPr txBox="1"/>
            <p:nvPr/>
          </p:nvSpPr>
          <p:spPr>
            <a:xfrm>
              <a:off x="1726869" y="2083462"/>
              <a:ext cx="46854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Smad4</a:t>
              </a:r>
              <a:endParaRPr lang="ko-KR" altLang="en-US" sz="500" dirty="0">
                <a:latin typeface="Arial" panose="020B0604020202020204" pitchFamily="34" charset="0"/>
                <a:cs typeface="Arial" panose="020B0604020202020204" pitchFamily="34" charset="0"/>
              </a:endParaRPr>
            </a:p>
          </p:txBody>
        </p:sp>
        <p:sp>
          <p:nvSpPr>
            <p:cNvPr id="216" name="TextBox 215">
              <a:extLst>
                <a:ext uri="{FF2B5EF4-FFF2-40B4-BE49-F238E27FC236}">
                  <a16:creationId xmlns:a16="http://schemas.microsoft.com/office/drawing/2014/main" id="{0EF27393-6155-490E-9639-675460257ED1}"/>
                </a:ext>
              </a:extLst>
            </p:cNvPr>
            <p:cNvSpPr txBox="1"/>
            <p:nvPr/>
          </p:nvSpPr>
          <p:spPr>
            <a:xfrm>
              <a:off x="2016238" y="2083462"/>
              <a:ext cx="46854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Smad5</a:t>
              </a:r>
              <a:endParaRPr lang="ko-KR" altLang="en-US" sz="500" dirty="0">
                <a:latin typeface="Arial" panose="020B0604020202020204" pitchFamily="34" charset="0"/>
                <a:cs typeface="Arial" panose="020B0604020202020204" pitchFamily="34" charset="0"/>
              </a:endParaRPr>
            </a:p>
          </p:txBody>
        </p:sp>
        <p:cxnSp>
          <p:nvCxnSpPr>
            <p:cNvPr id="217" name="직선 연결선 216">
              <a:extLst>
                <a:ext uri="{FF2B5EF4-FFF2-40B4-BE49-F238E27FC236}">
                  <a16:creationId xmlns:a16="http://schemas.microsoft.com/office/drawing/2014/main" id="{5C638A43-12C3-4092-8E0F-FA9DBFC0EE39}"/>
                </a:ext>
              </a:extLst>
            </p:cNvPr>
            <p:cNvCxnSpPr>
              <a:cxnSpLocks/>
            </p:cNvCxnSpPr>
            <p:nvPr/>
          </p:nvCxnSpPr>
          <p:spPr>
            <a:xfrm flipH="1">
              <a:off x="879425" y="2240981"/>
              <a:ext cx="22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직선 연결선 217">
              <a:extLst>
                <a:ext uri="{FF2B5EF4-FFF2-40B4-BE49-F238E27FC236}">
                  <a16:creationId xmlns:a16="http://schemas.microsoft.com/office/drawing/2014/main" id="{93D1C5D8-CB25-42DE-B912-06D19BF6B8A8}"/>
                </a:ext>
              </a:extLst>
            </p:cNvPr>
            <p:cNvCxnSpPr>
              <a:cxnSpLocks/>
            </p:cNvCxnSpPr>
            <p:nvPr/>
          </p:nvCxnSpPr>
          <p:spPr>
            <a:xfrm flipH="1">
              <a:off x="1166153" y="2240981"/>
              <a:ext cx="22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직선 연결선 218">
              <a:extLst>
                <a:ext uri="{FF2B5EF4-FFF2-40B4-BE49-F238E27FC236}">
                  <a16:creationId xmlns:a16="http://schemas.microsoft.com/office/drawing/2014/main" id="{F41B845D-C19C-4FD6-80ED-19F54084133C}"/>
                </a:ext>
              </a:extLst>
            </p:cNvPr>
            <p:cNvCxnSpPr>
              <a:cxnSpLocks/>
            </p:cNvCxnSpPr>
            <p:nvPr/>
          </p:nvCxnSpPr>
          <p:spPr>
            <a:xfrm flipH="1">
              <a:off x="1506669" y="2240981"/>
              <a:ext cx="22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직선 연결선 219">
              <a:extLst>
                <a:ext uri="{FF2B5EF4-FFF2-40B4-BE49-F238E27FC236}">
                  <a16:creationId xmlns:a16="http://schemas.microsoft.com/office/drawing/2014/main" id="{C3261FC3-3F46-47CB-AB26-EC0478AA9245}"/>
                </a:ext>
              </a:extLst>
            </p:cNvPr>
            <p:cNvCxnSpPr>
              <a:cxnSpLocks/>
            </p:cNvCxnSpPr>
            <p:nvPr/>
          </p:nvCxnSpPr>
          <p:spPr>
            <a:xfrm flipH="1">
              <a:off x="1809891" y="2240981"/>
              <a:ext cx="22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직선 연결선 220">
              <a:extLst>
                <a:ext uri="{FF2B5EF4-FFF2-40B4-BE49-F238E27FC236}">
                  <a16:creationId xmlns:a16="http://schemas.microsoft.com/office/drawing/2014/main" id="{0C707265-02B1-4D04-BA42-68DEBDFB5E0E}"/>
                </a:ext>
              </a:extLst>
            </p:cNvPr>
            <p:cNvCxnSpPr>
              <a:cxnSpLocks/>
            </p:cNvCxnSpPr>
            <p:nvPr/>
          </p:nvCxnSpPr>
          <p:spPr>
            <a:xfrm flipH="1">
              <a:off x="2085210" y="2240981"/>
              <a:ext cx="220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직선 연결선 221">
              <a:extLst>
                <a:ext uri="{FF2B5EF4-FFF2-40B4-BE49-F238E27FC236}">
                  <a16:creationId xmlns:a16="http://schemas.microsoft.com/office/drawing/2014/main" id="{3002DFF3-484B-4C87-A3EF-CBBF6C83F5E5}"/>
                </a:ext>
              </a:extLst>
            </p:cNvPr>
            <p:cNvCxnSpPr>
              <a:cxnSpLocks/>
            </p:cNvCxnSpPr>
            <p:nvPr/>
          </p:nvCxnSpPr>
          <p:spPr>
            <a:xfrm>
              <a:off x="564721" y="1379571"/>
              <a:ext cx="212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37" name="직사각형 436">
              <a:extLst>
                <a:ext uri="{FF2B5EF4-FFF2-40B4-BE49-F238E27FC236}">
                  <a16:creationId xmlns:a16="http://schemas.microsoft.com/office/drawing/2014/main" id="{160F5EBC-56E6-4559-AF40-637B03DD6D1F}"/>
                </a:ext>
              </a:extLst>
            </p:cNvPr>
            <p:cNvSpPr/>
            <p:nvPr/>
          </p:nvSpPr>
          <p:spPr>
            <a:xfrm>
              <a:off x="448368" y="893469"/>
              <a:ext cx="6282986" cy="261694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6" name="그룹 445">
            <a:extLst>
              <a:ext uri="{FF2B5EF4-FFF2-40B4-BE49-F238E27FC236}">
                <a16:creationId xmlns:a16="http://schemas.microsoft.com/office/drawing/2014/main" id="{AE22A9F7-895D-4D65-8592-3D30A18B3B06}"/>
              </a:ext>
            </a:extLst>
          </p:cNvPr>
          <p:cNvGrpSpPr/>
          <p:nvPr/>
        </p:nvGrpSpPr>
        <p:grpSpPr>
          <a:xfrm>
            <a:off x="340795" y="3965291"/>
            <a:ext cx="2668648" cy="940332"/>
            <a:chOff x="444074" y="3936857"/>
            <a:chExt cx="2598125" cy="940332"/>
          </a:xfrm>
        </p:grpSpPr>
        <p:grpSp>
          <p:nvGrpSpPr>
            <p:cNvPr id="136" name="그룹 135">
              <a:extLst>
                <a:ext uri="{FF2B5EF4-FFF2-40B4-BE49-F238E27FC236}">
                  <a16:creationId xmlns:a16="http://schemas.microsoft.com/office/drawing/2014/main" id="{433D3BB3-AAEA-4B10-B1F7-263A933D20B6}"/>
                </a:ext>
              </a:extLst>
            </p:cNvPr>
            <p:cNvGrpSpPr/>
            <p:nvPr/>
          </p:nvGrpSpPr>
          <p:grpSpPr>
            <a:xfrm>
              <a:off x="580637" y="4011892"/>
              <a:ext cx="2375918" cy="785008"/>
              <a:chOff x="7578642" y="3598668"/>
              <a:chExt cx="4087653" cy="1282610"/>
            </a:xfrm>
          </p:grpSpPr>
          <p:pic>
            <p:nvPicPr>
              <p:cNvPr id="137" name="그림 136">
                <a:extLst>
                  <a:ext uri="{FF2B5EF4-FFF2-40B4-BE49-F238E27FC236}">
                    <a16:creationId xmlns:a16="http://schemas.microsoft.com/office/drawing/2014/main" id="{7BCA89C4-046C-452E-9CB9-FED9B4C5D759}"/>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contrast="-40000"/>
                        </a14:imgEffect>
                      </a14:imgLayer>
                    </a14:imgProps>
                  </a:ext>
                  <a:ext uri="{28A0092B-C50C-407E-A947-70E740481C1C}">
                    <a14:useLocalDpi xmlns:a14="http://schemas.microsoft.com/office/drawing/2010/main"/>
                  </a:ext>
                </a:extLst>
              </a:blip>
              <a:srcRect/>
              <a:stretch/>
            </p:blipFill>
            <p:spPr>
              <a:xfrm>
                <a:off x="7578642" y="3598668"/>
                <a:ext cx="4077445" cy="1282610"/>
              </a:xfrm>
              <a:prstGeom prst="rect">
                <a:avLst/>
              </a:prstGeom>
            </p:spPr>
          </p:pic>
          <p:sp>
            <p:nvSpPr>
              <p:cNvPr id="138" name="직사각형 137">
                <a:extLst>
                  <a:ext uri="{FF2B5EF4-FFF2-40B4-BE49-F238E27FC236}">
                    <a16:creationId xmlns:a16="http://schemas.microsoft.com/office/drawing/2014/main" id="{3C9EF914-D455-4415-A3F0-6DA8AF0C7DE5}"/>
                  </a:ext>
                </a:extLst>
              </p:cNvPr>
              <p:cNvSpPr/>
              <p:nvPr/>
            </p:nvSpPr>
            <p:spPr>
              <a:xfrm>
                <a:off x="8572817" y="4228153"/>
                <a:ext cx="36145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39" name="TextBox 138">
                <a:extLst>
                  <a:ext uri="{FF2B5EF4-FFF2-40B4-BE49-F238E27FC236}">
                    <a16:creationId xmlns:a16="http://schemas.microsoft.com/office/drawing/2014/main" id="{1F3657C4-9ABB-44AA-A733-24FF20AEF4E6}"/>
                  </a:ext>
                </a:extLst>
              </p:cNvPr>
              <p:cNvSpPr txBox="1"/>
              <p:nvPr/>
            </p:nvSpPr>
            <p:spPr>
              <a:xfrm>
                <a:off x="8532061" y="3968821"/>
                <a:ext cx="614361" cy="318591"/>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p21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40" name="직사각형 139">
                <a:extLst>
                  <a:ext uri="{FF2B5EF4-FFF2-40B4-BE49-F238E27FC236}">
                    <a16:creationId xmlns:a16="http://schemas.microsoft.com/office/drawing/2014/main" id="{63BA563E-936A-4639-9881-D18C17F52934}"/>
                  </a:ext>
                </a:extLst>
              </p:cNvPr>
              <p:cNvSpPr/>
              <p:nvPr/>
            </p:nvSpPr>
            <p:spPr>
              <a:xfrm>
                <a:off x="10872986" y="4211375"/>
                <a:ext cx="36145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41" name="TextBox 140">
                <a:extLst>
                  <a:ext uri="{FF2B5EF4-FFF2-40B4-BE49-F238E27FC236}">
                    <a16:creationId xmlns:a16="http://schemas.microsoft.com/office/drawing/2014/main" id="{260D4F30-1F03-4D05-93AB-7E8EF94E26AC}"/>
                  </a:ext>
                </a:extLst>
              </p:cNvPr>
              <p:cNvSpPr txBox="1"/>
              <p:nvPr/>
            </p:nvSpPr>
            <p:spPr>
              <a:xfrm>
                <a:off x="10739952" y="3968821"/>
                <a:ext cx="926343" cy="318591"/>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Smad7</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42" name="직사각형 141">
                <a:extLst>
                  <a:ext uri="{FF2B5EF4-FFF2-40B4-BE49-F238E27FC236}">
                    <a16:creationId xmlns:a16="http://schemas.microsoft.com/office/drawing/2014/main" id="{82B2A1BE-0C9D-49CE-97FB-4CE8522662ED}"/>
                  </a:ext>
                </a:extLst>
              </p:cNvPr>
              <p:cNvSpPr/>
              <p:nvPr/>
            </p:nvSpPr>
            <p:spPr>
              <a:xfrm>
                <a:off x="10299380" y="4309777"/>
                <a:ext cx="36145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A0C1F671-D6A8-43B0-ABA0-3D29B29C3ADF}"/>
                  </a:ext>
                </a:extLst>
              </p:cNvPr>
              <p:cNvSpPr txBox="1"/>
              <p:nvPr/>
            </p:nvSpPr>
            <p:spPr>
              <a:xfrm>
                <a:off x="9937924" y="3968821"/>
                <a:ext cx="849365" cy="318591"/>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44" name="직사각형 143">
                <a:extLst>
                  <a:ext uri="{FF2B5EF4-FFF2-40B4-BE49-F238E27FC236}">
                    <a16:creationId xmlns:a16="http://schemas.microsoft.com/office/drawing/2014/main" id="{647A5027-38D9-42AC-A8BC-AD8126BDCC7E}"/>
                  </a:ext>
                </a:extLst>
              </p:cNvPr>
              <p:cNvSpPr/>
              <p:nvPr/>
            </p:nvSpPr>
            <p:spPr>
              <a:xfrm>
                <a:off x="9123402" y="4327687"/>
                <a:ext cx="361457" cy="20544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005A2A5E-671E-476B-8E31-DB350A590E58}"/>
                  </a:ext>
                </a:extLst>
              </p:cNvPr>
              <p:cNvSpPr txBox="1"/>
              <p:nvPr/>
            </p:nvSpPr>
            <p:spPr>
              <a:xfrm>
                <a:off x="9030506" y="3968821"/>
                <a:ext cx="718290" cy="318591"/>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a:t>
                </a:r>
                <a:r>
                  <a:rPr lang="en-US" altLang="ko-KR" sz="667" i="1" dirty="0" err="1">
                    <a:solidFill>
                      <a:schemeClr val="bg1"/>
                    </a:solidFill>
                    <a:latin typeface="Arial" panose="020B0604020202020204" pitchFamily="34" charset="0"/>
                    <a:cs typeface="Arial" panose="020B0604020202020204" pitchFamily="34" charset="0"/>
                  </a:rPr>
                  <a:t>myc</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D3494DE0-1805-43A0-9B78-BAF67E21C0F7}"/>
                  </a:ext>
                </a:extLst>
              </p:cNvPr>
              <p:cNvSpPr txBox="1"/>
              <p:nvPr/>
            </p:nvSpPr>
            <p:spPr>
              <a:xfrm>
                <a:off x="7804180" y="3930816"/>
                <a:ext cx="1101662" cy="809832"/>
              </a:xfrm>
              <a:prstGeom prst="rect">
                <a:avLst/>
              </a:prstGeom>
              <a:noFill/>
            </p:spPr>
            <p:txBody>
              <a:bodyPr wrap="square" rtlCol="0">
                <a:spAutoFit/>
              </a:bodyPr>
              <a:lstStyle/>
              <a:p>
                <a:r>
                  <a:rPr lang="en-US" altLang="ko-KR" sz="524" dirty="0">
                    <a:solidFill>
                      <a:schemeClr val="bg1"/>
                    </a:solidFill>
                  </a:rPr>
                  <a:t>Lane:</a:t>
                </a:r>
              </a:p>
              <a:p>
                <a:pPr marL="108861" indent="-108861">
                  <a:buAutoNum type="arabicPeriod"/>
                </a:pPr>
                <a:r>
                  <a:rPr lang="en-US" altLang="ko-KR" sz="524" dirty="0">
                    <a:solidFill>
                      <a:schemeClr val="bg1"/>
                    </a:solidFill>
                  </a:rPr>
                  <a:t>WT</a:t>
                </a:r>
              </a:p>
              <a:p>
                <a:pPr marL="108861" indent="-108861">
                  <a:buAutoNum type="arabicPeriod"/>
                </a:pPr>
                <a:r>
                  <a:rPr lang="en-US" altLang="ko-KR" sz="524" dirty="0">
                    <a:solidFill>
                      <a:schemeClr val="bg1"/>
                    </a:solidFill>
                  </a:rPr>
                  <a:t>WT </a:t>
                </a:r>
              </a:p>
              <a:p>
                <a:pPr marL="108861" indent="-108861">
                  <a:buAutoNum type="arabicPeriod"/>
                </a:pPr>
                <a:r>
                  <a:rPr lang="en-US" altLang="ko-KR" sz="524" dirty="0">
                    <a:solidFill>
                      <a:schemeClr val="bg1"/>
                    </a:solidFill>
                  </a:rPr>
                  <a:t>KO#1 </a:t>
                </a:r>
              </a:p>
              <a:p>
                <a:pPr marL="108861" indent="-108861">
                  <a:buAutoNum type="arabicPeriod"/>
                </a:pPr>
                <a:r>
                  <a:rPr lang="en-US" altLang="ko-KR" sz="524" dirty="0">
                    <a:solidFill>
                      <a:schemeClr val="bg1"/>
                    </a:solidFill>
                  </a:rPr>
                  <a:t>OE</a:t>
                </a:r>
                <a:endParaRPr lang="ko-KR" altLang="en-US" sz="524" dirty="0">
                  <a:solidFill>
                    <a:schemeClr val="bg1"/>
                  </a:solidFill>
                </a:endParaRPr>
              </a:p>
            </p:txBody>
          </p:sp>
        </p:grpSp>
        <p:sp>
          <p:nvSpPr>
            <p:cNvPr id="438" name="직사각형 437">
              <a:extLst>
                <a:ext uri="{FF2B5EF4-FFF2-40B4-BE49-F238E27FC236}">
                  <a16:creationId xmlns:a16="http://schemas.microsoft.com/office/drawing/2014/main" id="{D534E943-E502-46F9-920E-FAC720DE4C5E}"/>
                </a:ext>
              </a:extLst>
            </p:cNvPr>
            <p:cNvSpPr/>
            <p:nvPr/>
          </p:nvSpPr>
          <p:spPr>
            <a:xfrm>
              <a:off x="444074" y="3936857"/>
              <a:ext cx="2598125" cy="940332"/>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5" name="그룹 444">
            <a:extLst>
              <a:ext uri="{FF2B5EF4-FFF2-40B4-BE49-F238E27FC236}">
                <a16:creationId xmlns:a16="http://schemas.microsoft.com/office/drawing/2014/main" id="{8F4D1980-7303-48F6-8ED9-DFB06F14A183}"/>
              </a:ext>
            </a:extLst>
          </p:cNvPr>
          <p:cNvGrpSpPr/>
          <p:nvPr/>
        </p:nvGrpSpPr>
        <p:grpSpPr>
          <a:xfrm>
            <a:off x="3536923" y="3971159"/>
            <a:ext cx="3075053" cy="940332"/>
            <a:chOff x="3338873" y="3933626"/>
            <a:chExt cx="3075053" cy="940332"/>
          </a:xfrm>
        </p:grpSpPr>
        <p:grpSp>
          <p:nvGrpSpPr>
            <p:cNvPr id="224" name="그룹 223">
              <a:extLst>
                <a:ext uri="{FF2B5EF4-FFF2-40B4-BE49-F238E27FC236}">
                  <a16:creationId xmlns:a16="http://schemas.microsoft.com/office/drawing/2014/main" id="{190E8BF1-FE7C-44CA-B2A6-990C6C15DC1A}"/>
                </a:ext>
              </a:extLst>
            </p:cNvPr>
            <p:cNvGrpSpPr/>
            <p:nvPr/>
          </p:nvGrpSpPr>
          <p:grpSpPr>
            <a:xfrm>
              <a:off x="3467660" y="4080049"/>
              <a:ext cx="2782584" cy="671627"/>
              <a:chOff x="549275" y="1098958"/>
              <a:chExt cx="4672014" cy="1182848"/>
            </a:xfrm>
          </p:grpSpPr>
          <p:pic>
            <p:nvPicPr>
              <p:cNvPr id="225" name="그림 224">
                <a:extLst>
                  <a:ext uri="{FF2B5EF4-FFF2-40B4-BE49-F238E27FC236}">
                    <a16:creationId xmlns:a16="http://schemas.microsoft.com/office/drawing/2014/main" id="{E9537559-9D4B-4C51-94F4-C5445F7C9927}"/>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20000" contrast="-20000"/>
                        </a14:imgEffect>
                      </a14:imgLayer>
                    </a14:imgProps>
                  </a:ext>
                  <a:ext uri="{28A0092B-C50C-407E-A947-70E740481C1C}">
                    <a14:useLocalDpi xmlns:a14="http://schemas.microsoft.com/office/drawing/2010/main"/>
                  </a:ext>
                </a:extLst>
              </a:blip>
              <a:srcRect/>
              <a:stretch/>
            </p:blipFill>
            <p:spPr>
              <a:xfrm>
                <a:off x="549275" y="1098958"/>
                <a:ext cx="4672014" cy="1182848"/>
              </a:xfrm>
              <a:prstGeom prst="rect">
                <a:avLst/>
              </a:prstGeom>
            </p:spPr>
          </p:pic>
          <p:sp>
            <p:nvSpPr>
              <p:cNvPr id="226" name="직사각형 225">
                <a:extLst>
                  <a:ext uri="{FF2B5EF4-FFF2-40B4-BE49-F238E27FC236}">
                    <a16:creationId xmlns:a16="http://schemas.microsoft.com/office/drawing/2014/main" id="{A54BF0D0-BCB9-4649-93FA-441E7BCD39CC}"/>
                  </a:ext>
                </a:extLst>
              </p:cNvPr>
              <p:cNvSpPr/>
              <p:nvPr/>
            </p:nvSpPr>
            <p:spPr>
              <a:xfrm>
                <a:off x="913279" y="1663754"/>
                <a:ext cx="846558" cy="2221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905" dirty="0"/>
              </a:p>
            </p:txBody>
          </p:sp>
          <p:sp>
            <p:nvSpPr>
              <p:cNvPr id="227" name="TextBox 226">
                <a:extLst>
                  <a:ext uri="{FF2B5EF4-FFF2-40B4-BE49-F238E27FC236}">
                    <a16:creationId xmlns:a16="http://schemas.microsoft.com/office/drawing/2014/main" id="{F6A2597C-B3D0-4BC0-9DD2-DC6F0EF13130}"/>
                  </a:ext>
                </a:extLst>
              </p:cNvPr>
              <p:cNvSpPr txBox="1"/>
              <p:nvPr/>
            </p:nvSpPr>
            <p:spPr>
              <a:xfrm>
                <a:off x="900434" y="1386190"/>
                <a:ext cx="807150" cy="34341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Acan</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228" name="직사각형 227">
                <a:extLst>
                  <a:ext uri="{FF2B5EF4-FFF2-40B4-BE49-F238E27FC236}">
                    <a16:creationId xmlns:a16="http://schemas.microsoft.com/office/drawing/2014/main" id="{A751A168-7942-4808-80F6-B1F22A9045BD}"/>
                  </a:ext>
                </a:extLst>
              </p:cNvPr>
              <p:cNvSpPr/>
              <p:nvPr/>
            </p:nvSpPr>
            <p:spPr>
              <a:xfrm>
                <a:off x="2593233" y="1663754"/>
                <a:ext cx="890149" cy="22212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905" dirty="0"/>
              </a:p>
            </p:txBody>
          </p:sp>
          <p:sp>
            <p:nvSpPr>
              <p:cNvPr id="229" name="TextBox 228">
                <a:extLst>
                  <a:ext uri="{FF2B5EF4-FFF2-40B4-BE49-F238E27FC236}">
                    <a16:creationId xmlns:a16="http://schemas.microsoft.com/office/drawing/2014/main" id="{617B6FA0-31B5-4D03-A25B-ECBFB6B9FBE0}"/>
                  </a:ext>
                </a:extLst>
              </p:cNvPr>
              <p:cNvSpPr txBox="1"/>
              <p:nvPr/>
            </p:nvSpPr>
            <p:spPr>
              <a:xfrm>
                <a:off x="2608773" y="1386190"/>
                <a:ext cx="807150" cy="34341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Col9a1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230" name="직사각형 229">
                <a:extLst>
                  <a:ext uri="{FF2B5EF4-FFF2-40B4-BE49-F238E27FC236}">
                    <a16:creationId xmlns:a16="http://schemas.microsoft.com/office/drawing/2014/main" id="{EB4C7E1C-3EBF-47B6-BB5A-EA600207D9CC}"/>
                  </a:ext>
                </a:extLst>
              </p:cNvPr>
              <p:cNvSpPr/>
              <p:nvPr/>
            </p:nvSpPr>
            <p:spPr>
              <a:xfrm>
                <a:off x="3464768" y="1663754"/>
                <a:ext cx="848650" cy="2221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905" dirty="0"/>
              </a:p>
            </p:txBody>
          </p:sp>
          <p:sp>
            <p:nvSpPr>
              <p:cNvPr id="231" name="TextBox 230">
                <a:extLst>
                  <a:ext uri="{FF2B5EF4-FFF2-40B4-BE49-F238E27FC236}">
                    <a16:creationId xmlns:a16="http://schemas.microsoft.com/office/drawing/2014/main" id="{BBE848F4-931F-407E-BDB4-F010A3F2D01E}"/>
                  </a:ext>
                </a:extLst>
              </p:cNvPr>
              <p:cNvSpPr txBox="1"/>
              <p:nvPr/>
            </p:nvSpPr>
            <p:spPr>
              <a:xfrm>
                <a:off x="3506268" y="1386190"/>
                <a:ext cx="807150" cy="34341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Mast4</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232" name="직사각형 231">
                <a:extLst>
                  <a:ext uri="{FF2B5EF4-FFF2-40B4-BE49-F238E27FC236}">
                    <a16:creationId xmlns:a16="http://schemas.microsoft.com/office/drawing/2014/main" id="{D22903B9-6107-4B3D-BF61-85D49CB3ACCD}"/>
                  </a:ext>
                </a:extLst>
              </p:cNvPr>
              <p:cNvSpPr/>
              <p:nvPr/>
            </p:nvSpPr>
            <p:spPr>
              <a:xfrm>
                <a:off x="4336302" y="1663753"/>
                <a:ext cx="848650" cy="2221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905" dirty="0"/>
              </a:p>
            </p:txBody>
          </p:sp>
          <p:sp>
            <p:nvSpPr>
              <p:cNvPr id="233" name="TextBox 232">
                <a:extLst>
                  <a:ext uri="{FF2B5EF4-FFF2-40B4-BE49-F238E27FC236}">
                    <a16:creationId xmlns:a16="http://schemas.microsoft.com/office/drawing/2014/main" id="{27AE3446-3886-4406-A162-7A62D6379E28}"/>
                  </a:ext>
                </a:extLst>
              </p:cNvPr>
              <p:cNvSpPr txBox="1"/>
              <p:nvPr/>
            </p:nvSpPr>
            <p:spPr>
              <a:xfrm>
                <a:off x="4295524" y="1386190"/>
                <a:ext cx="807150" cy="34341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grpSp>
        <p:sp>
          <p:nvSpPr>
            <p:cNvPr id="439" name="직사각형 438">
              <a:extLst>
                <a:ext uri="{FF2B5EF4-FFF2-40B4-BE49-F238E27FC236}">
                  <a16:creationId xmlns:a16="http://schemas.microsoft.com/office/drawing/2014/main" id="{AF4CB7EE-1BED-4CBE-92AF-1564B30AB7E9}"/>
                </a:ext>
              </a:extLst>
            </p:cNvPr>
            <p:cNvSpPr/>
            <p:nvPr/>
          </p:nvSpPr>
          <p:spPr>
            <a:xfrm>
              <a:off x="3338873" y="3933626"/>
              <a:ext cx="3075053" cy="940332"/>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7" name="그룹 446">
            <a:extLst>
              <a:ext uri="{FF2B5EF4-FFF2-40B4-BE49-F238E27FC236}">
                <a16:creationId xmlns:a16="http://schemas.microsoft.com/office/drawing/2014/main" id="{BBDB5B6A-CBF0-46A8-B6BA-220E9D89FC93}"/>
              </a:ext>
            </a:extLst>
          </p:cNvPr>
          <p:cNvGrpSpPr/>
          <p:nvPr/>
        </p:nvGrpSpPr>
        <p:grpSpPr>
          <a:xfrm>
            <a:off x="339740" y="5368639"/>
            <a:ext cx="1844060" cy="3764289"/>
            <a:chOff x="448364" y="5421038"/>
            <a:chExt cx="1844060" cy="3764289"/>
          </a:xfrm>
        </p:grpSpPr>
        <p:pic>
          <p:nvPicPr>
            <p:cNvPr id="358" name="그림 357">
              <a:extLst>
                <a:ext uri="{FF2B5EF4-FFF2-40B4-BE49-F238E27FC236}">
                  <a16:creationId xmlns:a16="http://schemas.microsoft.com/office/drawing/2014/main" id="{22E052FE-15CE-431B-AFF6-2D7C9B457BA5}"/>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761495" y="5588811"/>
              <a:ext cx="870374" cy="361502"/>
            </a:xfrm>
            <a:prstGeom prst="rect">
              <a:avLst/>
            </a:prstGeom>
          </p:spPr>
        </p:pic>
        <p:pic>
          <p:nvPicPr>
            <p:cNvPr id="359" name="그림 358">
              <a:extLst>
                <a:ext uri="{FF2B5EF4-FFF2-40B4-BE49-F238E27FC236}">
                  <a16:creationId xmlns:a16="http://schemas.microsoft.com/office/drawing/2014/main" id="{9A876CFE-7A14-44E1-867C-0C883E335DCB}"/>
                </a:ext>
              </a:extLst>
            </p:cNvPr>
            <p:cNvPicPr>
              <a:picLocks noChangeAspect="1"/>
            </p:cNvPicPr>
            <p:nvPr/>
          </p:nvPicPr>
          <p:blipFill rotWithShape="1">
            <a:blip r:embed="rId14">
              <a:extLst>
                <a:ext uri="{28A0092B-C50C-407E-A947-70E740481C1C}">
                  <a14:useLocalDpi xmlns:a14="http://schemas.microsoft.com/office/drawing/2010/main"/>
                </a:ext>
              </a:extLst>
            </a:blip>
            <a:srcRect/>
            <a:stretch/>
          </p:blipFill>
          <p:spPr>
            <a:xfrm>
              <a:off x="765696" y="5988759"/>
              <a:ext cx="870375" cy="590650"/>
            </a:xfrm>
            <a:prstGeom prst="rect">
              <a:avLst/>
            </a:prstGeom>
          </p:spPr>
        </p:pic>
        <p:pic>
          <p:nvPicPr>
            <p:cNvPr id="360" name="그림 359">
              <a:extLst>
                <a:ext uri="{FF2B5EF4-FFF2-40B4-BE49-F238E27FC236}">
                  <a16:creationId xmlns:a16="http://schemas.microsoft.com/office/drawing/2014/main" id="{C6C0E714-0D03-40E0-8117-6A87B24AE9B5}"/>
                </a:ext>
              </a:extLst>
            </p:cNvPr>
            <p:cNvPicPr>
              <a:picLocks noChangeAspect="1"/>
            </p:cNvPicPr>
            <p:nvPr/>
          </p:nvPicPr>
          <p:blipFill rotWithShape="1">
            <a:blip r:embed="rId15">
              <a:extLst>
                <a:ext uri="{28A0092B-C50C-407E-A947-70E740481C1C}">
                  <a14:useLocalDpi xmlns:a14="http://schemas.microsoft.com/office/drawing/2010/main"/>
                </a:ext>
              </a:extLst>
            </a:blip>
            <a:srcRect/>
            <a:stretch/>
          </p:blipFill>
          <p:spPr>
            <a:xfrm>
              <a:off x="765696" y="6622245"/>
              <a:ext cx="870375" cy="582950"/>
            </a:xfrm>
            <a:prstGeom prst="rect">
              <a:avLst/>
            </a:prstGeom>
          </p:spPr>
        </p:pic>
        <p:pic>
          <p:nvPicPr>
            <p:cNvPr id="361" name="그림 360">
              <a:extLst>
                <a:ext uri="{FF2B5EF4-FFF2-40B4-BE49-F238E27FC236}">
                  <a16:creationId xmlns:a16="http://schemas.microsoft.com/office/drawing/2014/main" id="{62110D56-2B9A-42C4-BCF9-21A7D0C7ED2D}"/>
                </a:ext>
              </a:extLst>
            </p:cNvPr>
            <p:cNvPicPr>
              <a:picLocks noChangeAspect="1"/>
            </p:cNvPicPr>
            <p:nvPr/>
          </p:nvPicPr>
          <p:blipFill rotWithShape="1">
            <a:blip r:embed="rId16">
              <a:extLst>
                <a:ext uri="{28A0092B-C50C-407E-A947-70E740481C1C}">
                  <a14:useLocalDpi xmlns:a14="http://schemas.microsoft.com/office/drawing/2010/main"/>
                </a:ext>
              </a:extLst>
            </a:blip>
            <a:srcRect/>
            <a:stretch/>
          </p:blipFill>
          <p:spPr>
            <a:xfrm>
              <a:off x="761984" y="7251258"/>
              <a:ext cx="877796" cy="546741"/>
            </a:xfrm>
            <a:prstGeom prst="rect">
              <a:avLst/>
            </a:prstGeom>
          </p:spPr>
        </p:pic>
        <p:pic>
          <p:nvPicPr>
            <p:cNvPr id="362" name="그림 361">
              <a:extLst>
                <a:ext uri="{FF2B5EF4-FFF2-40B4-BE49-F238E27FC236}">
                  <a16:creationId xmlns:a16="http://schemas.microsoft.com/office/drawing/2014/main" id="{4A58C4DA-9839-4599-AB3B-A6BAA5C5E50C}"/>
                </a:ext>
              </a:extLst>
            </p:cNvPr>
            <p:cNvPicPr>
              <a:picLocks noChangeAspect="1"/>
            </p:cNvPicPr>
            <p:nvPr/>
          </p:nvPicPr>
          <p:blipFill rotWithShape="1">
            <a:blip r:embed="rId17">
              <a:extLst>
                <a:ext uri="{28A0092B-C50C-407E-A947-70E740481C1C}">
                  <a14:useLocalDpi xmlns:a14="http://schemas.microsoft.com/office/drawing/2010/main"/>
                </a:ext>
              </a:extLst>
            </a:blip>
            <a:srcRect/>
            <a:stretch/>
          </p:blipFill>
          <p:spPr>
            <a:xfrm>
              <a:off x="765695" y="7844061"/>
              <a:ext cx="870376" cy="583517"/>
            </a:xfrm>
            <a:prstGeom prst="rect">
              <a:avLst/>
            </a:prstGeom>
          </p:spPr>
        </p:pic>
        <p:pic>
          <p:nvPicPr>
            <p:cNvPr id="363" name="그림 362">
              <a:extLst>
                <a:ext uri="{FF2B5EF4-FFF2-40B4-BE49-F238E27FC236}">
                  <a16:creationId xmlns:a16="http://schemas.microsoft.com/office/drawing/2014/main" id="{C900BD94-0D8A-4C6E-B073-DC721D9D2473}"/>
                </a:ext>
              </a:extLst>
            </p:cNvPr>
            <p:cNvPicPr>
              <a:picLocks noChangeAspect="1"/>
            </p:cNvPicPr>
            <p:nvPr/>
          </p:nvPicPr>
          <p:blipFill rotWithShape="1">
            <a:blip r:embed="rId18">
              <a:extLst>
                <a:ext uri="{28A0092B-C50C-407E-A947-70E740481C1C}">
                  <a14:useLocalDpi xmlns:a14="http://schemas.microsoft.com/office/drawing/2010/main"/>
                </a:ext>
              </a:extLst>
            </a:blip>
            <a:srcRect/>
            <a:stretch/>
          </p:blipFill>
          <p:spPr>
            <a:xfrm>
              <a:off x="765695" y="8473642"/>
              <a:ext cx="870376" cy="238040"/>
            </a:xfrm>
            <a:prstGeom prst="rect">
              <a:avLst/>
            </a:prstGeom>
          </p:spPr>
        </p:pic>
        <p:cxnSp>
          <p:nvCxnSpPr>
            <p:cNvPr id="364" name="직선 연결선 363">
              <a:extLst>
                <a:ext uri="{FF2B5EF4-FFF2-40B4-BE49-F238E27FC236}">
                  <a16:creationId xmlns:a16="http://schemas.microsoft.com/office/drawing/2014/main" id="{27459571-E158-4FED-A54A-0358FB21703A}"/>
                </a:ext>
              </a:extLst>
            </p:cNvPr>
            <p:cNvCxnSpPr/>
            <p:nvPr/>
          </p:nvCxnSpPr>
          <p:spPr>
            <a:xfrm>
              <a:off x="687884" y="5847551"/>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5" name="직선 연결선 364">
              <a:extLst>
                <a:ext uri="{FF2B5EF4-FFF2-40B4-BE49-F238E27FC236}">
                  <a16:creationId xmlns:a16="http://schemas.microsoft.com/office/drawing/2014/main" id="{582CE231-C162-442B-9AB3-6778E0750C1F}"/>
                </a:ext>
              </a:extLst>
            </p:cNvPr>
            <p:cNvCxnSpPr/>
            <p:nvPr/>
          </p:nvCxnSpPr>
          <p:spPr>
            <a:xfrm>
              <a:off x="687884" y="5949074"/>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6" name="직선 연결선 365">
              <a:extLst>
                <a:ext uri="{FF2B5EF4-FFF2-40B4-BE49-F238E27FC236}">
                  <a16:creationId xmlns:a16="http://schemas.microsoft.com/office/drawing/2014/main" id="{07888EBB-04FA-4917-B940-222B1C0BAC21}"/>
                </a:ext>
              </a:extLst>
            </p:cNvPr>
            <p:cNvCxnSpPr/>
            <p:nvPr/>
          </p:nvCxnSpPr>
          <p:spPr>
            <a:xfrm>
              <a:off x="687146" y="5731511"/>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67" name="TextBox 366">
              <a:extLst>
                <a:ext uri="{FF2B5EF4-FFF2-40B4-BE49-F238E27FC236}">
                  <a16:creationId xmlns:a16="http://schemas.microsoft.com/office/drawing/2014/main" id="{6179EF22-096A-4EE6-8171-F410D35F2A63}"/>
                </a:ext>
              </a:extLst>
            </p:cNvPr>
            <p:cNvSpPr txBox="1"/>
            <p:nvPr/>
          </p:nvSpPr>
          <p:spPr>
            <a:xfrm>
              <a:off x="463445" y="5645882"/>
              <a:ext cx="295274" cy="172996"/>
            </a:xfrm>
            <a:prstGeom prst="rect">
              <a:avLst/>
            </a:prstGeom>
            <a:noFill/>
          </p:spPr>
          <p:txBody>
            <a:bodyPr wrap="none" rtlCol="0">
              <a:spAutoFit/>
            </a:bodyPr>
            <a:lstStyle/>
            <a:p>
              <a:r>
                <a:rPr lang="en-US" altLang="ko-KR" sz="524" dirty="0">
                  <a:solidFill>
                    <a:srgbClr val="FF0000"/>
                  </a:solidFill>
                </a:rPr>
                <a:t>300</a:t>
              </a:r>
              <a:endParaRPr lang="ko-KR" altLang="en-US" sz="524" dirty="0">
                <a:solidFill>
                  <a:srgbClr val="FF0000"/>
                </a:solidFill>
              </a:endParaRPr>
            </a:p>
          </p:txBody>
        </p:sp>
        <p:sp>
          <p:nvSpPr>
            <p:cNvPr id="368" name="TextBox 367">
              <a:extLst>
                <a:ext uri="{FF2B5EF4-FFF2-40B4-BE49-F238E27FC236}">
                  <a16:creationId xmlns:a16="http://schemas.microsoft.com/office/drawing/2014/main" id="{8A01A848-1C2D-4627-8669-CBF1176EBF7F}"/>
                </a:ext>
              </a:extLst>
            </p:cNvPr>
            <p:cNvSpPr txBox="1"/>
            <p:nvPr/>
          </p:nvSpPr>
          <p:spPr>
            <a:xfrm>
              <a:off x="462848" y="5765687"/>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sp>
          <p:nvSpPr>
            <p:cNvPr id="369" name="TextBox 368">
              <a:extLst>
                <a:ext uri="{FF2B5EF4-FFF2-40B4-BE49-F238E27FC236}">
                  <a16:creationId xmlns:a16="http://schemas.microsoft.com/office/drawing/2014/main" id="{BFFD12B7-A7A9-40E5-BE58-648DA014013E}"/>
                </a:ext>
              </a:extLst>
            </p:cNvPr>
            <p:cNvSpPr txBox="1"/>
            <p:nvPr/>
          </p:nvSpPr>
          <p:spPr>
            <a:xfrm>
              <a:off x="462252" y="5864512"/>
              <a:ext cx="295274" cy="172996"/>
            </a:xfrm>
            <a:prstGeom prst="rect">
              <a:avLst/>
            </a:prstGeom>
            <a:noFill/>
          </p:spPr>
          <p:txBody>
            <a:bodyPr wrap="none" rtlCol="0">
              <a:spAutoFit/>
            </a:bodyPr>
            <a:lstStyle/>
            <a:p>
              <a:r>
                <a:rPr lang="en-US" altLang="ko-KR" sz="524" dirty="0">
                  <a:solidFill>
                    <a:srgbClr val="0070C0"/>
                  </a:solidFill>
                </a:rPr>
                <a:t>180</a:t>
              </a:r>
              <a:endParaRPr lang="ko-KR" altLang="en-US" sz="524" dirty="0">
                <a:solidFill>
                  <a:srgbClr val="0070C0"/>
                </a:solidFill>
              </a:endParaRPr>
            </a:p>
          </p:txBody>
        </p:sp>
        <p:cxnSp>
          <p:nvCxnSpPr>
            <p:cNvPr id="370" name="직선 연결선 369">
              <a:extLst>
                <a:ext uri="{FF2B5EF4-FFF2-40B4-BE49-F238E27FC236}">
                  <a16:creationId xmlns:a16="http://schemas.microsoft.com/office/drawing/2014/main" id="{C396F212-04C5-4908-BA0E-0632E0E43A25}"/>
                </a:ext>
              </a:extLst>
            </p:cNvPr>
            <p:cNvCxnSpPr/>
            <p:nvPr/>
          </p:nvCxnSpPr>
          <p:spPr>
            <a:xfrm>
              <a:off x="685793" y="606604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71" name="TextBox 370">
              <a:extLst>
                <a:ext uri="{FF2B5EF4-FFF2-40B4-BE49-F238E27FC236}">
                  <a16:creationId xmlns:a16="http://schemas.microsoft.com/office/drawing/2014/main" id="{8A793F75-A6C8-4EE3-9D27-E49918BCF874}"/>
                </a:ext>
              </a:extLst>
            </p:cNvPr>
            <p:cNvSpPr txBox="1"/>
            <p:nvPr/>
          </p:nvSpPr>
          <p:spPr>
            <a:xfrm>
              <a:off x="454286" y="5981110"/>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72" name="직선 연결선 371">
              <a:extLst>
                <a:ext uri="{FF2B5EF4-FFF2-40B4-BE49-F238E27FC236}">
                  <a16:creationId xmlns:a16="http://schemas.microsoft.com/office/drawing/2014/main" id="{09562F13-1A0E-4D1A-AF8D-BC5A8162E9D9}"/>
                </a:ext>
              </a:extLst>
            </p:cNvPr>
            <p:cNvCxnSpPr/>
            <p:nvPr/>
          </p:nvCxnSpPr>
          <p:spPr>
            <a:xfrm>
              <a:off x="690461" y="6158996"/>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73" name="TextBox 372">
              <a:extLst>
                <a:ext uri="{FF2B5EF4-FFF2-40B4-BE49-F238E27FC236}">
                  <a16:creationId xmlns:a16="http://schemas.microsoft.com/office/drawing/2014/main" id="{DDE00841-C8E5-4804-9A8C-F3C9C7271D9E}"/>
                </a:ext>
              </a:extLst>
            </p:cNvPr>
            <p:cNvSpPr txBox="1"/>
            <p:nvPr/>
          </p:nvSpPr>
          <p:spPr>
            <a:xfrm>
              <a:off x="458952" y="6069206"/>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74" name="직선 연결선 373">
              <a:extLst>
                <a:ext uri="{FF2B5EF4-FFF2-40B4-BE49-F238E27FC236}">
                  <a16:creationId xmlns:a16="http://schemas.microsoft.com/office/drawing/2014/main" id="{A2B194BE-0C0E-45DE-9177-6545624556F4}"/>
                </a:ext>
              </a:extLst>
            </p:cNvPr>
            <p:cNvCxnSpPr/>
            <p:nvPr/>
          </p:nvCxnSpPr>
          <p:spPr>
            <a:xfrm>
              <a:off x="692418" y="6248741"/>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75" name="TextBox 374">
              <a:extLst>
                <a:ext uri="{FF2B5EF4-FFF2-40B4-BE49-F238E27FC236}">
                  <a16:creationId xmlns:a16="http://schemas.microsoft.com/office/drawing/2014/main" id="{27EC3A9C-7FB3-4ADF-9B59-ED755BA23087}"/>
                </a:ext>
              </a:extLst>
            </p:cNvPr>
            <p:cNvSpPr txBox="1"/>
            <p:nvPr/>
          </p:nvSpPr>
          <p:spPr>
            <a:xfrm>
              <a:off x="495105" y="6167875"/>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76" name="직선 연결선 375">
              <a:extLst>
                <a:ext uri="{FF2B5EF4-FFF2-40B4-BE49-F238E27FC236}">
                  <a16:creationId xmlns:a16="http://schemas.microsoft.com/office/drawing/2014/main" id="{2B25AD64-E002-4A5C-98D7-1B8E40234354}"/>
                </a:ext>
              </a:extLst>
            </p:cNvPr>
            <p:cNvCxnSpPr/>
            <p:nvPr/>
          </p:nvCxnSpPr>
          <p:spPr>
            <a:xfrm>
              <a:off x="695293" y="6363959"/>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77" name="TextBox 376">
              <a:extLst>
                <a:ext uri="{FF2B5EF4-FFF2-40B4-BE49-F238E27FC236}">
                  <a16:creationId xmlns:a16="http://schemas.microsoft.com/office/drawing/2014/main" id="{E6CFDC91-6101-4DE9-85BA-E94A1DE8F238}"/>
                </a:ext>
              </a:extLst>
            </p:cNvPr>
            <p:cNvSpPr txBox="1"/>
            <p:nvPr/>
          </p:nvSpPr>
          <p:spPr>
            <a:xfrm>
              <a:off x="489924" y="6276304"/>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78" name="직선 연결선 377">
              <a:extLst>
                <a:ext uri="{FF2B5EF4-FFF2-40B4-BE49-F238E27FC236}">
                  <a16:creationId xmlns:a16="http://schemas.microsoft.com/office/drawing/2014/main" id="{B2202E47-2BEA-4648-A867-825706B69232}"/>
                </a:ext>
              </a:extLst>
            </p:cNvPr>
            <p:cNvCxnSpPr/>
            <p:nvPr/>
          </p:nvCxnSpPr>
          <p:spPr>
            <a:xfrm>
              <a:off x="697619" y="6489603"/>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79" name="TextBox 378">
              <a:extLst>
                <a:ext uri="{FF2B5EF4-FFF2-40B4-BE49-F238E27FC236}">
                  <a16:creationId xmlns:a16="http://schemas.microsoft.com/office/drawing/2014/main" id="{096EE0C0-4343-4454-9981-C0A963838BE3}"/>
                </a:ext>
              </a:extLst>
            </p:cNvPr>
            <p:cNvSpPr txBox="1"/>
            <p:nvPr/>
          </p:nvSpPr>
          <p:spPr>
            <a:xfrm>
              <a:off x="492250" y="6401949"/>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80" name="직선 연결선 379">
              <a:extLst>
                <a:ext uri="{FF2B5EF4-FFF2-40B4-BE49-F238E27FC236}">
                  <a16:creationId xmlns:a16="http://schemas.microsoft.com/office/drawing/2014/main" id="{1160E782-4DE4-485B-A51A-76725BABD28E}"/>
                </a:ext>
              </a:extLst>
            </p:cNvPr>
            <p:cNvCxnSpPr/>
            <p:nvPr/>
          </p:nvCxnSpPr>
          <p:spPr>
            <a:xfrm>
              <a:off x="687144" y="6689825"/>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81" name="TextBox 380">
              <a:extLst>
                <a:ext uri="{FF2B5EF4-FFF2-40B4-BE49-F238E27FC236}">
                  <a16:creationId xmlns:a16="http://schemas.microsoft.com/office/drawing/2014/main" id="{DE13B4E3-40F8-4E5D-87EC-10D602D58EAF}"/>
                </a:ext>
              </a:extLst>
            </p:cNvPr>
            <p:cNvSpPr txBox="1"/>
            <p:nvPr/>
          </p:nvSpPr>
          <p:spPr>
            <a:xfrm>
              <a:off x="455637" y="6604888"/>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82" name="직선 연결선 381">
              <a:extLst>
                <a:ext uri="{FF2B5EF4-FFF2-40B4-BE49-F238E27FC236}">
                  <a16:creationId xmlns:a16="http://schemas.microsoft.com/office/drawing/2014/main" id="{DD56B5C8-E3A7-4514-9829-6B0981662D37}"/>
                </a:ext>
              </a:extLst>
            </p:cNvPr>
            <p:cNvCxnSpPr/>
            <p:nvPr/>
          </p:nvCxnSpPr>
          <p:spPr>
            <a:xfrm>
              <a:off x="691812" y="6782774"/>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83" name="TextBox 382">
              <a:extLst>
                <a:ext uri="{FF2B5EF4-FFF2-40B4-BE49-F238E27FC236}">
                  <a16:creationId xmlns:a16="http://schemas.microsoft.com/office/drawing/2014/main" id="{1260D119-3C10-4BC9-B729-64E0A665BD33}"/>
                </a:ext>
              </a:extLst>
            </p:cNvPr>
            <p:cNvSpPr txBox="1"/>
            <p:nvPr/>
          </p:nvSpPr>
          <p:spPr>
            <a:xfrm>
              <a:off x="460303" y="6692984"/>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84" name="직선 연결선 383">
              <a:extLst>
                <a:ext uri="{FF2B5EF4-FFF2-40B4-BE49-F238E27FC236}">
                  <a16:creationId xmlns:a16="http://schemas.microsoft.com/office/drawing/2014/main" id="{6D44801B-2744-42FF-B4BC-71EC5EB4B413}"/>
                </a:ext>
              </a:extLst>
            </p:cNvPr>
            <p:cNvCxnSpPr/>
            <p:nvPr/>
          </p:nvCxnSpPr>
          <p:spPr>
            <a:xfrm>
              <a:off x="693770" y="6872519"/>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85" name="TextBox 384">
              <a:extLst>
                <a:ext uri="{FF2B5EF4-FFF2-40B4-BE49-F238E27FC236}">
                  <a16:creationId xmlns:a16="http://schemas.microsoft.com/office/drawing/2014/main" id="{03A4BE25-8536-4B92-A8F4-8161C9DBDC5A}"/>
                </a:ext>
              </a:extLst>
            </p:cNvPr>
            <p:cNvSpPr txBox="1"/>
            <p:nvPr/>
          </p:nvSpPr>
          <p:spPr>
            <a:xfrm>
              <a:off x="496457" y="6791653"/>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86" name="직선 연결선 385">
              <a:extLst>
                <a:ext uri="{FF2B5EF4-FFF2-40B4-BE49-F238E27FC236}">
                  <a16:creationId xmlns:a16="http://schemas.microsoft.com/office/drawing/2014/main" id="{9D7A7839-A563-426D-A282-08E365382F82}"/>
                </a:ext>
              </a:extLst>
            </p:cNvPr>
            <p:cNvCxnSpPr/>
            <p:nvPr/>
          </p:nvCxnSpPr>
          <p:spPr>
            <a:xfrm>
              <a:off x="696644" y="698773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87" name="TextBox 386">
              <a:extLst>
                <a:ext uri="{FF2B5EF4-FFF2-40B4-BE49-F238E27FC236}">
                  <a16:creationId xmlns:a16="http://schemas.microsoft.com/office/drawing/2014/main" id="{CBAAD42F-D6BD-4F44-9224-7D8F3D806F86}"/>
                </a:ext>
              </a:extLst>
            </p:cNvPr>
            <p:cNvSpPr txBox="1"/>
            <p:nvPr/>
          </p:nvSpPr>
          <p:spPr>
            <a:xfrm>
              <a:off x="491276" y="6900082"/>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88" name="직선 연결선 387">
              <a:extLst>
                <a:ext uri="{FF2B5EF4-FFF2-40B4-BE49-F238E27FC236}">
                  <a16:creationId xmlns:a16="http://schemas.microsoft.com/office/drawing/2014/main" id="{F3B1CC23-048F-4CD6-9BFB-3A15A1F3EA5F}"/>
                </a:ext>
              </a:extLst>
            </p:cNvPr>
            <p:cNvCxnSpPr/>
            <p:nvPr/>
          </p:nvCxnSpPr>
          <p:spPr>
            <a:xfrm>
              <a:off x="698970" y="711338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89" name="TextBox 388">
              <a:extLst>
                <a:ext uri="{FF2B5EF4-FFF2-40B4-BE49-F238E27FC236}">
                  <a16:creationId xmlns:a16="http://schemas.microsoft.com/office/drawing/2014/main" id="{50FE7C97-3150-4CBE-A7E6-AD257CF165BC}"/>
                </a:ext>
              </a:extLst>
            </p:cNvPr>
            <p:cNvSpPr txBox="1"/>
            <p:nvPr/>
          </p:nvSpPr>
          <p:spPr>
            <a:xfrm>
              <a:off x="493601" y="7025727"/>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90" name="직선 연결선 389">
              <a:extLst>
                <a:ext uri="{FF2B5EF4-FFF2-40B4-BE49-F238E27FC236}">
                  <a16:creationId xmlns:a16="http://schemas.microsoft.com/office/drawing/2014/main" id="{A4794C3F-74C1-41B5-9AFE-78954568C243}"/>
                </a:ext>
              </a:extLst>
            </p:cNvPr>
            <p:cNvCxnSpPr/>
            <p:nvPr/>
          </p:nvCxnSpPr>
          <p:spPr>
            <a:xfrm>
              <a:off x="687144" y="7928525"/>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91" name="TextBox 390">
              <a:extLst>
                <a:ext uri="{FF2B5EF4-FFF2-40B4-BE49-F238E27FC236}">
                  <a16:creationId xmlns:a16="http://schemas.microsoft.com/office/drawing/2014/main" id="{0E815174-47BC-4EEB-B079-250833090C79}"/>
                </a:ext>
              </a:extLst>
            </p:cNvPr>
            <p:cNvSpPr txBox="1"/>
            <p:nvPr/>
          </p:nvSpPr>
          <p:spPr>
            <a:xfrm>
              <a:off x="455637" y="7843588"/>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92" name="직선 연결선 391">
              <a:extLst>
                <a:ext uri="{FF2B5EF4-FFF2-40B4-BE49-F238E27FC236}">
                  <a16:creationId xmlns:a16="http://schemas.microsoft.com/office/drawing/2014/main" id="{E4B8119C-1D23-497E-A908-4AE60645BA11}"/>
                </a:ext>
              </a:extLst>
            </p:cNvPr>
            <p:cNvCxnSpPr/>
            <p:nvPr/>
          </p:nvCxnSpPr>
          <p:spPr>
            <a:xfrm>
              <a:off x="691812" y="8021474"/>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93" name="TextBox 392">
              <a:extLst>
                <a:ext uri="{FF2B5EF4-FFF2-40B4-BE49-F238E27FC236}">
                  <a16:creationId xmlns:a16="http://schemas.microsoft.com/office/drawing/2014/main" id="{62FF2B49-E4E7-49AD-B21B-19D8A0FC73FD}"/>
                </a:ext>
              </a:extLst>
            </p:cNvPr>
            <p:cNvSpPr txBox="1"/>
            <p:nvPr/>
          </p:nvSpPr>
          <p:spPr>
            <a:xfrm>
              <a:off x="460303" y="7931684"/>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94" name="직선 연결선 393">
              <a:extLst>
                <a:ext uri="{FF2B5EF4-FFF2-40B4-BE49-F238E27FC236}">
                  <a16:creationId xmlns:a16="http://schemas.microsoft.com/office/drawing/2014/main" id="{C23E71D1-603C-4164-A9F6-3BACD64B5043}"/>
                </a:ext>
              </a:extLst>
            </p:cNvPr>
            <p:cNvCxnSpPr/>
            <p:nvPr/>
          </p:nvCxnSpPr>
          <p:spPr>
            <a:xfrm>
              <a:off x="693770" y="8111219"/>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95" name="TextBox 394">
              <a:extLst>
                <a:ext uri="{FF2B5EF4-FFF2-40B4-BE49-F238E27FC236}">
                  <a16:creationId xmlns:a16="http://schemas.microsoft.com/office/drawing/2014/main" id="{1C9F4D19-0522-4330-B02F-2369D277B663}"/>
                </a:ext>
              </a:extLst>
            </p:cNvPr>
            <p:cNvSpPr txBox="1"/>
            <p:nvPr/>
          </p:nvSpPr>
          <p:spPr>
            <a:xfrm>
              <a:off x="496457" y="8030353"/>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96" name="직선 연결선 395">
              <a:extLst>
                <a:ext uri="{FF2B5EF4-FFF2-40B4-BE49-F238E27FC236}">
                  <a16:creationId xmlns:a16="http://schemas.microsoft.com/office/drawing/2014/main" id="{EC89CD15-1F4D-4D32-9F28-664E49E7DE0E}"/>
                </a:ext>
              </a:extLst>
            </p:cNvPr>
            <p:cNvCxnSpPr/>
            <p:nvPr/>
          </p:nvCxnSpPr>
          <p:spPr>
            <a:xfrm>
              <a:off x="696644" y="822643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97" name="TextBox 396">
              <a:extLst>
                <a:ext uri="{FF2B5EF4-FFF2-40B4-BE49-F238E27FC236}">
                  <a16:creationId xmlns:a16="http://schemas.microsoft.com/office/drawing/2014/main" id="{BE3B4165-4435-446B-9E18-A4C756B4B95B}"/>
                </a:ext>
              </a:extLst>
            </p:cNvPr>
            <p:cNvSpPr txBox="1"/>
            <p:nvPr/>
          </p:nvSpPr>
          <p:spPr>
            <a:xfrm>
              <a:off x="491276" y="8138782"/>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98" name="직선 연결선 397">
              <a:extLst>
                <a:ext uri="{FF2B5EF4-FFF2-40B4-BE49-F238E27FC236}">
                  <a16:creationId xmlns:a16="http://schemas.microsoft.com/office/drawing/2014/main" id="{6DE4213C-2523-4ADC-AF9D-83087719C494}"/>
                </a:ext>
              </a:extLst>
            </p:cNvPr>
            <p:cNvCxnSpPr/>
            <p:nvPr/>
          </p:nvCxnSpPr>
          <p:spPr>
            <a:xfrm>
              <a:off x="698970" y="835208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A1C69C3A-321C-41E2-80EA-89A59ED8728C}"/>
                </a:ext>
              </a:extLst>
            </p:cNvPr>
            <p:cNvSpPr txBox="1"/>
            <p:nvPr/>
          </p:nvSpPr>
          <p:spPr>
            <a:xfrm>
              <a:off x="493601" y="8264427"/>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400" name="직선 연결선 399">
              <a:extLst>
                <a:ext uri="{FF2B5EF4-FFF2-40B4-BE49-F238E27FC236}">
                  <a16:creationId xmlns:a16="http://schemas.microsoft.com/office/drawing/2014/main" id="{EADC8C23-67DC-4EFD-83B7-00578AFE7D0C}"/>
                </a:ext>
              </a:extLst>
            </p:cNvPr>
            <p:cNvCxnSpPr/>
            <p:nvPr/>
          </p:nvCxnSpPr>
          <p:spPr>
            <a:xfrm>
              <a:off x="684032" y="7276236"/>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01" name="TextBox 400">
              <a:extLst>
                <a:ext uri="{FF2B5EF4-FFF2-40B4-BE49-F238E27FC236}">
                  <a16:creationId xmlns:a16="http://schemas.microsoft.com/office/drawing/2014/main" id="{2659DB27-0B05-4584-A2E8-A7E838468479}"/>
                </a:ext>
              </a:extLst>
            </p:cNvPr>
            <p:cNvSpPr txBox="1"/>
            <p:nvPr/>
          </p:nvSpPr>
          <p:spPr>
            <a:xfrm>
              <a:off x="452525" y="7191298"/>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402" name="직선 연결선 401">
              <a:extLst>
                <a:ext uri="{FF2B5EF4-FFF2-40B4-BE49-F238E27FC236}">
                  <a16:creationId xmlns:a16="http://schemas.microsoft.com/office/drawing/2014/main" id="{662D1D9D-B8A7-4402-A9A5-BEA050199041}"/>
                </a:ext>
              </a:extLst>
            </p:cNvPr>
            <p:cNvCxnSpPr/>
            <p:nvPr/>
          </p:nvCxnSpPr>
          <p:spPr>
            <a:xfrm>
              <a:off x="688701" y="7469214"/>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03" name="TextBox 402">
              <a:extLst>
                <a:ext uri="{FF2B5EF4-FFF2-40B4-BE49-F238E27FC236}">
                  <a16:creationId xmlns:a16="http://schemas.microsoft.com/office/drawing/2014/main" id="{D0575B1F-389F-4944-BC89-2429F6E1B87D}"/>
                </a:ext>
              </a:extLst>
            </p:cNvPr>
            <p:cNvSpPr txBox="1"/>
            <p:nvPr/>
          </p:nvSpPr>
          <p:spPr>
            <a:xfrm>
              <a:off x="457191" y="7384187"/>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404" name="직선 연결선 403">
              <a:extLst>
                <a:ext uri="{FF2B5EF4-FFF2-40B4-BE49-F238E27FC236}">
                  <a16:creationId xmlns:a16="http://schemas.microsoft.com/office/drawing/2014/main" id="{DF1AEF93-F200-44DE-AD6B-003939B98A16}"/>
                </a:ext>
              </a:extLst>
            </p:cNvPr>
            <p:cNvCxnSpPr/>
            <p:nvPr/>
          </p:nvCxnSpPr>
          <p:spPr>
            <a:xfrm>
              <a:off x="690658" y="7630408"/>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05" name="TextBox 404">
              <a:extLst>
                <a:ext uri="{FF2B5EF4-FFF2-40B4-BE49-F238E27FC236}">
                  <a16:creationId xmlns:a16="http://schemas.microsoft.com/office/drawing/2014/main" id="{5660C9CC-A343-4AB8-8E8B-E11E74E88F0A}"/>
                </a:ext>
              </a:extLst>
            </p:cNvPr>
            <p:cNvSpPr txBox="1"/>
            <p:nvPr/>
          </p:nvSpPr>
          <p:spPr>
            <a:xfrm>
              <a:off x="493345" y="7549543"/>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406" name="직선 연결선 405">
              <a:extLst>
                <a:ext uri="{FF2B5EF4-FFF2-40B4-BE49-F238E27FC236}">
                  <a16:creationId xmlns:a16="http://schemas.microsoft.com/office/drawing/2014/main" id="{4226C7EA-5939-4F5A-8383-549ED64E7045}"/>
                </a:ext>
              </a:extLst>
            </p:cNvPr>
            <p:cNvCxnSpPr/>
            <p:nvPr/>
          </p:nvCxnSpPr>
          <p:spPr>
            <a:xfrm>
              <a:off x="697440" y="851460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07" name="TextBox 406">
              <a:extLst>
                <a:ext uri="{FF2B5EF4-FFF2-40B4-BE49-F238E27FC236}">
                  <a16:creationId xmlns:a16="http://schemas.microsoft.com/office/drawing/2014/main" id="{675A509B-52B9-48DC-9099-31D2FBD05292}"/>
                </a:ext>
              </a:extLst>
            </p:cNvPr>
            <p:cNvSpPr txBox="1"/>
            <p:nvPr/>
          </p:nvSpPr>
          <p:spPr>
            <a:xfrm>
              <a:off x="492072" y="8426946"/>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408" name="직선 연결선 407">
              <a:extLst>
                <a:ext uri="{FF2B5EF4-FFF2-40B4-BE49-F238E27FC236}">
                  <a16:creationId xmlns:a16="http://schemas.microsoft.com/office/drawing/2014/main" id="{C8EDFBD8-4856-48B6-B9A8-907657BC58FD}"/>
                </a:ext>
              </a:extLst>
            </p:cNvPr>
            <p:cNvCxnSpPr/>
            <p:nvPr/>
          </p:nvCxnSpPr>
          <p:spPr>
            <a:xfrm>
              <a:off x="699766" y="8645009"/>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09" name="TextBox 408">
              <a:extLst>
                <a:ext uri="{FF2B5EF4-FFF2-40B4-BE49-F238E27FC236}">
                  <a16:creationId xmlns:a16="http://schemas.microsoft.com/office/drawing/2014/main" id="{D04E3FA9-3D7B-49EE-BFFE-02F5A438A67E}"/>
                </a:ext>
              </a:extLst>
            </p:cNvPr>
            <p:cNvSpPr txBox="1"/>
            <p:nvPr/>
          </p:nvSpPr>
          <p:spPr>
            <a:xfrm>
              <a:off x="494398" y="8557354"/>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410" name="TextBox 409">
              <a:extLst>
                <a:ext uri="{FF2B5EF4-FFF2-40B4-BE49-F238E27FC236}">
                  <a16:creationId xmlns:a16="http://schemas.microsoft.com/office/drawing/2014/main" id="{EBFC60D5-9BBA-4913-AE67-59F2837DC7BF}"/>
                </a:ext>
              </a:extLst>
            </p:cNvPr>
            <p:cNvSpPr txBox="1"/>
            <p:nvPr/>
          </p:nvSpPr>
          <p:spPr>
            <a:xfrm>
              <a:off x="1628765" y="5730820"/>
              <a:ext cx="542136" cy="194990"/>
            </a:xfrm>
            <a:prstGeom prst="rect">
              <a:avLst/>
            </a:prstGeom>
            <a:noFill/>
          </p:spPr>
          <p:txBody>
            <a:bodyPr wrap="none" rtlCol="0">
              <a:spAutoFit/>
            </a:bodyPr>
            <a:lstStyle/>
            <a:p>
              <a:r>
                <a:rPr lang="en-US" altLang="ko-KR" sz="667" dirty="0"/>
                <a:t>IB: Mast4</a:t>
              </a:r>
              <a:endParaRPr lang="ko-KR" altLang="en-US" sz="667" dirty="0"/>
            </a:p>
          </p:txBody>
        </p:sp>
        <p:sp>
          <p:nvSpPr>
            <p:cNvPr id="411" name="TextBox 410">
              <a:extLst>
                <a:ext uri="{FF2B5EF4-FFF2-40B4-BE49-F238E27FC236}">
                  <a16:creationId xmlns:a16="http://schemas.microsoft.com/office/drawing/2014/main" id="{E5EDBC54-4CAA-4F7E-82BD-2827138E2000}"/>
                </a:ext>
              </a:extLst>
            </p:cNvPr>
            <p:cNvSpPr txBox="1"/>
            <p:nvPr/>
          </p:nvSpPr>
          <p:spPr>
            <a:xfrm>
              <a:off x="1632966" y="6239122"/>
              <a:ext cx="545342" cy="194990"/>
            </a:xfrm>
            <a:prstGeom prst="rect">
              <a:avLst/>
            </a:prstGeom>
            <a:noFill/>
          </p:spPr>
          <p:txBody>
            <a:bodyPr wrap="none" rtlCol="0">
              <a:spAutoFit/>
            </a:bodyPr>
            <a:lstStyle/>
            <a:p>
              <a:r>
                <a:rPr lang="en-US" altLang="ko-KR" sz="667" dirty="0"/>
                <a:t>IB: Runx2</a:t>
              </a:r>
              <a:endParaRPr lang="ko-KR" altLang="en-US" sz="667" dirty="0"/>
            </a:p>
          </p:txBody>
        </p:sp>
        <p:sp>
          <p:nvSpPr>
            <p:cNvPr id="412" name="TextBox 411">
              <a:extLst>
                <a:ext uri="{FF2B5EF4-FFF2-40B4-BE49-F238E27FC236}">
                  <a16:creationId xmlns:a16="http://schemas.microsoft.com/office/drawing/2014/main" id="{F2567DA6-E01A-4CF3-8F8C-8B944D8E87F3}"/>
                </a:ext>
              </a:extLst>
            </p:cNvPr>
            <p:cNvSpPr txBox="1"/>
            <p:nvPr/>
          </p:nvSpPr>
          <p:spPr>
            <a:xfrm>
              <a:off x="1618842" y="6717551"/>
              <a:ext cx="673582" cy="297646"/>
            </a:xfrm>
            <a:prstGeom prst="rect">
              <a:avLst/>
            </a:prstGeom>
            <a:noFill/>
          </p:spPr>
          <p:txBody>
            <a:bodyPr wrap="none" rtlCol="0">
              <a:spAutoFit/>
            </a:bodyPr>
            <a:lstStyle/>
            <a:p>
              <a:r>
                <a:rPr lang="en-US" altLang="ko-KR" sz="667" dirty="0"/>
                <a:t>IB: non-p-</a:t>
              </a:r>
            </a:p>
            <a:p>
              <a:r>
                <a:rPr lang="en-US" altLang="ko-KR" sz="667" dirty="0"/>
                <a:t>    b-catenin</a:t>
              </a:r>
              <a:endParaRPr lang="ko-KR" altLang="en-US" sz="667" dirty="0"/>
            </a:p>
          </p:txBody>
        </p:sp>
        <p:sp>
          <p:nvSpPr>
            <p:cNvPr id="413" name="TextBox 412">
              <a:extLst>
                <a:ext uri="{FF2B5EF4-FFF2-40B4-BE49-F238E27FC236}">
                  <a16:creationId xmlns:a16="http://schemas.microsoft.com/office/drawing/2014/main" id="{9ED796E3-FB99-4400-844C-2CB585F7A98B}"/>
                </a:ext>
              </a:extLst>
            </p:cNvPr>
            <p:cNvSpPr txBox="1"/>
            <p:nvPr/>
          </p:nvSpPr>
          <p:spPr>
            <a:xfrm>
              <a:off x="1643255" y="8249781"/>
              <a:ext cx="643125" cy="194990"/>
            </a:xfrm>
            <a:prstGeom prst="rect">
              <a:avLst/>
            </a:prstGeom>
            <a:noFill/>
          </p:spPr>
          <p:txBody>
            <a:bodyPr wrap="none" rtlCol="0">
              <a:spAutoFit/>
            </a:bodyPr>
            <a:lstStyle/>
            <a:p>
              <a:r>
                <a:rPr lang="en-US" altLang="ko-KR" sz="667" dirty="0"/>
                <a:t>IB: pGSK3b </a:t>
              </a:r>
              <a:endParaRPr lang="ko-KR" altLang="en-US" sz="667" dirty="0"/>
            </a:p>
          </p:txBody>
        </p:sp>
        <p:sp>
          <p:nvSpPr>
            <p:cNvPr id="414" name="TextBox 413">
              <a:extLst>
                <a:ext uri="{FF2B5EF4-FFF2-40B4-BE49-F238E27FC236}">
                  <a16:creationId xmlns:a16="http://schemas.microsoft.com/office/drawing/2014/main" id="{BC1FCA53-54D9-4E7D-BEB9-6919B751B1F5}"/>
                </a:ext>
              </a:extLst>
            </p:cNvPr>
            <p:cNvSpPr txBox="1"/>
            <p:nvPr/>
          </p:nvSpPr>
          <p:spPr>
            <a:xfrm>
              <a:off x="1637628" y="8516795"/>
              <a:ext cx="591829" cy="194990"/>
            </a:xfrm>
            <a:prstGeom prst="rect">
              <a:avLst/>
            </a:prstGeom>
            <a:noFill/>
          </p:spPr>
          <p:txBody>
            <a:bodyPr wrap="none" rtlCol="0">
              <a:spAutoFit/>
            </a:bodyPr>
            <a:lstStyle/>
            <a:p>
              <a:r>
                <a:rPr lang="en-US" altLang="ko-KR" sz="667" dirty="0"/>
                <a:t>IB: GSK3b </a:t>
              </a:r>
              <a:endParaRPr lang="ko-KR" altLang="en-US" sz="667" dirty="0"/>
            </a:p>
          </p:txBody>
        </p:sp>
        <p:sp>
          <p:nvSpPr>
            <p:cNvPr id="415" name="TextBox 414">
              <a:extLst>
                <a:ext uri="{FF2B5EF4-FFF2-40B4-BE49-F238E27FC236}">
                  <a16:creationId xmlns:a16="http://schemas.microsoft.com/office/drawing/2014/main" id="{2D29E8C0-57A8-4DFD-9FAF-A3A72377EF52}"/>
                </a:ext>
              </a:extLst>
            </p:cNvPr>
            <p:cNvSpPr txBox="1"/>
            <p:nvPr/>
          </p:nvSpPr>
          <p:spPr>
            <a:xfrm>
              <a:off x="1127711" y="5480586"/>
              <a:ext cx="942887" cy="172996"/>
            </a:xfrm>
            <a:prstGeom prst="rect">
              <a:avLst/>
            </a:prstGeom>
            <a:noFill/>
          </p:spPr>
          <p:txBody>
            <a:bodyPr wrap="none" rtlCol="0">
              <a:spAutoFit/>
            </a:bodyPr>
            <a:lstStyle/>
            <a:p>
              <a:r>
                <a:rPr lang="en-US" altLang="ko-KR" sz="524" b="1" dirty="0"/>
                <a:t>-    -   +   +     </a:t>
              </a:r>
              <a:r>
                <a:rPr lang="en-US" altLang="ko-KR" sz="524" b="1" dirty="0" err="1"/>
                <a:t>Ost.Diff</a:t>
              </a:r>
              <a:endParaRPr lang="ko-KR" altLang="en-US" sz="524" b="1" dirty="0"/>
            </a:p>
          </p:txBody>
        </p:sp>
        <p:sp>
          <p:nvSpPr>
            <p:cNvPr id="416" name="직사각형 415">
              <a:extLst>
                <a:ext uri="{FF2B5EF4-FFF2-40B4-BE49-F238E27FC236}">
                  <a16:creationId xmlns:a16="http://schemas.microsoft.com/office/drawing/2014/main" id="{B4443525-BF48-458B-8D06-E4FA85190E40}"/>
                </a:ext>
              </a:extLst>
            </p:cNvPr>
            <p:cNvSpPr/>
            <p:nvPr/>
          </p:nvSpPr>
          <p:spPr>
            <a:xfrm>
              <a:off x="1247341" y="5750969"/>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17" name="직사각형 416">
              <a:extLst>
                <a:ext uri="{FF2B5EF4-FFF2-40B4-BE49-F238E27FC236}">
                  <a16:creationId xmlns:a16="http://schemas.microsoft.com/office/drawing/2014/main" id="{F423F496-3ED2-45AA-B125-18AF3B8BFA36}"/>
                </a:ext>
              </a:extLst>
            </p:cNvPr>
            <p:cNvSpPr/>
            <p:nvPr/>
          </p:nvSpPr>
          <p:spPr>
            <a:xfrm>
              <a:off x="1231347" y="6250019"/>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18" name="직사각형 417">
              <a:extLst>
                <a:ext uri="{FF2B5EF4-FFF2-40B4-BE49-F238E27FC236}">
                  <a16:creationId xmlns:a16="http://schemas.microsoft.com/office/drawing/2014/main" id="{9E951980-C080-4F6A-A498-918D29299ECE}"/>
                </a:ext>
              </a:extLst>
            </p:cNvPr>
            <p:cNvSpPr/>
            <p:nvPr/>
          </p:nvSpPr>
          <p:spPr>
            <a:xfrm>
              <a:off x="1233895" y="6722658"/>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19" name="직사각형 418">
              <a:extLst>
                <a:ext uri="{FF2B5EF4-FFF2-40B4-BE49-F238E27FC236}">
                  <a16:creationId xmlns:a16="http://schemas.microsoft.com/office/drawing/2014/main" id="{BBAEC5AA-1E6C-42B0-8B44-07BD8765F37D}"/>
                </a:ext>
              </a:extLst>
            </p:cNvPr>
            <p:cNvSpPr/>
            <p:nvPr/>
          </p:nvSpPr>
          <p:spPr>
            <a:xfrm>
              <a:off x="1251542" y="7414033"/>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20" name="직사각형 419">
              <a:extLst>
                <a:ext uri="{FF2B5EF4-FFF2-40B4-BE49-F238E27FC236}">
                  <a16:creationId xmlns:a16="http://schemas.microsoft.com/office/drawing/2014/main" id="{1320D4BD-1D80-461D-A22B-4DC3358B364B}"/>
                </a:ext>
              </a:extLst>
            </p:cNvPr>
            <p:cNvSpPr/>
            <p:nvPr/>
          </p:nvSpPr>
          <p:spPr>
            <a:xfrm>
              <a:off x="1259502" y="8275360"/>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21" name="직사각형 420">
              <a:extLst>
                <a:ext uri="{FF2B5EF4-FFF2-40B4-BE49-F238E27FC236}">
                  <a16:creationId xmlns:a16="http://schemas.microsoft.com/office/drawing/2014/main" id="{6DEDDB00-AFB2-4B98-9E65-D0270995A89A}"/>
                </a:ext>
              </a:extLst>
            </p:cNvPr>
            <p:cNvSpPr/>
            <p:nvPr/>
          </p:nvSpPr>
          <p:spPr>
            <a:xfrm>
              <a:off x="1229614" y="8540980"/>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cxnSp>
          <p:nvCxnSpPr>
            <p:cNvPr id="422" name="직선 연결선 421">
              <a:extLst>
                <a:ext uri="{FF2B5EF4-FFF2-40B4-BE49-F238E27FC236}">
                  <a16:creationId xmlns:a16="http://schemas.microsoft.com/office/drawing/2014/main" id="{E06A9EC4-344B-4B83-B0F9-316BE36274B0}"/>
                </a:ext>
              </a:extLst>
            </p:cNvPr>
            <p:cNvCxnSpPr/>
            <p:nvPr/>
          </p:nvCxnSpPr>
          <p:spPr>
            <a:xfrm>
              <a:off x="733985" y="6218206"/>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3" name="직선 연결선 422">
              <a:extLst>
                <a:ext uri="{FF2B5EF4-FFF2-40B4-BE49-F238E27FC236}">
                  <a16:creationId xmlns:a16="http://schemas.microsoft.com/office/drawing/2014/main" id="{5253C8B8-F587-417B-8FF3-A057FB5E649A}"/>
                </a:ext>
              </a:extLst>
            </p:cNvPr>
            <p:cNvCxnSpPr/>
            <p:nvPr/>
          </p:nvCxnSpPr>
          <p:spPr>
            <a:xfrm>
              <a:off x="733985" y="6400005"/>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4" name="직선 연결선 423">
              <a:extLst>
                <a:ext uri="{FF2B5EF4-FFF2-40B4-BE49-F238E27FC236}">
                  <a16:creationId xmlns:a16="http://schemas.microsoft.com/office/drawing/2014/main" id="{640DE5D6-2D22-4A87-9C9A-B218DDE8BFF1}"/>
                </a:ext>
              </a:extLst>
            </p:cNvPr>
            <p:cNvCxnSpPr/>
            <p:nvPr/>
          </p:nvCxnSpPr>
          <p:spPr>
            <a:xfrm>
              <a:off x="733985" y="6846709"/>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5" name="직선 연결선 424">
              <a:extLst>
                <a:ext uri="{FF2B5EF4-FFF2-40B4-BE49-F238E27FC236}">
                  <a16:creationId xmlns:a16="http://schemas.microsoft.com/office/drawing/2014/main" id="{44E1AC0B-8E9E-4305-B813-44A10446B0FA}"/>
                </a:ext>
              </a:extLst>
            </p:cNvPr>
            <p:cNvCxnSpPr/>
            <p:nvPr/>
          </p:nvCxnSpPr>
          <p:spPr>
            <a:xfrm>
              <a:off x="733985" y="7028508"/>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6" name="직선 연결선 425">
              <a:extLst>
                <a:ext uri="{FF2B5EF4-FFF2-40B4-BE49-F238E27FC236}">
                  <a16:creationId xmlns:a16="http://schemas.microsoft.com/office/drawing/2014/main" id="{6F011EDB-F302-4EDC-8AF7-F3E4EA73E0D1}"/>
                </a:ext>
              </a:extLst>
            </p:cNvPr>
            <p:cNvCxnSpPr/>
            <p:nvPr/>
          </p:nvCxnSpPr>
          <p:spPr>
            <a:xfrm>
              <a:off x="724158" y="8091746"/>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7" name="직선 연결선 426">
              <a:extLst>
                <a:ext uri="{FF2B5EF4-FFF2-40B4-BE49-F238E27FC236}">
                  <a16:creationId xmlns:a16="http://schemas.microsoft.com/office/drawing/2014/main" id="{B3AE5C7B-210A-4B2C-9C69-BDA098E19612}"/>
                </a:ext>
              </a:extLst>
            </p:cNvPr>
            <p:cNvCxnSpPr/>
            <p:nvPr/>
          </p:nvCxnSpPr>
          <p:spPr>
            <a:xfrm>
              <a:off x="724158" y="8273546"/>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8" name="직선 연결선 427">
              <a:extLst>
                <a:ext uri="{FF2B5EF4-FFF2-40B4-BE49-F238E27FC236}">
                  <a16:creationId xmlns:a16="http://schemas.microsoft.com/office/drawing/2014/main" id="{7335AC5E-79A4-43C1-AE2D-179DF2714856}"/>
                </a:ext>
              </a:extLst>
            </p:cNvPr>
            <p:cNvCxnSpPr/>
            <p:nvPr/>
          </p:nvCxnSpPr>
          <p:spPr>
            <a:xfrm>
              <a:off x="733985" y="7578288"/>
              <a:ext cx="95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29" name="TextBox 428">
              <a:extLst>
                <a:ext uri="{FF2B5EF4-FFF2-40B4-BE49-F238E27FC236}">
                  <a16:creationId xmlns:a16="http://schemas.microsoft.com/office/drawing/2014/main" id="{FDA5DD26-0F68-4822-BB53-E7BB75D29F53}"/>
                </a:ext>
              </a:extLst>
            </p:cNvPr>
            <p:cNvSpPr txBox="1"/>
            <p:nvPr/>
          </p:nvSpPr>
          <p:spPr>
            <a:xfrm>
              <a:off x="1614764" y="7391439"/>
              <a:ext cx="673582" cy="194990"/>
            </a:xfrm>
            <a:prstGeom prst="rect">
              <a:avLst/>
            </a:prstGeom>
            <a:noFill/>
          </p:spPr>
          <p:txBody>
            <a:bodyPr wrap="none" rtlCol="0">
              <a:spAutoFit/>
            </a:bodyPr>
            <a:lstStyle/>
            <a:p>
              <a:r>
                <a:rPr lang="en-US" altLang="ko-KR" sz="667" dirty="0"/>
                <a:t>IB: b-catenin</a:t>
              </a:r>
              <a:endParaRPr lang="ko-KR" altLang="en-US" sz="667" dirty="0"/>
            </a:p>
          </p:txBody>
        </p:sp>
        <p:pic>
          <p:nvPicPr>
            <p:cNvPr id="430" name="그림 429">
              <a:extLst>
                <a:ext uri="{FF2B5EF4-FFF2-40B4-BE49-F238E27FC236}">
                  <a16:creationId xmlns:a16="http://schemas.microsoft.com/office/drawing/2014/main" id="{B3DEACF3-C98A-4F9F-A308-90C92C75A52C}"/>
                </a:ext>
              </a:extLst>
            </p:cNvPr>
            <p:cNvPicPr>
              <a:picLocks noChangeAspect="1"/>
            </p:cNvPicPr>
            <p:nvPr/>
          </p:nvPicPr>
          <p:blipFill rotWithShape="1">
            <a:blip r:embed="rId19">
              <a:extLst>
                <a:ext uri="{28A0092B-C50C-407E-A947-70E740481C1C}">
                  <a14:useLocalDpi xmlns:a14="http://schemas.microsoft.com/office/drawing/2010/main"/>
                </a:ext>
              </a:extLst>
            </a:blip>
            <a:srcRect/>
            <a:stretch/>
          </p:blipFill>
          <p:spPr>
            <a:xfrm>
              <a:off x="764832" y="8756865"/>
              <a:ext cx="870376" cy="310841"/>
            </a:xfrm>
            <a:prstGeom prst="rect">
              <a:avLst/>
            </a:prstGeom>
          </p:spPr>
        </p:pic>
        <p:cxnSp>
          <p:nvCxnSpPr>
            <p:cNvPr id="431" name="직선 연결선 430">
              <a:extLst>
                <a:ext uri="{FF2B5EF4-FFF2-40B4-BE49-F238E27FC236}">
                  <a16:creationId xmlns:a16="http://schemas.microsoft.com/office/drawing/2014/main" id="{422237F9-5931-41F3-B23A-3EEEBE367334}"/>
                </a:ext>
              </a:extLst>
            </p:cNvPr>
            <p:cNvCxnSpPr/>
            <p:nvPr/>
          </p:nvCxnSpPr>
          <p:spPr>
            <a:xfrm>
              <a:off x="643427" y="8801418"/>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32" name="TextBox 431">
              <a:extLst>
                <a:ext uri="{FF2B5EF4-FFF2-40B4-BE49-F238E27FC236}">
                  <a16:creationId xmlns:a16="http://schemas.microsoft.com/office/drawing/2014/main" id="{79FC6F81-974E-494F-859C-839511CE49F4}"/>
                </a:ext>
              </a:extLst>
            </p:cNvPr>
            <p:cNvSpPr txBox="1"/>
            <p:nvPr/>
          </p:nvSpPr>
          <p:spPr>
            <a:xfrm>
              <a:off x="467279" y="8720113"/>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433" name="직선 연결선 432">
              <a:extLst>
                <a:ext uri="{FF2B5EF4-FFF2-40B4-BE49-F238E27FC236}">
                  <a16:creationId xmlns:a16="http://schemas.microsoft.com/office/drawing/2014/main" id="{7CF1FCA4-E85F-4B63-BA73-1FF7CC22B5BF}"/>
                </a:ext>
              </a:extLst>
            </p:cNvPr>
            <p:cNvCxnSpPr/>
            <p:nvPr/>
          </p:nvCxnSpPr>
          <p:spPr>
            <a:xfrm>
              <a:off x="645753" y="8931826"/>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434" name="TextBox 433">
              <a:extLst>
                <a:ext uri="{FF2B5EF4-FFF2-40B4-BE49-F238E27FC236}">
                  <a16:creationId xmlns:a16="http://schemas.microsoft.com/office/drawing/2014/main" id="{EA37BEB1-96E9-4A29-B04A-28C96C73ED70}"/>
                </a:ext>
              </a:extLst>
            </p:cNvPr>
            <p:cNvSpPr txBox="1"/>
            <p:nvPr/>
          </p:nvSpPr>
          <p:spPr>
            <a:xfrm>
              <a:off x="469604" y="8850521"/>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435" name="TextBox 434">
              <a:extLst>
                <a:ext uri="{FF2B5EF4-FFF2-40B4-BE49-F238E27FC236}">
                  <a16:creationId xmlns:a16="http://schemas.microsoft.com/office/drawing/2014/main" id="{E68CA3FF-ADD2-4F03-BD4F-91263194D5DD}"/>
                </a:ext>
              </a:extLst>
            </p:cNvPr>
            <p:cNvSpPr txBox="1"/>
            <p:nvPr/>
          </p:nvSpPr>
          <p:spPr>
            <a:xfrm>
              <a:off x="1637983" y="8842382"/>
              <a:ext cx="577402" cy="194990"/>
            </a:xfrm>
            <a:prstGeom prst="rect">
              <a:avLst/>
            </a:prstGeom>
            <a:noFill/>
          </p:spPr>
          <p:txBody>
            <a:bodyPr wrap="none" rtlCol="0">
              <a:spAutoFit/>
            </a:bodyPr>
            <a:lstStyle/>
            <a:p>
              <a:r>
                <a:rPr lang="en-US" altLang="ko-KR" sz="667" dirty="0"/>
                <a:t>IB: b-actin</a:t>
              </a:r>
              <a:endParaRPr lang="ko-KR" altLang="en-US" sz="667" dirty="0"/>
            </a:p>
          </p:txBody>
        </p:sp>
        <p:sp>
          <p:nvSpPr>
            <p:cNvPr id="436" name="직사각형 435">
              <a:extLst>
                <a:ext uri="{FF2B5EF4-FFF2-40B4-BE49-F238E27FC236}">
                  <a16:creationId xmlns:a16="http://schemas.microsoft.com/office/drawing/2014/main" id="{A9242DBD-0138-42B2-B02D-ACF30D0E6D89}"/>
                </a:ext>
              </a:extLst>
            </p:cNvPr>
            <p:cNvSpPr/>
            <p:nvPr/>
          </p:nvSpPr>
          <p:spPr>
            <a:xfrm>
              <a:off x="1236145" y="8842382"/>
              <a:ext cx="222326"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440" name="직사각형 439">
              <a:extLst>
                <a:ext uri="{FF2B5EF4-FFF2-40B4-BE49-F238E27FC236}">
                  <a16:creationId xmlns:a16="http://schemas.microsoft.com/office/drawing/2014/main" id="{F9829323-9928-4FFD-A67B-A91FED746F99}"/>
                </a:ext>
              </a:extLst>
            </p:cNvPr>
            <p:cNvSpPr/>
            <p:nvPr/>
          </p:nvSpPr>
          <p:spPr>
            <a:xfrm>
              <a:off x="448364" y="5421038"/>
              <a:ext cx="1781094" cy="376428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8" name="그룹 447">
            <a:extLst>
              <a:ext uri="{FF2B5EF4-FFF2-40B4-BE49-F238E27FC236}">
                <a16:creationId xmlns:a16="http://schemas.microsoft.com/office/drawing/2014/main" id="{7B786487-3857-4B94-9E0C-9B226826FB74}"/>
              </a:ext>
            </a:extLst>
          </p:cNvPr>
          <p:cNvGrpSpPr/>
          <p:nvPr/>
        </p:nvGrpSpPr>
        <p:grpSpPr>
          <a:xfrm>
            <a:off x="4688579" y="5363527"/>
            <a:ext cx="1963663" cy="3764289"/>
            <a:chOff x="4814865" y="5416130"/>
            <a:chExt cx="1963663" cy="3764289"/>
          </a:xfrm>
        </p:grpSpPr>
        <p:pic>
          <p:nvPicPr>
            <p:cNvPr id="281" name="그림 280">
              <a:extLst>
                <a:ext uri="{FF2B5EF4-FFF2-40B4-BE49-F238E27FC236}">
                  <a16:creationId xmlns:a16="http://schemas.microsoft.com/office/drawing/2014/main" id="{9F49C3C8-6076-4122-B01D-323C11DE31DD}"/>
                </a:ext>
              </a:extLst>
            </p:cNvPr>
            <p:cNvPicPr>
              <a:picLocks noChangeAspect="1"/>
            </p:cNvPicPr>
            <p:nvPr/>
          </p:nvPicPr>
          <p:blipFill rotWithShape="1">
            <a:blip r:embed="rId20">
              <a:extLst>
                <a:ext uri="{28A0092B-C50C-407E-A947-70E740481C1C}">
                  <a14:useLocalDpi xmlns:a14="http://schemas.microsoft.com/office/drawing/2010/main"/>
                </a:ext>
              </a:extLst>
            </a:blip>
            <a:srcRect/>
            <a:stretch/>
          </p:blipFill>
          <p:spPr>
            <a:xfrm>
              <a:off x="5124877" y="5497636"/>
              <a:ext cx="1030981" cy="720127"/>
            </a:xfrm>
            <a:prstGeom prst="rect">
              <a:avLst/>
            </a:prstGeom>
          </p:spPr>
        </p:pic>
        <p:pic>
          <p:nvPicPr>
            <p:cNvPr id="282" name="그림 281">
              <a:extLst>
                <a:ext uri="{FF2B5EF4-FFF2-40B4-BE49-F238E27FC236}">
                  <a16:creationId xmlns:a16="http://schemas.microsoft.com/office/drawing/2014/main" id="{2C538144-A5BB-4B8B-897F-B821F16A6789}"/>
                </a:ext>
              </a:extLst>
            </p:cNvPr>
            <p:cNvPicPr>
              <a:picLocks noChangeAspect="1"/>
            </p:cNvPicPr>
            <p:nvPr/>
          </p:nvPicPr>
          <p:blipFill rotWithShape="1">
            <a:blip r:embed="rId21">
              <a:extLst>
                <a:ext uri="{28A0092B-C50C-407E-A947-70E740481C1C}">
                  <a14:useLocalDpi xmlns:a14="http://schemas.microsoft.com/office/drawing/2010/main"/>
                </a:ext>
              </a:extLst>
            </a:blip>
            <a:srcRect/>
            <a:stretch/>
          </p:blipFill>
          <p:spPr>
            <a:xfrm>
              <a:off x="5124877" y="6258606"/>
              <a:ext cx="1030981" cy="820410"/>
            </a:xfrm>
            <a:prstGeom prst="rect">
              <a:avLst/>
            </a:prstGeom>
          </p:spPr>
        </p:pic>
        <p:pic>
          <p:nvPicPr>
            <p:cNvPr id="283" name="그림 282">
              <a:extLst>
                <a:ext uri="{FF2B5EF4-FFF2-40B4-BE49-F238E27FC236}">
                  <a16:creationId xmlns:a16="http://schemas.microsoft.com/office/drawing/2014/main" id="{C0B61EEF-7841-4467-8226-64729C8EFBA2}"/>
                </a:ext>
              </a:extLst>
            </p:cNvPr>
            <p:cNvPicPr>
              <a:picLocks noChangeAspect="1"/>
            </p:cNvPicPr>
            <p:nvPr/>
          </p:nvPicPr>
          <p:blipFill rotWithShape="1">
            <a:blip r:embed="rId22">
              <a:extLst>
                <a:ext uri="{28A0092B-C50C-407E-A947-70E740481C1C}">
                  <a14:useLocalDpi xmlns:a14="http://schemas.microsoft.com/office/drawing/2010/main"/>
                </a:ext>
              </a:extLst>
            </a:blip>
            <a:srcRect/>
            <a:stretch/>
          </p:blipFill>
          <p:spPr>
            <a:xfrm>
              <a:off x="5127500" y="7115078"/>
              <a:ext cx="1030981" cy="555590"/>
            </a:xfrm>
            <a:prstGeom prst="rect">
              <a:avLst/>
            </a:prstGeom>
          </p:spPr>
        </p:pic>
        <p:pic>
          <p:nvPicPr>
            <p:cNvPr id="284" name="그림 283">
              <a:extLst>
                <a:ext uri="{FF2B5EF4-FFF2-40B4-BE49-F238E27FC236}">
                  <a16:creationId xmlns:a16="http://schemas.microsoft.com/office/drawing/2014/main" id="{115CE9D3-18BD-4051-9404-DEC58F6090FF}"/>
                </a:ext>
              </a:extLst>
            </p:cNvPr>
            <p:cNvPicPr>
              <a:picLocks noChangeAspect="1"/>
            </p:cNvPicPr>
            <p:nvPr/>
          </p:nvPicPr>
          <p:blipFill rotWithShape="1">
            <a:blip r:embed="rId23">
              <a:extLst>
                <a:ext uri="{28A0092B-C50C-407E-A947-70E740481C1C}">
                  <a14:useLocalDpi xmlns:a14="http://schemas.microsoft.com/office/drawing/2010/main"/>
                </a:ext>
              </a:extLst>
            </a:blip>
            <a:srcRect/>
            <a:stretch/>
          </p:blipFill>
          <p:spPr>
            <a:xfrm>
              <a:off x="5127500" y="7705706"/>
              <a:ext cx="1030981" cy="852633"/>
            </a:xfrm>
            <a:prstGeom prst="rect">
              <a:avLst/>
            </a:prstGeom>
          </p:spPr>
        </p:pic>
        <p:cxnSp>
          <p:nvCxnSpPr>
            <p:cNvPr id="285" name="직선 연결선 284">
              <a:extLst>
                <a:ext uri="{FF2B5EF4-FFF2-40B4-BE49-F238E27FC236}">
                  <a16:creationId xmlns:a16="http://schemas.microsoft.com/office/drawing/2014/main" id="{000FDCB4-8BE0-4735-8983-923665931BA7}"/>
                </a:ext>
              </a:extLst>
            </p:cNvPr>
            <p:cNvCxnSpPr/>
            <p:nvPr/>
          </p:nvCxnSpPr>
          <p:spPr>
            <a:xfrm>
              <a:off x="5032392" y="5564796"/>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6" name="직선 연결선 285">
              <a:extLst>
                <a:ext uri="{FF2B5EF4-FFF2-40B4-BE49-F238E27FC236}">
                  <a16:creationId xmlns:a16="http://schemas.microsoft.com/office/drawing/2014/main" id="{791F621D-A527-4B92-9EB1-0BD157C373C7}"/>
                </a:ext>
              </a:extLst>
            </p:cNvPr>
            <p:cNvCxnSpPr/>
            <p:nvPr/>
          </p:nvCxnSpPr>
          <p:spPr>
            <a:xfrm>
              <a:off x="5032392" y="562342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287" name="TextBox 286">
              <a:extLst>
                <a:ext uri="{FF2B5EF4-FFF2-40B4-BE49-F238E27FC236}">
                  <a16:creationId xmlns:a16="http://schemas.microsoft.com/office/drawing/2014/main" id="{6AEA49B8-27F5-44C0-8498-3CF0989C52CE}"/>
                </a:ext>
              </a:extLst>
            </p:cNvPr>
            <p:cNvSpPr txBox="1"/>
            <p:nvPr/>
          </p:nvSpPr>
          <p:spPr>
            <a:xfrm>
              <a:off x="4815462" y="5471816"/>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288" name="TextBox 287">
              <a:extLst>
                <a:ext uri="{FF2B5EF4-FFF2-40B4-BE49-F238E27FC236}">
                  <a16:creationId xmlns:a16="http://schemas.microsoft.com/office/drawing/2014/main" id="{FBA99189-CAFF-4D36-9DA8-C1EF71BB7FF9}"/>
                </a:ext>
              </a:extLst>
            </p:cNvPr>
            <p:cNvSpPr txBox="1"/>
            <p:nvPr/>
          </p:nvSpPr>
          <p:spPr>
            <a:xfrm>
              <a:off x="4814865" y="5529593"/>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89" name="직선 연결선 288">
              <a:extLst>
                <a:ext uri="{FF2B5EF4-FFF2-40B4-BE49-F238E27FC236}">
                  <a16:creationId xmlns:a16="http://schemas.microsoft.com/office/drawing/2014/main" id="{972C9946-7771-483F-A553-AF824F8E81AC}"/>
                </a:ext>
              </a:extLst>
            </p:cNvPr>
            <p:cNvCxnSpPr/>
            <p:nvPr/>
          </p:nvCxnSpPr>
          <p:spPr>
            <a:xfrm>
              <a:off x="5037061" y="5735423"/>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290" name="TextBox 289">
              <a:extLst>
                <a:ext uri="{FF2B5EF4-FFF2-40B4-BE49-F238E27FC236}">
                  <a16:creationId xmlns:a16="http://schemas.microsoft.com/office/drawing/2014/main" id="{B446FA39-2D56-4ED8-8C2F-5625786A843F}"/>
                </a:ext>
              </a:extLst>
            </p:cNvPr>
            <p:cNvSpPr txBox="1"/>
            <p:nvPr/>
          </p:nvSpPr>
          <p:spPr>
            <a:xfrm>
              <a:off x="4819531" y="5636743"/>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91" name="직선 연결선 290">
              <a:extLst>
                <a:ext uri="{FF2B5EF4-FFF2-40B4-BE49-F238E27FC236}">
                  <a16:creationId xmlns:a16="http://schemas.microsoft.com/office/drawing/2014/main" id="{34B11164-65F6-43F7-8899-B6DFC88B9501}"/>
                </a:ext>
              </a:extLst>
            </p:cNvPr>
            <p:cNvCxnSpPr/>
            <p:nvPr/>
          </p:nvCxnSpPr>
          <p:spPr>
            <a:xfrm>
              <a:off x="5039018" y="5820404"/>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92" name="TextBox 291">
              <a:extLst>
                <a:ext uri="{FF2B5EF4-FFF2-40B4-BE49-F238E27FC236}">
                  <a16:creationId xmlns:a16="http://schemas.microsoft.com/office/drawing/2014/main" id="{13DF590A-02A8-4B20-87EF-24695559A80C}"/>
                </a:ext>
              </a:extLst>
            </p:cNvPr>
            <p:cNvSpPr txBox="1"/>
            <p:nvPr/>
          </p:nvSpPr>
          <p:spPr>
            <a:xfrm>
              <a:off x="4855685" y="5725885"/>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93" name="직선 연결선 292">
              <a:extLst>
                <a:ext uri="{FF2B5EF4-FFF2-40B4-BE49-F238E27FC236}">
                  <a16:creationId xmlns:a16="http://schemas.microsoft.com/office/drawing/2014/main" id="{FE8B4E5C-C0B9-4B97-9448-32ABBE9A1340}"/>
                </a:ext>
              </a:extLst>
            </p:cNvPr>
            <p:cNvCxnSpPr/>
            <p:nvPr/>
          </p:nvCxnSpPr>
          <p:spPr>
            <a:xfrm>
              <a:off x="5047073" y="5940385"/>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294" name="TextBox 293">
              <a:extLst>
                <a:ext uri="{FF2B5EF4-FFF2-40B4-BE49-F238E27FC236}">
                  <a16:creationId xmlns:a16="http://schemas.microsoft.com/office/drawing/2014/main" id="{170EFD20-7BC8-488D-8286-47A189C8BC09}"/>
                </a:ext>
              </a:extLst>
            </p:cNvPr>
            <p:cNvSpPr txBox="1"/>
            <p:nvPr/>
          </p:nvSpPr>
          <p:spPr>
            <a:xfrm>
              <a:off x="4855685" y="5843841"/>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95" name="직선 연결선 294">
              <a:extLst>
                <a:ext uri="{FF2B5EF4-FFF2-40B4-BE49-F238E27FC236}">
                  <a16:creationId xmlns:a16="http://schemas.microsoft.com/office/drawing/2014/main" id="{2A302663-CE1C-46B8-A7C4-9FB4D6E33D4D}"/>
                </a:ext>
              </a:extLst>
            </p:cNvPr>
            <p:cNvCxnSpPr/>
            <p:nvPr/>
          </p:nvCxnSpPr>
          <p:spPr>
            <a:xfrm>
              <a:off x="5049399" y="6066030"/>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296" name="TextBox 295">
              <a:extLst>
                <a:ext uri="{FF2B5EF4-FFF2-40B4-BE49-F238E27FC236}">
                  <a16:creationId xmlns:a16="http://schemas.microsoft.com/office/drawing/2014/main" id="{1E72E5FC-CCDB-4252-9791-D54AD0B51CE9}"/>
                </a:ext>
              </a:extLst>
            </p:cNvPr>
            <p:cNvSpPr txBox="1"/>
            <p:nvPr/>
          </p:nvSpPr>
          <p:spPr>
            <a:xfrm>
              <a:off x="4858010" y="5969485"/>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97" name="직선 연결선 296">
              <a:extLst>
                <a:ext uri="{FF2B5EF4-FFF2-40B4-BE49-F238E27FC236}">
                  <a16:creationId xmlns:a16="http://schemas.microsoft.com/office/drawing/2014/main" id="{97341F74-1F03-4AE9-90D6-7D32CA0BC237}"/>
                </a:ext>
              </a:extLst>
            </p:cNvPr>
            <p:cNvCxnSpPr/>
            <p:nvPr/>
          </p:nvCxnSpPr>
          <p:spPr>
            <a:xfrm>
              <a:off x="5051265" y="6205782"/>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298" name="TextBox 297">
              <a:extLst>
                <a:ext uri="{FF2B5EF4-FFF2-40B4-BE49-F238E27FC236}">
                  <a16:creationId xmlns:a16="http://schemas.microsoft.com/office/drawing/2014/main" id="{D17F3ACA-7225-415C-9AE8-AD290A690A0F}"/>
                </a:ext>
              </a:extLst>
            </p:cNvPr>
            <p:cNvSpPr txBox="1"/>
            <p:nvPr/>
          </p:nvSpPr>
          <p:spPr>
            <a:xfrm>
              <a:off x="4859876" y="6109237"/>
              <a:ext cx="258404" cy="172996"/>
            </a:xfrm>
            <a:prstGeom prst="rect">
              <a:avLst/>
            </a:prstGeom>
            <a:noFill/>
          </p:spPr>
          <p:txBody>
            <a:bodyPr wrap="none" rtlCol="0">
              <a:spAutoFit/>
            </a:bodyPr>
            <a:lstStyle/>
            <a:p>
              <a:r>
                <a:rPr lang="en-US" altLang="ko-KR" sz="524" dirty="0">
                  <a:solidFill>
                    <a:srgbClr val="0070C0"/>
                  </a:solidFill>
                </a:rPr>
                <a:t>30</a:t>
              </a:r>
              <a:endParaRPr lang="ko-KR" altLang="en-US" sz="524" dirty="0">
                <a:solidFill>
                  <a:srgbClr val="0070C0"/>
                </a:solidFill>
              </a:endParaRPr>
            </a:p>
          </p:txBody>
        </p:sp>
        <p:cxnSp>
          <p:nvCxnSpPr>
            <p:cNvPr id="299" name="직선 연결선 298">
              <a:extLst>
                <a:ext uri="{FF2B5EF4-FFF2-40B4-BE49-F238E27FC236}">
                  <a16:creationId xmlns:a16="http://schemas.microsoft.com/office/drawing/2014/main" id="{64EBF7F5-2B2C-4D34-8A94-F0B0B70A2258}"/>
                </a:ext>
              </a:extLst>
            </p:cNvPr>
            <p:cNvCxnSpPr/>
            <p:nvPr/>
          </p:nvCxnSpPr>
          <p:spPr>
            <a:xfrm>
              <a:off x="5037775" y="6316556"/>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0" name="직선 연결선 299">
              <a:extLst>
                <a:ext uri="{FF2B5EF4-FFF2-40B4-BE49-F238E27FC236}">
                  <a16:creationId xmlns:a16="http://schemas.microsoft.com/office/drawing/2014/main" id="{B3306AAF-9839-4347-A063-316396CFAF6D}"/>
                </a:ext>
              </a:extLst>
            </p:cNvPr>
            <p:cNvCxnSpPr/>
            <p:nvPr/>
          </p:nvCxnSpPr>
          <p:spPr>
            <a:xfrm>
              <a:off x="5037775" y="637518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01" name="TextBox 300">
              <a:extLst>
                <a:ext uri="{FF2B5EF4-FFF2-40B4-BE49-F238E27FC236}">
                  <a16:creationId xmlns:a16="http://schemas.microsoft.com/office/drawing/2014/main" id="{A5DABADF-964F-4482-8B56-6B69842F4B82}"/>
                </a:ext>
              </a:extLst>
            </p:cNvPr>
            <p:cNvSpPr txBox="1"/>
            <p:nvPr/>
          </p:nvSpPr>
          <p:spPr>
            <a:xfrm>
              <a:off x="4820844" y="6223576"/>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302" name="TextBox 301">
              <a:extLst>
                <a:ext uri="{FF2B5EF4-FFF2-40B4-BE49-F238E27FC236}">
                  <a16:creationId xmlns:a16="http://schemas.microsoft.com/office/drawing/2014/main" id="{9BD5865B-70B6-4BA9-9BF9-2DADD0B6BD33}"/>
                </a:ext>
              </a:extLst>
            </p:cNvPr>
            <p:cNvSpPr txBox="1"/>
            <p:nvPr/>
          </p:nvSpPr>
          <p:spPr>
            <a:xfrm>
              <a:off x="4820248" y="6281354"/>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03" name="직선 연결선 302">
              <a:extLst>
                <a:ext uri="{FF2B5EF4-FFF2-40B4-BE49-F238E27FC236}">
                  <a16:creationId xmlns:a16="http://schemas.microsoft.com/office/drawing/2014/main" id="{A2F71DE9-F8B0-44D7-B020-915D7BAEAA5C}"/>
                </a:ext>
              </a:extLst>
            </p:cNvPr>
            <p:cNvCxnSpPr/>
            <p:nvPr/>
          </p:nvCxnSpPr>
          <p:spPr>
            <a:xfrm>
              <a:off x="5042443" y="6468130"/>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04" name="TextBox 303">
              <a:extLst>
                <a:ext uri="{FF2B5EF4-FFF2-40B4-BE49-F238E27FC236}">
                  <a16:creationId xmlns:a16="http://schemas.microsoft.com/office/drawing/2014/main" id="{B120794F-C644-43A9-A7EC-7E9BBFC7F232}"/>
                </a:ext>
              </a:extLst>
            </p:cNvPr>
            <p:cNvSpPr txBox="1"/>
            <p:nvPr/>
          </p:nvSpPr>
          <p:spPr>
            <a:xfrm>
              <a:off x="4824914" y="6369450"/>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05" name="직선 연결선 304">
              <a:extLst>
                <a:ext uri="{FF2B5EF4-FFF2-40B4-BE49-F238E27FC236}">
                  <a16:creationId xmlns:a16="http://schemas.microsoft.com/office/drawing/2014/main" id="{EC640B3C-6E02-424D-AE80-496883031801}"/>
                </a:ext>
              </a:extLst>
            </p:cNvPr>
            <p:cNvCxnSpPr/>
            <p:nvPr/>
          </p:nvCxnSpPr>
          <p:spPr>
            <a:xfrm>
              <a:off x="5044400" y="6567401"/>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6" name="TextBox 305">
              <a:extLst>
                <a:ext uri="{FF2B5EF4-FFF2-40B4-BE49-F238E27FC236}">
                  <a16:creationId xmlns:a16="http://schemas.microsoft.com/office/drawing/2014/main" id="{501B81AC-B645-4DFB-BA8D-9FD728414FCB}"/>
                </a:ext>
              </a:extLst>
            </p:cNvPr>
            <p:cNvSpPr txBox="1"/>
            <p:nvPr/>
          </p:nvSpPr>
          <p:spPr>
            <a:xfrm>
              <a:off x="4861067" y="6477646"/>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07" name="직선 연결선 306">
              <a:extLst>
                <a:ext uri="{FF2B5EF4-FFF2-40B4-BE49-F238E27FC236}">
                  <a16:creationId xmlns:a16="http://schemas.microsoft.com/office/drawing/2014/main" id="{8FA6B777-F4C1-4CA7-9FA5-8DC82E33756A}"/>
                </a:ext>
              </a:extLst>
            </p:cNvPr>
            <p:cNvCxnSpPr/>
            <p:nvPr/>
          </p:nvCxnSpPr>
          <p:spPr>
            <a:xfrm>
              <a:off x="5052456" y="6692146"/>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08" name="TextBox 307">
              <a:extLst>
                <a:ext uri="{FF2B5EF4-FFF2-40B4-BE49-F238E27FC236}">
                  <a16:creationId xmlns:a16="http://schemas.microsoft.com/office/drawing/2014/main" id="{E8227A7E-E654-4078-B508-0AEEC6508E36}"/>
                </a:ext>
              </a:extLst>
            </p:cNvPr>
            <p:cNvSpPr txBox="1"/>
            <p:nvPr/>
          </p:nvSpPr>
          <p:spPr>
            <a:xfrm>
              <a:off x="4861067" y="6595601"/>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09" name="직선 연결선 308">
              <a:extLst>
                <a:ext uri="{FF2B5EF4-FFF2-40B4-BE49-F238E27FC236}">
                  <a16:creationId xmlns:a16="http://schemas.microsoft.com/office/drawing/2014/main" id="{08EE5D45-8D15-4A40-948E-732F84572681}"/>
                </a:ext>
              </a:extLst>
            </p:cNvPr>
            <p:cNvCxnSpPr/>
            <p:nvPr/>
          </p:nvCxnSpPr>
          <p:spPr>
            <a:xfrm>
              <a:off x="5054782" y="6817790"/>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10" name="TextBox 309">
              <a:extLst>
                <a:ext uri="{FF2B5EF4-FFF2-40B4-BE49-F238E27FC236}">
                  <a16:creationId xmlns:a16="http://schemas.microsoft.com/office/drawing/2014/main" id="{E53C4463-08CB-4C1B-8F8A-DD72E1994735}"/>
                </a:ext>
              </a:extLst>
            </p:cNvPr>
            <p:cNvSpPr txBox="1"/>
            <p:nvPr/>
          </p:nvSpPr>
          <p:spPr>
            <a:xfrm>
              <a:off x="4863393" y="6721246"/>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11" name="직선 연결선 310">
              <a:extLst>
                <a:ext uri="{FF2B5EF4-FFF2-40B4-BE49-F238E27FC236}">
                  <a16:creationId xmlns:a16="http://schemas.microsoft.com/office/drawing/2014/main" id="{5EF51CE5-2AA0-4C47-8DD6-83F7D113E442}"/>
                </a:ext>
              </a:extLst>
            </p:cNvPr>
            <p:cNvCxnSpPr/>
            <p:nvPr/>
          </p:nvCxnSpPr>
          <p:spPr>
            <a:xfrm>
              <a:off x="5056648" y="6962305"/>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12" name="TextBox 311">
              <a:extLst>
                <a:ext uri="{FF2B5EF4-FFF2-40B4-BE49-F238E27FC236}">
                  <a16:creationId xmlns:a16="http://schemas.microsoft.com/office/drawing/2014/main" id="{80C2AF72-771B-413E-B69D-F7352F226A7E}"/>
                </a:ext>
              </a:extLst>
            </p:cNvPr>
            <p:cNvSpPr txBox="1"/>
            <p:nvPr/>
          </p:nvSpPr>
          <p:spPr>
            <a:xfrm>
              <a:off x="4865259" y="6865761"/>
              <a:ext cx="258404" cy="172996"/>
            </a:xfrm>
            <a:prstGeom prst="rect">
              <a:avLst/>
            </a:prstGeom>
            <a:noFill/>
          </p:spPr>
          <p:txBody>
            <a:bodyPr wrap="none" rtlCol="0">
              <a:spAutoFit/>
            </a:bodyPr>
            <a:lstStyle/>
            <a:p>
              <a:r>
                <a:rPr lang="en-US" altLang="ko-KR" sz="524" dirty="0">
                  <a:solidFill>
                    <a:srgbClr val="0070C0"/>
                  </a:solidFill>
                </a:rPr>
                <a:t>30</a:t>
              </a:r>
              <a:endParaRPr lang="ko-KR" altLang="en-US" sz="524" dirty="0">
                <a:solidFill>
                  <a:srgbClr val="0070C0"/>
                </a:solidFill>
              </a:endParaRPr>
            </a:p>
          </p:txBody>
        </p:sp>
        <p:cxnSp>
          <p:nvCxnSpPr>
            <p:cNvPr id="313" name="직선 연결선 312">
              <a:extLst>
                <a:ext uri="{FF2B5EF4-FFF2-40B4-BE49-F238E27FC236}">
                  <a16:creationId xmlns:a16="http://schemas.microsoft.com/office/drawing/2014/main" id="{2606648B-3046-446A-B177-C09C41EF187E}"/>
                </a:ext>
              </a:extLst>
            </p:cNvPr>
            <p:cNvCxnSpPr/>
            <p:nvPr/>
          </p:nvCxnSpPr>
          <p:spPr>
            <a:xfrm>
              <a:off x="5042442" y="7263178"/>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4" name="직선 연결선 313">
              <a:extLst>
                <a:ext uri="{FF2B5EF4-FFF2-40B4-BE49-F238E27FC236}">
                  <a16:creationId xmlns:a16="http://schemas.microsoft.com/office/drawing/2014/main" id="{3DA99EA1-6108-4496-87D1-CA11815A9CDF}"/>
                </a:ext>
              </a:extLst>
            </p:cNvPr>
            <p:cNvCxnSpPr/>
            <p:nvPr/>
          </p:nvCxnSpPr>
          <p:spPr>
            <a:xfrm>
              <a:off x="5042442" y="7317040"/>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15" name="TextBox 314">
              <a:extLst>
                <a:ext uri="{FF2B5EF4-FFF2-40B4-BE49-F238E27FC236}">
                  <a16:creationId xmlns:a16="http://schemas.microsoft.com/office/drawing/2014/main" id="{26E83CF3-769E-4506-AABF-4998902D99A0}"/>
                </a:ext>
              </a:extLst>
            </p:cNvPr>
            <p:cNvSpPr txBox="1"/>
            <p:nvPr/>
          </p:nvSpPr>
          <p:spPr>
            <a:xfrm>
              <a:off x="4825511" y="7170198"/>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316" name="TextBox 315">
              <a:extLst>
                <a:ext uri="{FF2B5EF4-FFF2-40B4-BE49-F238E27FC236}">
                  <a16:creationId xmlns:a16="http://schemas.microsoft.com/office/drawing/2014/main" id="{64B3D212-C601-47C7-806A-8CC4B4440722}"/>
                </a:ext>
              </a:extLst>
            </p:cNvPr>
            <p:cNvSpPr txBox="1"/>
            <p:nvPr/>
          </p:nvSpPr>
          <p:spPr>
            <a:xfrm>
              <a:off x="4824914" y="7223212"/>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17" name="직선 연결선 316">
              <a:extLst>
                <a:ext uri="{FF2B5EF4-FFF2-40B4-BE49-F238E27FC236}">
                  <a16:creationId xmlns:a16="http://schemas.microsoft.com/office/drawing/2014/main" id="{76C7D4F1-C46E-479A-868B-6FCFD139CF84}"/>
                </a:ext>
              </a:extLst>
            </p:cNvPr>
            <p:cNvCxnSpPr/>
            <p:nvPr/>
          </p:nvCxnSpPr>
          <p:spPr>
            <a:xfrm>
              <a:off x="5047110" y="7390935"/>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AA5133AC-7161-4500-A026-B075413EFBB3}"/>
                </a:ext>
              </a:extLst>
            </p:cNvPr>
            <p:cNvSpPr txBox="1"/>
            <p:nvPr/>
          </p:nvSpPr>
          <p:spPr>
            <a:xfrm>
              <a:off x="4829580" y="7292255"/>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19" name="직선 연결선 318">
              <a:extLst>
                <a:ext uri="{FF2B5EF4-FFF2-40B4-BE49-F238E27FC236}">
                  <a16:creationId xmlns:a16="http://schemas.microsoft.com/office/drawing/2014/main" id="{A6C5AF7C-34B3-43A2-87E6-CE31F686C0C4}"/>
                </a:ext>
              </a:extLst>
            </p:cNvPr>
            <p:cNvCxnSpPr/>
            <p:nvPr/>
          </p:nvCxnSpPr>
          <p:spPr>
            <a:xfrm>
              <a:off x="5049067" y="7490207"/>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20" name="TextBox 319">
              <a:extLst>
                <a:ext uri="{FF2B5EF4-FFF2-40B4-BE49-F238E27FC236}">
                  <a16:creationId xmlns:a16="http://schemas.microsoft.com/office/drawing/2014/main" id="{F477D35E-A94A-4368-9974-FC54C4DED7A1}"/>
                </a:ext>
              </a:extLst>
            </p:cNvPr>
            <p:cNvSpPr txBox="1"/>
            <p:nvPr/>
          </p:nvSpPr>
          <p:spPr>
            <a:xfrm>
              <a:off x="4865734" y="7400451"/>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21" name="직선 연결선 320">
              <a:extLst>
                <a:ext uri="{FF2B5EF4-FFF2-40B4-BE49-F238E27FC236}">
                  <a16:creationId xmlns:a16="http://schemas.microsoft.com/office/drawing/2014/main" id="{BE6F5AA4-01F8-4386-97E1-8B7131EC9F6A}"/>
                </a:ext>
              </a:extLst>
            </p:cNvPr>
            <p:cNvCxnSpPr/>
            <p:nvPr/>
          </p:nvCxnSpPr>
          <p:spPr>
            <a:xfrm>
              <a:off x="5042442" y="720713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6199DA38-520C-4412-ABC4-8A22FEEA605F}"/>
                </a:ext>
              </a:extLst>
            </p:cNvPr>
            <p:cNvSpPr txBox="1"/>
            <p:nvPr/>
          </p:nvSpPr>
          <p:spPr>
            <a:xfrm>
              <a:off x="4824914" y="7102154"/>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cxnSp>
          <p:nvCxnSpPr>
            <p:cNvPr id="323" name="직선 연결선 322">
              <a:extLst>
                <a:ext uri="{FF2B5EF4-FFF2-40B4-BE49-F238E27FC236}">
                  <a16:creationId xmlns:a16="http://schemas.microsoft.com/office/drawing/2014/main" id="{46B741FD-7747-4D00-A709-737FF848D854}"/>
                </a:ext>
              </a:extLst>
            </p:cNvPr>
            <p:cNvCxnSpPr/>
            <p:nvPr/>
          </p:nvCxnSpPr>
          <p:spPr>
            <a:xfrm>
              <a:off x="5056648" y="7592842"/>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13EB6700-939A-4DFE-9161-A610FD82072E}"/>
                </a:ext>
              </a:extLst>
            </p:cNvPr>
            <p:cNvSpPr txBox="1"/>
            <p:nvPr/>
          </p:nvSpPr>
          <p:spPr>
            <a:xfrm>
              <a:off x="4865259" y="7520114"/>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25" name="직선 연결선 324">
              <a:extLst>
                <a:ext uri="{FF2B5EF4-FFF2-40B4-BE49-F238E27FC236}">
                  <a16:creationId xmlns:a16="http://schemas.microsoft.com/office/drawing/2014/main" id="{C3C4454C-53DC-44B6-B265-75977073BEE6}"/>
                </a:ext>
              </a:extLst>
            </p:cNvPr>
            <p:cNvCxnSpPr/>
            <p:nvPr/>
          </p:nvCxnSpPr>
          <p:spPr>
            <a:xfrm>
              <a:off x="5037775" y="7814007"/>
              <a:ext cx="66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6" name="직선 연결선 325">
              <a:extLst>
                <a:ext uri="{FF2B5EF4-FFF2-40B4-BE49-F238E27FC236}">
                  <a16:creationId xmlns:a16="http://schemas.microsoft.com/office/drawing/2014/main" id="{251A4D57-E9ED-4597-B93A-31B737A27B63}"/>
                </a:ext>
              </a:extLst>
            </p:cNvPr>
            <p:cNvCxnSpPr/>
            <p:nvPr/>
          </p:nvCxnSpPr>
          <p:spPr>
            <a:xfrm>
              <a:off x="5037775" y="7872632"/>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27" name="TextBox 326">
              <a:extLst>
                <a:ext uri="{FF2B5EF4-FFF2-40B4-BE49-F238E27FC236}">
                  <a16:creationId xmlns:a16="http://schemas.microsoft.com/office/drawing/2014/main" id="{A272840B-E2EE-4A4D-BBEA-A2E3D4243E66}"/>
                </a:ext>
              </a:extLst>
            </p:cNvPr>
            <p:cNvSpPr txBox="1"/>
            <p:nvPr/>
          </p:nvSpPr>
          <p:spPr>
            <a:xfrm>
              <a:off x="4820844" y="7721027"/>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328" name="TextBox 327">
              <a:extLst>
                <a:ext uri="{FF2B5EF4-FFF2-40B4-BE49-F238E27FC236}">
                  <a16:creationId xmlns:a16="http://schemas.microsoft.com/office/drawing/2014/main" id="{18AC6427-421B-4A97-A7F9-AC5242D0B256}"/>
                </a:ext>
              </a:extLst>
            </p:cNvPr>
            <p:cNvSpPr txBox="1"/>
            <p:nvPr/>
          </p:nvSpPr>
          <p:spPr>
            <a:xfrm>
              <a:off x="4820248" y="7778805"/>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29" name="직선 연결선 328">
              <a:extLst>
                <a:ext uri="{FF2B5EF4-FFF2-40B4-BE49-F238E27FC236}">
                  <a16:creationId xmlns:a16="http://schemas.microsoft.com/office/drawing/2014/main" id="{0B82C3E7-AE8E-4818-8AE8-5F16FD8F51EC}"/>
                </a:ext>
              </a:extLst>
            </p:cNvPr>
            <p:cNvCxnSpPr/>
            <p:nvPr/>
          </p:nvCxnSpPr>
          <p:spPr>
            <a:xfrm>
              <a:off x="5042443" y="796558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30" name="TextBox 329">
              <a:extLst>
                <a:ext uri="{FF2B5EF4-FFF2-40B4-BE49-F238E27FC236}">
                  <a16:creationId xmlns:a16="http://schemas.microsoft.com/office/drawing/2014/main" id="{570C5209-FF2C-4D89-AE57-BD3D69CC7025}"/>
                </a:ext>
              </a:extLst>
            </p:cNvPr>
            <p:cNvSpPr txBox="1"/>
            <p:nvPr/>
          </p:nvSpPr>
          <p:spPr>
            <a:xfrm>
              <a:off x="4824914" y="7866901"/>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31" name="직선 연결선 330">
              <a:extLst>
                <a:ext uri="{FF2B5EF4-FFF2-40B4-BE49-F238E27FC236}">
                  <a16:creationId xmlns:a16="http://schemas.microsoft.com/office/drawing/2014/main" id="{29225EB2-A938-43A1-B2E6-3B0EF808FAFC}"/>
                </a:ext>
              </a:extLst>
            </p:cNvPr>
            <p:cNvCxnSpPr/>
            <p:nvPr/>
          </p:nvCxnSpPr>
          <p:spPr>
            <a:xfrm>
              <a:off x="5044400" y="8050562"/>
              <a:ext cx="6669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32" name="TextBox 331">
              <a:extLst>
                <a:ext uri="{FF2B5EF4-FFF2-40B4-BE49-F238E27FC236}">
                  <a16:creationId xmlns:a16="http://schemas.microsoft.com/office/drawing/2014/main" id="{03FA3722-8ECB-4DDE-890A-D720B702F4AA}"/>
                </a:ext>
              </a:extLst>
            </p:cNvPr>
            <p:cNvSpPr txBox="1"/>
            <p:nvPr/>
          </p:nvSpPr>
          <p:spPr>
            <a:xfrm>
              <a:off x="4861067" y="7960806"/>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33" name="직선 연결선 332">
              <a:extLst>
                <a:ext uri="{FF2B5EF4-FFF2-40B4-BE49-F238E27FC236}">
                  <a16:creationId xmlns:a16="http://schemas.microsoft.com/office/drawing/2014/main" id="{96FB28D9-DBD9-44A4-BD40-C00DEE7F1782}"/>
                </a:ext>
              </a:extLst>
            </p:cNvPr>
            <p:cNvCxnSpPr/>
            <p:nvPr/>
          </p:nvCxnSpPr>
          <p:spPr>
            <a:xfrm>
              <a:off x="5052456" y="817530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34" name="TextBox 333">
              <a:extLst>
                <a:ext uri="{FF2B5EF4-FFF2-40B4-BE49-F238E27FC236}">
                  <a16:creationId xmlns:a16="http://schemas.microsoft.com/office/drawing/2014/main" id="{C8A89977-308D-4CEF-BDD4-C4B56FC5E845}"/>
                </a:ext>
              </a:extLst>
            </p:cNvPr>
            <p:cNvSpPr txBox="1"/>
            <p:nvPr/>
          </p:nvSpPr>
          <p:spPr>
            <a:xfrm>
              <a:off x="4861067" y="8078762"/>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35" name="직선 연결선 334">
              <a:extLst>
                <a:ext uri="{FF2B5EF4-FFF2-40B4-BE49-F238E27FC236}">
                  <a16:creationId xmlns:a16="http://schemas.microsoft.com/office/drawing/2014/main" id="{83FC25DD-76A7-4C4F-A219-8DE5FC46D05C}"/>
                </a:ext>
              </a:extLst>
            </p:cNvPr>
            <p:cNvCxnSpPr/>
            <p:nvPr/>
          </p:nvCxnSpPr>
          <p:spPr>
            <a:xfrm>
              <a:off x="5054782" y="830095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36" name="TextBox 335">
              <a:extLst>
                <a:ext uri="{FF2B5EF4-FFF2-40B4-BE49-F238E27FC236}">
                  <a16:creationId xmlns:a16="http://schemas.microsoft.com/office/drawing/2014/main" id="{7E57AB8A-A61D-49EA-B70E-850238FAEB08}"/>
                </a:ext>
              </a:extLst>
            </p:cNvPr>
            <p:cNvSpPr txBox="1"/>
            <p:nvPr/>
          </p:nvSpPr>
          <p:spPr>
            <a:xfrm>
              <a:off x="4863393" y="8204407"/>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37" name="직선 연결선 336">
              <a:extLst>
                <a:ext uri="{FF2B5EF4-FFF2-40B4-BE49-F238E27FC236}">
                  <a16:creationId xmlns:a16="http://schemas.microsoft.com/office/drawing/2014/main" id="{D8A4268D-7E9E-4B36-8632-52B7D364545A}"/>
                </a:ext>
              </a:extLst>
            </p:cNvPr>
            <p:cNvCxnSpPr/>
            <p:nvPr/>
          </p:nvCxnSpPr>
          <p:spPr>
            <a:xfrm>
              <a:off x="5056648" y="8445466"/>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38" name="TextBox 337">
              <a:extLst>
                <a:ext uri="{FF2B5EF4-FFF2-40B4-BE49-F238E27FC236}">
                  <a16:creationId xmlns:a16="http://schemas.microsoft.com/office/drawing/2014/main" id="{D30A1B7C-2A2F-41F3-9D0E-2A087A51E229}"/>
                </a:ext>
              </a:extLst>
            </p:cNvPr>
            <p:cNvSpPr txBox="1"/>
            <p:nvPr/>
          </p:nvSpPr>
          <p:spPr>
            <a:xfrm>
              <a:off x="4865259" y="8348922"/>
              <a:ext cx="258404" cy="172996"/>
            </a:xfrm>
            <a:prstGeom prst="rect">
              <a:avLst/>
            </a:prstGeom>
            <a:noFill/>
          </p:spPr>
          <p:txBody>
            <a:bodyPr wrap="none" rtlCol="0">
              <a:spAutoFit/>
            </a:bodyPr>
            <a:lstStyle/>
            <a:p>
              <a:r>
                <a:rPr lang="en-US" altLang="ko-KR" sz="524" dirty="0">
                  <a:solidFill>
                    <a:srgbClr val="0070C0"/>
                  </a:solidFill>
                </a:rPr>
                <a:t>30</a:t>
              </a:r>
              <a:endParaRPr lang="ko-KR" altLang="en-US" sz="524" dirty="0">
                <a:solidFill>
                  <a:srgbClr val="0070C0"/>
                </a:solidFill>
              </a:endParaRPr>
            </a:p>
          </p:txBody>
        </p:sp>
        <p:cxnSp>
          <p:nvCxnSpPr>
            <p:cNvPr id="339" name="직선 연결선 338">
              <a:extLst>
                <a:ext uri="{FF2B5EF4-FFF2-40B4-BE49-F238E27FC236}">
                  <a16:creationId xmlns:a16="http://schemas.microsoft.com/office/drawing/2014/main" id="{D5576F95-5C7C-4A0C-82A9-332DC252DC7C}"/>
                </a:ext>
              </a:extLst>
            </p:cNvPr>
            <p:cNvCxnSpPr/>
            <p:nvPr/>
          </p:nvCxnSpPr>
          <p:spPr>
            <a:xfrm>
              <a:off x="5038073" y="7774682"/>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40" name="TextBox 339">
              <a:extLst>
                <a:ext uri="{FF2B5EF4-FFF2-40B4-BE49-F238E27FC236}">
                  <a16:creationId xmlns:a16="http://schemas.microsoft.com/office/drawing/2014/main" id="{F88CC54D-2761-4CD0-AC4A-6B9412199F26}"/>
                </a:ext>
              </a:extLst>
            </p:cNvPr>
            <p:cNvSpPr txBox="1"/>
            <p:nvPr/>
          </p:nvSpPr>
          <p:spPr>
            <a:xfrm>
              <a:off x="4820546" y="7669699"/>
              <a:ext cx="295274" cy="172996"/>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sp>
          <p:nvSpPr>
            <p:cNvPr id="341" name="직사각형 340">
              <a:extLst>
                <a:ext uri="{FF2B5EF4-FFF2-40B4-BE49-F238E27FC236}">
                  <a16:creationId xmlns:a16="http://schemas.microsoft.com/office/drawing/2014/main" id="{97EF404C-A91E-4929-99D0-B4453DFC2F07}"/>
                </a:ext>
              </a:extLst>
            </p:cNvPr>
            <p:cNvSpPr/>
            <p:nvPr/>
          </p:nvSpPr>
          <p:spPr>
            <a:xfrm>
              <a:off x="5206832" y="5772730"/>
              <a:ext cx="867070"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342" name="직사각형 341">
              <a:extLst>
                <a:ext uri="{FF2B5EF4-FFF2-40B4-BE49-F238E27FC236}">
                  <a16:creationId xmlns:a16="http://schemas.microsoft.com/office/drawing/2014/main" id="{19CACC75-F51E-483F-A711-27A4FB46C2F8}"/>
                </a:ext>
              </a:extLst>
            </p:cNvPr>
            <p:cNvSpPr/>
            <p:nvPr/>
          </p:nvSpPr>
          <p:spPr>
            <a:xfrm>
              <a:off x="5203478" y="6311473"/>
              <a:ext cx="867070" cy="706737"/>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343" name="직사각형 342">
              <a:extLst>
                <a:ext uri="{FF2B5EF4-FFF2-40B4-BE49-F238E27FC236}">
                  <a16:creationId xmlns:a16="http://schemas.microsoft.com/office/drawing/2014/main" id="{B09C56B0-26B8-4B75-8020-6BAD875F3FEF}"/>
                </a:ext>
              </a:extLst>
            </p:cNvPr>
            <p:cNvSpPr/>
            <p:nvPr/>
          </p:nvSpPr>
          <p:spPr>
            <a:xfrm>
              <a:off x="5217847" y="7787270"/>
              <a:ext cx="867070" cy="706737"/>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344" name="직사각형 343">
              <a:extLst>
                <a:ext uri="{FF2B5EF4-FFF2-40B4-BE49-F238E27FC236}">
                  <a16:creationId xmlns:a16="http://schemas.microsoft.com/office/drawing/2014/main" id="{80F2249C-0AB0-4656-B272-3DAE5FEA95AD}"/>
                </a:ext>
              </a:extLst>
            </p:cNvPr>
            <p:cNvSpPr/>
            <p:nvPr/>
          </p:nvSpPr>
          <p:spPr>
            <a:xfrm>
              <a:off x="5217847" y="7441554"/>
              <a:ext cx="867070"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345" name="TextBox 344">
              <a:extLst>
                <a:ext uri="{FF2B5EF4-FFF2-40B4-BE49-F238E27FC236}">
                  <a16:creationId xmlns:a16="http://schemas.microsoft.com/office/drawing/2014/main" id="{37E0EF9D-9D14-4D61-85AB-76343FC31292}"/>
                </a:ext>
              </a:extLst>
            </p:cNvPr>
            <p:cNvSpPr txBox="1"/>
            <p:nvPr/>
          </p:nvSpPr>
          <p:spPr>
            <a:xfrm>
              <a:off x="6165860" y="5711245"/>
              <a:ext cx="612668" cy="297646"/>
            </a:xfrm>
            <a:prstGeom prst="rect">
              <a:avLst/>
            </a:prstGeom>
            <a:noFill/>
          </p:spPr>
          <p:txBody>
            <a:bodyPr wrap="none" rtlCol="0">
              <a:spAutoFit/>
            </a:bodyPr>
            <a:lstStyle/>
            <a:p>
              <a:r>
                <a:rPr lang="en-US" altLang="ko-KR" sz="667" dirty="0"/>
                <a:t>IP: HA</a:t>
              </a:r>
            </a:p>
            <a:p>
              <a:r>
                <a:rPr lang="en-US" altLang="ko-KR" sz="667" dirty="0"/>
                <a:t>IB: pGSK3b</a:t>
              </a:r>
              <a:endParaRPr lang="ko-KR" altLang="en-US" sz="667" dirty="0"/>
            </a:p>
          </p:txBody>
        </p:sp>
        <p:sp>
          <p:nvSpPr>
            <p:cNvPr id="346" name="TextBox 345">
              <a:extLst>
                <a:ext uri="{FF2B5EF4-FFF2-40B4-BE49-F238E27FC236}">
                  <a16:creationId xmlns:a16="http://schemas.microsoft.com/office/drawing/2014/main" id="{FA5AF758-0462-4FB2-A38E-2E6592D5B9AB}"/>
                </a:ext>
              </a:extLst>
            </p:cNvPr>
            <p:cNvSpPr txBox="1"/>
            <p:nvPr/>
          </p:nvSpPr>
          <p:spPr>
            <a:xfrm>
              <a:off x="6165860" y="6555219"/>
              <a:ext cx="425116" cy="297646"/>
            </a:xfrm>
            <a:prstGeom prst="rect">
              <a:avLst/>
            </a:prstGeom>
            <a:noFill/>
          </p:spPr>
          <p:txBody>
            <a:bodyPr wrap="none" rtlCol="0">
              <a:spAutoFit/>
            </a:bodyPr>
            <a:lstStyle/>
            <a:p>
              <a:r>
                <a:rPr lang="en-US" altLang="ko-KR" sz="667" dirty="0"/>
                <a:t>IP: HA</a:t>
              </a:r>
            </a:p>
            <a:p>
              <a:r>
                <a:rPr lang="en-US" altLang="ko-KR" sz="667" dirty="0"/>
                <a:t>IB: HA</a:t>
              </a:r>
              <a:endParaRPr lang="ko-KR" altLang="en-US" sz="667" dirty="0"/>
            </a:p>
          </p:txBody>
        </p:sp>
        <p:sp>
          <p:nvSpPr>
            <p:cNvPr id="347" name="TextBox 346">
              <a:extLst>
                <a:ext uri="{FF2B5EF4-FFF2-40B4-BE49-F238E27FC236}">
                  <a16:creationId xmlns:a16="http://schemas.microsoft.com/office/drawing/2014/main" id="{0BA6377B-46DB-470A-B4B3-B5664528F964}"/>
                </a:ext>
              </a:extLst>
            </p:cNvPr>
            <p:cNvSpPr txBox="1"/>
            <p:nvPr/>
          </p:nvSpPr>
          <p:spPr>
            <a:xfrm>
              <a:off x="6165860" y="7429434"/>
              <a:ext cx="457176" cy="194990"/>
            </a:xfrm>
            <a:prstGeom prst="rect">
              <a:avLst/>
            </a:prstGeom>
            <a:noFill/>
          </p:spPr>
          <p:txBody>
            <a:bodyPr wrap="none" rtlCol="0">
              <a:spAutoFit/>
            </a:bodyPr>
            <a:lstStyle/>
            <a:p>
              <a:r>
                <a:rPr lang="en-US" altLang="ko-KR" sz="667" dirty="0"/>
                <a:t>IB: GFP</a:t>
              </a:r>
              <a:endParaRPr lang="ko-KR" altLang="en-US" sz="667" dirty="0"/>
            </a:p>
          </p:txBody>
        </p:sp>
        <p:sp>
          <p:nvSpPr>
            <p:cNvPr id="348" name="TextBox 347">
              <a:extLst>
                <a:ext uri="{FF2B5EF4-FFF2-40B4-BE49-F238E27FC236}">
                  <a16:creationId xmlns:a16="http://schemas.microsoft.com/office/drawing/2014/main" id="{2AC25BCD-DEC1-4F3B-91A4-5781998B8BCE}"/>
                </a:ext>
              </a:extLst>
            </p:cNvPr>
            <p:cNvSpPr txBox="1"/>
            <p:nvPr/>
          </p:nvSpPr>
          <p:spPr>
            <a:xfrm>
              <a:off x="6165860" y="8081399"/>
              <a:ext cx="425116" cy="194990"/>
            </a:xfrm>
            <a:prstGeom prst="rect">
              <a:avLst/>
            </a:prstGeom>
            <a:noFill/>
          </p:spPr>
          <p:txBody>
            <a:bodyPr wrap="none" rtlCol="0">
              <a:spAutoFit/>
            </a:bodyPr>
            <a:lstStyle/>
            <a:p>
              <a:r>
                <a:rPr lang="en-US" altLang="ko-KR" sz="667" dirty="0"/>
                <a:t>IB: HA</a:t>
              </a:r>
              <a:endParaRPr lang="ko-KR" altLang="en-US" sz="667" dirty="0"/>
            </a:p>
          </p:txBody>
        </p:sp>
        <p:pic>
          <p:nvPicPr>
            <p:cNvPr id="349" name="그림 348">
              <a:extLst>
                <a:ext uri="{FF2B5EF4-FFF2-40B4-BE49-F238E27FC236}">
                  <a16:creationId xmlns:a16="http://schemas.microsoft.com/office/drawing/2014/main" id="{4D737B3B-53E9-4D1F-9470-62DF1C94F289}"/>
                </a:ext>
              </a:extLst>
            </p:cNvPr>
            <p:cNvPicPr>
              <a:picLocks noChangeAspect="1"/>
            </p:cNvPicPr>
            <p:nvPr/>
          </p:nvPicPr>
          <p:blipFill rotWithShape="1">
            <a:blip r:embed="rId24">
              <a:extLst>
                <a:ext uri="{28A0092B-C50C-407E-A947-70E740481C1C}">
                  <a14:useLocalDpi xmlns:a14="http://schemas.microsoft.com/office/drawing/2010/main"/>
                </a:ext>
              </a:extLst>
            </a:blip>
            <a:srcRect/>
            <a:stretch/>
          </p:blipFill>
          <p:spPr>
            <a:xfrm>
              <a:off x="5132882" y="8601718"/>
              <a:ext cx="1022975" cy="366467"/>
            </a:xfrm>
            <a:prstGeom prst="rect">
              <a:avLst/>
            </a:prstGeom>
          </p:spPr>
        </p:pic>
        <p:sp>
          <p:nvSpPr>
            <p:cNvPr id="350" name="TextBox 349">
              <a:extLst>
                <a:ext uri="{FF2B5EF4-FFF2-40B4-BE49-F238E27FC236}">
                  <a16:creationId xmlns:a16="http://schemas.microsoft.com/office/drawing/2014/main" id="{D1F24217-7EB9-4351-84DC-04C14F0BC160}"/>
                </a:ext>
              </a:extLst>
            </p:cNvPr>
            <p:cNvSpPr txBox="1"/>
            <p:nvPr/>
          </p:nvSpPr>
          <p:spPr>
            <a:xfrm>
              <a:off x="6153952" y="8703778"/>
              <a:ext cx="577402" cy="194990"/>
            </a:xfrm>
            <a:prstGeom prst="rect">
              <a:avLst/>
            </a:prstGeom>
            <a:noFill/>
          </p:spPr>
          <p:txBody>
            <a:bodyPr wrap="none" rtlCol="0">
              <a:spAutoFit/>
            </a:bodyPr>
            <a:lstStyle/>
            <a:p>
              <a:r>
                <a:rPr lang="en-US" altLang="ko-KR" sz="667" dirty="0"/>
                <a:t>IB: b-actin</a:t>
              </a:r>
              <a:endParaRPr lang="ko-KR" altLang="en-US" sz="667" dirty="0"/>
            </a:p>
          </p:txBody>
        </p:sp>
        <p:sp>
          <p:nvSpPr>
            <p:cNvPr id="351" name="직사각형 350">
              <a:extLst>
                <a:ext uri="{FF2B5EF4-FFF2-40B4-BE49-F238E27FC236}">
                  <a16:creationId xmlns:a16="http://schemas.microsoft.com/office/drawing/2014/main" id="{C9A64087-DC5C-4438-B5BC-B53877F203EB}"/>
                </a:ext>
              </a:extLst>
            </p:cNvPr>
            <p:cNvSpPr/>
            <p:nvPr/>
          </p:nvSpPr>
          <p:spPr>
            <a:xfrm>
              <a:off x="5217847" y="8739833"/>
              <a:ext cx="867070" cy="11801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cxnSp>
          <p:nvCxnSpPr>
            <p:cNvPr id="352" name="직선 연결선 351">
              <a:extLst>
                <a:ext uri="{FF2B5EF4-FFF2-40B4-BE49-F238E27FC236}">
                  <a16:creationId xmlns:a16="http://schemas.microsoft.com/office/drawing/2014/main" id="{281250C4-BB07-4C26-82BE-C0EBDA9376EE}"/>
                </a:ext>
              </a:extLst>
            </p:cNvPr>
            <p:cNvCxnSpPr/>
            <p:nvPr/>
          </p:nvCxnSpPr>
          <p:spPr>
            <a:xfrm>
              <a:off x="5060714" y="8671060"/>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53" name="TextBox 352">
              <a:extLst>
                <a:ext uri="{FF2B5EF4-FFF2-40B4-BE49-F238E27FC236}">
                  <a16:creationId xmlns:a16="http://schemas.microsoft.com/office/drawing/2014/main" id="{A3279484-EB88-485F-8904-2553793E565E}"/>
                </a:ext>
              </a:extLst>
            </p:cNvPr>
            <p:cNvSpPr txBox="1"/>
            <p:nvPr/>
          </p:nvSpPr>
          <p:spPr>
            <a:xfrm>
              <a:off x="4869325" y="8574516"/>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54" name="직선 연결선 353">
              <a:extLst>
                <a:ext uri="{FF2B5EF4-FFF2-40B4-BE49-F238E27FC236}">
                  <a16:creationId xmlns:a16="http://schemas.microsoft.com/office/drawing/2014/main" id="{878A8EC3-E021-4F59-B282-359A1554D2D3}"/>
                </a:ext>
              </a:extLst>
            </p:cNvPr>
            <p:cNvCxnSpPr/>
            <p:nvPr/>
          </p:nvCxnSpPr>
          <p:spPr>
            <a:xfrm>
              <a:off x="5063039" y="8820521"/>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55" name="TextBox 354">
              <a:extLst>
                <a:ext uri="{FF2B5EF4-FFF2-40B4-BE49-F238E27FC236}">
                  <a16:creationId xmlns:a16="http://schemas.microsoft.com/office/drawing/2014/main" id="{A24A4319-B5B9-4858-8306-A52B4550C88A}"/>
                </a:ext>
              </a:extLst>
            </p:cNvPr>
            <p:cNvSpPr txBox="1"/>
            <p:nvPr/>
          </p:nvSpPr>
          <p:spPr>
            <a:xfrm>
              <a:off x="4871651" y="8723977"/>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356" name="직선 연결선 355">
              <a:extLst>
                <a:ext uri="{FF2B5EF4-FFF2-40B4-BE49-F238E27FC236}">
                  <a16:creationId xmlns:a16="http://schemas.microsoft.com/office/drawing/2014/main" id="{95B6FC1E-3E31-4B06-A6F5-AD29CE34C123}"/>
                </a:ext>
              </a:extLst>
            </p:cNvPr>
            <p:cNvCxnSpPr/>
            <p:nvPr/>
          </p:nvCxnSpPr>
          <p:spPr>
            <a:xfrm>
              <a:off x="5064905" y="8965037"/>
              <a:ext cx="66698" cy="0"/>
            </a:xfrm>
            <a:prstGeom prst="line">
              <a:avLst/>
            </a:prstGeom>
          </p:spPr>
          <p:style>
            <a:lnRef idx="1">
              <a:schemeClr val="accent1"/>
            </a:lnRef>
            <a:fillRef idx="0">
              <a:schemeClr val="accent1"/>
            </a:fillRef>
            <a:effectRef idx="0">
              <a:schemeClr val="accent1"/>
            </a:effectRef>
            <a:fontRef idx="minor">
              <a:schemeClr val="tx1"/>
            </a:fontRef>
          </p:style>
        </p:cxnSp>
        <p:sp>
          <p:nvSpPr>
            <p:cNvPr id="357" name="TextBox 356">
              <a:extLst>
                <a:ext uri="{FF2B5EF4-FFF2-40B4-BE49-F238E27FC236}">
                  <a16:creationId xmlns:a16="http://schemas.microsoft.com/office/drawing/2014/main" id="{A3B68259-C64D-4ACB-BAEB-AAB9B2B4F11E}"/>
                </a:ext>
              </a:extLst>
            </p:cNvPr>
            <p:cNvSpPr txBox="1"/>
            <p:nvPr/>
          </p:nvSpPr>
          <p:spPr>
            <a:xfrm>
              <a:off x="4873516" y="8868492"/>
              <a:ext cx="258404" cy="172996"/>
            </a:xfrm>
            <a:prstGeom prst="rect">
              <a:avLst/>
            </a:prstGeom>
            <a:noFill/>
          </p:spPr>
          <p:txBody>
            <a:bodyPr wrap="none" rtlCol="0">
              <a:spAutoFit/>
            </a:bodyPr>
            <a:lstStyle/>
            <a:p>
              <a:r>
                <a:rPr lang="en-US" altLang="ko-KR" sz="524" dirty="0">
                  <a:solidFill>
                    <a:srgbClr val="0070C0"/>
                  </a:solidFill>
                </a:rPr>
                <a:t>30</a:t>
              </a:r>
              <a:endParaRPr lang="ko-KR" altLang="en-US" sz="524" dirty="0">
                <a:solidFill>
                  <a:srgbClr val="0070C0"/>
                </a:solidFill>
              </a:endParaRPr>
            </a:p>
          </p:txBody>
        </p:sp>
        <p:sp>
          <p:nvSpPr>
            <p:cNvPr id="441" name="직사각형 440">
              <a:extLst>
                <a:ext uri="{FF2B5EF4-FFF2-40B4-BE49-F238E27FC236}">
                  <a16:creationId xmlns:a16="http://schemas.microsoft.com/office/drawing/2014/main" id="{3869CD78-31B5-4431-B3AC-554127FB645E}"/>
                </a:ext>
              </a:extLst>
            </p:cNvPr>
            <p:cNvSpPr/>
            <p:nvPr/>
          </p:nvSpPr>
          <p:spPr>
            <a:xfrm>
              <a:off x="4840807" y="5416130"/>
              <a:ext cx="1872000" cy="376428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50" name="그룹 449">
            <a:extLst>
              <a:ext uri="{FF2B5EF4-FFF2-40B4-BE49-F238E27FC236}">
                <a16:creationId xmlns:a16="http://schemas.microsoft.com/office/drawing/2014/main" id="{A48CA973-CD22-4F82-A1AA-499645C61FD8}"/>
              </a:ext>
            </a:extLst>
          </p:cNvPr>
          <p:cNvGrpSpPr/>
          <p:nvPr/>
        </p:nvGrpSpPr>
        <p:grpSpPr>
          <a:xfrm>
            <a:off x="2276872" y="5363527"/>
            <a:ext cx="2182400" cy="793399"/>
            <a:chOff x="2723157" y="5406743"/>
            <a:chExt cx="2182400" cy="793399"/>
          </a:xfrm>
        </p:grpSpPr>
        <p:grpSp>
          <p:nvGrpSpPr>
            <p:cNvPr id="236" name="그룹 235">
              <a:extLst>
                <a:ext uri="{FF2B5EF4-FFF2-40B4-BE49-F238E27FC236}">
                  <a16:creationId xmlns:a16="http://schemas.microsoft.com/office/drawing/2014/main" id="{3CB2D259-1F7D-4643-BC29-E4F34DE9AD48}"/>
                </a:ext>
              </a:extLst>
            </p:cNvPr>
            <p:cNvGrpSpPr/>
            <p:nvPr/>
          </p:nvGrpSpPr>
          <p:grpSpPr>
            <a:xfrm>
              <a:off x="2723157" y="5406743"/>
              <a:ext cx="2182400" cy="728116"/>
              <a:chOff x="3547449" y="608414"/>
              <a:chExt cx="3533841" cy="1282335"/>
            </a:xfrm>
          </p:grpSpPr>
          <p:pic>
            <p:nvPicPr>
              <p:cNvPr id="237" name="그림 236">
                <a:extLst>
                  <a:ext uri="{FF2B5EF4-FFF2-40B4-BE49-F238E27FC236}">
                    <a16:creationId xmlns:a16="http://schemas.microsoft.com/office/drawing/2014/main" id="{44B2F6F0-C0C1-49BA-AAAA-99ED957083FE}"/>
                  </a:ext>
                </a:extLst>
              </p:cNvPr>
              <p:cNvPicPr preferRelativeResize="0">
                <a:picLocks/>
              </p:cNvPicPr>
              <p:nvPr/>
            </p:nvPicPr>
            <p:blipFill rotWithShape="1">
              <a:blip r:embed="rId25">
                <a:extLst>
                  <a:ext uri="{28A0092B-C50C-407E-A947-70E740481C1C}">
                    <a14:useLocalDpi xmlns:a14="http://schemas.microsoft.com/office/drawing/2010/main"/>
                  </a:ext>
                </a:extLst>
              </a:blip>
              <a:srcRect l="-4601" t="1109" r="-7731" b="531"/>
              <a:stretch/>
            </p:blipFill>
            <p:spPr>
              <a:xfrm>
                <a:off x="3846562" y="1174203"/>
                <a:ext cx="2413396" cy="716546"/>
              </a:xfrm>
              <a:prstGeom prst="rect">
                <a:avLst/>
              </a:prstGeom>
              <a:ln>
                <a:noFill/>
              </a:ln>
            </p:spPr>
          </p:pic>
          <p:cxnSp>
            <p:nvCxnSpPr>
              <p:cNvPr id="238" name="직선 연결선 237">
                <a:extLst>
                  <a:ext uri="{FF2B5EF4-FFF2-40B4-BE49-F238E27FC236}">
                    <a16:creationId xmlns:a16="http://schemas.microsoft.com/office/drawing/2014/main" id="{E6C9061A-1C49-4E9F-A8FB-6C998E347554}"/>
                  </a:ext>
                </a:extLst>
              </p:cNvPr>
              <p:cNvCxnSpPr/>
              <p:nvPr/>
            </p:nvCxnSpPr>
            <p:spPr>
              <a:xfrm>
                <a:off x="3883099" y="1347573"/>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68684DE5-9172-42A8-ADAE-41C46A5BB577}"/>
                  </a:ext>
                </a:extLst>
              </p:cNvPr>
              <p:cNvSpPr txBox="1"/>
              <p:nvPr/>
            </p:nvSpPr>
            <p:spPr>
              <a:xfrm>
                <a:off x="3599929" y="1159649"/>
                <a:ext cx="418419" cy="304675"/>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40" name="직선 연결선 239">
                <a:extLst>
                  <a:ext uri="{FF2B5EF4-FFF2-40B4-BE49-F238E27FC236}">
                    <a16:creationId xmlns:a16="http://schemas.microsoft.com/office/drawing/2014/main" id="{0D1B1C6E-B7C1-4384-8105-5406A612D8EC}"/>
                  </a:ext>
                </a:extLst>
              </p:cNvPr>
              <p:cNvCxnSpPr/>
              <p:nvPr/>
            </p:nvCxnSpPr>
            <p:spPr>
              <a:xfrm>
                <a:off x="3886865" y="1568854"/>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41" name="TextBox 240">
                <a:extLst>
                  <a:ext uri="{FF2B5EF4-FFF2-40B4-BE49-F238E27FC236}">
                    <a16:creationId xmlns:a16="http://schemas.microsoft.com/office/drawing/2014/main" id="{010D7695-C0D7-47E5-8648-13F009695794}"/>
                  </a:ext>
                </a:extLst>
              </p:cNvPr>
              <p:cNvSpPr txBox="1"/>
              <p:nvPr/>
            </p:nvSpPr>
            <p:spPr>
              <a:xfrm>
                <a:off x="3603695" y="1380929"/>
                <a:ext cx="418419" cy="304675"/>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242" name="TextBox 241">
                <a:extLst>
                  <a:ext uri="{FF2B5EF4-FFF2-40B4-BE49-F238E27FC236}">
                    <a16:creationId xmlns:a16="http://schemas.microsoft.com/office/drawing/2014/main" id="{4C60AB6B-177F-4E0C-AE86-6BE3D3A1F0C4}"/>
                  </a:ext>
                </a:extLst>
              </p:cNvPr>
              <p:cNvSpPr txBox="1"/>
              <p:nvPr/>
            </p:nvSpPr>
            <p:spPr>
              <a:xfrm>
                <a:off x="6146334" y="1322633"/>
                <a:ext cx="934956" cy="343410"/>
              </a:xfrm>
              <a:prstGeom prst="rect">
                <a:avLst/>
              </a:prstGeom>
              <a:noFill/>
            </p:spPr>
            <p:txBody>
              <a:bodyPr wrap="none" rtlCol="0">
                <a:spAutoFit/>
              </a:bodyPr>
              <a:lstStyle/>
              <a:p>
                <a:r>
                  <a:rPr lang="en-US" altLang="ko-KR" sz="667" dirty="0"/>
                  <a:t>IB: b-actin</a:t>
                </a:r>
                <a:endParaRPr lang="ko-KR" altLang="en-US" sz="667" dirty="0"/>
              </a:p>
            </p:txBody>
          </p:sp>
          <p:pic>
            <p:nvPicPr>
              <p:cNvPr id="243" name="그림 242">
                <a:extLst>
                  <a:ext uri="{FF2B5EF4-FFF2-40B4-BE49-F238E27FC236}">
                    <a16:creationId xmlns:a16="http://schemas.microsoft.com/office/drawing/2014/main" id="{FE64B4C3-F400-4A7F-BE07-831B22573DC2}"/>
                  </a:ext>
                </a:extLst>
              </p:cNvPr>
              <p:cNvPicPr preferRelativeResize="0">
                <a:picLocks/>
              </p:cNvPicPr>
              <p:nvPr/>
            </p:nvPicPr>
            <p:blipFill rotWithShape="1">
              <a:blip r:embed="rId26">
                <a:extLst>
                  <a:ext uri="{BEBA8EAE-BF5A-486C-A8C5-ECC9F3942E4B}">
                    <a14:imgProps xmlns:a14="http://schemas.microsoft.com/office/drawing/2010/main">
                      <a14:imgLayer r:embed="rId27">
                        <a14:imgEffect>
                          <a14:brightnessContrast bright="18000" contrast="16000"/>
                        </a14:imgEffect>
                      </a14:imgLayer>
                    </a14:imgProps>
                  </a:ext>
                  <a:ext uri="{28A0092B-C50C-407E-A947-70E740481C1C}">
                    <a14:useLocalDpi xmlns:a14="http://schemas.microsoft.com/office/drawing/2010/main"/>
                  </a:ext>
                </a:extLst>
              </a:blip>
              <a:srcRect l="258" t="-5574" r="-2540" b="-20464"/>
              <a:stretch/>
            </p:blipFill>
            <p:spPr>
              <a:xfrm>
                <a:off x="3994725" y="638822"/>
                <a:ext cx="2135306" cy="493615"/>
              </a:xfrm>
              <a:prstGeom prst="rect">
                <a:avLst/>
              </a:prstGeom>
              <a:ln>
                <a:noFill/>
              </a:ln>
            </p:spPr>
          </p:pic>
          <p:cxnSp>
            <p:nvCxnSpPr>
              <p:cNvPr id="244" name="직선 연결선 243">
                <a:extLst>
                  <a:ext uri="{FF2B5EF4-FFF2-40B4-BE49-F238E27FC236}">
                    <a16:creationId xmlns:a16="http://schemas.microsoft.com/office/drawing/2014/main" id="{CB8E2D94-B4D5-4336-9AA7-8EEEE85C5708}"/>
                  </a:ext>
                </a:extLst>
              </p:cNvPr>
              <p:cNvCxnSpPr>
                <a:cxnSpLocks/>
              </p:cNvCxnSpPr>
              <p:nvPr/>
            </p:nvCxnSpPr>
            <p:spPr>
              <a:xfrm>
                <a:off x="3931276" y="916656"/>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45" name="TextBox 244">
                <a:extLst>
                  <a:ext uri="{FF2B5EF4-FFF2-40B4-BE49-F238E27FC236}">
                    <a16:creationId xmlns:a16="http://schemas.microsoft.com/office/drawing/2014/main" id="{033D5627-FF88-4FC1-8483-DBFE0D50E96D}"/>
                  </a:ext>
                </a:extLst>
              </p:cNvPr>
              <p:cNvSpPr txBox="1"/>
              <p:nvPr/>
            </p:nvSpPr>
            <p:spPr>
              <a:xfrm>
                <a:off x="3547449" y="728018"/>
                <a:ext cx="478121" cy="304675"/>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46" name="직선 연결선 245">
                <a:extLst>
                  <a:ext uri="{FF2B5EF4-FFF2-40B4-BE49-F238E27FC236}">
                    <a16:creationId xmlns:a16="http://schemas.microsoft.com/office/drawing/2014/main" id="{68782D4E-5B1A-4A77-82C3-0DD013CF5927}"/>
                  </a:ext>
                </a:extLst>
              </p:cNvPr>
              <p:cNvCxnSpPr>
                <a:cxnSpLocks/>
              </p:cNvCxnSpPr>
              <p:nvPr/>
            </p:nvCxnSpPr>
            <p:spPr>
              <a:xfrm>
                <a:off x="3931276" y="773237"/>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47" name="TextBox 246">
                <a:extLst>
                  <a:ext uri="{FF2B5EF4-FFF2-40B4-BE49-F238E27FC236}">
                    <a16:creationId xmlns:a16="http://schemas.microsoft.com/office/drawing/2014/main" id="{B7F61351-15E9-43CE-9BBB-B408B52DC96A}"/>
                  </a:ext>
                </a:extLst>
              </p:cNvPr>
              <p:cNvSpPr txBox="1"/>
              <p:nvPr/>
            </p:nvSpPr>
            <p:spPr>
              <a:xfrm>
                <a:off x="3547449" y="608414"/>
                <a:ext cx="478121" cy="304675"/>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248" name="TextBox 247">
                <a:extLst>
                  <a:ext uri="{FF2B5EF4-FFF2-40B4-BE49-F238E27FC236}">
                    <a16:creationId xmlns:a16="http://schemas.microsoft.com/office/drawing/2014/main" id="{816ECAD4-E986-44EE-BFE5-C8FADCE14C31}"/>
                  </a:ext>
                </a:extLst>
              </p:cNvPr>
              <p:cNvSpPr txBox="1"/>
              <p:nvPr/>
            </p:nvSpPr>
            <p:spPr>
              <a:xfrm>
                <a:off x="6146332" y="754048"/>
                <a:ext cx="688367" cy="343410"/>
              </a:xfrm>
              <a:prstGeom prst="rect">
                <a:avLst/>
              </a:prstGeom>
              <a:noFill/>
            </p:spPr>
            <p:txBody>
              <a:bodyPr wrap="none" rtlCol="0">
                <a:spAutoFit/>
              </a:bodyPr>
              <a:lstStyle/>
              <a:p>
                <a:r>
                  <a:rPr lang="en-US" altLang="ko-KR" sz="667" dirty="0"/>
                  <a:t>IB: HA</a:t>
                </a:r>
                <a:endParaRPr lang="ko-KR" altLang="en-US" sz="667" dirty="0"/>
              </a:p>
            </p:txBody>
          </p:sp>
          <p:sp>
            <p:nvSpPr>
              <p:cNvPr id="249" name="직사각형 248">
                <a:extLst>
                  <a:ext uri="{FF2B5EF4-FFF2-40B4-BE49-F238E27FC236}">
                    <a16:creationId xmlns:a16="http://schemas.microsoft.com/office/drawing/2014/main" id="{8ACD2953-3FEB-4263-9532-029A4B4B94BC}"/>
                  </a:ext>
                </a:extLst>
              </p:cNvPr>
              <p:cNvSpPr/>
              <p:nvPr/>
            </p:nvSpPr>
            <p:spPr>
              <a:xfrm>
                <a:off x="4102725" y="762517"/>
                <a:ext cx="1819788" cy="24616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50" name="직사각형 249">
                <a:extLst>
                  <a:ext uri="{FF2B5EF4-FFF2-40B4-BE49-F238E27FC236}">
                    <a16:creationId xmlns:a16="http://schemas.microsoft.com/office/drawing/2014/main" id="{065D696F-B805-4727-B005-1F877656487E}"/>
                  </a:ext>
                </a:extLst>
              </p:cNvPr>
              <p:cNvSpPr/>
              <p:nvPr/>
            </p:nvSpPr>
            <p:spPr>
              <a:xfrm>
                <a:off x="4099098" y="1389983"/>
                <a:ext cx="1905513" cy="24616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grpSp>
        <p:sp>
          <p:nvSpPr>
            <p:cNvPr id="442" name="직사각형 441">
              <a:extLst>
                <a:ext uri="{FF2B5EF4-FFF2-40B4-BE49-F238E27FC236}">
                  <a16:creationId xmlns:a16="http://schemas.microsoft.com/office/drawing/2014/main" id="{DCA5B446-57E2-406E-A66B-F4D1B1A0E532}"/>
                </a:ext>
              </a:extLst>
            </p:cNvPr>
            <p:cNvSpPr/>
            <p:nvPr/>
          </p:nvSpPr>
          <p:spPr>
            <a:xfrm>
              <a:off x="2760886" y="5417954"/>
              <a:ext cx="2112630" cy="78218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449" name="그룹 448">
            <a:extLst>
              <a:ext uri="{FF2B5EF4-FFF2-40B4-BE49-F238E27FC236}">
                <a16:creationId xmlns:a16="http://schemas.microsoft.com/office/drawing/2014/main" id="{1014DBB7-F8BD-465F-86E2-ECF2528B741B}"/>
              </a:ext>
            </a:extLst>
          </p:cNvPr>
          <p:cNvGrpSpPr/>
          <p:nvPr/>
        </p:nvGrpSpPr>
        <p:grpSpPr>
          <a:xfrm>
            <a:off x="2302210" y="6949216"/>
            <a:ext cx="2137283" cy="1196905"/>
            <a:chOff x="2678686" y="6933744"/>
            <a:chExt cx="2137283" cy="1196905"/>
          </a:xfrm>
        </p:grpSpPr>
        <p:grpSp>
          <p:nvGrpSpPr>
            <p:cNvPr id="253" name="그룹 252">
              <a:extLst>
                <a:ext uri="{FF2B5EF4-FFF2-40B4-BE49-F238E27FC236}">
                  <a16:creationId xmlns:a16="http://schemas.microsoft.com/office/drawing/2014/main" id="{5A1D5BA9-F00F-4FF9-AFD7-A1E5E987F8D9}"/>
                </a:ext>
              </a:extLst>
            </p:cNvPr>
            <p:cNvGrpSpPr/>
            <p:nvPr/>
          </p:nvGrpSpPr>
          <p:grpSpPr>
            <a:xfrm>
              <a:off x="2678686" y="6986371"/>
              <a:ext cx="2137283" cy="1056728"/>
              <a:chOff x="454949" y="4562359"/>
              <a:chExt cx="3460792" cy="1861079"/>
            </a:xfrm>
          </p:grpSpPr>
          <p:pic>
            <p:nvPicPr>
              <p:cNvPr id="254" name="그림 253">
                <a:extLst>
                  <a:ext uri="{FF2B5EF4-FFF2-40B4-BE49-F238E27FC236}">
                    <a16:creationId xmlns:a16="http://schemas.microsoft.com/office/drawing/2014/main" id="{FC00CAC8-6F0F-45BB-8815-E020203C6DA1}"/>
                  </a:ext>
                </a:extLst>
              </p:cNvPr>
              <p:cNvPicPr>
                <a:picLocks noChangeAspect="1"/>
              </p:cNvPicPr>
              <p:nvPr/>
            </p:nvPicPr>
            <p:blipFill rotWithShape="1">
              <a:blip r:embed="rId28">
                <a:extLst>
                  <a:ext uri="{28A0092B-C50C-407E-A947-70E740481C1C}">
                    <a14:useLocalDpi xmlns:a14="http://schemas.microsoft.com/office/drawing/2010/main"/>
                  </a:ext>
                </a:extLst>
              </a:blip>
              <a:srcRect/>
              <a:stretch/>
            </p:blipFill>
            <p:spPr>
              <a:xfrm>
                <a:off x="914355" y="4638728"/>
                <a:ext cx="2038525" cy="478173"/>
              </a:xfrm>
              <a:prstGeom prst="rect">
                <a:avLst/>
              </a:prstGeom>
            </p:spPr>
          </p:pic>
          <p:cxnSp>
            <p:nvCxnSpPr>
              <p:cNvPr id="255" name="직선 연결선 254">
                <a:extLst>
                  <a:ext uri="{FF2B5EF4-FFF2-40B4-BE49-F238E27FC236}">
                    <a16:creationId xmlns:a16="http://schemas.microsoft.com/office/drawing/2014/main" id="{58C71A57-0B45-4297-B5C2-1F61ED0EDEB5}"/>
                  </a:ext>
                </a:extLst>
              </p:cNvPr>
              <p:cNvCxnSpPr/>
              <p:nvPr/>
            </p:nvCxnSpPr>
            <p:spPr>
              <a:xfrm>
                <a:off x="792787" y="4695359"/>
                <a:ext cx="10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6" name="직선 연결선 255">
                <a:extLst>
                  <a:ext uri="{FF2B5EF4-FFF2-40B4-BE49-F238E27FC236}">
                    <a16:creationId xmlns:a16="http://schemas.microsoft.com/office/drawing/2014/main" id="{6F8474A5-88B9-4E01-A78A-A14E07781AC0}"/>
                  </a:ext>
                </a:extLst>
              </p:cNvPr>
              <p:cNvCxnSpPr/>
              <p:nvPr/>
            </p:nvCxnSpPr>
            <p:spPr>
              <a:xfrm>
                <a:off x="792787" y="4781830"/>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57" name="TextBox 256">
                <a:extLst>
                  <a:ext uri="{FF2B5EF4-FFF2-40B4-BE49-F238E27FC236}">
                    <a16:creationId xmlns:a16="http://schemas.microsoft.com/office/drawing/2014/main" id="{BE9CF1D5-BE1E-41F5-8754-C43E6341221F}"/>
                  </a:ext>
                </a:extLst>
              </p:cNvPr>
              <p:cNvSpPr txBox="1"/>
              <p:nvPr/>
            </p:nvSpPr>
            <p:spPr>
              <a:xfrm>
                <a:off x="455916" y="4562359"/>
                <a:ext cx="478122" cy="30467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258" name="TextBox 257">
                <a:extLst>
                  <a:ext uri="{FF2B5EF4-FFF2-40B4-BE49-F238E27FC236}">
                    <a16:creationId xmlns:a16="http://schemas.microsoft.com/office/drawing/2014/main" id="{ECBE1C8A-99DC-4B27-959A-22ECA937DA2C}"/>
                  </a:ext>
                </a:extLst>
              </p:cNvPr>
              <p:cNvSpPr txBox="1"/>
              <p:nvPr/>
            </p:nvSpPr>
            <p:spPr>
              <a:xfrm>
                <a:off x="454949" y="4664116"/>
                <a:ext cx="478122" cy="30467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59" name="직선 연결선 258">
                <a:extLst>
                  <a:ext uri="{FF2B5EF4-FFF2-40B4-BE49-F238E27FC236}">
                    <a16:creationId xmlns:a16="http://schemas.microsoft.com/office/drawing/2014/main" id="{28C84418-B062-4322-9508-23563FF0F67D}"/>
                  </a:ext>
                </a:extLst>
              </p:cNvPr>
              <p:cNvCxnSpPr/>
              <p:nvPr/>
            </p:nvCxnSpPr>
            <p:spPr>
              <a:xfrm>
                <a:off x="800346" y="4928750"/>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60" name="TextBox 259">
                <a:extLst>
                  <a:ext uri="{FF2B5EF4-FFF2-40B4-BE49-F238E27FC236}">
                    <a16:creationId xmlns:a16="http://schemas.microsoft.com/office/drawing/2014/main" id="{9A28DA2D-1F55-4439-96E4-148ED73E92F8}"/>
                  </a:ext>
                </a:extLst>
              </p:cNvPr>
              <p:cNvSpPr txBox="1"/>
              <p:nvPr/>
            </p:nvSpPr>
            <p:spPr>
              <a:xfrm>
                <a:off x="462503" y="4794101"/>
                <a:ext cx="478122" cy="30467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61" name="직선 연결선 260">
                <a:extLst>
                  <a:ext uri="{FF2B5EF4-FFF2-40B4-BE49-F238E27FC236}">
                    <a16:creationId xmlns:a16="http://schemas.microsoft.com/office/drawing/2014/main" id="{3AD0D5AD-D5F8-48D5-873D-C9CB70D29672}"/>
                  </a:ext>
                </a:extLst>
              </p:cNvPr>
              <p:cNvCxnSpPr/>
              <p:nvPr/>
            </p:nvCxnSpPr>
            <p:spPr>
              <a:xfrm>
                <a:off x="803515" y="5061639"/>
                <a:ext cx="10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2" name="TextBox 261">
                <a:extLst>
                  <a:ext uri="{FF2B5EF4-FFF2-40B4-BE49-F238E27FC236}">
                    <a16:creationId xmlns:a16="http://schemas.microsoft.com/office/drawing/2014/main" id="{68E8F739-E5FC-4879-8810-20FA4E92CD0C}"/>
                  </a:ext>
                </a:extLst>
              </p:cNvPr>
              <p:cNvSpPr txBox="1"/>
              <p:nvPr/>
            </p:nvSpPr>
            <p:spPr>
              <a:xfrm>
                <a:off x="521050" y="4925932"/>
                <a:ext cx="418420" cy="30467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pic>
            <p:nvPicPr>
              <p:cNvPr id="263" name="그림 262">
                <a:extLst>
                  <a:ext uri="{FF2B5EF4-FFF2-40B4-BE49-F238E27FC236}">
                    <a16:creationId xmlns:a16="http://schemas.microsoft.com/office/drawing/2014/main" id="{57E71DF6-3013-405C-9C38-2C5E83707763}"/>
                  </a:ext>
                </a:extLst>
              </p:cNvPr>
              <p:cNvPicPr>
                <a:picLocks noChangeAspect="1"/>
              </p:cNvPicPr>
              <p:nvPr/>
            </p:nvPicPr>
            <p:blipFill rotWithShape="1">
              <a:blip r:embed="rId29">
                <a:extLst>
                  <a:ext uri="{28A0092B-C50C-407E-A947-70E740481C1C}">
                    <a14:useLocalDpi xmlns:a14="http://schemas.microsoft.com/office/drawing/2010/main"/>
                  </a:ext>
                </a:extLst>
              </a:blip>
              <a:srcRect/>
              <a:stretch/>
            </p:blipFill>
            <p:spPr>
              <a:xfrm>
                <a:off x="909175" y="5228066"/>
                <a:ext cx="2043705" cy="510874"/>
              </a:xfrm>
              <a:prstGeom prst="rect">
                <a:avLst/>
              </a:prstGeom>
            </p:spPr>
          </p:pic>
          <p:cxnSp>
            <p:nvCxnSpPr>
              <p:cNvPr id="264" name="직선 연결선 263">
                <a:extLst>
                  <a:ext uri="{FF2B5EF4-FFF2-40B4-BE49-F238E27FC236}">
                    <a16:creationId xmlns:a16="http://schemas.microsoft.com/office/drawing/2014/main" id="{985F51FE-B9CB-4A26-BACC-530CED6AC3C0}"/>
                  </a:ext>
                </a:extLst>
              </p:cNvPr>
              <p:cNvCxnSpPr/>
              <p:nvPr/>
            </p:nvCxnSpPr>
            <p:spPr>
              <a:xfrm>
                <a:off x="805703" y="5237821"/>
                <a:ext cx="10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65" name="TextBox 264">
                <a:extLst>
                  <a:ext uri="{FF2B5EF4-FFF2-40B4-BE49-F238E27FC236}">
                    <a16:creationId xmlns:a16="http://schemas.microsoft.com/office/drawing/2014/main" id="{DA9FB97D-2DDE-4917-96CC-02BB126A2442}"/>
                  </a:ext>
                </a:extLst>
              </p:cNvPr>
              <p:cNvSpPr txBox="1"/>
              <p:nvPr/>
            </p:nvSpPr>
            <p:spPr>
              <a:xfrm>
                <a:off x="517067" y="5095404"/>
                <a:ext cx="418420" cy="30467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66" name="직선 연결선 265">
                <a:extLst>
                  <a:ext uri="{FF2B5EF4-FFF2-40B4-BE49-F238E27FC236}">
                    <a16:creationId xmlns:a16="http://schemas.microsoft.com/office/drawing/2014/main" id="{0D354ADA-1714-4016-9B85-38E3966C19DB}"/>
                  </a:ext>
                </a:extLst>
              </p:cNvPr>
              <p:cNvCxnSpPr/>
              <p:nvPr/>
            </p:nvCxnSpPr>
            <p:spPr>
              <a:xfrm>
                <a:off x="810358" y="5407183"/>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67" name="TextBox 266">
                <a:extLst>
                  <a:ext uri="{FF2B5EF4-FFF2-40B4-BE49-F238E27FC236}">
                    <a16:creationId xmlns:a16="http://schemas.microsoft.com/office/drawing/2014/main" id="{420370C4-0728-49A4-9B9E-79D634CACAFF}"/>
                  </a:ext>
                </a:extLst>
              </p:cNvPr>
              <p:cNvSpPr txBox="1"/>
              <p:nvPr/>
            </p:nvSpPr>
            <p:spPr>
              <a:xfrm>
                <a:off x="508677" y="5252810"/>
                <a:ext cx="418420" cy="30467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68" name="직선 연결선 267">
                <a:extLst>
                  <a:ext uri="{FF2B5EF4-FFF2-40B4-BE49-F238E27FC236}">
                    <a16:creationId xmlns:a16="http://schemas.microsoft.com/office/drawing/2014/main" id="{75EA0B80-C318-4BD9-B33D-BCACB8BEAE66}"/>
                  </a:ext>
                </a:extLst>
              </p:cNvPr>
              <p:cNvCxnSpPr/>
              <p:nvPr/>
            </p:nvCxnSpPr>
            <p:spPr>
              <a:xfrm>
                <a:off x="814124" y="5628464"/>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9477D1C2-461E-4730-81AF-DE654C37E159}"/>
                  </a:ext>
                </a:extLst>
              </p:cNvPr>
              <p:cNvSpPr txBox="1"/>
              <p:nvPr/>
            </p:nvSpPr>
            <p:spPr>
              <a:xfrm>
                <a:off x="512444" y="5474089"/>
                <a:ext cx="418420" cy="30467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270" name="TextBox 269">
                <a:extLst>
                  <a:ext uri="{FF2B5EF4-FFF2-40B4-BE49-F238E27FC236}">
                    <a16:creationId xmlns:a16="http://schemas.microsoft.com/office/drawing/2014/main" id="{22FC56FA-0076-44FA-AC0A-54BFE0C96568}"/>
                  </a:ext>
                </a:extLst>
              </p:cNvPr>
              <p:cNvSpPr txBox="1"/>
              <p:nvPr/>
            </p:nvSpPr>
            <p:spPr>
              <a:xfrm>
                <a:off x="2952881" y="4670301"/>
                <a:ext cx="688368" cy="343411"/>
              </a:xfrm>
              <a:prstGeom prst="rect">
                <a:avLst/>
              </a:prstGeom>
              <a:noFill/>
            </p:spPr>
            <p:txBody>
              <a:bodyPr wrap="none" rtlCol="0">
                <a:spAutoFit/>
              </a:bodyPr>
              <a:lstStyle/>
              <a:p>
                <a:r>
                  <a:rPr lang="en-US" altLang="ko-KR" sz="667" dirty="0"/>
                  <a:t>IB: HA</a:t>
                </a:r>
                <a:endParaRPr lang="ko-KR" altLang="en-US" sz="667" dirty="0"/>
              </a:p>
            </p:txBody>
          </p:sp>
          <p:sp>
            <p:nvSpPr>
              <p:cNvPr id="271" name="TextBox 270">
                <a:extLst>
                  <a:ext uri="{FF2B5EF4-FFF2-40B4-BE49-F238E27FC236}">
                    <a16:creationId xmlns:a16="http://schemas.microsoft.com/office/drawing/2014/main" id="{291754D5-3B96-411C-B9CA-995241EE4221}"/>
                  </a:ext>
                </a:extLst>
              </p:cNvPr>
              <p:cNvSpPr txBox="1"/>
              <p:nvPr/>
            </p:nvSpPr>
            <p:spPr>
              <a:xfrm>
                <a:off x="2957424" y="5374445"/>
                <a:ext cx="958317" cy="343411"/>
              </a:xfrm>
              <a:prstGeom prst="rect">
                <a:avLst/>
              </a:prstGeom>
              <a:noFill/>
            </p:spPr>
            <p:txBody>
              <a:bodyPr wrap="none" rtlCol="0">
                <a:spAutoFit/>
              </a:bodyPr>
              <a:lstStyle/>
              <a:p>
                <a:r>
                  <a:rPr lang="en-US" altLang="ko-KR" sz="667" dirty="0"/>
                  <a:t>IB: GSK3b </a:t>
                </a:r>
                <a:endParaRPr lang="ko-KR" altLang="en-US" sz="667" dirty="0"/>
              </a:p>
            </p:txBody>
          </p:sp>
          <p:sp>
            <p:nvSpPr>
              <p:cNvPr id="272" name="직사각형 271">
                <a:extLst>
                  <a:ext uri="{FF2B5EF4-FFF2-40B4-BE49-F238E27FC236}">
                    <a16:creationId xmlns:a16="http://schemas.microsoft.com/office/drawing/2014/main" id="{7B9E7374-9DFF-4848-A337-469F0664D40F}"/>
                  </a:ext>
                </a:extLst>
              </p:cNvPr>
              <p:cNvSpPr/>
              <p:nvPr/>
            </p:nvSpPr>
            <p:spPr>
              <a:xfrm>
                <a:off x="1295381" y="4621950"/>
                <a:ext cx="1562423" cy="20783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73" name="직사각형 272">
                <a:extLst>
                  <a:ext uri="{FF2B5EF4-FFF2-40B4-BE49-F238E27FC236}">
                    <a16:creationId xmlns:a16="http://schemas.microsoft.com/office/drawing/2014/main" id="{70E0051F-3898-44A8-B8AE-EC31376CFAEC}"/>
                  </a:ext>
                </a:extLst>
              </p:cNvPr>
              <p:cNvSpPr/>
              <p:nvPr/>
            </p:nvSpPr>
            <p:spPr>
              <a:xfrm>
                <a:off x="1295381" y="5431286"/>
                <a:ext cx="1562423" cy="20783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pic>
            <p:nvPicPr>
              <p:cNvPr id="274" name="그림 273">
                <a:extLst>
                  <a:ext uri="{FF2B5EF4-FFF2-40B4-BE49-F238E27FC236}">
                    <a16:creationId xmlns:a16="http://schemas.microsoft.com/office/drawing/2014/main" id="{8F29C6CC-C95A-4F0E-A31F-F4F56C9F9C7D}"/>
                  </a:ext>
                </a:extLst>
              </p:cNvPr>
              <p:cNvPicPr>
                <a:picLocks noChangeAspect="1"/>
              </p:cNvPicPr>
              <p:nvPr/>
            </p:nvPicPr>
            <p:blipFill rotWithShape="1">
              <a:blip r:embed="rId30">
                <a:extLst>
                  <a:ext uri="{28A0092B-C50C-407E-A947-70E740481C1C}">
                    <a14:useLocalDpi xmlns:a14="http://schemas.microsoft.com/office/drawing/2010/main"/>
                  </a:ext>
                </a:extLst>
              </a:blip>
              <a:srcRect/>
              <a:stretch/>
            </p:blipFill>
            <p:spPr>
              <a:xfrm>
                <a:off x="918358" y="5810457"/>
                <a:ext cx="2034522" cy="604333"/>
              </a:xfrm>
              <a:prstGeom prst="rect">
                <a:avLst/>
              </a:prstGeom>
            </p:spPr>
          </p:pic>
          <p:sp>
            <p:nvSpPr>
              <p:cNvPr id="275" name="직사각형 274">
                <a:extLst>
                  <a:ext uri="{FF2B5EF4-FFF2-40B4-BE49-F238E27FC236}">
                    <a16:creationId xmlns:a16="http://schemas.microsoft.com/office/drawing/2014/main" id="{8B4D3227-4096-48D1-B630-249C4207F99F}"/>
                  </a:ext>
                </a:extLst>
              </p:cNvPr>
              <p:cNvSpPr/>
              <p:nvPr/>
            </p:nvSpPr>
            <p:spPr>
              <a:xfrm>
                <a:off x="1295380" y="6131520"/>
                <a:ext cx="1562423" cy="20783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276" name="TextBox 275">
                <a:extLst>
                  <a:ext uri="{FF2B5EF4-FFF2-40B4-BE49-F238E27FC236}">
                    <a16:creationId xmlns:a16="http://schemas.microsoft.com/office/drawing/2014/main" id="{DA63404D-90D5-4854-9744-57BA90E9E5C8}"/>
                  </a:ext>
                </a:extLst>
              </p:cNvPr>
              <p:cNvSpPr txBox="1"/>
              <p:nvPr/>
            </p:nvSpPr>
            <p:spPr>
              <a:xfrm>
                <a:off x="2952879" y="6007773"/>
                <a:ext cx="934956" cy="343411"/>
              </a:xfrm>
              <a:prstGeom prst="rect">
                <a:avLst/>
              </a:prstGeom>
              <a:noFill/>
            </p:spPr>
            <p:txBody>
              <a:bodyPr wrap="none" rtlCol="0">
                <a:spAutoFit/>
              </a:bodyPr>
              <a:lstStyle/>
              <a:p>
                <a:r>
                  <a:rPr lang="en-US" altLang="ko-KR" sz="667" dirty="0"/>
                  <a:t>IB: b-actin</a:t>
                </a:r>
                <a:endParaRPr lang="ko-KR" altLang="en-US" sz="667" dirty="0"/>
              </a:p>
            </p:txBody>
          </p:sp>
          <p:cxnSp>
            <p:nvCxnSpPr>
              <p:cNvPr id="277" name="직선 연결선 276">
                <a:extLst>
                  <a:ext uri="{FF2B5EF4-FFF2-40B4-BE49-F238E27FC236}">
                    <a16:creationId xmlns:a16="http://schemas.microsoft.com/office/drawing/2014/main" id="{AA730B45-F045-416B-901A-4812A6704CA8}"/>
                  </a:ext>
                </a:extLst>
              </p:cNvPr>
              <p:cNvCxnSpPr/>
              <p:nvPr/>
            </p:nvCxnSpPr>
            <p:spPr>
              <a:xfrm>
                <a:off x="786731" y="6051856"/>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78" name="TextBox 277">
                <a:extLst>
                  <a:ext uri="{FF2B5EF4-FFF2-40B4-BE49-F238E27FC236}">
                    <a16:creationId xmlns:a16="http://schemas.microsoft.com/office/drawing/2014/main" id="{5952D9FF-3344-4747-A9CB-D728D2DFD7BB}"/>
                  </a:ext>
                </a:extLst>
              </p:cNvPr>
              <p:cNvSpPr txBox="1"/>
              <p:nvPr/>
            </p:nvSpPr>
            <p:spPr>
              <a:xfrm>
                <a:off x="485051" y="5897484"/>
                <a:ext cx="418420" cy="30467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79" name="직선 연결선 278">
                <a:extLst>
                  <a:ext uri="{FF2B5EF4-FFF2-40B4-BE49-F238E27FC236}">
                    <a16:creationId xmlns:a16="http://schemas.microsoft.com/office/drawing/2014/main" id="{36D36BB6-F256-4958-8BD0-B9283428F7FE}"/>
                  </a:ext>
                </a:extLst>
              </p:cNvPr>
              <p:cNvCxnSpPr/>
              <p:nvPr/>
            </p:nvCxnSpPr>
            <p:spPr>
              <a:xfrm>
                <a:off x="790497" y="6273137"/>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280" name="TextBox 279">
                <a:extLst>
                  <a:ext uri="{FF2B5EF4-FFF2-40B4-BE49-F238E27FC236}">
                    <a16:creationId xmlns:a16="http://schemas.microsoft.com/office/drawing/2014/main" id="{DEE4B22F-4B32-41DA-9B85-67D4D8A0B6BD}"/>
                  </a:ext>
                </a:extLst>
              </p:cNvPr>
              <p:cNvSpPr txBox="1"/>
              <p:nvPr/>
            </p:nvSpPr>
            <p:spPr>
              <a:xfrm>
                <a:off x="488816" y="6118762"/>
                <a:ext cx="418420" cy="30467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grpSp>
        <p:sp>
          <p:nvSpPr>
            <p:cNvPr id="443" name="직사각형 442">
              <a:extLst>
                <a:ext uri="{FF2B5EF4-FFF2-40B4-BE49-F238E27FC236}">
                  <a16:creationId xmlns:a16="http://schemas.microsoft.com/office/drawing/2014/main" id="{CB621638-A5FD-45F3-8436-76813C864578}"/>
                </a:ext>
              </a:extLst>
            </p:cNvPr>
            <p:cNvSpPr/>
            <p:nvPr/>
          </p:nvSpPr>
          <p:spPr>
            <a:xfrm>
              <a:off x="2692238" y="6933744"/>
              <a:ext cx="2112630" cy="119690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Tree>
    <p:extLst>
      <p:ext uri="{BB962C8B-B14F-4D97-AF65-F5344CB8AC3E}">
        <p14:creationId xmlns:p14="http://schemas.microsoft.com/office/powerpoint/2010/main" val="22898527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F56A80F-FDD5-402C-B536-6BAB512D61C4}"/>
              </a:ext>
            </a:extLst>
          </p:cNvPr>
          <p:cNvSpPr txBox="1"/>
          <p:nvPr/>
        </p:nvSpPr>
        <p:spPr>
          <a:xfrm>
            <a:off x="455311" y="726427"/>
            <a:ext cx="1426275" cy="215444"/>
          </a:xfrm>
          <a:prstGeom prst="rect">
            <a:avLst/>
          </a:prstGeom>
          <a:noFill/>
        </p:spPr>
        <p:txBody>
          <a:bodyPr wrap="square" rtlCol="0">
            <a:spAutoFit/>
          </a:bodyPr>
          <a:lstStyle/>
          <a:p>
            <a:r>
              <a:rPr lang="en-US" altLang="ko-KR" sz="800" b="1" dirty="0"/>
              <a:t>Supple Fig 16c</a:t>
            </a:r>
            <a:endParaRPr lang="ko-KR" altLang="en-US" sz="800" b="1" dirty="0"/>
          </a:p>
        </p:txBody>
      </p:sp>
      <p:sp>
        <p:nvSpPr>
          <p:cNvPr id="69" name="TextBox 68">
            <a:extLst>
              <a:ext uri="{FF2B5EF4-FFF2-40B4-BE49-F238E27FC236}">
                <a16:creationId xmlns:a16="http://schemas.microsoft.com/office/drawing/2014/main" id="{E9A376B5-7093-4E50-A0A8-C85505949752}"/>
              </a:ext>
            </a:extLst>
          </p:cNvPr>
          <p:cNvSpPr txBox="1"/>
          <p:nvPr/>
        </p:nvSpPr>
        <p:spPr>
          <a:xfrm>
            <a:off x="449472" y="4664967"/>
            <a:ext cx="1011922" cy="215444"/>
          </a:xfrm>
          <a:prstGeom prst="rect">
            <a:avLst/>
          </a:prstGeom>
          <a:noFill/>
        </p:spPr>
        <p:txBody>
          <a:bodyPr wrap="square" rtlCol="0">
            <a:spAutoFit/>
          </a:bodyPr>
          <a:lstStyle/>
          <a:p>
            <a:r>
              <a:rPr lang="en-US" altLang="ko-KR" sz="800" b="1" dirty="0"/>
              <a:t>Supple Fig 24c</a:t>
            </a:r>
            <a:endParaRPr lang="ko-KR" altLang="en-US" sz="800" b="1" dirty="0"/>
          </a:p>
        </p:txBody>
      </p:sp>
      <p:sp>
        <p:nvSpPr>
          <p:cNvPr id="109" name="TextBox 108">
            <a:extLst>
              <a:ext uri="{FF2B5EF4-FFF2-40B4-BE49-F238E27FC236}">
                <a16:creationId xmlns:a16="http://schemas.microsoft.com/office/drawing/2014/main" id="{810C5A57-C179-4262-89FC-5C31F9319AC8}"/>
              </a:ext>
            </a:extLst>
          </p:cNvPr>
          <p:cNvSpPr txBox="1"/>
          <p:nvPr/>
        </p:nvSpPr>
        <p:spPr>
          <a:xfrm>
            <a:off x="3255002" y="726426"/>
            <a:ext cx="1118421" cy="215444"/>
          </a:xfrm>
          <a:prstGeom prst="rect">
            <a:avLst/>
          </a:prstGeom>
          <a:noFill/>
        </p:spPr>
        <p:txBody>
          <a:bodyPr wrap="square" rtlCol="0">
            <a:spAutoFit/>
          </a:bodyPr>
          <a:lstStyle/>
          <a:p>
            <a:r>
              <a:rPr lang="en-US" altLang="ko-KR" sz="800" b="1" dirty="0"/>
              <a:t>Supple Fig 18b</a:t>
            </a:r>
            <a:endParaRPr lang="ko-KR" altLang="en-US" sz="800" b="1" dirty="0"/>
          </a:p>
        </p:txBody>
      </p:sp>
      <p:sp>
        <p:nvSpPr>
          <p:cNvPr id="138" name="TextBox 137">
            <a:extLst>
              <a:ext uri="{FF2B5EF4-FFF2-40B4-BE49-F238E27FC236}">
                <a16:creationId xmlns:a16="http://schemas.microsoft.com/office/drawing/2014/main" id="{ADFF7D51-7E41-4739-9192-C19B33C7C193}"/>
              </a:ext>
            </a:extLst>
          </p:cNvPr>
          <p:cNvSpPr txBox="1"/>
          <p:nvPr/>
        </p:nvSpPr>
        <p:spPr>
          <a:xfrm>
            <a:off x="5229200" y="344488"/>
            <a:ext cx="1329210" cy="253916"/>
          </a:xfrm>
          <a:prstGeom prst="rect">
            <a:avLst/>
          </a:prstGeom>
          <a:noFill/>
        </p:spPr>
        <p:txBody>
          <a:bodyPr wrap="none" rtlCol="0">
            <a:spAutoFit/>
          </a:bodyPr>
          <a:lstStyle/>
          <a:p>
            <a:pPr algn="r"/>
            <a:r>
              <a:rPr lang="en-US" altLang="ko-KR" sz="1050" b="1" dirty="0">
                <a:latin typeface="Arial" panose="020B0604020202020204" pitchFamily="34" charset="0"/>
                <a:cs typeface="Arial" panose="020B0604020202020204" pitchFamily="34" charset="0"/>
              </a:rPr>
              <a:t>Uncropped Scans</a:t>
            </a:r>
            <a:endParaRPr lang="ko-KR" altLang="en-US" sz="1050" b="1" dirty="0">
              <a:latin typeface="Arial" panose="020B0604020202020204" pitchFamily="34" charset="0"/>
              <a:cs typeface="Arial" panose="020B0604020202020204" pitchFamily="34" charset="0"/>
            </a:endParaRPr>
          </a:p>
        </p:txBody>
      </p:sp>
      <p:sp>
        <p:nvSpPr>
          <p:cNvPr id="141" name="TextBox 140">
            <a:extLst>
              <a:ext uri="{FF2B5EF4-FFF2-40B4-BE49-F238E27FC236}">
                <a16:creationId xmlns:a16="http://schemas.microsoft.com/office/drawing/2014/main" id="{47F8264D-EA19-43B5-97C8-35E011E7B732}"/>
              </a:ext>
            </a:extLst>
          </p:cNvPr>
          <p:cNvSpPr txBox="1"/>
          <p:nvPr/>
        </p:nvSpPr>
        <p:spPr>
          <a:xfrm>
            <a:off x="3278829" y="2252382"/>
            <a:ext cx="1118421" cy="215444"/>
          </a:xfrm>
          <a:prstGeom prst="rect">
            <a:avLst/>
          </a:prstGeom>
          <a:noFill/>
        </p:spPr>
        <p:txBody>
          <a:bodyPr wrap="square" rtlCol="0">
            <a:spAutoFit/>
          </a:bodyPr>
          <a:lstStyle/>
          <a:p>
            <a:r>
              <a:rPr lang="en-US" altLang="ko-KR" sz="800" b="1" dirty="0"/>
              <a:t>Supple Fig 18d</a:t>
            </a:r>
            <a:endParaRPr lang="ko-KR" altLang="en-US" sz="800" b="1" dirty="0"/>
          </a:p>
        </p:txBody>
      </p:sp>
      <p:grpSp>
        <p:nvGrpSpPr>
          <p:cNvPr id="3" name="그룹 2">
            <a:extLst>
              <a:ext uri="{FF2B5EF4-FFF2-40B4-BE49-F238E27FC236}">
                <a16:creationId xmlns:a16="http://schemas.microsoft.com/office/drawing/2014/main" id="{C9153A59-76B6-4A34-9710-1D2E49813DC1}"/>
              </a:ext>
            </a:extLst>
          </p:cNvPr>
          <p:cNvGrpSpPr/>
          <p:nvPr/>
        </p:nvGrpSpPr>
        <p:grpSpPr>
          <a:xfrm>
            <a:off x="497636" y="972540"/>
            <a:ext cx="2112630" cy="3122611"/>
            <a:chOff x="475237" y="1274429"/>
            <a:chExt cx="2112630" cy="3122611"/>
          </a:xfrm>
        </p:grpSpPr>
        <p:pic>
          <p:nvPicPr>
            <p:cNvPr id="4" name="그림 3">
              <a:extLst>
                <a:ext uri="{FF2B5EF4-FFF2-40B4-BE49-F238E27FC236}">
                  <a16:creationId xmlns:a16="http://schemas.microsoft.com/office/drawing/2014/main" id="{2118D813-8CFE-4145-89BA-21C88118EADF}"/>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839451" y="1402467"/>
              <a:ext cx="1014146" cy="390331"/>
            </a:xfrm>
            <a:prstGeom prst="rect">
              <a:avLst/>
            </a:prstGeom>
          </p:spPr>
        </p:pic>
        <p:pic>
          <p:nvPicPr>
            <p:cNvPr id="5" name="그림 4">
              <a:extLst>
                <a:ext uri="{FF2B5EF4-FFF2-40B4-BE49-F238E27FC236}">
                  <a16:creationId xmlns:a16="http://schemas.microsoft.com/office/drawing/2014/main" id="{3C65F001-6C28-4D1C-91AF-5DC3ACD97ED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839451" y="1855250"/>
              <a:ext cx="1014146" cy="588099"/>
            </a:xfrm>
            <a:prstGeom prst="rect">
              <a:avLst/>
            </a:prstGeom>
          </p:spPr>
        </p:pic>
        <p:pic>
          <p:nvPicPr>
            <p:cNvPr id="6" name="그림 5">
              <a:extLst>
                <a:ext uri="{FF2B5EF4-FFF2-40B4-BE49-F238E27FC236}">
                  <a16:creationId xmlns:a16="http://schemas.microsoft.com/office/drawing/2014/main" id="{4786241B-D6AE-4FE7-8663-E92BE442E14A}"/>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39451" y="2505802"/>
              <a:ext cx="1014146" cy="645347"/>
            </a:xfrm>
            <a:prstGeom prst="rect">
              <a:avLst/>
            </a:prstGeom>
          </p:spPr>
        </p:pic>
        <p:pic>
          <p:nvPicPr>
            <p:cNvPr id="7" name="그림 6">
              <a:extLst>
                <a:ext uri="{FF2B5EF4-FFF2-40B4-BE49-F238E27FC236}">
                  <a16:creationId xmlns:a16="http://schemas.microsoft.com/office/drawing/2014/main" id="{7BB55816-B1CC-45C4-AE30-18C47BF65CD6}"/>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839451" y="3213601"/>
              <a:ext cx="1014146" cy="702596"/>
            </a:xfrm>
            <a:prstGeom prst="rect">
              <a:avLst/>
            </a:prstGeom>
          </p:spPr>
        </p:pic>
        <p:pic>
          <p:nvPicPr>
            <p:cNvPr id="8" name="그림 7">
              <a:extLst>
                <a:ext uri="{FF2B5EF4-FFF2-40B4-BE49-F238E27FC236}">
                  <a16:creationId xmlns:a16="http://schemas.microsoft.com/office/drawing/2014/main" id="{36DEFFE6-2AC3-46AD-BC83-B306B77F3524}"/>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839450" y="3976051"/>
              <a:ext cx="1014147" cy="353901"/>
            </a:xfrm>
            <a:prstGeom prst="rect">
              <a:avLst/>
            </a:prstGeom>
          </p:spPr>
        </p:pic>
        <p:cxnSp>
          <p:nvCxnSpPr>
            <p:cNvPr id="9" name="직선 연결선 8">
              <a:extLst>
                <a:ext uri="{FF2B5EF4-FFF2-40B4-BE49-F238E27FC236}">
                  <a16:creationId xmlns:a16="http://schemas.microsoft.com/office/drawing/2014/main" id="{C4EEF429-5C3A-4EE8-B602-23241E204EDD}"/>
                </a:ext>
              </a:extLst>
            </p:cNvPr>
            <p:cNvCxnSpPr/>
            <p:nvPr/>
          </p:nvCxnSpPr>
          <p:spPr>
            <a:xfrm>
              <a:off x="760351" y="1470409"/>
              <a:ext cx="672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직선 연결선 9">
              <a:extLst>
                <a:ext uri="{FF2B5EF4-FFF2-40B4-BE49-F238E27FC236}">
                  <a16:creationId xmlns:a16="http://schemas.microsoft.com/office/drawing/2014/main" id="{55C744B8-F43C-4A40-9405-5158087805CC}"/>
                </a:ext>
              </a:extLst>
            </p:cNvPr>
            <p:cNvCxnSpPr/>
            <p:nvPr/>
          </p:nvCxnSpPr>
          <p:spPr>
            <a:xfrm>
              <a:off x="760351" y="1534463"/>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7CAAD35-C1B5-48C7-94ED-F85C7EF9449A}"/>
                </a:ext>
              </a:extLst>
            </p:cNvPr>
            <p:cNvSpPr txBox="1"/>
            <p:nvPr/>
          </p:nvSpPr>
          <p:spPr>
            <a:xfrm>
              <a:off x="531706" y="1387351"/>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12" name="TextBox 11">
              <a:extLst>
                <a:ext uri="{FF2B5EF4-FFF2-40B4-BE49-F238E27FC236}">
                  <a16:creationId xmlns:a16="http://schemas.microsoft.com/office/drawing/2014/main" id="{8726333B-3830-4BFD-AA38-95C1F731E1A0}"/>
                </a:ext>
              </a:extLst>
            </p:cNvPr>
            <p:cNvSpPr txBox="1"/>
            <p:nvPr/>
          </p:nvSpPr>
          <p:spPr>
            <a:xfrm>
              <a:off x="531104" y="1450479"/>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13" name="직선 연결선 12">
              <a:extLst>
                <a:ext uri="{FF2B5EF4-FFF2-40B4-BE49-F238E27FC236}">
                  <a16:creationId xmlns:a16="http://schemas.microsoft.com/office/drawing/2014/main" id="{66831337-7C03-40C9-82F7-EA7639FFCB0B}"/>
                </a:ext>
              </a:extLst>
            </p:cNvPr>
            <p:cNvCxnSpPr/>
            <p:nvPr/>
          </p:nvCxnSpPr>
          <p:spPr>
            <a:xfrm>
              <a:off x="765060" y="1636019"/>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2489DB6-8B57-4C8F-841A-76FC65DFD32A}"/>
                </a:ext>
              </a:extLst>
            </p:cNvPr>
            <p:cNvSpPr txBox="1"/>
            <p:nvPr/>
          </p:nvSpPr>
          <p:spPr>
            <a:xfrm>
              <a:off x="535810" y="1546734"/>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15" name="직선 연결선 14">
              <a:extLst>
                <a:ext uri="{FF2B5EF4-FFF2-40B4-BE49-F238E27FC236}">
                  <a16:creationId xmlns:a16="http://schemas.microsoft.com/office/drawing/2014/main" id="{CD42EFA7-EA6B-43B2-94F0-48DADF8D71C0}"/>
                </a:ext>
              </a:extLst>
            </p:cNvPr>
            <p:cNvCxnSpPr/>
            <p:nvPr/>
          </p:nvCxnSpPr>
          <p:spPr>
            <a:xfrm>
              <a:off x="767033" y="1744483"/>
              <a:ext cx="6727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BC2E263-D63A-4058-B586-DB66D99BA249}"/>
                </a:ext>
              </a:extLst>
            </p:cNvPr>
            <p:cNvSpPr txBox="1"/>
            <p:nvPr/>
          </p:nvSpPr>
          <p:spPr>
            <a:xfrm>
              <a:off x="572274" y="1664949"/>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7" name="직선 연결선 16">
              <a:extLst>
                <a:ext uri="{FF2B5EF4-FFF2-40B4-BE49-F238E27FC236}">
                  <a16:creationId xmlns:a16="http://schemas.microsoft.com/office/drawing/2014/main" id="{66D08305-B3C3-4467-9581-CB9E83EE21C6}"/>
                </a:ext>
              </a:extLst>
            </p:cNvPr>
            <p:cNvCxnSpPr/>
            <p:nvPr/>
          </p:nvCxnSpPr>
          <p:spPr>
            <a:xfrm>
              <a:off x="765058" y="3255519"/>
              <a:ext cx="672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직선 연결선 17">
              <a:extLst>
                <a:ext uri="{FF2B5EF4-FFF2-40B4-BE49-F238E27FC236}">
                  <a16:creationId xmlns:a16="http://schemas.microsoft.com/office/drawing/2014/main" id="{5963C4DE-BED4-4CED-AC0A-A89D41148579}"/>
                </a:ext>
              </a:extLst>
            </p:cNvPr>
            <p:cNvCxnSpPr/>
            <p:nvPr/>
          </p:nvCxnSpPr>
          <p:spPr>
            <a:xfrm>
              <a:off x="765058" y="3319573"/>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2D21D7A-B5E8-45AB-85E8-5D45D8BC3998}"/>
                </a:ext>
              </a:extLst>
            </p:cNvPr>
            <p:cNvSpPr txBox="1"/>
            <p:nvPr/>
          </p:nvSpPr>
          <p:spPr>
            <a:xfrm>
              <a:off x="536412" y="3172462"/>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20" name="TextBox 19">
              <a:extLst>
                <a:ext uri="{FF2B5EF4-FFF2-40B4-BE49-F238E27FC236}">
                  <a16:creationId xmlns:a16="http://schemas.microsoft.com/office/drawing/2014/main" id="{BBDF3194-AA96-481E-A59F-4AAEB5AB4DDF}"/>
                </a:ext>
              </a:extLst>
            </p:cNvPr>
            <p:cNvSpPr txBox="1"/>
            <p:nvPr/>
          </p:nvSpPr>
          <p:spPr>
            <a:xfrm>
              <a:off x="535810" y="3235590"/>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21" name="직선 연결선 20">
              <a:extLst>
                <a:ext uri="{FF2B5EF4-FFF2-40B4-BE49-F238E27FC236}">
                  <a16:creationId xmlns:a16="http://schemas.microsoft.com/office/drawing/2014/main" id="{7231CBCE-0C16-481D-804C-696BCBC87EF4}"/>
                </a:ext>
              </a:extLst>
            </p:cNvPr>
            <p:cNvCxnSpPr/>
            <p:nvPr/>
          </p:nvCxnSpPr>
          <p:spPr>
            <a:xfrm>
              <a:off x="769766" y="3421129"/>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65773C9-95CF-4D55-940A-EA36DCA37045}"/>
                </a:ext>
              </a:extLst>
            </p:cNvPr>
            <p:cNvSpPr txBox="1"/>
            <p:nvPr/>
          </p:nvSpPr>
          <p:spPr>
            <a:xfrm>
              <a:off x="540517" y="3331844"/>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23" name="직선 연결선 22">
              <a:extLst>
                <a:ext uri="{FF2B5EF4-FFF2-40B4-BE49-F238E27FC236}">
                  <a16:creationId xmlns:a16="http://schemas.microsoft.com/office/drawing/2014/main" id="{C41F84FC-20C0-48F8-95B8-FAB4A06395AC}"/>
                </a:ext>
              </a:extLst>
            </p:cNvPr>
            <p:cNvCxnSpPr/>
            <p:nvPr/>
          </p:nvCxnSpPr>
          <p:spPr>
            <a:xfrm>
              <a:off x="771740" y="3529594"/>
              <a:ext cx="6727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9406446-8CA4-44DB-80D4-4B60B81B9BCC}"/>
                </a:ext>
              </a:extLst>
            </p:cNvPr>
            <p:cNvSpPr txBox="1"/>
            <p:nvPr/>
          </p:nvSpPr>
          <p:spPr>
            <a:xfrm>
              <a:off x="576980" y="3450059"/>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25" name="직선 연결선 24">
              <a:extLst>
                <a:ext uri="{FF2B5EF4-FFF2-40B4-BE49-F238E27FC236}">
                  <a16:creationId xmlns:a16="http://schemas.microsoft.com/office/drawing/2014/main" id="{F94D585A-AE21-4BB8-ACD1-6B7EFB8D4687}"/>
                </a:ext>
              </a:extLst>
            </p:cNvPr>
            <p:cNvCxnSpPr/>
            <p:nvPr/>
          </p:nvCxnSpPr>
          <p:spPr>
            <a:xfrm>
              <a:off x="774639" y="3665890"/>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2BDF951-4BF7-48A3-898A-CDBF7E78493C}"/>
                </a:ext>
              </a:extLst>
            </p:cNvPr>
            <p:cNvSpPr txBox="1"/>
            <p:nvPr/>
          </p:nvSpPr>
          <p:spPr>
            <a:xfrm>
              <a:off x="571755" y="3578938"/>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27" name="직선 연결선 26">
              <a:extLst>
                <a:ext uri="{FF2B5EF4-FFF2-40B4-BE49-F238E27FC236}">
                  <a16:creationId xmlns:a16="http://schemas.microsoft.com/office/drawing/2014/main" id="{B03866B3-5645-41EF-892B-D0C1DBDB8F92}"/>
                </a:ext>
              </a:extLst>
            </p:cNvPr>
            <p:cNvCxnSpPr/>
            <p:nvPr/>
          </p:nvCxnSpPr>
          <p:spPr>
            <a:xfrm>
              <a:off x="776985" y="3803170"/>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A2E700B-127B-4B49-8896-7AD198E61986}"/>
                </a:ext>
              </a:extLst>
            </p:cNvPr>
            <p:cNvSpPr txBox="1"/>
            <p:nvPr/>
          </p:nvSpPr>
          <p:spPr>
            <a:xfrm>
              <a:off x="574100" y="3716218"/>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29" name="직선 연결선 28">
              <a:extLst>
                <a:ext uri="{FF2B5EF4-FFF2-40B4-BE49-F238E27FC236}">
                  <a16:creationId xmlns:a16="http://schemas.microsoft.com/office/drawing/2014/main" id="{C413AC1C-77C3-4A03-AC3B-1472BE159FA6}"/>
                </a:ext>
              </a:extLst>
            </p:cNvPr>
            <p:cNvCxnSpPr/>
            <p:nvPr/>
          </p:nvCxnSpPr>
          <p:spPr>
            <a:xfrm>
              <a:off x="770124" y="1892912"/>
              <a:ext cx="672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직선 연결선 29">
              <a:extLst>
                <a:ext uri="{FF2B5EF4-FFF2-40B4-BE49-F238E27FC236}">
                  <a16:creationId xmlns:a16="http://schemas.microsoft.com/office/drawing/2014/main" id="{68BA9603-AF03-4990-B5E4-5EAF86B7813C}"/>
                </a:ext>
              </a:extLst>
            </p:cNvPr>
            <p:cNvCxnSpPr/>
            <p:nvPr/>
          </p:nvCxnSpPr>
          <p:spPr>
            <a:xfrm>
              <a:off x="770124" y="1956966"/>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5F8811A-D237-4578-8F04-9ACA77CA62F8}"/>
                </a:ext>
              </a:extLst>
            </p:cNvPr>
            <p:cNvSpPr txBox="1"/>
            <p:nvPr/>
          </p:nvSpPr>
          <p:spPr>
            <a:xfrm>
              <a:off x="541478" y="1809855"/>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32" name="TextBox 31">
              <a:extLst>
                <a:ext uri="{FF2B5EF4-FFF2-40B4-BE49-F238E27FC236}">
                  <a16:creationId xmlns:a16="http://schemas.microsoft.com/office/drawing/2014/main" id="{BF89FB65-045A-4635-B6B2-6BBE8D65D14B}"/>
                </a:ext>
              </a:extLst>
            </p:cNvPr>
            <p:cNvSpPr txBox="1"/>
            <p:nvPr/>
          </p:nvSpPr>
          <p:spPr>
            <a:xfrm>
              <a:off x="540877" y="1872983"/>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33" name="직선 연결선 32">
              <a:extLst>
                <a:ext uri="{FF2B5EF4-FFF2-40B4-BE49-F238E27FC236}">
                  <a16:creationId xmlns:a16="http://schemas.microsoft.com/office/drawing/2014/main" id="{BF07B886-B80C-4E3D-B138-CF1371064FC4}"/>
                </a:ext>
              </a:extLst>
            </p:cNvPr>
            <p:cNvCxnSpPr/>
            <p:nvPr/>
          </p:nvCxnSpPr>
          <p:spPr>
            <a:xfrm>
              <a:off x="774832" y="2058522"/>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4D57F6A-EE54-4E23-A7BB-8A7E5D7E0626}"/>
                </a:ext>
              </a:extLst>
            </p:cNvPr>
            <p:cNvSpPr txBox="1"/>
            <p:nvPr/>
          </p:nvSpPr>
          <p:spPr>
            <a:xfrm>
              <a:off x="545583" y="1969237"/>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35" name="직선 연결선 34">
              <a:extLst>
                <a:ext uri="{FF2B5EF4-FFF2-40B4-BE49-F238E27FC236}">
                  <a16:creationId xmlns:a16="http://schemas.microsoft.com/office/drawing/2014/main" id="{8376BF00-3AC9-44F7-AC27-BE1A7ACF32CA}"/>
                </a:ext>
              </a:extLst>
            </p:cNvPr>
            <p:cNvCxnSpPr/>
            <p:nvPr/>
          </p:nvCxnSpPr>
          <p:spPr>
            <a:xfrm>
              <a:off x="776806" y="2140965"/>
              <a:ext cx="6727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EA6A365-D7CB-42C4-8391-36A6FA0B0D2C}"/>
                </a:ext>
              </a:extLst>
            </p:cNvPr>
            <p:cNvSpPr txBox="1"/>
            <p:nvPr/>
          </p:nvSpPr>
          <p:spPr>
            <a:xfrm>
              <a:off x="582046" y="2061430"/>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37" name="직선 연결선 36">
              <a:extLst>
                <a:ext uri="{FF2B5EF4-FFF2-40B4-BE49-F238E27FC236}">
                  <a16:creationId xmlns:a16="http://schemas.microsoft.com/office/drawing/2014/main" id="{7EF5FC03-7348-4C8F-A235-C3CB3A0F57F5}"/>
                </a:ext>
              </a:extLst>
            </p:cNvPr>
            <p:cNvCxnSpPr/>
            <p:nvPr/>
          </p:nvCxnSpPr>
          <p:spPr>
            <a:xfrm>
              <a:off x="774480" y="2209604"/>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42F5631-357B-4FA2-9520-B41CB559AA9D}"/>
                </a:ext>
              </a:extLst>
            </p:cNvPr>
            <p:cNvSpPr txBox="1"/>
            <p:nvPr/>
          </p:nvSpPr>
          <p:spPr>
            <a:xfrm>
              <a:off x="582046" y="2127856"/>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39" name="직선 연결선 38">
              <a:extLst>
                <a:ext uri="{FF2B5EF4-FFF2-40B4-BE49-F238E27FC236}">
                  <a16:creationId xmlns:a16="http://schemas.microsoft.com/office/drawing/2014/main" id="{F97911B0-3D26-4F83-981F-20AEA01F1E9A}"/>
                </a:ext>
              </a:extLst>
            </p:cNvPr>
            <p:cNvCxnSpPr/>
            <p:nvPr/>
          </p:nvCxnSpPr>
          <p:spPr>
            <a:xfrm>
              <a:off x="776826" y="2336475"/>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42215C9-BEF2-4EB8-84DC-51BA2AEE95EC}"/>
                </a:ext>
              </a:extLst>
            </p:cNvPr>
            <p:cNvSpPr txBox="1"/>
            <p:nvPr/>
          </p:nvSpPr>
          <p:spPr>
            <a:xfrm>
              <a:off x="584392" y="2249523"/>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41" name="직선 연결선 40">
              <a:extLst>
                <a:ext uri="{FF2B5EF4-FFF2-40B4-BE49-F238E27FC236}">
                  <a16:creationId xmlns:a16="http://schemas.microsoft.com/office/drawing/2014/main" id="{5030E57D-65E2-45EF-9C86-6E584F27E3CF}"/>
                </a:ext>
              </a:extLst>
            </p:cNvPr>
            <p:cNvCxnSpPr/>
            <p:nvPr/>
          </p:nvCxnSpPr>
          <p:spPr>
            <a:xfrm>
              <a:off x="766176" y="2590323"/>
              <a:ext cx="672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직선 연결선 41">
              <a:extLst>
                <a:ext uri="{FF2B5EF4-FFF2-40B4-BE49-F238E27FC236}">
                  <a16:creationId xmlns:a16="http://schemas.microsoft.com/office/drawing/2014/main" id="{F6AEE410-22C2-4259-B92E-CB88D7FF8A1F}"/>
                </a:ext>
              </a:extLst>
            </p:cNvPr>
            <p:cNvCxnSpPr/>
            <p:nvPr/>
          </p:nvCxnSpPr>
          <p:spPr>
            <a:xfrm>
              <a:off x="766176" y="2654377"/>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21415A2-C517-4AD2-98C6-29A81F91D28C}"/>
                </a:ext>
              </a:extLst>
            </p:cNvPr>
            <p:cNvSpPr txBox="1"/>
            <p:nvPr/>
          </p:nvSpPr>
          <p:spPr>
            <a:xfrm>
              <a:off x="537531" y="2507266"/>
              <a:ext cx="295274" cy="172996"/>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sp>
          <p:nvSpPr>
            <p:cNvPr id="44" name="TextBox 43">
              <a:extLst>
                <a:ext uri="{FF2B5EF4-FFF2-40B4-BE49-F238E27FC236}">
                  <a16:creationId xmlns:a16="http://schemas.microsoft.com/office/drawing/2014/main" id="{4653010A-D74E-4037-B01B-B78B0694BC92}"/>
                </a:ext>
              </a:extLst>
            </p:cNvPr>
            <p:cNvSpPr txBox="1"/>
            <p:nvPr/>
          </p:nvSpPr>
          <p:spPr>
            <a:xfrm>
              <a:off x="536929" y="2570394"/>
              <a:ext cx="295274" cy="172996"/>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45" name="직선 연결선 44">
              <a:extLst>
                <a:ext uri="{FF2B5EF4-FFF2-40B4-BE49-F238E27FC236}">
                  <a16:creationId xmlns:a16="http://schemas.microsoft.com/office/drawing/2014/main" id="{C542F7E9-8BC3-4C0E-9CEF-7881683A3187}"/>
                </a:ext>
              </a:extLst>
            </p:cNvPr>
            <p:cNvCxnSpPr/>
            <p:nvPr/>
          </p:nvCxnSpPr>
          <p:spPr>
            <a:xfrm>
              <a:off x="770885" y="2755933"/>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F086093F-4A69-41D4-AB63-0DAF5571F324}"/>
                </a:ext>
              </a:extLst>
            </p:cNvPr>
            <p:cNvSpPr txBox="1"/>
            <p:nvPr/>
          </p:nvSpPr>
          <p:spPr>
            <a:xfrm>
              <a:off x="541635" y="2666648"/>
              <a:ext cx="295274" cy="172996"/>
            </a:xfrm>
            <a:prstGeom prst="rect">
              <a:avLst/>
            </a:prstGeom>
            <a:noFill/>
          </p:spPr>
          <p:txBody>
            <a:bodyPr wrap="none" rtlCol="0">
              <a:spAutoFit/>
            </a:bodyPr>
            <a:lstStyle/>
            <a:p>
              <a:r>
                <a:rPr lang="en-US" altLang="ko-KR" sz="524" dirty="0">
                  <a:solidFill>
                    <a:srgbClr val="0070C0"/>
                  </a:solidFill>
                </a:rPr>
                <a:t>100</a:t>
              </a:r>
              <a:endParaRPr lang="ko-KR" altLang="en-US" sz="524" dirty="0">
                <a:solidFill>
                  <a:srgbClr val="0070C0"/>
                </a:solidFill>
              </a:endParaRPr>
            </a:p>
          </p:txBody>
        </p:sp>
        <p:cxnSp>
          <p:nvCxnSpPr>
            <p:cNvPr id="47" name="직선 연결선 46">
              <a:extLst>
                <a:ext uri="{FF2B5EF4-FFF2-40B4-BE49-F238E27FC236}">
                  <a16:creationId xmlns:a16="http://schemas.microsoft.com/office/drawing/2014/main" id="{09B6CCA3-EA02-4B98-8412-B05B5EEC098D}"/>
                </a:ext>
              </a:extLst>
            </p:cNvPr>
            <p:cNvCxnSpPr/>
            <p:nvPr/>
          </p:nvCxnSpPr>
          <p:spPr>
            <a:xfrm>
              <a:off x="767633" y="2853989"/>
              <a:ext cx="6727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D82AF1D-53E3-4905-815A-42B9B6EA10D8}"/>
                </a:ext>
              </a:extLst>
            </p:cNvPr>
            <p:cNvSpPr txBox="1"/>
            <p:nvPr/>
          </p:nvSpPr>
          <p:spPr>
            <a:xfrm>
              <a:off x="572873" y="2774454"/>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49" name="직선 연결선 48">
              <a:extLst>
                <a:ext uri="{FF2B5EF4-FFF2-40B4-BE49-F238E27FC236}">
                  <a16:creationId xmlns:a16="http://schemas.microsoft.com/office/drawing/2014/main" id="{0E28EE3E-8E8A-4A88-8872-B32430D492F6}"/>
                </a:ext>
              </a:extLst>
            </p:cNvPr>
            <p:cNvCxnSpPr/>
            <p:nvPr/>
          </p:nvCxnSpPr>
          <p:spPr>
            <a:xfrm>
              <a:off x="775758" y="2979877"/>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339A230F-0461-4422-9C25-B81C272F6F58}"/>
                </a:ext>
              </a:extLst>
            </p:cNvPr>
            <p:cNvSpPr txBox="1"/>
            <p:nvPr/>
          </p:nvSpPr>
          <p:spPr>
            <a:xfrm>
              <a:off x="572873" y="2892925"/>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51" name="직선 연결선 50">
              <a:extLst>
                <a:ext uri="{FF2B5EF4-FFF2-40B4-BE49-F238E27FC236}">
                  <a16:creationId xmlns:a16="http://schemas.microsoft.com/office/drawing/2014/main" id="{08F78E6F-4A39-4E59-9CAE-FFA77437DA5A}"/>
                </a:ext>
              </a:extLst>
            </p:cNvPr>
            <p:cNvCxnSpPr/>
            <p:nvPr/>
          </p:nvCxnSpPr>
          <p:spPr>
            <a:xfrm>
              <a:off x="778104" y="3117156"/>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F91C18D5-8013-4E2B-B13D-38F9C62F9482}"/>
                </a:ext>
              </a:extLst>
            </p:cNvPr>
            <p:cNvSpPr txBox="1"/>
            <p:nvPr/>
          </p:nvSpPr>
          <p:spPr>
            <a:xfrm>
              <a:off x="575219" y="3030204"/>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cxnSp>
          <p:nvCxnSpPr>
            <p:cNvPr id="53" name="직선 연결선 52">
              <a:extLst>
                <a:ext uri="{FF2B5EF4-FFF2-40B4-BE49-F238E27FC236}">
                  <a16:creationId xmlns:a16="http://schemas.microsoft.com/office/drawing/2014/main" id="{5D49379E-1E5E-4A95-BE76-98E7825ED929}"/>
                </a:ext>
              </a:extLst>
            </p:cNvPr>
            <p:cNvCxnSpPr/>
            <p:nvPr/>
          </p:nvCxnSpPr>
          <p:spPr>
            <a:xfrm>
              <a:off x="763690" y="3989348"/>
              <a:ext cx="6727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F5466942-804B-4490-8097-1B02E388B7D8}"/>
                </a:ext>
              </a:extLst>
            </p:cNvPr>
            <p:cNvSpPr txBox="1"/>
            <p:nvPr/>
          </p:nvSpPr>
          <p:spPr>
            <a:xfrm>
              <a:off x="568930" y="3909814"/>
              <a:ext cx="258404" cy="172996"/>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55" name="직선 연결선 54">
              <a:extLst>
                <a:ext uri="{FF2B5EF4-FFF2-40B4-BE49-F238E27FC236}">
                  <a16:creationId xmlns:a16="http://schemas.microsoft.com/office/drawing/2014/main" id="{0A438656-DBB5-4791-9F44-1CCB6C0FF7D9}"/>
                </a:ext>
              </a:extLst>
            </p:cNvPr>
            <p:cNvCxnSpPr/>
            <p:nvPr/>
          </p:nvCxnSpPr>
          <p:spPr>
            <a:xfrm>
              <a:off x="766589" y="4094418"/>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5BC875E-6C7A-4957-BC05-3473321C9501}"/>
                </a:ext>
              </a:extLst>
            </p:cNvPr>
            <p:cNvSpPr txBox="1"/>
            <p:nvPr/>
          </p:nvSpPr>
          <p:spPr>
            <a:xfrm>
              <a:off x="563705" y="4007466"/>
              <a:ext cx="258404" cy="172996"/>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57" name="직선 연결선 56">
              <a:extLst>
                <a:ext uri="{FF2B5EF4-FFF2-40B4-BE49-F238E27FC236}">
                  <a16:creationId xmlns:a16="http://schemas.microsoft.com/office/drawing/2014/main" id="{1561589A-C2E9-422F-84E3-6D8F56B8FA66}"/>
                </a:ext>
              </a:extLst>
            </p:cNvPr>
            <p:cNvCxnSpPr/>
            <p:nvPr/>
          </p:nvCxnSpPr>
          <p:spPr>
            <a:xfrm>
              <a:off x="768935" y="4231698"/>
              <a:ext cx="67270" cy="0"/>
            </a:xfrm>
            <a:prstGeom prst="line">
              <a:avLst/>
            </a:prstGeom>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2FE813DA-B514-4694-991D-C4E2D13885FB}"/>
                </a:ext>
              </a:extLst>
            </p:cNvPr>
            <p:cNvSpPr txBox="1"/>
            <p:nvPr/>
          </p:nvSpPr>
          <p:spPr>
            <a:xfrm>
              <a:off x="566050" y="4144746"/>
              <a:ext cx="258404" cy="172996"/>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59" name="TextBox 58">
              <a:extLst>
                <a:ext uri="{FF2B5EF4-FFF2-40B4-BE49-F238E27FC236}">
                  <a16:creationId xmlns:a16="http://schemas.microsoft.com/office/drawing/2014/main" id="{F72DF4F2-6C32-49DF-9C35-DBBE10FFA4F4}"/>
                </a:ext>
              </a:extLst>
            </p:cNvPr>
            <p:cNvSpPr txBox="1"/>
            <p:nvPr/>
          </p:nvSpPr>
          <p:spPr>
            <a:xfrm>
              <a:off x="1865427" y="1466967"/>
              <a:ext cx="457176" cy="297646"/>
            </a:xfrm>
            <a:prstGeom prst="rect">
              <a:avLst/>
            </a:prstGeom>
            <a:noFill/>
          </p:spPr>
          <p:txBody>
            <a:bodyPr wrap="none" rtlCol="0">
              <a:spAutoFit/>
            </a:bodyPr>
            <a:lstStyle/>
            <a:p>
              <a:r>
                <a:rPr lang="en-US" altLang="ko-KR" sz="667" dirty="0"/>
                <a:t>IP: HA</a:t>
              </a:r>
            </a:p>
            <a:p>
              <a:r>
                <a:rPr lang="en-US" altLang="ko-KR" sz="667" dirty="0"/>
                <a:t>IB: GFP</a:t>
              </a:r>
              <a:endParaRPr lang="ko-KR" altLang="en-US" sz="667" dirty="0"/>
            </a:p>
          </p:txBody>
        </p:sp>
        <p:sp>
          <p:nvSpPr>
            <p:cNvPr id="60" name="TextBox 59">
              <a:extLst>
                <a:ext uri="{FF2B5EF4-FFF2-40B4-BE49-F238E27FC236}">
                  <a16:creationId xmlns:a16="http://schemas.microsoft.com/office/drawing/2014/main" id="{7F07DC73-2609-46DB-A1F5-5C1059C04FFC}"/>
                </a:ext>
              </a:extLst>
            </p:cNvPr>
            <p:cNvSpPr txBox="1"/>
            <p:nvPr/>
          </p:nvSpPr>
          <p:spPr>
            <a:xfrm>
              <a:off x="1853597" y="2016853"/>
              <a:ext cx="425116" cy="297646"/>
            </a:xfrm>
            <a:prstGeom prst="rect">
              <a:avLst/>
            </a:prstGeom>
            <a:noFill/>
          </p:spPr>
          <p:txBody>
            <a:bodyPr wrap="none" rtlCol="0">
              <a:spAutoFit/>
            </a:bodyPr>
            <a:lstStyle/>
            <a:p>
              <a:r>
                <a:rPr lang="en-US" altLang="ko-KR" sz="667" dirty="0"/>
                <a:t>IP: HA</a:t>
              </a:r>
            </a:p>
            <a:p>
              <a:r>
                <a:rPr lang="en-US" altLang="ko-KR" sz="667" dirty="0"/>
                <a:t>IB: HA</a:t>
              </a:r>
              <a:endParaRPr lang="ko-KR" altLang="en-US" sz="667" dirty="0"/>
            </a:p>
          </p:txBody>
        </p:sp>
        <p:sp>
          <p:nvSpPr>
            <p:cNvPr id="61" name="TextBox 60">
              <a:extLst>
                <a:ext uri="{FF2B5EF4-FFF2-40B4-BE49-F238E27FC236}">
                  <a16:creationId xmlns:a16="http://schemas.microsoft.com/office/drawing/2014/main" id="{AFC8C456-F371-4147-9A83-ADF919827854}"/>
                </a:ext>
              </a:extLst>
            </p:cNvPr>
            <p:cNvSpPr txBox="1"/>
            <p:nvPr/>
          </p:nvSpPr>
          <p:spPr>
            <a:xfrm>
              <a:off x="1853597" y="2616230"/>
              <a:ext cx="457176" cy="194990"/>
            </a:xfrm>
            <a:prstGeom prst="rect">
              <a:avLst/>
            </a:prstGeom>
            <a:noFill/>
          </p:spPr>
          <p:txBody>
            <a:bodyPr wrap="none" rtlCol="0">
              <a:spAutoFit/>
            </a:bodyPr>
            <a:lstStyle/>
            <a:p>
              <a:r>
                <a:rPr lang="en-US" altLang="ko-KR" sz="667" dirty="0"/>
                <a:t>IB: GFP</a:t>
              </a:r>
              <a:endParaRPr lang="ko-KR" altLang="en-US" sz="667" dirty="0"/>
            </a:p>
          </p:txBody>
        </p:sp>
        <p:sp>
          <p:nvSpPr>
            <p:cNvPr id="62" name="TextBox 61">
              <a:extLst>
                <a:ext uri="{FF2B5EF4-FFF2-40B4-BE49-F238E27FC236}">
                  <a16:creationId xmlns:a16="http://schemas.microsoft.com/office/drawing/2014/main" id="{B810258B-0AE0-42D6-9B1B-75E1560D80BC}"/>
                </a:ext>
              </a:extLst>
            </p:cNvPr>
            <p:cNvSpPr txBox="1"/>
            <p:nvPr/>
          </p:nvSpPr>
          <p:spPr>
            <a:xfrm>
              <a:off x="1853597" y="3470379"/>
              <a:ext cx="425116" cy="194990"/>
            </a:xfrm>
            <a:prstGeom prst="rect">
              <a:avLst/>
            </a:prstGeom>
            <a:noFill/>
          </p:spPr>
          <p:txBody>
            <a:bodyPr wrap="none" rtlCol="0">
              <a:spAutoFit/>
            </a:bodyPr>
            <a:lstStyle/>
            <a:p>
              <a:r>
                <a:rPr lang="en-US" altLang="ko-KR" sz="667" dirty="0"/>
                <a:t>IB: HA</a:t>
              </a:r>
              <a:endParaRPr lang="ko-KR" altLang="en-US" sz="667" dirty="0"/>
            </a:p>
          </p:txBody>
        </p:sp>
        <p:sp>
          <p:nvSpPr>
            <p:cNvPr id="63" name="TextBox 62">
              <a:extLst>
                <a:ext uri="{FF2B5EF4-FFF2-40B4-BE49-F238E27FC236}">
                  <a16:creationId xmlns:a16="http://schemas.microsoft.com/office/drawing/2014/main" id="{6B769B8D-25BC-41E3-937E-67079A3DF2FF}"/>
                </a:ext>
              </a:extLst>
            </p:cNvPr>
            <p:cNvSpPr txBox="1"/>
            <p:nvPr/>
          </p:nvSpPr>
          <p:spPr>
            <a:xfrm>
              <a:off x="1859187" y="4090179"/>
              <a:ext cx="577402" cy="194990"/>
            </a:xfrm>
            <a:prstGeom prst="rect">
              <a:avLst/>
            </a:prstGeom>
            <a:noFill/>
          </p:spPr>
          <p:txBody>
            <a:bodyPr wrap="none" rtlCol="0">
              <a:spAutoFit/>
            </a:bodyPr>
            <a:lstStyle/>
            <a:p>
              <a:r>
                <a:rPr lang="en-US" altLang="ko-KR" sz="667" dirty="0"/>
                <a:t>IB: b-actin</a:t>
              </a:r>
              <a:endParaRPr lang="ko-KR" altLang="en-US" sz="667" dirty="0"/>
            </a:p>
          </p:txBody>
        </p:sp>
        <p:sp>
          <p:nvSpPr>
            <p:cNvPr id="64" name="직사각형 63">
              <a:extLst>
                <a:ext uri="{FF2B5EF4-FFF2-40B4-BE49-F238E27FC236}">
                  <a16:creationId xmlns:a16="http://schemas.microsoft.com/office/drawing/2014/main" id="{8C936A63-143A-439E-B52B-8A01346D0305}"/>
                </a:ext>
              </a:extLst>
            </p:cNvPr>
            <p:cNvSpPr/>
            <p:nvPr/>
          </p:nvSpPr>
          <p:spPr>
            <a:xfrm>
              <a:off x="918246" y="1529446"/>
              <a:ext cx="874504" cy="12894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65" name="직사각형 64">
              <a:extLst>
                <a:ext uri="{FF2B5EF4-FFF2-40B4-BE49-F238E27FC236}">
                  <a16:creationId xmlns:a16="http://schemas.microsoft.com/office/drawing/2014/main" id="{8E110DA8-8AF5-485F-B54A-244526543152}"/>
                </a:ext>
              </a:extLst>
            </p:cNvPr>
            <p:cNvSpPr/>
            <p:nvPr/>
          </p:nvSpPr>
          <p:spPr>
            <a:xfrm>
              <a:off x="909271" y="1897004"/>
              <a:ext cx="874504" cy="506493"/>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66" name="직사각형 65">
              <a:extLst>
                <a:ext uri="{FF2B5EF4-FFF2-40B4-BE49-F238E27FC236}">
                  <a16:creationId xmlns:a16="http://schemas.microsoft.com/office/drawing/2014/main" id="{2CC1D115-AAB6-4700-977B-E4E810E35A79}"/>
                </a:ext>
              </a:extLst>
            </p:cNvPr>
            <p:cNvSpPr/>
            <p:nvPr/>
          </p:nvSpPr>
          <p:spPr>
            <a:xfrm>
              <a:off x="930100" y="2640042"/>
              <a:ext cx="874504" cy="12894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67" name="직사각형 66">
              <a:extLst>
                <a:ext uri="{FF2B5EF4-FFF2-40B4-BE49-F238E27FC236}">
                  <a16:creationId xmlns:a16="http://schemas.microsoft.com/office/drawing/2014/main" id="{047FD658-BE13-46CC-9705-F1095315CB2C}"/>
                </a:ext>
              </a:extLst>
            </p:cNvPr>
            <p:cNvSpPr/>
            <p:nvPr/>
          </p:nvSpPr>
          <p:spPr>
            <a:xfrm>
              <a:off x="918246" y="3261784"/>
              <a:ext cx="874504" cy="6084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68" name="직사각형 67">
              <a:extLst>
                <a:ext uri="{FF2B5EF4-FFF2-40B4-BE49-F238E27FC236}">
                  <a16:creationId xmlns:a16="http://schemas.microsoft.com/office/drawing/2014/main" id="{5DA209DD-863F-4F53-A99E-921B15A29352}"/>
                </a:ext>
              </a:extLst>
            </p:cNvPr>
            <p:cNvSpPr/>
            <p:nvPr/>
          </p:nvSpPr>
          <p:spPr>
            <a:xfrm>
              <a:off x="930100" y="4096975"/>
              <a:ext cx="874504" cy="12894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42" name="직사각형 141">
              <a:extLst>
                <a:ext uri="{FF2B5EF4-FFF2-40B4-BE49-F238E27FC236}">
                  <a16:creationId xmlns:a16="http://schemas.microsoft.com/office/drawing/2014/main" id="{7561D776-9772-4F10-A5FC-78673BC81BC0}"/>
                </a:ext>
              </a:extLst>
            </p:cNvPr>
            <p:cNvSpPr/>
            <p:nvPr/>
          </p:nvSpPr>
          <p:spPr>
            <a:xfrm>
              <a:off x="475237" y="1274429"/>
              <a:ext cx="2112630" cy="312261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46" name="그룹 145">
            <a:extLst>
              <a:ext uri="{FF2B5EF4-FFF2-40B4-BE49-F238E27FC236}">
                <a16:creationId xmlns:a16="http://schemas.microsoft.com/office/drawing/2014/main" id="{46E9542C-BDB5-4E1F-B1D0-3050FBA9A6C6}"/>
              </a:ext>
            </a:extLst>
          </p:cNvPr>
          <p:cNvGrpSpPr/>
          <p:nvPr/>
        </p:nvGrpSpPr>
        <p:grpSpPr>
          <a:xfrm>
            <a:off x="3282769" y="2480744"/>
            <a:ext cx="2655570" cy="2235547"/>
            <a:chOff x="3544409" y="978054"/>
            <a:chExt cx="2655570" cy="2235547"/>
          </a:xfrm>
        </p:grpSpPr>
        <p:grpSp>
          <p:nvGrpSpPr>
            <p:cNvPr id="70" name="그룹 69">
              <a:extLst>
                <a:ext uri="{FF2B5EF4-FFF2-40B4-BE49-F238E27FC236}">
                  <a16:creationId xmlns:a16="http://schemas.microsoft.com/office/drawing/2014/main" id="{2E4A7A78-34FE-4CEA-9C3B-90DA30FD49CA}"/>
                </a:ext>
              </a:extLst>
            </p:cNvPr>
            <p:cNvGrpSpPr/>
            <p:nvPr/>
          </p:nvGrpSpPr>
          <p:grpSpPr>
            <a:xfrm>
              <a:off x="3548157" y="1008525"/>
              <a:ext cx="2651822" cy="2161767"/>
              <a:chOff x="3477829" y="752845"/>
              <a:chExt cx="4257456" cy="3484550"/>
            </a:xfrm>
          </p:grpSpPr>
          <p:pic>
            <p:nvPicPr>
              <p:cNvPr id="71" name="그림 70">
                <a:extLst>
                  <a:ext uri="{FF2B5EF4-FFF2-40B4-BE49-F238E27FC236}">
                    <a16:creationId xmlns:a16="http://schemas.microsoft.com/office/drawing/2014/main" id="{56BFC03F-8C80-4E04-B1C0-996B58FFDBC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0862" t="17853" r="-4565" b="-400"/>
              <a:stretch/>
            </p:blipFill>
            <p:spPr>
              <a:xfrm>
                <a:off x="3885839" y="1035224"/>
                <a:ext cx="997302" cy="1938522"/>
              </a:xfrm>
              <a:prstGeom prst="rect">
                <a:avLst/>
              </a:prstGeom>
              <a:ln>
                <a:noFill/>
              </a:ln>
            </p:spPr>
          </p:pic>
          <p:sp>
            <p:nvSpPr>
              <p:cNvPr id="72" name="TextBox 71">
                <a:extLst>
                  <a:ext uri="{FF2B5EF4-FFF2-40B4-BE49-F238E27FC236}">
                    <a16:creationId xmlns:a16="http://schemas.microsoft.com/office/drawing/2014/main" id="{8DF221AE-2DC8-42C4-9A93-D15D5C0FBA34}"/>
                  </a:ext>
                </a:extLst>
              </p:cNvPr>
              <p:cNvSpPr txBox="1"/>
              <p:nvPr/>
            </p:nvSpPr>
            <p:spPr>
              <a:xfrm>
                <a:off x="3477829" y="1483158"/>
                <a:ext cx="474057" cy="278852"/>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cxnSp>
            <p:nvCxnSpPr>
              <p:cNvPr id="73" name="직선 연결선 72">
                <a:extLst>
                  <a:ext uri="{FF2B5EF4-FFF2-40B4-BE49-F238E27FC236}">
                    <a16:creationId xmlns:a16="http://schemas.microsoft.com/office/drawing/2014/main" id="{5E2C0F12-A125-488A-882B-E3A201265280}"/>
                  </a:ext>
                </a:extLst>
              </p:cNvPr>
              <p:cNvCxnSpPr>
                <a:cxnSpLocks/>
              </p:cNvCxnSpPr>
              <p:nvPr/>
            </p:nvCxnSpPr>
            <p:spPr>
              <a:xfrm>
                <a:off x="3837498" y="1627724"/>
                <a:ext cx="108000" cy="1"/>
              </a:xfrm>
              <a:prstGeom prst="line">
                <a:avLst/>
              </a:prstGeom>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5FC3BF67-F05A-48AC-A466-F9AB37E5F707}"/>
                  </a:ext>
                </a:extLst>
              </p:cNvPr>
              <p:cNvSpPr txBox="1"/>
              <p:nvPr/>
            </p:nvSpPr>
            <p:spPr>
              <a:xfrm>
                <a:off x="3477829" y="1774642"/>
                <a:ext cx="474057" cy="278852"/>
              </a:xfrm>
              <a:prstGeom prst="rect">
                <a:avLst/>
              </a:prstGeom>
              <a:noFill/>
            </p:spPr>
            <p:txBody>
              <a:bodyPr wrap="none" rtlCol="0">
                <a:spAutoFit/>
              </a:bodyPr>
              <a:lstStyle/>
              <a:p>
                <a:r>
                  <a:rPr lang="en-US" altLang="ko-KR" sz="524" dirty="0">
                    <a:solidFill>
                      <a:srgbClr val="0070C0"/>
                    </a:solidFill>
                  </a:rPr>
                  <a:t>170</a:t>
                </a:r>
                <a:endParaRPr lang="ko-KR" altLang="en-US" sz="524" dirty="0">
                  <a:solidFill>
                    <a:srgbClr val="0070C0"/>
                  </a:solidFill>
                </a:endParaRPr>
              </a:p>
            </p:txBody>
          </p:sp>
          <p:cxnSp>
            <p:nvCxnSpPr>
              <p:cNvPr id="75" name="직선 연결선 74">
                <a:extLst>
                  <a:ext uri="{FF2B5EF4-FFF2-40B4-BE49-F238E27FC236}">
                    <a16:creationId xmlns:a16="http://schemas.microsoft.com/office/drawing/2014/main" id="{FECF0431-0654-44F5-8645-2EB8C4BDE2AF}"/>
                  </a:ext>
                </a:extLst>
              </p:cNvPr>
              <p:cNvCxnSpPr>
                <a:cxnSpLocks/>
              </p:cNvCxnSpPr>
              <p:nvPr/>
            </p:nvCxnSpPr>
            <p:spPr>
              <a:xfrm>
                <a:off x="3837498" y="1919209"/>
                <a:ext cx="108000" cy="1"/>
              </a:xfrm>
              <a:prstGeom prst="line">
                <a:avLst/>
              </a:prstGeom>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E8A18B15-B02E-4F09-8BF4-80451D0A6CF9}"/>
                  </a:ext>
                </a:extLst>
              </p:cNvPr>
              <p:cNvSpPr txBox="1"/>
              <p:nvPr/>
            </p:nvSpPr>
            <p:spPr>
              <a:xfrm>
                <a:off x="3477829" y="2121375"/>
                <a:ext cx="474057" cy="278852"/>
              </a:xfrm>
              <a:prstGeom prst="rect">
                <a:avLst/>
              </a:prstGeom>
              <a:noFill/>
            </p:spPr>
            <p:txBody>
              <a:bodyPr wrap="none" rtlCol="0">
                <a:spAutoFit/>
              </a:bodyPr>
              <a:lstStyle/>
              <a:p>
                <a:r>
                  <a:rPr lang="en-US" altLang="ko-KR" sz="524" dirty="0">
                    <a:solidFill>
                      <a:srgbClr val="0070C0"/>
                    </a:solidFill>
                  </a:rPr>
                  <a:t>130</a:t>
                </a:r>
                <a:endParaRPr lang="ko-KR" altLang="en-US" sz="524" dirty="0">
                  <a:solidFill>
                    <a:srgbClr val="0070C0"/>
                  </a:solidFill>
                </a:endParaRPr>
              </a:p>
            </p:txBody>
          </p:sp>
          <p:cxnSp>
            <p:nvCxnSpPr>
              <p:cNvPr id="77" name="직선 연결선 76">
                <a:extLst>
                  <a:ext uri="{FF2B5EF4-FFF2-40B4-BE49-F238E27FC236}">
                    <a16:creationId xmlns:a16="http://schemas.microsoft.com/office/drawing/2014/main" id="{1D2F0499-6EBB-4860-8702-0821450F5CDE}"/>
                  </a:ext>
                </a:extLst>
              </p:cNvPr>
              <p:cNvCxnSpPr>
                <a:cxnSpLocks/>
              </p:cNvCxnSpPr>
              <p:nvPr/>
            </p:nvCxnSpPr>
            <p:spPr>
              <a:xfrm>
                <a:off x="3837498" y="2265941"/>
                <a:ext cx="108000" cy="1"/>
              </a:xfrm>
              <a:prstGeom prst="line">
                <a:avLst/>
              </a:prstGeom>
            </p:spPr>
            <p:style>
              <a:lnRef idx="1">
                <a:schemeClr val="accent1"/>
              </a:lnRef>
              <a:fillRef idx="0">
                <a:schemeClr val="accent1"/>
              </a:fillRef>
              <a:effectRef idx="0">
                <a:schemeClr val="accent1"/>
              </a:effectRef>
              <a:fontRef idx="minor">
                <a:schemeClr val="tx1"/>
              </a:fontRef>
            </p:style>
          </p:cxnSp>
          <p:sp>
            <p:nvSpPr>
              <p:cNvPr id="78" name="직사각형 77">
                <a:extLst>
                  <a:ext uri="{FF2B5EF4-FFF2-40B4-BE49-F238E27FC236}">
                    <a16:creationId xmlns:a16="http://schemas.microsoft.com/office/drawing/2014/main" id="{7BBD6295-E241-4FA6-83C0-14FD3838BBCC}"/>
                  </a:ext>
                </a:extLst>
              </p:cNvPr>
              <p:cNvSpPr/>
              <p:nvPr/>
            </p:nvSpPr>
            <p:spPr>
              <a:xfrm>
                <a:off x="4048265" y="1341423"/>
                <a:ext cx="526929" cy="2462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79" name="TextBox 78">
                <a:extLst>
                  <a:ext uri="{FF2B5EF4-FFF2-40B4-BE49-F238E27FC236}">
                    <a16:creationId xmlns:a16="http://schemas.microsoft.com/office/drawing/2014/main" id="{7144F431-C10E-4366-922E-200643B30F47}"/>
                  </a:ext>
                </a:extLst>
              </p:cNvPr>
              <p:cNvSpPr txBox="1"/>
              <p:nvPr/>
            </p:nvSpPr>
            <p:spPr>
              <a:xfrm>
                <a:off x="4707262" y="1322593"/>
                <a:ext cx="1199147" cy="314304"/>
              </a:xfrm>
              <a:prstGeom prst="rect">
                <a:avLst/>
              </a:prstGeom>
              <a:noFill/>
            </p:spPr>
            <p:txBody>
              <a:bodyPr wrap="square" rtlCol="0">
                <a:spAutoFit/>
              </a:bodyPr>
              <a:lstStyle/>
              <a:p>
                <a:r>
                  <a:rPr lang="en-US" altLang="ko-KR" sz="667" dirty="0"/>
                  <a:t>IB: MAST4</a:t>
                </a:r>
                <a:endParaRPr lang="ko-KR" altLang="en-US" sz="667" dirty="0"/>
              </a:p>
            </p:txBody>
          </p:sp>
          <p:sp>
            <p:nvSpPr>
              <p:cNvPr id="80" name="TextBox 79">
                <a:extLst>
                  <a:ext uri="{FF2B5EF4-FFF2-40B4-BE49-F238E27FC236}">
                    <a16:creationId xmlns:a16="http://schemas.microsoft.com/office/drawing/2014/main" id="{17C7D164-F739-4CE8-B7BF-A5A27D3E5DFC}"/>
                  </a:ext>
                </a:extLst>
              </p:cNvPr>
              <p:cNvSpPr txBox="1"/>
              <p:nvPr/>
            </p:nvSpPr>
            <p:spPr>
              <a:xfrm>
                <a:off x="4074169" y="752845"/>
                <a:ext cx="767948" cy="314304"/>
              </a:xfrm>
              <a:prstGeom prst="rect">
                <a:avLst/>
              </a:prstGeom>
              <a:noFill/>
            </p:spPr>
            <p:txBody>
              <a:bodyPr wrap="square" rtlCol="0">
                <a:spAutoFit/>
              </a:bodyPr>
              <a:lstStyle/>
              <a:p>
                <a:r>
                  <a:rPr lang="en-US" altLang="ko-KR" sz="667" dirty="0"/>
                  <a:t>Brain</a:t>
                </a:r>
                <a:endParaRPr lang="ko-KR" altLang="en-US" sz="667" dirty="0"/>
              </a:p>
            </p:txBody>
          </p:sp>
          <p:sp>
            <p:nvSpPr>
              <p:cNvPr id="81" name="TextBox 80">
                <a:extLst>
                  <a:ext uri="{FF2B5EF4-FFF2-40B4-BE49-F238E27FC236}">
                    <a16:creationId xmlns:a16="http://schemas.microsoft.com/office/drawing/2014/main" id="{BEE0C0F4-9EEF-4C23-B6D6-2E8C3802786A}"/>
                  </a:ext>
                </a:extLst>
              </p:cNvPr>
              <p:cNvSpPr txBox="1"/>
              <p:nvPr/>
            </p:nvSpPr>
            <p:spPr>
              <a:xfrm>
                <a:off x="4009896" y="1096518"/>
                <a:ext cx="1199147" cy="314304"/>
              </a:xfrm>
              <a:prstGeom prst="rect">
                <a:avLst/>
              </a:prstGeom>
              <a:noFill/>
            </p:spPr>
            <p:txBody>
              <a:bodyPr wrap="square" rtlCol="0">
                <a:spAutoFit/>
              </a:bodyPr>
              <a:lstStyle/>
              <a:p>
                <a:r>
                  <a:rPr lang="en-US" altLang="ko-KR" sz="667" dirty="0"/>
                  <a:t>WT</a:t>
                </a:r>
                <a:endParaRPr lang="ko-KR" altLang="en-US" sz="667" dirty="0"/>
              </a:p>
            </p:txBody>
          </p:sp>
          <p:sp>
            <p:nvSpPr>
              <p:cNvPr id="82" name="TextBox 81">
                <a:extLst>
                  <a:ext uri="{FF2B5EF4-FFF2-40B4-BE49-F238E27FC236}">
                    <a16:creationId xmlns:a16="http://schemas.microsoft.com/office/drawing/2014/main" id="{120CF42B-CBF4-4DC5-92C7-24128C73D628}"/>
                  </a:ext>
                </a:extLst>
              </p:cNvPr>
              <p:cNvSpPr txBox="1"/>
              <p:nvPr/>
            </p:nvSpPr>
            <p:spPr>
              <a:xfrm>
                <a:off x="4242165" y="1096518"/>
                <a:ext cx="1199147" cy="314304"/>
              </a:xfrm>
              <a:prstGeom prst="rect">
                <a:avLst/>
              </a:prstGeom>
              <a:noFill/>
            </p:spPr>
            <p:txBody>
              <a:bodyPr wrap="square" rtlCol="0">
                <a:spAutoFit/>
              </a:bodyPr>
              <a:lstStyle/>
              <a:p>
                <a:r>
                  <a:rPr lang="en-US" altLang="ko-KR" sz="667" dirty="0"/>
                  <a:t>KO</a:t>
                </a:r>
                <a:endParaRPr lang="ko-KR" altLang="en-US" sz="667" dirty="0"/>
              </a:p>
            </p:txBody>
          </p:sp>
          <p:pic>
            <p:nvPicPr>
              <p:cNvPr id="83" name="그림 82">
                <a:extLst>
                  <a:ext uri="{FF2B5EF4-FFF2-40B4-BE49-F238E27FC236}">
                    <a16:creationId xmlns:a16="http://schemas.microsoft.com/office/drawing/2014/main" id="{3C9868E5-10FC-4C68-AE3C-9D0CD2859968}"/>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contrast="-40000"/>
                        </a14:imgEffect>
                      </a14:imgLayer>
                    </a14:imgProps>
                  </a:ext>
                  <a:ext uri="{28A0092B-C50C-407E-A947-70E740481C1C}">
                    <a14:useLocalDpi xmlns:a14="http://schemas.microsoft.com/office/drawing/2010/main" val="0"/>
                  </a:ext>
                </a:extLst>
              </a:blip>
              <a:srcRect l="29538" t="25175" r="17050" b="13690"/>
              <a:stretch/>
            </p:blipFill>
            <p:spPr>
              <a:xfrm>
                <a:off x="3850271" y="2746856"/>
                <a:ext cx="925743" cy="1490539"/>
              </a:xfrm>
              <a:prstGeom prst="rect">
                <a:avLst/>
              </a:prstGeom>
            </p:spPr>
          </p:pic>
          <p:cxnSp>
            <p:nvCxnSpPr>
              <p:cNvPr id="84" name="직선 연결선 83">
                <a:extLst>
                  <a:ext uri="{FF2B5EF4-FFF2-40B4-BE49-F238E27FC236}">
                    <a16:creationId xmlns:a16="http://schemas.microsoft.com/office/drawing/2014/main" id="{A3D2B8DB-94C0-497A-9885-01E705FE91F9}"/>
                  </a:ext>
                </a:extLst>
              </p:cNvPr>
              <p:cNvCxnSpPr/>
              <p:nvPr/>
            </p:nvCxnSpPr>
            <p:spPr>
              <a:xfrm>
                <a:off x="3820238" y="3406066"/>
                <a:ext cx="10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5341B33D-DB83-4258-9786-98F028F9F6FB}"/>
                  </a:ext>
                </a:extLst>
              </p:cNvPr>
              <p:cNvSpPr txBox="1"/>
              <p:nvPr/>
            </p:nvSpPr>
            <p:spPr>
              <a:xfrm>
                <a:off x="3548334" y="3286052"/>
                <a:ext cx="414863" cy="278852"/>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86" name="직선 연결선 85">
                <a:extLst>
                  <a:ext uri="{FF2B5EF4-FFF2-40B4-BE49-F238E27FC236}">
                    <a16:creationId xmlns:a16="http://schemas.microsoft.com/office/drawing/2014/main" id="{66D3A4F8-6483-4086-BDE8-7CBE31EFB625}"/>
                  </a:ext>
                </a:extLst>
              </p:cNvPr>
              <p:cNvCxnSpPr/>
              <p:nvPr/>
            </p:nvCxnSpPr>
            <p:spPr>
              <a:xfrm>
                <a:off x="3824893" y="3610596"/>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8438C2A8-E2C8-4731-9449-A1BCA35CB073}"/>
                  </a:ext>
                </a:extLst>
              </p:cNvPr>
              <p:cNvSpPr txBox="1"/>
              <p:nvPr/>
            </p:nvSpPr>
            <p:spPr>
              <a:xfrm>
                <a:off x="3539944" y="3478627"/>
                <a:ext cx="414863" cy="278852"/>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88" name="직선 연결선 87">
                <a:extLst>
                  <a:ext uri="{FF2B5EF4-FFF2-40B4-BE49-F238E27FC236}">
                    <a16:creationId xmlns:a16="http://schemas.microsoft.com/office/drawing/2014/main" id="{FB3E5273-BF89-4AC6-913E-46808E5B75F9}"/>
                  </a:ext>
                </a:extLst>
              </p:cNvPr>
              <p:cNvCxnSpPr/>
              <p:nvPr/>
            </p:nvCxnSpPr>
            <p:spPr>
              <a:xfrm>
                <a:off x="3828659" y="3919799"/>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CB486834-ACFB-4613-9AC3-CC40C1B45D11}"/>
                  </a:ext>
                </a:extLst>
              </p:cNvPr>
              <p:cNvSpPr txBox="1"/>
              <p:nvPr/>
            </p:nvSpPr>
            <p:spPr>
              <a:xfrm>
                <a:off x="3543710" y="3787830"/>
                <a:ext cx="414863" cy="278852"/>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90" name="TextBox 89">
                <a:extLst>
                  <a:ext uri="{FF2B5EF4-FFF2-40B4-BE49-F238E27FC236}">
                    <a16:creationId xmlns:a16="http://schemas.microsoft.com/office/drawing/2014/main" id="{54603087-637C-49BD-8774-083240398746}"/>
                  </a:ext>
                </a:extLst>
              </p:cNvPr>
              <p:cNvSpPr txBox="1"/>
              <p:nvPr/>
            </p:nvSpPr>
            <p:spPr>
              <a:xfrm>
                <a:off x="4679002" y="3747247"/>
                <a:ext cx="1199147" cy="314304"/>
              </a:xfrm>
              <a:prstGeom prst="rect">
                <a:avLst/>
              </a:prstGeom>
              <a:noFill/>
            </p:spPr>
            <p:txBody>
              <a:bodyPr wrap="square" rtlCol="0">
                <a:spAutoFit/>
              </a:bodyPr>
              <a:lstStyle/>
              <a:p>
                <a:r>
                  <a:rPr lang="en-US" altLang="ko-KR" sz="667" dirty="0"/>
                  <a:t>IB: b-actin</a:t>
                </a:r>
                <a:endParaRPr lang="ko-KR" altLang="en-US" sz="667" dirty="0"/>
              </a:p>
            </p:txBody>
          </p:sp>
          <p:pic>
            <p:nvPicPr>
              <p:cNvPr id="91" name="그림 90">
                <a:extLst>
                  <a:ext uri="{FF2B5EF4-FFF2-40B4-BE49-F238E27FC236}">
                    <a16:creationId xmlns:a16="http://schemas.microsoft.com/office/drawing/2014/main" id="{9D93C024-99F8-4FF4-9DAA-67354AFB42F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7821" t="24656" r="4385" b="15560"/>
              <a:stretch/>
            </p:blipFill>
            <p:spPr>
              <a:xfrm>
                <a:off x="5777613" y="1158817"/>
                <a:ext cx="767948" cy="1200324"/>
              </a:xfrm>
              <a:prstGeom prst="rect">
                <a:avLst/>
              </a:prstGeom>
            </p:spPr>
          </p:pic>
          <p:sp>
            <p:nvSpPr>
              <p:cNvPr id="92" name="TextBox 91">
                <a:extLst>
                  <a:ext uri="{FF2B5EF4-FFF2-40B4-BE49-F238E27FC236}">
                    <a16:creationId xmlns:a16="http://schemas.microsoft.com/office/drawing/2014/main" id="{92B107CC-5760-4407-8943-10621966CC46}"/>
                  </a:ext>
                </a:extLst>
              </p:cNvPr>
              <p:cNvSpPr txBox="1"/>
              <p:nvPr/>
            </p:nvSpPr>
            <p:spPr>
              <a:xfrm>
                <a:off x="5338390" y="1848820"/>
                <a:ext cx="474057" cy="278852"/>
              </a:xfrm>
              <a:prstGeom prst="rect">
                <a:avLst/>
              </a:prstGeom>
              <a:noFill/>
            </p:spPr>
            <p:txBody>
              <a:bodyPr wrap="none" rtlCol="0">
                <a:spAutoFit/>
              </a:bodyPr>
              <a:lstStyle/>
              <a:p>
                <a:r>
                  <a:rPr lang="en-US" altLang="ko-KR" sz="524" dirty="0">
                    <a:solidFill>
                      <a:srgbClr val="0070C0"/>
                    </a:solidFill>
                  </a:rPr>
                  <a:t>250</a:t>
                </a:r>
                <a:endParaRPr lang="ko-KR" altLang="en-US" sz="524" dirty="0">
                  <a:solidFill>
                    <a:srgbClr val="0070C0"/>
                  </a:solidFill>
                </a:endParaRPr>
              </a:p>
            </p:txBody>
          </p:sp>
          <p:cxnSp>
            <p:nvCxnSpPr>
              <p:cNvPr id="93" name="직선 연결선 92">
                <a:extLst>
                  <a:ext uri="{FF2B5EF4-FFF2-40B4-BE49-F238E27FC236}">
                    <a16:creationId xmlns:a16="http://schemas.microsoft.com/office/drawing/2014/main" id="{B0D036AB-4F62-4B9F-9F95-B362E9E50D18}"/>
                  </a:ext>
                </a:extLst>
              </p:cNvPr>
              <p:cNvCxnSpPr>
                <a:cxnSpLocks/>
              </p:cNvCxnSpPr>
              <p:nvPr/>
            </p:nvCxnSpPr>
            <p:spPr>
              <a:xfrm>
                <a:off x="5698059" y="1993387"/>
                <a:ext cx="108000" cy="1"/>
              </a:xfrm>
              <a:prstGeom prst="line">
                <a:avLst/>
              </a:prstGeom>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5A4B8F7B-EA4E-4FC2-A5DD-8712E67258DF}"/>
                  </a:ext>
                </a:extLst>
              </p:cNvPr>
              <p:cNvSpPr txBox="1"/>
              <p:nvPr/>
            </p:nvSpPr>
            <p:spPr>
              <a:xfrm>
                <a:off x="6443985" y="1698675"/>
                <a:ext cx="1199145" cy="314304"/>
              </a:xfrm>
              <a:prstGeom prst="rect">
                <a:avLst/>
              </a:prstGeom>
              <a:noFill/>
            </p:spPr>
            <p:txBody>
              <a:bodyPr wrap="square" rtlCol="0">
                <a:spAutoFit/>
              </a:bodyPr>
              <a:lstStyle/>
              <a:p>
                <a:r>
                  <a:rPr lang="en-US" altLang="ko-KR" sz="667" dirty="0"/>
                  <a:t>IB: MAST4</a:t>
                </a:r>
                <a:endParaRPr lang="ko-KR" altLang="en-US" sz="667" dirty="0"/>
              </a:p>
            </p:txBody>
          </p:sp>
          <p:sp>
            <p:nvSpPr>
              <p:cNvPr id="95" name="TextBox 94">
                <a:extLst>
                  <a:ext uri="{FF2B5EF4-FFF2-40B4-BE49-F238E27FC236}">
                    <a16:creationId xmlns:a16="http://schemas.microsoft.com/office/drawing/2014/main" id="{1094EE01-BC8C-4296-BFC2-6079E57161BC}"/>
                  </a:ext>
                </a:extLst>
              </p:cNvPr>
              <p:cNvSpPr txBox="1"/>
              <p:nvPr/>
            </p:nvSpPr>
            <p:spPr>
              <a:xfrm>
                <a:off x="5888096" y="755285"/>
                <a:ext cx="809974" cy="314304"/>
              </a:xfrm>
              <a:prstGeom prst="rect">
                <a:avLst/>
              </a:prstGeom>
              <a:noFill/>
            </p:spPr>
            <p:txBody>
              <a:bodyPr wrap="square" rtlCol="0">
                <a:spAutoFit/>
              </a:bodyPr>
              <a:lstStyle/>
              <a:p>
                <a:r>
                  <a:rPr lang="en-US" altLang="ko-KR" sz="667" dirty="0"/>
                  <a:t>Muscle</a:t>
                </a:r>
                <a:endParaRPr lang="ko-KR" altLang="en-US" sz="667" dirty="0"/>
              </a:p>
            </p:txBody>
          </p:sp>
          <p:sp>
            <p:nvSpPr>
              <p:cNvPr id="96" name="TextBox 95">
                <a:extLst>
                  <a:ext uri="{FF2B5EF4-FFF2-40B4-BE49-F238E27FC236}">
                    <a16:creationId xmlns:a16="http://schemas.microsoft.com/office/drawing/2014/main" id="{0F9BA6D1-4DFC-4DA2-858E-140A6D33FF0A}"/>
                  </a:ext>
                </a:extLst>
              </p:cNvPr>
              <p:cNvSpPr txBox="1"/>
              <p:nvPr/>
            </p:nvSpPr>
            <p:spPr>
              <a:xfrm>
                <a:off x="5751931" y="1489983"/>
                <a:ext cx="1199147" cy="314304"/>
              </a:xfrm>
              <a:prstGeom prst="rect">
                <a:avLst/>
              </a:prstGeom>
              <a:noFill/>
            </p:spPr>
            <p:txBody>
              <a:bodyPr wrap="square" rtlCol="0">
                <a:spAutoFit/>
              </a:bodyPr>
              <a:lstStyle/>
              <a:p>
                <a:r>
                  <a:rPr lang="en-US" altLang="ko-KR" sz="667" dirty="0"/>
                  <a:t>WT</a:t>
                </a:r>
                <a:endParaRPr lang="ko-KR" altLang="en-US" sz="667" dirty="0"/>
              </a:p>
            </p:txBody>
          </p:sp>
          <p:sp>
            <p:nvSpPr>
              <p:cNvPr id="97" name="TextBox 96">
                <a:extLst>
                  <a:ext uri="{FF2B5EF4-FFF2-40B4-BE49-F238E27FC236}">
                    <a16:creationId xmlns:a16="http://schemas.microsoft.com/office/drawing/2014/main" id="{EC313411-05A4-4B0F-8A92-DA317B529689}"/>
                  </a:ext>
                </a:extLst>
              </p:cNvPr>
              <p:cNvSpPr txBox="1"/>
              <p:nvPr/>
            </p:nvSpPr>
            <p:spPr>
              <a:xfrm>
                <a:off x="6032981" y="1489983"/>
                <a:ext cx="503157" cy="314304"/>
              </a:xfrm>
              <a:prstGeom prst="rect">
                <a:avLst/>
              </a:prstGeom>
              <a:noFill/>
            </p:spPr>
            <p:txBody>
              <a:bodyPr wrap="square" rtlCol="0">
                <a:spAutoFit/>
              </a:bodyPr>
              <a:lstStyle/>
              <a:p>
                <a:r>
                  <a:rPr lang="en-US" altLang="ko-KR" sz="667" dirty="0"/>
                  <a:t>KO</a:t>
                </a:r>
                <a:endParaRPr lang="ko-KR" altLang="en-US" sz="667" dirty="0"/>
              </a:p>
            </p:txBody>
          </p:sp>
          <p:pic>
            <p:nvPicPr>
              <p:cNvPr id="98" name="그림 97">
                <a:extLst>
                  <a:ext uri="{FF2B5EF4-FFF2-40B4-BE49-F238E27FC236}">
                    <a16:creationId xmlns:a16="http://schemas.microsoft.com/office/drawing/2014/main" id="{CF8EDC32-B772-4621-AE60-8A22A315FC15}"/>
                  </a:ext>
                </a:extLst>
              </p:cNvPr>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bright="-20000" contrast="40000"/>
                        </a14:imgEffect>
                      </a14:imgLayer>
                    </a14:imgProps>
                  </a:ext>
                  <a:ext uri="{28A0092B-C50C-407E-A947-70E740481C1C}">
                    <a14:useLocalDpi xmlns:a14="http://schemas.microsoft.com/office/drawing/2010/main" val="0"/>
                  </a:ext>
                </a:extLst>
              </a:blip>
              <a:srcRect l="31752" t="24409" r="14809" b="33850"/>
              <a:stretch/>
            </p:blipFill>
            <p:spPr>
              <a:xfrm>
                <a:off x="5771424" y="2513221"/>
                <a:ext cx="847527" cy="1392133"/>
              </a:xfrm>
              <a:prstGeom prst="rect">
                <a:avLst/>
              </a:prstGeom>
              <a:ln>
                <a:noFill/>
              </a:ln>
            </p:spPr>
          </p:pic>
          <p:sp>
            <p:nvSpPr>
              <p:cNvPr id="99" name="TextBox 98">
                <a:extLst>
                  <a:ext uri="{FF2B5EF4-FFF2-40B4-BE49-F238E27FC236}">
                    <a16:creationId xmlns:a16="http://schemas.microsoft.com/office/drawing/2014/main" id="{789A26D1-26E5-4987-B82F-AC0E3F23F4ED}"/>
                  </a:ext>
                </a:extLst>
              </p:cNvPr>
              <p:cNvSpPr txBox="1"/>
              <p:nvPr/>
            </p:nvSpPr>
            <p:spPr>
              <a:xfrm>
                <a:off x="6536138" y="2981924"/>
                <a:ext cx="1199147" cy="314304"/>
              </a:xfrm>
              <a:prstGeom prst="rect">
                <a:avLst/>
              </a:prstGeom>
              <a:noFill/>
            </p:spPr>
            <p:txBody>
              <a:bodyPr wrap="square" rtlCol="0">
                <a:spAutoFit/>
              </a:bodyPr>
              <a:lstStyle/>
              <a:p>
                <a:r>
                  <a:rPr lang="en-US" altLang="ko-KR" sz="667" dirty="0"/>
                  <a:t>IB: a-tubulin</a:t>
                </a:r>
                <a:endParaRPr lang="ko-KR" altLang="en-US" sz="667" dirty="0"/>
              </a:p>
            </p:txBody>
          </p:sp>
          <p:cxnSp>
            <p:nvCxnSpPr>
              <p:cNvPr id="100" name="직선 연결선 99">
                <a:extLst>
                  <a:ext uri="{FF2B5EF4-FFF2-40B4-BE49-F238E27FC236}">
                    <a16:creationId xmlns:a16="http://schemas.microsoft.com/office/drawing/2014/main" id="{953194DE-F635-4EB6-B824-8F99F9158653}"/>
                  </a:ext>
                </a:extLst>
              </p:cNvPr>
              <p:cNvCxnSpPr/>
              <p:nvPr/>
            </p:nvCxnSpPr>
            <p:spPr>
              <a:xfrm>
                <a:off x="5839482" y="2936737"/>
                <a:ext cx="108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1153F606-0927-4BB8-AC32-DB45A3023E84}"/>
                  </a:ext>
                </a:extLst>
              </p:cNvPr>
              <p:cNvSpPr txBox="1"/>
              <p:nvPr/>
            </p:nvSpPr>
            <p:spPr>
              <a:xfrm>
                <a:off x="5567577" y="2816724"/>
                <a:ext cx="414863" cy="278852"/>
              </a:xfrm>
              <a:prstGeom prst="rect">
                <a:avLst/>
              </a:prstGeom>
              <a:noFill/>
            </p:spPr>
            <p:txBody>
              <a:bodyPr wrap="none" rtlCol="0">
                <a:spAutoFit/>
              </a:bodyPr>
              <a:lstStyle/>
              <a:p>
                <a:r>
                  <a:rPr lang="en-US" altLang="ko-KR" sz="524" dirty="0">
                    <a:solidFill>
                      <a:srgbClr val="FF0000"/>
                    </a:solidFill>
                  </a:rPr>
                  <a:t>75</a:t>
                </a:r>
                <a:endParaRPr lang="ko-KR" altLang="en-US" sz="524" dirty="0">
                  <a:solidFill>
                    <a:srgbClr val="FF0000"/>
                  </a:solidFill>
                </a:endParaRPr>
              </a:p>
            </p:txBody>
          </p:sp>
          <p:cxnSp>
            <p:nvCxnSpPr>
              <p:cNvPr id="102" name="직선 연결선 101">
                <a:extLst>
                  <a:ext uri="{FF2B5EF4-FFF2-40B4-BE49-F238E27FC236}">
                    <a16:creationId xmlns:a16="http://schemas.microsoft.com/office/drawing/2014/main" id="{B8F1F1F7-5601-44E2-974F-75A1431AD1F9}"/>
                  </a:ext>
                </a:extLst>
              </p:cNvPr>
              <p:cNvCxnSpPr/>
              <p:nvPr/>
            </p:nvCxnSpPr>
            <p:spPr>
              <a:xfrm>
                <a:off x="5844137" y="3220397"/>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4098BC38-4400-4488-9D50-97047A00E5C2}"/>
                  </a:ext>
                </a:extLst>
              </p:cNvPr>
              <p:cNvSpPr txBox="1"/>
              <p:nvPr/>
            </p:nvSpPr>
            <p:spPr>
              <a:xfrm>
                <a:off x="5559189" y="3088427"/>
                <a:ext cx="414863" cy="278852"/>
              </a:xfrm>
              <a:prstGeom prst="rect">
                <a:avLst/>
              </a:prstGeom>
              <a:noFill/>
            </p:spPr>
            <p:txBody>
              <a:bodyPr wrap="none" rtlCol="0">
                <a:spAutoFit/>
              </a:bodyPr>
              <a:lstStyle/>
              <a:p>
                <a:r>
                  <a:rPr lang="en-US" altLang="ko-KR" sz="524" dirty="0">
                    <a:solidFill>
                      <a:srgbClr val="0070C0"/>
                    </a:solidFill>
                  </a:rPr>
                  <a:t>55</a:t>
                </a:r>
                <a:endParaRPr lang="ko-KR" altLang="en-US" sz="524" dirty="0">
                  <a:solidFill>
                    <a:srgbClr val="0070C0"/>
                  </a:solidFill>
                </a:endParaRPr>
              </a:p>
            </p:txBody>
          </p:sp>
          <p:cxnSp>
            <p:nvCxnSpPr>
              <p:cNvPr id="104" name="직선 연결선 103">
                <a:extLst>
                  <a:ext uri="{FF2B5EF4-FFF2-40B4-BE49-F238E27FC236}">
                    <a16:creationId xmlns:a16="http://schemas.microsoft.com/office/drawing/2014/main" id="{A5DA5A24-2F06-460C-99A3-F5F708F1C465}"/>
                  </a:ext>
                </a:extLst>
              </p:cNvPr>
              <p:cNvCxnSpPr/>
              <p:nvPr/>
            </p:nvCxnSpPr>
            <p:spPr>
              <a:xfrm>
                <a:off x="5844137" y="3516536"/>
                <a:ext cx="108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246204D8-2B00-4BAF-88BA-5C8171E60238}"/>
                  </a:ext>
                </a:extLst>
              </p:cNvPr>
              <p:cNvSpPr txBox="1"/>
              <p:nvPr/>
            </p:nvSpPr>
            <p:spPr>
              <a:xfrm>
                <a:off x="5559189" y="3384567"/>
                <a:ext cx="414863" cy="278852"/>
              </a:xfrm>
              <a:prstGeom prst="rect">
                <a:avLst/>
              </a:prstGeom>
              <a:noFill/>
            </p:spPr>
            <p:txBody>
              <a:bodyPr wrap="none" rtlCol="0">
                <a:spAutoFit/>
              </a:bodyPr>
              <a:lstStyle/>
              <a:p>
                <a:r>
                  <a:rPr lang="en-US" altLang="ko-KR" sz="524" dirty="0">
                    <a:solidFill>
                      <a:srgbClr val="0070C0"/>
                    </a:solidFill>
                  </a:rPr>
                  <a:t>40</a:t>
                </a:r>
                <a:endParaRPr lang="ko-KR" altLang="en-US" sz="524" dirty="0">
                  <a:solidFill>
                    <a:srgbClr val="0070C0"/>
                  </a:solidFill>
                </a:endParaRPr>
              </a:p>
            </p:txBody>
          </p:sp>
          <p:sp>
            <p:nvSpPr>
              <p:cNvPr id="106" name="직사각형 105">
                <a:extLst>
                  <a:ext uri="{FF2B5EF4-FFF2-40B4-BE49-F238E27FC236}">
                    <a16:creationId xmlns:a16="http://schemas.microsoft.com/office/drawing/2014/main" id="{E6E2D12C-CD6B-464B-8607-6C1EDF00B3EF}"/>
                  </a:ext>
                </a:extLst>
              </p:cNvPr>
              <p:cNvSpPr/>
              <p:nvPr/>
            </p:nvSpPr>
            <p:spPr>
              <a:xfrm>
                <a:off x="4086140" y="3735947"/>
                <a:ext cx="573765" cy="2462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07" name="직사각형 106">
                <a:extLst>
                  <a:ext uri="{FF2B5EF4-FFF2-40B4-BE49-F238E27FC236}">
                    <a16:creationId xmlns:a16="http://schemas.microsoft.com/office/drawing/2014/main" id="{87D9DB2E-E08F-41E5-B261-4AFB4FA23E4B}"/>
                  </a:ext>
                </a:extLst>
              </p:cNvPr>
              <p:cNvSpPr/>
              <p:nvPr/>
            </p:nvSpPr>
            <p:spPr>
              <a:xfrm>
                <a:off x="5964159" y="3021992"/>
                <a:ext cx="573765" cy="2462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08" name="직사각형 107">
                <a:extLst>
                  <a:ext uri="{FF2B5EF4-FFF2-40B4-BE49-F238E27FC236}">
                    <a16:creationId xmlns:a16="http://schemas.microsoft.com/office/drawing/2014/main" id="{96BD7AF9-0092-457E-829B-27C1D1448067}"/>
                  </a:ext>
                </a:extLst>
              </p:cNvPr>
              <p:cNvSpPr/>
              <p:nvPr/>
            </p:nvSpPr>
            <p:spPr>
              <a:xfrm>
                <a:off x="5795146" y="1708103"/>
                <a:ext cx="573765" cy="2462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grpSp>
        <p:sp>
          <p:nvSpPr>
            <p:cNvPr id="143" name="직사각형 142">
              <a:extLst>
                <a:ext uri="{FF2B5EF4-FFF2-40B4-BE49-F238E27FC236}">
                  <a16:creationId xmlns:a16="http://schemas.microsoft.com/office/drawing/2014/main" id="{5DE9833D-C0AD-4948-A174-03F6867BBAF7}"/>
                </a:ext>
              </a:extLst>
            </p:cNvPr>
            <p:cNvSpPr/>
            <p:nvPr/>
          </p:nvSpPr>
          <p:spPr>
            <a:xfrm>
              <a:off x="3544409" y="978054"/>
              <a:ext cx="2598169" cy="2235547"/>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51" name="그룹 150">
            <a:extLst>
              <a:ext uri="{FF2B5EF4-FFF2-40B4-BE49-F238E27FC236}">
                <a16:creationId xmlns:a16="http://schemas.microsoft.com/office/drawing/2014/main" id="{4441B3EE-42DE-4719-9295-D6DD862D63B2}"/>
              </a:ext>
            </a:extLst>
          </p:cNvPr>
          <p:cNvGrpSpPr/>
          <p:nvPr/>
        </p:nvGrpSpPr>
        <p:grpSpPr>
          <a:xfrm>
            <a:off x="497636" y="4936870"/>
            <a:ext cx="5383302" cy="1281936"/>
            <a:chOff x="497636" y="5137391"/>
            <a:chExt cx="5383302" cy="1281936"/>
          </a:xfrm>
        </p:grpSpPr>
        <p:pic>
          <p:nvPicPr>
            <p:cNvPr id="111" name="그림 110">
              <a:extLst>
                <a:ext uri="{FF2B5EF4-FFF2-40B4-BE49-F238E27FC236}">
                  <a16:creationId xmlns:a16="http://schemas.microsoft.com/office/drawing/2014/main" id="{49BD88FC-5930-44C2-A5F6-B20AB4B47EC8}"/>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653107" y="5258440"/>
              <a:ext cx="522969" cy="662596"/>
            </a:xfrm>
            <a:prstGeom prst="rect">
              <a:avLst/>
            </a:prstGeom>
          </p:spPr>
        </p:pic>
        <p:sp>
          <p:nvSpPr>
            <p:cNvPr id="112" name="직사각형 111">
              <a:extLst>
                <a:ext uri="{FF2B5EF4-FFF2-40B4-BE49-F238E27FC236}">
                  <a16:creationId xmlns:a16="http://schemas.microsoft.com/office/drawing/2014/main" id="{E91EF0DA-B90F-4308-9BFA-2F6F44B585D8}"/>
                </a:ext>
              </a:extLst>
            </p:cNvPr>
            <p:cNvSpPr/>
            <p:nvPr/>
          </p:nvSpPr>
          <p:spPr>
            <a:xfrm>
              <a:off x="814474" y="5546363"/>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3" name="TextBox 112">
              <a:extLst>
                <a:ext uri="{FF2B5EF4-FFF2-40B4-BE49-F238E27FC236}">
                  <a16:creationId xmlns:a16="http://schemas.microsoft.com/office/drawing/2014/main" id="{0D7E2093-B76B-409D-9820-9FB7E3391235}"/>
                </a:ext>
              </a:extLst>
            </p:cNvPr>
            <p:cNvSpPr txBox="1"/>
            <p:nvPr/>
          </p:nvSpPr>
          <p:spPr>
            <a:xfrm>
              <a:off x="814474" y="5382536"/>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Acan</a:t>
              </a:r>
              <a:endParaRPr lang="ko-KR" altLang="en-US" sz="667" i="1" dirty="0">
                <a:solidFill>
                  <a:schemeClr val="bg1"/>
                </a:solidFill>
                <a:latin typeface="Arial" panose="020B0604020202020204" pitchFamily="34" charset="0"/>
                <a:cs typeface="Arial" panose="020B0604020202020204" pitchFamily="34" charset="0"/>
              </a:endParaRPr>
            </a:p>
          </p:txBody>
        </p:sp>
        <p:pic>
          <p:nvPicPr>
            <p:cNvPr id="114" name="그림 113">
              <a:extLst>
                <a:ext uri="{FF2B5EF4-FFF2-40B4-BE49-F238E27FC236}">
                  <a16:creationId xmlns:a16="http://schemas.microsoft.com/office/drawing/2014/main" id="{0497CEBF-06D2-4EF4-A76A-C2A4E3DA67F6}"/>
                </a:ext>
              </a:extLst>
            </p:cNvPr>
            <p:cNvPicPr>
              <a:picLocks noChangeAspect="1"/>
            </p:cNvPicPr>
            <p:nvPr/>
          </p:nvPicPr>
          <p:blipFill>
            <a:blip r:embed="rId14"/>
            <a:stretch>
              <a:fillRect/>
            </a:stretch>
          </p:blipFill>
          <p:spPr>
            <a:xfrm>
              <a:off x="4871437" y="5255853"/>
              <a:ext cx="506682" cy="643345"/>
            </a:xfrm>
            <a:prstGeom prst="rect">
              <a:avLst/>
            </a:prstGeom>
          </p:spPr>
        </p:pic>
        <p:sp>
          <p:nvSpPr>
            <p:cNvPr id="115" name="직사각형 114">
              <a:extLst>
                <a:ext uri="{FF2B5EF4-FFF2-40B4-BE49-F238E27FC236}">
                  <a16:creationId xmlns:a16="http://schemas.microsoft.com/office/drawing/2014/main" id="{0F64464D-530D-4CB3-9DC2-26D825C2B5AC}"/>
                </a:ext>
              </a:extLst>
            </p:cNvPr>
            <p:cNvSpPr/>
            <p:nvPr/>
          </p:nvSpPr>
          <p:spPr>
            <a:xfrm>
              <a:off x="5040931" y="5569692"/>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16" name="TextBox 115">
              <a:extLst>
                <a:ext uri="{FF2B5EF4-FFF2-40B4-BE49-F238E27FC236}">
                  <a16:creationId xmlns:a16="http://schemas.microsoft.com/office/drawing/2014/main" id="{7AB636F8-4BD2-4AC9-93BB-A0FA50E58879}"/>
                </a:ext>
              </a:extLst>
            </p:cNvPr>
            <p:cNvSpPr txBox="1"/>
            <p:nvPr/>
          </p:nvSpPr>
          <p:spPr>
            <a:xfrm>
              <a:off x="5005536" y="5343270"/>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Gapdh</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17" name="TextBox 116">
              <a:extLst>
                <a:ext uri="{FF2B5EF4-FFF2-40B4-BE49-F238E27FC236}">
                  <a16:creationId xmlns:a16="http://schemas.microsoft.com/office/drawing/2014/main" id="{7D2AE6E2-3406-4C42-AFE0-925FD8EE1236}"/>
                </a:ext>
              </a:extLst>
            </p:cNvPr>
            <p:cNvSpPr txBox="1"/>
            <p:nvPr/>
          </p:nvSpPr>
          <p:spPr>
            <a:xfrm>
              <a:off x="4354207" y="5353225"/>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Col2a1</a:t>
              </a:r>
              <a:endParaRPr lang="ko-KR" altLang="en-US" sz="667" i="1" dirty="0">
                <a:solidFill>
                  <a:schemeClr val="bg1"/>
                </a:solidFill>
                <a:latin typeface="Arial" panose="020B0604020202020204" pitchFamily="34" charset="0"/>
                <a:cs typeface="Arial" panose="020B0604020202020204" pitchFamily="34" charset="0"/>
              </a:endParaRPr>
            </a:p>
          </p:txBody>
        </p:sp>
        <p:pic>
          <p:nvPicPr>
            <p:cNvPr id="118" name="그림 117">
              <a:extLst>
                <a:ext uri="{FF2B5EF4-FFF2-40B4-BE49-F238E27FC236}">
                  <a16:creationId xmlns:a16="http://schemas.microsoft.com/office/drawing/2014/main" id="{B0F08B40-CC32-42A4-B1AE-AA2B30A37A48}"/>
                </a:ext>
              </a:extLst>
            </p:cNvPr>
            <p:cNvPicPr>
              <a:picLocks noChangeAspect="1"/>
            </p:cNvPicPr>
            <p:nvPr/>
          </p:nvPicPr>
          <p:blipFill rotWithShape="1">
            <a:blip r:embed="rId15">
              <a:extLst>
                <a:ext uri="{28A0092B-C50C-407E-A947-70E740481C1C}">
                  <a14:useLocalDpi xmlns:a14="http://schemas.microsoft.com/office/drawing/2010/main"/>
                </a:ext>
              </a:extLst>
            </a:blip>
            <a:srcRect/>
            <a:stretch/>
          </p:blipFill>
          <p:spPr>
            <a:xfrm>
              <a:off x="2795662" y="5255853"/>
              <a:ext cx="1975420" cy="643345"/>
            </a:xfrm>
            <a:prstGeom prst="rect">
              <a:avLst/>
            </a:prstGeom>
          </p:spPr>
        </p:pic>
        <p:sp>
          <p:nvSpPr>
            <p:cNvPr id="119" name="직사각형 118">
              <a:extLst>
                <a:ext uri="{FF2B5EF4-FFF2-40B4-BE49-F238E27FC236}">
                  <a16:creationId xmlns:a16="http://schemas.microsoft.com/office/drawing/2014/main" id="{8E4D69A2-7F74-465B-A2D9-EC77F7BD38C8}"/>
                </a:ext>
              </a:extLst>
            </p:cNvPr>
            <p:cNvSpPr/>
            <p:nvPr/>
          </p:nvSpPr>
          <p:spPr>
            <a:xfrm>
              <a:off x="4239301" y="5632938"/>
              <a:ext cx="373877" cy="1527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95" dirty="0"/>
            </a:p>
          </p:txBody>
        </p:sp>
        <p:sp>
          <p:nvSpPr>
            <p:cNvPr id="120" name="TextBox 119">
              <a:extLst>
                <a:ext uri="{FF2B5EF4-FFF2-40B4-BE49-F238E27FC236}">
                  <a16:creationId xmlns:a16="http://schemas.microsoft.com/office/drawing/2014/main" id="{59951FDD-B33B-43DC-BCAC-FC643500283A}"/>
                </a:ext>
              </a:extLst>
            </p:cNvPr>
            <p:cNvSpPr txBox="1"/>
            <p:nvPr/>
          </p:nvSpPr>
          <p:spPr>
            <a:xfrm>
              <a:off x="4281990" y="5343270"/>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Sox9</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21" name="직사각형 120">
              <a:extLst>
                <a:ext uri="{FF2B5EF4-FFF2-40B4-BE49-F238E27FC236}">
                  <a16:creationId xmlns:a16="http://schemas.microsoft.com/office/drawing/2014/main" id="{6B23470E-6CDA-4184-88E9-E4C2E2B4D560}"/>
                </a:ext>
              </a:extLst>
            </p:cNvPr>
            <p:cNvSpPr/>
            <p:nvPr/>
          </p:nvSpPr>
          <p:spPr>
            <a:xfrm>
              <a:off x="3853121" y="5514166"/>
              <a:ext cx="373877" cy="1527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22" name="TextBox 121">
              <a:extLst>
                <a:ext uri="{FF2B5EF4-FFF2-40B4-BE49-F238E27FC236}">
                  <a16:creationId xmlns:a16="http://schemas.microsoft.com/office/drawing/2014/main" id="{F4C225FA-32B5-4BB2-BA5A-028D8D26817F}"/>
                </a:ext>
              </a:extLst>
            </p:cNvPr>
            <p:cNvSpPr txBox="1"/>
            <p:nvPr/>
          </p:nvSpPr>
          <p:spPr>
            <a:xfrm>
              <a:off x="3897205" y="5343270"/>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Matn3</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23" name="직사각형 122">
              <a:extLst>
                <a:ext uri="{FF2B5EF4-FFF2-40B4-BE49-F238E27FC236}">
                  <a16:creationId xmlns:a16="http://schemas.microsoft.com/office/drawing/2014/main" id="{32679D3E-DFB4-47E8-8B42-D296B2C7731E}"/>
                </a:ext>
              </a:extLst>
            </p:cNvPr>
            <p:cNvSpPr/>
            <p:nvPr/>
          </p:nvSpPr>
          <p:spPr>
            <a:xfrm>
              <a:off x="3450759" y="5504569"/>
              <a:ext cx="373877" cy="1527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24" name="TextBox 123">
              <a:extLst>
                <a:ext uri="{FF2B5EF4-FFF2-40B4-BE49-F238E27FC236}">
                  <a16:creationId xmlns:a16="http://schemas.microsoft.com/office/drawing/2014/main" id="{F795CA9F-9B3A-4672-AC9F-0227DD449E83}"/>
                </a:ext>
              </a:extLst>
            </p:cNvPr>
            <p:cNvSpPr txBox="1"/>
            <p:nvPr/>
          </p:nvSpPr>
          <p:spPr>
            <a:xfrm>
              <a:off x="3488814" y="5343270"/>
              <a:ext cx="408391"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Lect1</a:t>
              </a:r>
              <a:endParaRPr lang="ko-KR" altLang="en-US" sz="667" i="1" dirty="0">
                <a:solidFill>
                  <a:schemeClr val="bg1"/>
                </a:solidFill>
                <a:latin typeface="Arial" panose="020B0604020202020204" pitchFamily="34" charset="0"/>
                <a:cs typeface="Arial" panose="020B0604020202020204" pitchFamily="34" charset="0"/>
              </a:endParaRPr>
            </a:p>
          </p:txBody>
        </p:sp>
        <p:pic>
          <p:nvPicPr>
            <p:cNvPr id="125" name="그림 124">
              <a:extLst>
                <a:ext uri="{FF2B5EF4-FFF2-40B4-BE49-F238E27FC236}">
                  <a16:creationId xmlns:a16="http://schemas.microsoft.com/office/drawing/2014/main" id="{DB169EF2-2F8A-4343-9663-2A1261A9F3E2}"/>
                </a:ext>
              </a:extLst>
            </p:cNvPr>
            <p:cNvPicPr>
              <a:picLocks noChangeAspect="1"/>
            </p:cNvPicPr>
            <p:nvPr/>
          </p:nvPicPr>
          <p:blipFill rotWithShape="1">
            <a:blip r:embed="rId16">
              <a:extLst>
                <a:ext uri="{28A0092B-C50C-407E-A947-70E740481C1C}">
                  <a14:useLocalDpi xmlns:a14="http://schemas.microsoft.com/office/drawing/2010/main"/>
                </a:ext>
              </a:extLst>
            </a:blip>
            <a:srcRect/>
            <a:stretch/>
          </p:blipFill>
          <p:spPr>
            <a:xfrm>
              <a:off x="1274975" y="5258440"/>
              <a:ext cx="1397127" cy="652240"/>
            </a:xfrm>
            <a:prstGeom prst="rect">
              <a:avLst/>
            </a:prstGeom>
          </p:spPr>
        </p:pic>
        <p:sp>
          <p:nvSpPr>
            <p:cNvPr id="126" name="직사각형 125">
              <a:extLst>
                <a:ext uri="{FF2B5EF4-FFF2-40B4-BE49-F238E27FC236}">
                  <a16:creationId xmlns:a16="http://schemas.microsoft.com/office/drawing/2014/main" id="{39A7DFD8-9FAF-4075-A8CB-770650FC99BD}"/>
                </a:ext>
              </a:extLst>
            </p:cNvPr>
            <p:cNvSpPr/>
            <p:nvPr/>
          </p:nvSpPr>
          <p:spPr>
            <a:xfrm>
              <a:off x="1416011" y="5544836"/>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27" name="TextBox 126">
              <a:extLst>
                <a:ext uri="{FF2B5EF4-FFF2-40B4-BE49-F238E27FC236}">
                  <a16:creationId xmlns:a16="http://schemas.microsoft.com/office/drawing/2014/main" id="{62118F2B-83EB-4656-978F-B6397F9C079D}"/>
                </a:ext>
              </a:extLst>
            </p:cNvPr>
            <p:cNvSpPr txBox="1"/>
            <p:nvPr/>
          </p:nvSpPr>
          <p:spPr>
            <a:xfrm>
              <a:off x="1390234" y="5382536"/>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Col2a1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28" name="직사각형 127">
              <a:extLst>
                <a:ext uri="{FF2B5EF4-FFF2-40B4-BE49-F238E27FC236}">
                  <a16:creationId xmlns:a16="http://schemas.microsoft.com/office/drawing/2014/main" id="{F3C5B015-93D7-4E16-A335-23F8F1188AF9}"/>
                </a:ext>
              </a:extLst>
            </p:cNvPr>
            <p:cNvSpPr/>
            <p:nvPr/>
          </p:nvSpPr>
          <p:spPr>
            <a:xfrm>
              <a:off x="2025490" y="5530711"/>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29" name="TextBox 128">
              <a:extLst>
                <a:ext uri="{FF2B5EF4-FFF2-40B4-BE49-F238E27FC236}">
                  <a16:creationId xmlns:a16="http://schemas.microsoft.com/office/drawing/2014/main" id="{8E8AF86F-1514-4D92-9360-48266A8CB014}"/>
                </a:ext>
              </a:extLst>
            </p:cNvPr>
            <p:cNvSpPr txBox="1"/>
            <p:nvPr/>
          </p:nvSpPr>
          <p:spPr>
            <a:xfrm>
              <a:off x="2014734" y="5382536"/>
              <a:ext cx="583704"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Col9a1</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30" name="직사각형 129">
              <a:extLst>
                <a:ext uri="{FF2B5EF4-FFF2-40B4-BE49-F238E27FC236}">
                  <a16:creationId xmlns:a16="http://schemas.microsoft.com/office/drawing/2014/main" id="{AC9D33BE-97CF-4DCF-AD80-7C6DF8E6E57C}"/>
                </a:ext>
              </a:extLst>
            </p:cNvPr>
            <p:cNvSpPr/>
            <p:nvPr/>
          </p:nvSpPr>
          <p:spPr>
            <a:xfrm>
              <a:off x="2350788" y="5555577"/>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31" name="TextBox 130">
              <a:extLst>
                <a:ext uri="{FF2B5EF4-FFF2-40B4-BE49-F238E27FC236}">
                  <a16:creationId xmlns:a16="http://schemas.microsoft.com/office/drawing/2014/main" id="{EC4BC602-BA17-4475-ACE2-F49E3D37BBE6}"/>
                </a:ext>
              </a:extLst>
            </p:cNvPr>
            <p:cNvSpPr txBox="1"/>
            <p:nvPr/>
          </p:nvSpPr>
          <p:spPr>
            <a:xfrm>
              <a:off x="2334151" y="5382536"/>
              <a:ext cx="427506"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Fmod</a:t>
              </a:r>
              <a:endParaRPr lang="ko-KR" altLang="en-US" sz="667" i="1" dirty="0">
                <a:solidFill>
                  <a:schemeClr val="bg1"/>
                </a:solidFill>
                <a:latin typeface="Arial" panose="020B0604020202020204" pitchFamily="34" charset="0"/>
                <a:cs typeface="Arial" panose="020B0604020202020204" pitchFamily="34" charset="0"/>
              </a:endParaRPr>
            </a:p>
          </p:txBody>
        </p:sp>
        <p:pic>
          <p:nvPicPr>
            <p:cNvPr id="132" name="그림 131">
              <a:extLst>
                <a:ext uri="{FF2B5EF4-FFF2-40B4-BE49-F238E27FC236}">
                  <a16:creationId xmlns:a16="http://schemas.microsoft.com/office/drawing/2014/main" id="{5F89F7C4-C763-4A43-9633-37FB823A9FE4}"/>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2565" t="21991" r="1732" b="21491"/>
            <a:stretch/>
          </p:blipFill>
          <p:spPr>
            <a:xfrm>
              <a:off x="637116" y="5998862"/>
              <a:ext cx="2539883" cy="367809"/>
            </a:xfrm>
            <a:prstGeom prst="rect">
              <a:avLst/>
            </a:prstGeom>
          </p:spPr>
        </p:pic>
        <p:sp>
          <p:nvSpPr>
            <p:cNvPr id="133" name="직사각형 132">
              <a:extLst>
                <a:ext uri="{FF2B5EF4-FFF2-40B4-BE49-F238E27FC236}">
                  <a16:creationId xmlns:a16="http://schemas.microsoft.com/office/drawing/2014/main" id="{FEABD69E-4032-4A24-AAEA-4660E532FAFF}"/>
                </a:ext>
              </a:extLst>
            </p:cNvPr>
            <p:cNvSpPr/>
            <p:nvPr/>
          </p:nvSpPr>
          <p:spPr>
            <a:xfrm>
              <a:off x="1545672" y="6187365"/>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34" name="직사각형 133">
              <a:extLst>
                <a:ext uri="{FF2B5EF4-FFF2-40B4-BE49-F238E27FC236}">
                  <a16:creationId xmlns:a16="http://schemas.microsoft.com/office/drawing/2014/main" id="{BD87E001-0A6F-4966-8428-5AC3D3AFCCB9}"/>
                </a:ext>
              </a:extLst>
            </p:cNvPr>
            <p:cNvSpPr/>
            <p:nvPr/>
          </p:nvSpPr>
          <p:spPr>
            <a:xfrm>
              <a:off x="683903" y="6155047"/>
              <a:ext cx="328206" cy="12830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67" dirty="0"/>
            </a:p>
          </p:txBody>
        </p:sp>
        <p:sp>
          <p:nvSpPr>
            <p:cNvPr id="135" name="TextBox 134">
              <a:extLst>
                <a:ext uri="{FF2B5EF4-FFF2-40B4-BE49-F238E27FC236}">
                  <a16:creationId xmlns:a16="http://schemas.microsoft.com/office/drawing/2014/main" id="{4EB508E3-4A33-4994-81B8-1EEDABF1E307}"/>
                </a:ext>
              </a:extLst>
            </p:cNvPr>
            <p:cNvSpPr txBox="1"/>
            <p:nvPr/>
          </p:nvSpPr>
          <p:spPr>
            <a:xfrm>
              <a:off x="1526324" y="5997237"/>
              <a:ext cx="537383"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Mmp13</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36" name="TextBox 135">
              <a:extLst>
                <a:ext uri="{FF2B5EF4-FFF2-40B4-BE49-F238E27FC236}">
                  <a16:creationId xmlns:a16="http://schemas.microsoft.com/office/drawing/2014/main" id="{8B840420-0CD8-482C-AD1D-28A23BBAFD6A}"/>
                </a:ext>
              </a:extLst>
            </p:cNvPr>
            <p:cNvSpPr txBox="1"/>
            <p:nvPr/>
          </p:nvSpPr>
          <p:spPr>
            <a:xfrm>
              <a:off x="745565" y="5997237"/>
              <a:ext cx="408391" cy="194990"/>
            </a:xfrm>
            <a:prstGeom prst="rect">
              <a:avLst/>
            </a:prstGeom>
            <a:noFill/>
          </p:spPr>
          <p:txBody>
            <a:bodyPr wrap="square" rtlCol="0">
              <a:spAutoFit/>
            </a:bodyPr>
            <a:lstStyle/>
            <a:p>
              <a:r>
                <a:rPr lang="en-US" altLang="ko-KR" sz="667" i="1" dirty="0">
                  <a:solidFill>
                    <a:schemeClr val="bg1"/>
                  </a:solidFill>
                  <a:latin typeface="Arial" panose="020B0604020202020204" pitchFamily="34" charset="0"/>
                  <a:cs typeface="Arial" panose="020B0604020202020204" pitchFamily="34" charset="0"/>
                </a:rPr>
                <a:t>Alpl</a:t>
              </a:r>
              <a:endParaRPr lang="ko-KR" altLang="en-US" sz="667" i="1" dirty="0">
                <a:solidFill>
                  <a:schemeClr val="bg1"/>
                </a:solidFill>
                <a:latin typeface="Arial" panose="020B0604020202020204" pitchFamily="34" charset="0"/>
                <a:cs typeface="Arial" panose="020B0604020202020204" pitchFamily="34" charset="0"/>
              </a:endParaRPr>
            </a:p>
          </p:txBody>
        </p:sp>
        <p:sp>
          <p:nvSpPr>
            <p:cNvPr id="144" name="직사각형 143">
              <a:extLst>
                <a:ext uri="{FF2B5EF4-FFF2-40B4-BE49-F238E27FC236}">
                  <a16:creationId xmlns:a16="http://schemas.microsoft.com/office/drawing/2014/main" id="{195C1FEA-6441-45F5-A384-7E8D8F9BEB51}"/>
                </a:ext>
              </a:extLst>
            </p:cNvPr>
            <p:cNvSpPr/>
            <p:nvPr/>
          </p:nvSpPr>
          <p:spPr>
            <a:xfrm>
              <a:off x="497636" y="5137391"/>
              <a:ext cx="5383302" cy="1281936"/>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49" name="그룹 148">
            <a:extLst>
              <a:ext uri="{FF2B5EF4-FFF2-40B4-BE49-F238E27FC236}">
                <a16:creationId xmlns:a16="http://schemas.microsoft.com/office/drawing/2014/main" id="{1A75D1BC-D5DD-4218-A940-C7466A915266}"/>
              </a:ext>
            </a:extLst>
          </p:cNvPr>
          <p:cNvGrpSpPr/>
          <p:nvPr/>
        </p:nvGrpSpPr>
        <p:grpSpPr>
          <a:xfrm>
            <a:off x="3282769" y="973303"/>
            <a:ext cx="2778553" cy="1138980"/>
            <a:chOff x="3282769" y="973303"/>
            <a:chExt cx="2778553" cy="1138980"/>
          </a:xfrm>
        </p:grpSpPr>
        <p:sp>
          <p:nvSpPr>
            <p:cNvPr id="140" name="TextBox 139">
              <a:extLst>
                <a:ext uri="{FF2B5EF4-FFF2-40B4-BE49-F238E27FC236}">
                  <a16:creationId xmlns:a16="http://schemas.microsoft.com/office/drawing/2014/main" id="{3C9D18BF-670E-4A30-A9C4-27A41CE19F4B}"/>
                </a:ext>
              </a:extLst>
            </p:cNvPr>
            <p:cNvSpPr txBox="1"/>
            <p:nvPr/>
          </p:nvSpPr>
          <p:spPr>
            <a:xfrm>
              <a:off x="4579142" y="1388904"/>
              <a:ext cx="1482180" cy="307777"/>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Mast4 WT : 235bp</a:t>
              </a:r>
            </a:p>
            <a:p>
              <a:r>
                <a:rPr lang="en-US" altLang="ko-KR" sz="700" dirty="0">
                  <a:latin typeface="Arial" panose="020B0604020202020204" pitchFamily="34" charset="0"/>
                  <a:cs typeface="Arial" panose="020B0604020202020204" pitchFamily="34" charset="0"/>
                </a:rPr>
                <a:t>Mast4 KO : 164bp </a:t>
              </a:r>
              <a:endParaRPr lang="ko-KR" altLang="en-US" sz="700" dirty="0">
                <a:latin typeface="Arial" panose="020B0604020202020204" pitchFamily="34" charset="0"/>
                <a:cs typeface="Arial" panose="020B0604020202020204" pitchFamily="34" charset="0"/>
              </a:endParaRPr>
            </a:p>
          </p:txBody>
        </p:sp>
        <p:grpSp>
          <p:nvGrpSpPr>
            <p:cNvPr id="148" name="그룹 147">
              <a:extLst>
                <a:ext uri="{FF2B5EF4-FFF2-40B4-BE49-F238E27FC236}">
                  <a16:creationId xmlns:a16="http://schemas.microsoft.com/office/drawing/2014/main" id="{3BF5C819-BF35-4EF4-9E04-ADE47C27279D}"/>
                </a:ext>
              </a:extLst>
            </p:cNvPr>
            <p:cNvGrpSpPr/>
            <p:nvPr/>
          </p:nvGrpSpPr>
          <p:grpSpPr>
            <a:xfrm>
              <a:off x="3282769" y="973303"/>
              <a:ext cx="2598169" cy="1138980"/>
              <a:chOff x="610985" y="4793928"/>
              <a:chExt cx="2598169" cy="1138980"/>
            </a:xfrm>
          </p:grpSpPr>
          <p:pic>
            <p:nvPicPr>
              <p:cNvPr id="137" name="그림 136">
                <a:extLst>
                  <a:ext uri="{FF2B5EF4-FFF2-40B4-BE49-F238E27FC236}">
                    <a16:creationId xmlns:a16="http://schemas.microsoft.com/office/drawing/2014/main" id="{5EF3290F-E37E-43EE-8AF9-883DAB37716D}"/>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l="23910" t="25015" r="9335" b="14964"/>
              <a:stretch/>
            </p:blipFill>
            <p:spPr>
              <a:xfrm>
                <a:off x="750122" y="4902938"/>
                <a:ext cx="1122534" cy="911067"/>
              </a:xfrm>
              <a:prstGeom prst="rect">
                <a:avLst/>
              </a:prstGeom>
            </p:spPr>
          </p:pic>
          <p:sp>
            <p:nvSpPr>
              <p:cNvPr id="139" name="직사각형 138">
                <a:extLst>
                  <a:ext uri="{FF2B5EF4-FFF2-40B4-BE49-F238E27FC236}">
                    <a16:creationId xmlns:a16="http://schemas.microsoft.com/office/drawing/2014/main" id="{7A0EB8EE-7649-489F-8F5B-9B02655003E0}"/>
                  </a:ext>
                </a:extLst>
              </p:cNvPr>
              <p:cNvSpPr/>
              <p:nvPr/>
            </p:nvSpPr>
            <p:spPr>
              <a:xfrm>
                <a:off x="1069954" y="5279033"/>
                <a:ext cx="436587" cy="17299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5" name="직사각형 144">
                <a:extLst>
                  <a:ext uri="{FF2B5EF4-FFF2-40B4-BE49-F238E27FC236}">
                    <a16:creationId xmlns:a16="http://schemas.microsoft.com/office/drawing/2014/main" id="{432379E8-66C0-4A1E-9176-5D3FD255F14C}"/>
                  </a:ext>
                </a:extLst>
              </p:cNvPr>
              <p:cNvSpPr/>
              <p:nvPr/>
            </p:nvSpPr>
            <p:spPr>
              <a:xfrm>
                <a:off x="610985" y="4793928"/>
                <a:ext cx="2598169" cy="113898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spTree>
    <p:extLst>
      <p:ext uri="{BB962C8B-B14F-4D97-AF65-F5344CB8AC3E}">
        <p14:creationId xmlns:p14="http://schemas.microsoft.com/office/powerpoint/2010/main" val="30924441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021009B-15CF-4E5F-816F-0339E2FD86BA}"/>
              </a:ext>
            </a:extLst>
          </p:cNvPr>
          <p:cNvSpPr txBox="1"/>
          <p:nvPr/>
        </p:nvSpPr>
        <p:spPr>
          <a:xfrm>
            <a:off x="4797992" y="344488"/>
            <a:ext cx="1760418" cy="253916"/>
          </a:xfrm>
          <a:prstGeom prst="rect">
            <a:avLst/>
          </a:prstGeom>
          <a:noFill/>
        </p:spPr>
        <p:txBody>
          <a:bodyPr wrap="none" rtlCol="0">
            <a:spAutoFit/>
          </a:bodyPr>
          <a:lstStyle/>
          <a:p>
            <a:pPr algn="r"/>
            <a:r>
              <a:rPr lang="en-US" altLang="ko-KR" sz="1050" b="1" dirty="0">
                <a:latin typeface="Arial" panose="020B0604020202020204" pitchFamily="34" charset="0"/>
                <a:cs typeface="Arial" panose="020B0604020202020204" pitchFamily="34" charset="0"/>
              </a:rPr>
              <a:t>Mass</a:t>
            </a:r>
            <a:r>
              <a:rPr lang="ko-KR" altLang="en-US" sz="1050" b="1" dirty="0">
                <a:latin typeface="Arial" panose="020B0604020202020204" pitchFamily="34" charset="0"/>
                <a:cs typeface="Arial" panose="020B0604020202020204" pitchFamily="34" charset="0"/>
              </a:rPr>
              <a:t> </a:t>
            </a:r>
            <a:r>
              <a:rPr lang="en-US" altLang="ko-KR" sz="1050" b="1" dirty="0">
                <a:latin typeface="Arial" panose="020B0604020202020204" pitchFamily="34" charset="0"/>
                <a:cs typeface="Arial" panose="020B0604020202020204" pitchFamily="34" charset="0"/>
              </a:rPr>
              <a:t>Spectrometry Data</a:t>
            </a:r>
            <a:endParaRPr lang="ko-KR" altLang="en-US" sz="105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018BE40-1273-46A9-BA52-9CE7D83F68AA}"/>
              </a:ext>
            </a:extLst>
          </p:cNvPr>
          <p:cNvSpPr txBox="1"/>
          <p:nvPr/>
        </p:nvSpPr>
        <p:spPr>
          <a:xfrm>
            <a:off x="365722" y="975574"/>
            <a:ext cx="6192688" cy="246221"/>
          </a:xfrm>
          <a:prstGeom prst="rect">
            <a:avLst/>
          </a:prstGeom>
          <a:noFill/>
          <a:ln>
            <a:solidFill>
              <a:schemeClr val="tx1"/>
            </a:solidFill>
          </a:ln>
        </p:spPr>
        <p:txBody>
          <a:bodyPr wrap="square" rtlCol="0">
            <a:spAutoFit/>
          </a:bodyPr>
          <a:lstStyle/>
          <a:p>
            <a:pPr algn="ctr"/>
            <a:r>
              <a:rPr lang="en-US" altLang="ko-KR" sz="1000" dirty="0">
                <a:latin typeface="Arial" panose="020B0604020202020204" pitchFamily="34" charset="0"/>
                <a:cs typeface="Arial" panose="020B0604020202020204" pitchFamily="34" charset="0"/>
              </a:rPr>
              <a:t>Sox9</a:t>
            </a:r>
            <a:endParaRPr lang="ko-KR" alt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54BA6D2-BA67-4C28-A8B0-66DE979383BF}"/>
              </a:ext>
            </a:extLst>
          </p:cNvPr>
          <p:cNvSpPr txBox="1"/>
          <p:nvPr/>
        </p:nvSpPr>
        <p:spPr>
          <a:xfrm>
            <a:off x="299590" y="1424608"/>
            <a:ext cx="6393296" cy="507831"/>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tr|B4DI77|B4DI77_HUMAN (100%), 49,320.3 Da</a:t>
            </a:r>
          </a:p>
          <a:p>
            <a:r>
              <a:rPr lang="en-US" altLang="ko-KR" sz="900" b="1" dirty="0">
                <a:latin typeface="Arial" panose="020B0604020202020204" pitchFamily="34" charset="0"/>
                <a:cs typeface="Arial" panose="020B0604020202020204" pitchFamily="34" charset="0"/>
              </a:rPr>
              <a:t>cDNA FLJ58176, highly similar to Transcriptional factor SOX-9 OS=Homo sapiens PE=2 SV=1</a:t>
            </a:r>
          </a:p>
          <a:p>
            <a:r>
              <a:rPr lang="en-US" altLang="ko-KR" sz="900" b="1" dirty="0">
                <a:latin typeface="Arial" panose="020B0604020202020204" pitchFamily="34" charset="0"/>
                <a:cs typeface="Arial" panose="020B0604020202020204" pitchFamily="34" charset="0"/>
              </a:rPr>
              <a:t>31 exclusive unique peptides, 73 exclusive unique spectra, 437 total spectra, 257/445 amino acids (58% coverage)</a:t>
            </a:r>
            <a:endParaRPr lang="ko-KR" altLang="en-US" sz="900" b="1" dirty="0">
              <a:latin typeface="Arial" panose="020B0604020202020204" pitchFamily="34" charset="0"/>
              <a:cs typeface="Arial" panose="020B0604020202020204" pitchFamily="34" charset="0"/>
            </a:endParaRPr>
          </a:p>
        </p:txBody>
      </p:sp>
      <p:sp>
        <p:nvSpPr>
          <p:cNvPr id="8" name="Rectangle 1">
            <a:extLst>
              <a:ext uri="{FF2B5EF4-FFF2-40B4-BE49-F238E27FC236}">
                <a16:creationId xmlns:a16="http://schemas.microsoft.com/office/drawing/2014/main" id="{AA2050FA-CA1C-4F07-8516-78C95F5AA5E7}"/>
              </a:ext>
            </a:extLst>
          </p:cNvPr>
          <p:cNvSpPr>
            <a:spLocks noChangeArrowheads="1"/>
          </p:cNvSpPr>
          <p:nvPr/>
        </p:nvSpPr>
        <p:spPr bwMode="auto">
          <a:xfrm>
            <a:off x="728011" y="2095144"/>
            <a:ext cx="5509301" cy="1384995"/>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 mnlldpfmkm tdeqek</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glsg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apspt</a:t>
            </a:r>
            <a:r>
              <a:rPr kumimoji="0" lang="ko-KR" altLang="ko-KR" sz="1000" b="0" i="0" u="none" strike="noStrike" cap="all" normalizeH="0" dirty="0">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seds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agspcpsgsg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sdtentrpqe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ntfpk</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gepdl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61 k</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keseedkfp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vcireavsqv</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lkgydwtlvp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pvr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vngssk</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nkphvk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rp</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af</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vwaqaar</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121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rkladqyphl</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hnaelsk</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tlg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klwr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llnese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krpfveeaer</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lrvqhk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kdhp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dykyqpr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rr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181 </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vkngqaeae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eateqthi</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naifk</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alqad</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sphsssgmse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vhspgehsgq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sqgpptpptt</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241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pk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tdvqpgka</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dlkregrplp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eggrqppidf</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dvdigelss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dvisnietfd</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vnefdqylpp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301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nghpgvpath</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gqvtytgsyg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isstaatpas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aghvwmskqq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apppppqqpp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qappapqapp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361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qpqaappqqp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aappqqpqah</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tlttlssepg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qsqrthikte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qlspshyseq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qqhspqqiay</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421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spfnlphysp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syppitr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sqy</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dytdhqnsss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yyshaagqgt</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glystfty</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paqrp</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ytpi</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481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adtsgvpsip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q</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t</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h</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pqhweq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pvytqltrp</a:t>
            </a:r>
            <a:r>
              <a:rPr kumimoji="0" lang="ko-KR" altLang="ko-KR" sz="500" b="0" i="0" u="none" strike="noStrike" cap="all" normalizeH="0" dirty="0">
                <a:ln>
                  <a:noFill/>
                </a:ln>
                <a:solidFill>
                  <a:schemeClr val="tx1"/>
                </a:solidFill>
                <a:effectLst/>
                <a:latin typeface="Courier New" panose="02070309020205020404" pitchFamily="49" charset="0"/>
                <a:cs typeface="Courier New" panose="02070309020205020404" pitchFamily="49" charset="0"/>
              </a:rPr>
              <a:t> </a:t>
            </a:r>
            <a:endParaRPr kumimoji="0" lang="ko-KR" altLang="ko-KR" sz="2000" b="0" i="0" u="none" strike="noStrike" cap="all" normalizeH="0" dirty="0">
              <a:ln>
                <a:noFill/>
              </a:ln>
              <a:solidFill>
                <a:schemeClr val="tx1"/>
              </a:solidFill>
              <a:effectLst/>
              <a:latin typeface="Courier New" panose="02070309020205020404" pitchFamily="49" charset="0"/>
              <a:cs typeface="Courier New" panose="02070309020205020404" pitchFamily="49" charset="0"/>
            </a:endParaRPr>
          </a:p>
        </p:txBody>
      </p:sp>
      <p:pic>
        <p:nvPicPr>
          <p:cNvPr id="9" name="그림 8">
            <a:extLst>
              <a:ext uri="{FF2B5EF4-FFF2-40B4-BE49-F238E27FC236}">
                <a16:creationId xmlns:a16="http://schemas.microsoft.com/office/drawing/2014/main" id="{42784568-38CF-497A-B519-E18F27B8558D}"/>
              </a:ext>
            </a:extLst>
          </p:cNvPr>
          <p:cNvPicPr>
            <a:picLocks noChangeAspect="1"/>
          </p:cNvPicPr>
          <p:nvPr/>
        </p:nvPicPr>
        <p:blipFill rotWithShape="1">
          <a:blip r:embed="rId2"/>
          <a:srcRect l="22902" t="11219" r="50842" b="42963"/>
          <a:stretch/>
        </p:blipFill>
        <p:spPr>
          <a:xfrm>
            <a:off x="460337" y="3872880"/>
            <a:ext cx="5922430" cy="3312368"/>
          </a:xfrm>
          <a:prstGeom prst="rect">
            <a:avLst/>
          </a:prstGeom>
        </p:spPr>
      </p:pic>
      <p:sp>
        <p:nvSpPr>
          <p:cNvPr id="10" name="TextBox 9">
            <a:extLst>
              <a:ext uri="{FF2B5EF4-FFF2-40B4-BE49-F238E27FC236}">
                <a16:creationId xmlns:a16="http://schemas.microsoft.com/office/drawing/2014/main" id="{CDD264D2-9B5D-44F1-B6B1-6DA3967EE563}"/>
              </a:ext>
            </a:extLst>
          </p:cNvPr>
          <p:cNvSpPr txBox="1"/>
          <p:nvPr/>
        </p:nvSpPr>
        <p:spPr>
          <a:xfrm>
            <a:off x="828310" y="7634793"/>
            <a:ext cx="5374828" cy="246221"/>
          </a:xfrm>
          <a:prstGeom prst="rect">
            <a:avLst/>
          </a:prstGeom>
          <a:noFill/>
        </p:spPr>
        <p:txBody>
          <a:bodyPr wrap="square" rtlCol="0">
            <a:spAutoFit/>
          </a:bodyPr>
          <a:lstStyle/>
          <a:p>
            <a:r>
              <a:rPr lang="en-US" altLang="ko-KR" sz="1000" dirty="0">
                <a:latin typeface="Arial" panose="020B0604020202020204" pitchFamily="34" charset="0"/>
                <a:cs typeface="Arial" panose="020B0604020202020204" pitchFamily="34" charset="0"/>
              </a:rPr>
              <a:t>Total p-peptide / peptide = 23/437 (5.26%) </a:t>
            </a:r>
            <a:endParaRPr lang="ko-KR" altLang="en-US" sz="1000" dirty="0">
              <a:latin typeface="Arial" panose="020B0604020202020204" pitchFamily="34" charset="0"/>
              <a:cs typeface="Arial" panose="020B0604020202020204" pitchFamily="34" charset="0"/>
            </a:endParaRPr>
          </a:p>
        </p:txBody>
      </p:sp>
      <p:sp>
        <p:nvSpPr>
          <p:cNvPr id="11" name="직사각형 10">
            <a:extLst>
              <a:ext uri="{FF2B5EF4-FFF2-40B4-BE49-F238E27FC236}">
                <a16:creationId xmlns:a16="http://schemas.microsoft.com/office/drawing/2014/main" id="{E2EEE5B1-17D0-485F-9775-E46CCF8F7BCF}"/>
              </a:ext>
            </a:extLst>
          </p:cNvPr>
          <p:cNvSpPr/>
          <p:nvPr/>
        </p:nvSpPr>
        <p:spPr>
          <a:xfrm>
            <a:off x="836712" y="8086436"/>
            <a:ext cx="5546055" cy="861774"/>
          </a:xfrm>
          <a:prstGeom prst="rect">
            <a:avLst/>
          </a:prstGeom>
        </p:spPr>
        <p:txBody>
          <a:bodyPr wrap="square">
            <a:spAutoFit/>
          </a:bodyPr>
          <a:lstStyle/>
          <a:p>
            <a:r>
              <a:rPr lang="en-US" altLang="ko-KR" sz="1000" dirty="0">
                <a:latin typeface="Arial" panose="020B0604020202020204" pitchFamily="34" charset="0"/>
                <a:cs typeface="Arial" panose="020B0604020202020204" pitchFamily="34" charset="0"/>
              </a:rPr>
              <a:t>P-site  Sequence                                                                                p-</a:t>
            </a:r>
            <a:r>
              <a:rPr lang="en-US" altLang="ko-KR" sz="1000" dirty="0" err="1">
                <a:latin typeface="Arial" panose="020B0604020202020204" pitchFamily="34" charset="0"/>
                <a:cs typeface="Arial" panose="020B0604020202020204" pitchFamily="34" charset="0"/>
              </a:rPr>
              <a:t>petide</a:t>
            </a:r>
            <a:r>
              <a:rPr lang="en-US" altLang="ko-KR" sz="1000" dirty="0">
                <a:latin typeface="Arial" panose="020B0604020202020204" pitchFamily="34" charset="0"/>
                <a:cs typeface="Arial" panose="020B0604020202020204" pitchFamily="34" charset="0"/>
              </a:rPr>
              <a:t>/</a:t>
            </a:r>
            <a:r>
              <a:rPr lang="en-US" altLang="ko-KR" sz="1000" dirty="0" err="1">
                <a:latin typeface="Arial" panose="020B0604020202020204" pitchFamily="34" charset="0"/>
                <a:cs typeface="Arial" panose="020B0604020202020204" pitchFamily="34" charset="0"/>
              </a:rPr>
              <a:t>petide</a:t>
            </a:r>
            <a:endParaRPr lang="en-US" altLang="ko-KR" sz="1000" dirty="0">
              <a:effectLst/>
              <a:latin typeface="Arial" panose="020B0604020202020204" pitchFamily="34" charset="0"/>
              <a:cs typeface="Arial" panose="020B0604020202020204" pitchFamily="34" charset="0"/>
            </a:endParaRPr>
          </a:p>
          <a:p>
            <a:r>
              <a:rPr lang="en-US" altLang="ko-KR" sz="1000" dirty="0">
                <a:effectLst/>
                <a:latin typeface="Arial" panose="020B0604020202020204" pitchFamily="34" charset="0"/>
                <a:cs typeface="Arial" panose="020B0604020202020204" pitchFamily="34" charset="0"/>
              </a:rPr>
              <a:t>S181   (R)</a:t>
            </a:r>
            <a:r>
              <a:rPr lang="en-US" altLang="ko-KR" sz="1000" dirty="0" err="1">
                <a:effectLst/>
                <a:latin typeface="Arial" panose="020B0604020202020204" pitchFamily="34" charset="0"/>
                <a:cs typeface="Arial" panose="020B0604020202020204" pitchFamily="34" charset="0"/>
              </a:rPr>
              <a:t>K</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VKNGQAEAEEATEQTHISPNAIFK</a:t>
            </a:r>
            <a:r>
              <a:rPr lang="en-US" altLang="ko-KR" sz="1000" dirty="0">
                <a:effectLst/>
                <a:latin typeface="Arial" panose="020B0604020202020204" pitchFamily="34" charset="0"/>
                <a:cs typeface="Arial" panose="020B0604020202020204" pitchFamily="34" charset="0"/>
              </a:rPr>
              <a:t>(A)                          15/37 (40.54%)</a:t>
            </a:r>
          </a:p>
          <a:p>
            <a:r>
              <a:rPr lang="en-US" altLang="ko-KR" sz="1000" dirty="0">
                <a:effectLst/>
                <a:latin typeface="Arial" panose="020B0604020202020204" pitchFamily="34" charset="0"/>
                <a:cs typeface="Arial" panose="020B0604020202020204" pitchFamily="34" charset="0"/>
              </a:rPr>
              <a:t>S199   (R)</a:t>
            </a:r>
            <a:r>
              <a:rPr lang="en-US" altLang="ko-KR" sz="1000" dirty="0" err="1">
                <a:effectLst/>
                <a:latin typeface="Arial" panose="020B0604020202020204" pitchFamily="34" charset="0"/>
                <a:cs typeface="Arial" panose="020B0604020202020204" pitchFamily="34" charset="0"/>
              </a:rPr>
              <a:t>KSVKNGQAEAEEATEQTHI</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PNAIFK</a:t>
            </a:r>
            <a:r>
              <a:rPr lang="en-US" altLang="ko-KR" sz="1000" dirty="0">
                <a:effectLst/>
                <a:latin typeface="Arial" panose="020B0604020202020204" pitchFamily="34" charset="0"/>
                <a:cs typeface="Arial" panose="020B0604020202020204" pitchFamily="34" charset="0"/>
              </a:rPr>
              <a:t>(A)                            5/87 (5.74%)</a:t>
            </a:r>
          </a:p>
          <a:p>
            <a:r>
              <a:rPr lang="en-US" altLang="ko-KR" sz="1000" dirty="0">
                <a:effectLst/>
                <a:latin typeface="Arial" panose="020B0604020202020204" pitchFamily="34" charset="0"/>
                <a:cs typeface="Arial" panose="020B0604020202020204" pitchFamily="34" charset="0"/>
              </a:rPr>
              <a:t>T428   (R)</a:t>
            </a:r>
            <a:r>
              <a:rPr lang="en-US" altLang="ko-KR" sz="1000" dirty="0" err="1">
                <a:effectLst/>
                <a:latin typeface="Arial" panose="020B0604020202020204" pitchFamily="34" charset="0"/>
                <a:cs typeface="Arial" panose="020B0604020202020204" pitchFamily="34" charset="0"/>
              </a:rPr>
              <a:t>PMYTPIADTSGVPSIPQ</a:t>
            </a:r>
            <a:r>
              <a:rPr lang="en-US" altLang="ko-KR" sz="1000" dirty="0" err="1">
                <a:solidFill>
                  <a:srgbClr val="FF0000"/>
                </a:solidFill>
                <a:effectLst/>
                <a:latin typeface="Arial" panose="020B0604020202020204" pitchFamily="34" charset="0"/>
                <a:cs typeface="Arial" panose="020B0604020202020204" pitchFamily="34" charset="0"/>
              </a:rPr>
              <a:t>t</a:t>
            </a:r>
            <a:r>
              <a:rPr lang="en-US" altLang="ko-KR" sz="1000" dirty="0" err="1">
                <a:effectLst/>
                <a:latin typeface="Arial" panose="020B0604020202020204" pitchFamily="34" charset="0"/>
                <a:cs typeface="Arial" panose="020B0604020202020204" pitchFamily="34" charset="0"/>
              </a:rPr>
              <a:t>HSPQHWEQPVYTQLTRP</a:t>
            </a:r>
            <a:r>
              <a:rPr lang="en-US" altLang="ko-KR" sz="1000" dirty="0">
                <a:effectLst/>
                <a:latin typeface="Arial" panose="020B0604020202020204" pitchFamily="34" charset="0"/>
                <a:cs typeface="Arial" panose="020B0604020202020204" pitchFamily="34" charset="0"/>
              </a:rPr>
              <a:t>(-)      2/16 (12.5%)</a:t>
            </a:r>
          </a:p>
          <a:p>
            <a:r>
              <a:rPr lang="en-US" altLang="ko-KR" sz="1000" dirty="0">
                <a:effectLst/>
                <a:latin typeface="Arial" panose="020B0604020202020204" pitchFamily="34" charset="0"/>
                <a:cs typeface="Arial" panose="020B0604020202020204" pitchFamily="34" charset="0"/>
              </a:rPr>
              <a:t>S430   (R)</a:t>
            </a:r>
            <a:r>
              <a:rPr lang="en-US" altLang="ko-KR" sz="1000" dirty="0" err="1">
                <a:effectLst/>
                <a:latin typeface="Arial" panose="020B0604020202020204" pitchFamily="34" charset="0"/>
                <a:cs typeface="Arial" panose="020B0604020202020204" pitchFamily="34" charset="0"/>
              </a:rPr>
              <a:t>PMYTPIADTSGVPSIPQTH</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PQHWEQPVYTQLTRP</a:t>
            </a:r>
            <a:r>
              <a:rPr lang="en-US" altLang="ko-KR" sz="1000" dirty="0">
                <a:effectLst/>
                <a:latin typeface="Arial" panose="020B0604020202020204" pitchFamily="34" charset="0"/>
                <a:cs typeface="Arial" panose="020B0604020202020204" pitchFamily="34" charset="0"/>
              </a:rPr>
              <a:t>(-)      1/16 (6.25%)</a:t>
            </a:r>
          </a:p>
        </p:txBody>
      </p:sp>
    </p:spTree>
    <p:extLst>
      <p:ext uri="{BB962C8B-B14F-4D97-AF65-F5344CB8AC3E}">
        <p14:creationId xmlns:p14="http://schemas.microsoft.com/office/powerpoint/2010/main" val="1986224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021009B-15CF-4E5F-816F-0339E2FD86BA}"/>
              </a:ext>
            </a:extLst>
          </p:cNvPr>
          <p:cNvSpPr txBox="1"/>
          <p:nvPr/>
        </p:nvSpPr>
        <p:spPr>
          <a:xfrm>
            <a:off x="4797992" y="344488"/>
            <a:ext cx="1760418" cy="253916"/>
          </a:xfrm>
          <a:prstGeom prst="rect">
            <a:avLst/>
          </a:prstGeom>
          <a:noFill/>
        </p:spPr>
        <p:txBody>
          <a:bodyPr wrap="none" rtlCol="0">
            <a:spAutoFit/>
          </a:bodyPr>
          <a:lstStyle/>
          <a:p>
            <a:pPr algn="r"/>
            <a:r>
              <a:rPr lang="en-US" altLang="ko-KR" sz="1050" b="1" dirty="0">
                <a:latin typeface="Arial" panose="020B0604020202020204" pitchFamily="34" charset="0"/>
                <a:cs typeface="Arial" panose="020B0604020202020204" pitchFamily="34" charset="0"/>
              </a:rPr>
              <a:t>Mass</a:t>
            </a:r>
            <a:r>
              <a:rPr lang="ko-KR" altLang="en-US" sz="1050" b="1" dirty="0">
                <a:latin typeface="Arial" panose="020B0604020202020204" pitchFamily="34" charset="0"/>
                <a:cs typeface="Arial" panose="020B0604020202020204" pitchFamily="34" charset="0"/>
              </a:rPr>
              <a:t> </a:t>
            </a:r>
            <a:r>
              <a:rPr lang="en-US" altLang="ko-KR" sz="1050" b="1" dirty="0">
                <a:latin typeface="Arial" panose="020B0604020202020204" pitchFamily="34" charset="0"/>
                <a:cs typeface="Arial" panose="020B0604020202020204" pitchFamily="34" charset="0"/>
              </a:rPr>
              <a:t>Spectrometry Data</a:t>
            </a:r>
            <a:endParaRPr lang="ko-KR" altLang="en-US" sz="105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018BE40-1273-46A9-BA52-9CE7D83F68AA}"/>
              </a:ext>
            </a:extLst>
          </p:cNvPr>
          <p:cNvSpPr txBox="1"/>
          <p:nvPr/>
        </p:nvSpPr>
        <p:spPr>
          <a:xfrm>
            <a:off x="365722" y="975574"/>
            <a:ext cx="6192688" cy="246221"/>
          </a:xfrm>
          <a:prstGeom prst="rect">
            <a:avLst/>
          </a:prstGeom>
          <a:noFill/>
          <a:ln>
            <a:solidFill>
              <a:schemeClr val="tx1"/>
            </a:solidFill>
          </a:ln>
        </p:spPr>
        <p:txBody>
          <a:bodyPr wrap="square" rtlCol="0">
            <a:spAutoFit/>
          </a:bodyPr>
          <a:lstStyle/>
          <a:p>
            <a:pPr algn="ctr"/>
            <a:r>
              <a:rPr lang="en-US" altLang="ko-KR" sz="1000" dirty="0">
                <a:latin typeface="Arial" panose="020B0604020202020204" pitchFamily="34" charset="0"/>
                <a:cs typeface="Arial" panose="020B0604020202020204" pitchFamily="34" charset="0"/>
              </a:rPr>
              <a:t>Sox9 + Mast4</a:t>
            </a:r>
            <a:endParaRPr lang="ko-KR" alt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554BA6D2-BA67-4C28-A8B0-66DE979383BF}"/>
              </a:ext>
            </a:extLst>
          </p:cNvPr>
          <p:cNvSpPr txBox="1"/>
          <p:nvPr/>
        </p:nvSpPr>
        <p:spPr>
          <a:xfrm>
            <a:off x="299590" y="1424608"/>
            <a:ext cx="6393296" cy="507831"/>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tr|B4DI77|B4DI77_HUMAN (100%), 49,320.3 Da</a:t>
            </a:r>
          </a:p>
          <a:p>
            <a:r>
              <a:rPr lang="en-US" altLang="ko-KR" sz="900" b="1" dirty="0">
                <a:latin typeface="Arial" panose="020B0604020202020204" pitchFamily="34" charset="0"/>
                <a:cs typeface="Arial" panose="020B0604020202020204" pitchFamily="34" charset="0"/>
              </a:rPr>
              <a:t>cDNA FLJ58176, highly similar to Transcriptional factor SOX-9 OS=Homo sapiens PE=2 SV=1</a:t>
            </a:r>
          </a:p>
          <a:p>
            <a:r>
              <a:rPr lang="en-US" altLang="ko-KR" sz="900" b="1" dirty="0">
                <a:latin typeface="Arial" panose="020B0604020202020204" pitchFamily="34" charset="0"/>
                <a:cs typeface="Arial" panose="020B0604020202020204" pitchFamily="34" charset="0"/>
              </a:rPr>
              <a:t>32 exclusive unique peptides, 77 exclusive unique spectra, 478 total spectra, 265/445 amino acids (60% coverage)</a:t>
            </a:r>
            <a:endParaRPr lang="ko-KR" altLang="en-US" sz="900" b="1" dirty="0">
              <a:latin typeface="Arial" panose="020B0604020202020204" pitchFamily="34" charset="0"/>
              <a:cs typeface="Arial" panose="020B0604020202020204" pitchFamily="34" charset="0"/>
            </a:endParaRPr>
          </a:p>
        </p:txBody>
      </p:sp>
      <p:sp>
        <p:nvSpPr>
          <p:cNvPr id="8" name="Rectangle 1">
            <a:extLst>
              <a:ext uri="{FF2B5EF4-FFF2-40B4-BE49-F238E27FC236}">
                <a16:creationId xmlns:a16="http://schemas.microsoft.com/office/drawing/2014/main" id="{AA2050FA-CA1C-4F07-8516-78C95F5AA5E7}"/>
              </a:ext>
            </a:extLst>
          </p:cNvPr>
          <p:cNvSpPr>
            <a:spLocks noChangeArrowheads="1"/>
          </p:cNvSpPr>
          <p:nvPr/>
        </p:nvSpPr>
        <p:spPr bwMode="auto">
          <a:xfrm>
            <a:off x="728011" y="2095144"/>
            <a:ext cx="5509301" cy="1384995"/>
          </a:xfrm>
          <a:prstGeom prst="rect">
            <a:avLst/>
          </a:prstGeom>
          <a:noFill/>
          <a:ln>
            <a:no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 mnlldpfmkm tdeqek</a:t>
            </a:r>
            <a:r>
              <a:rPr kumimoji="0" lang="ko-KR" altLang="ko-KR" sz="1000" b="0" i="0" u="none" strike="noStrike" cap="all" normalizeH="0" dirty="0">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glsg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apspt</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seds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agspcpsgsg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sdtentrpqe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ntfpk</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gepdl</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61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keseedkfp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vcireavsqv</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lkgydwtlvp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pvrvngssk</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nkphvk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rp</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af</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vwaqaar</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121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rkladqyphl</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hnaelsk</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tlg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klwr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llnese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krpfveeaer</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lr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vqhk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kdhp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dykyqpr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rr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k</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181 </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vkngqaeae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eateqthi</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naifk</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alqad</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sphsssgmse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vhspgehsgq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sqgpptpptt</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241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pk</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tdvqpgka</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dlkregrplp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eggrqppidf</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r</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dvdigelss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dvisnietfd</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vnefdqylpp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301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nghpgvpath</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gqvtytgsyg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isstaatpas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aghvwmskqq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apppppqqpp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qappapqapp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361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qpqaappqqp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aappqqpqah</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tlttlssepg</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qsqrthikte</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qlspshyseq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qqhspqqiay</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421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spfnlphysp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syppitr</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sqy</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dytdhqnsss</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yyshaagqgt</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glystfty</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n</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paqrp</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m</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ytpi</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endParaRPr kumimoji="0" lang="en-US"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481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adtsgvpsip</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qth</a:t>
            </a:r>
            <a:r>
              <a:rPr kumimoji="0" lang="ko-KR" altLang="ko-KR" sz="1000" b="0" i="0" u="none" strike="noStrike" cap="all" normalizeH="0" dirty="0" err="1">
                <a:ln>
                  <a:noFill/>
                </a:ln>
                <a:solidFill>
                  <a:srgbClr val="000000"/>
                </a:solidFill>
                <a:effectLst/>
                <a:highlight>
                  <a:srgbClr val="00FF00"/>
                </a:highlight>
                <a:latin typeface="Courier New" panose="02070309020205020404" pitchFamily="49" charset="0"/>
                <a:ea typeface="Courier New" panose="02070309020205020404" pitchFamily="49" charset="0"/>
                <a:cs typeface="Courier New" panose="02070309020205020404" pitchFamily="49" charset="0"/>
              </a:rPr>
              <a:t>s</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pqhweq</a:t>
            </a:r>
            <a:r>
              <a:rPr kumimoji="0" lang="ko-KR" altLang="ko-KR" sz="1000" b="0" i="0" u="none" strike="noStrike" cap="all" normalizeH="0" dirty="0">
                <a:ln>
                  <a:noFill/>
                </a:ln>
                <a:solidFill>
                  <a:srgbClr val="000000"/>
                </a:solidFill>
                <a:effectLst/>
                <a:latin typeface="Courier New" panose="02070309020205020404" pitchFamily="49" charset="0"/>
                <a:ea typeface="Courier New" panose="02070309020205020404" pitchFamily="49" charset="0"/>
                <a:cs typeface="Courier New" panose="02070309020205020404" pitchFamily="49" charset="0"/>
              </a:rPr>
              <a:t> </a:t>
            </a:r>
            <a:r>
              <a:rPr kumimoji="0" lang="ko-KR" altLang="ko-KR" sz="1000" b="0" i="0" u="none" strike="noStrike" cap="all" normalizeH="0" dirty="0" err="1">
                <a:ln>
                  <a:noFill/>
                </a:ln>
                <a:solidFill>
                  <a:srgbClr val="000000"/>
                </a:solidFill>
                <a:effectLst/>
                <a:highlight>
                  <a:srgbClr val="FFFF00"/>
                </a:highlight>
                <a:latin typeface="Courier New" panose="02070309020205020404" pitchFamily="49" charset="0"/>
                <a:ea typeface="Courier New" panose="02070309020205020404" pitchFamily="49" charset="0"/>
                <a:cs typeface="Courier New" panose="02070309020205020404" pitchFamily="49" charset="0"/>
              </a:rPr>
              <a:t>pvytqltrp</a:t>
            </a:r>
            <a:r>
              <a:rPr kumimoji="0" lang="ko-KR" altLang="ko-KR" sz="500" b="0" i="0" u="none" strike="noStrike" cap="all" normalizeH="0" dirty="0">
                <a:ln>
                  <a:noFill/>
                </a:ln>
                <a:solidFill>
                  <a:schemeClr val="tx1"/>
                </a:solidFill>
                <a:effectLst/>
                <a:latin typeface="Courier New" panose="02070309020205020404" pitchFamily="49" charset="0"/>
                <a:cs typeface="Courier New" panose="02070309020205020404" pitchFamily="49" charset="0"/>
              </a:rPr>
              <a:t> </a:t>
            </a:r>
            <a:endParaRPr kumimoji="0" lang="ko-KR" altLang="ko-KR" sz="2000" b="0" i="0" u="none" strike="noStrike" cap="all" normalizeH="0" dirty="0">
              <a:ln>
                <a:noFill/>
              </a:ln>
              <a:solidFill>
                <a:schemeClr val="tx1"/>
              </a:solidFill>
              <a:effectLst/>
              <a:latin typeface="Courier New" panose="02070309020205020404" pitchFamily="49" charset="0"/>
              <a:cs typeface="Courier New" panose="02070309020205020404" pitchFamily="49" charset="0"/>
            </a:endParaRPr>
          </a:p>
        </p:txBody>
      </p:sp>
      <p:sp>
        <p:nvSpPr>
          <p:cNvPr id="10" name="TextBox 9">
            <a:extLst>
              <a:ext uri="{FF2B5EF4-FFF2-40B4-BE49-F238E27FC236}">
                <a16:creationId xmlns:a16="http://schemas.microsoft.com/office/drawing/2014/main" id="{CDD264D2-9B5D-44F1-B6B1-6DA3967EE563}"/>
              </a:ext>
            </a:extLst>
          </p:cNvPr>
          <p:cNvSpPr txBox="1"/>
          <p:nvPr/>
        </p:nvSpPr>
        <p:spPr>
          <a:xfrm>
            <a:off x="828310" y="7634793"/>
            <a:ext cx="5374828" cy="246221"/>
          </a:xfrm>
          <a:prstGeom prst="rect">
            <a:avLst/>
          </a:prstGeom>
          <a:noFill/>
        </p:spPr>
        <p:txBody>
          <a:bodyPr wrap="square" rtlCol="0">
            <a:spAutoFit/>
          </a:bodyPr>
          <a:lstStyle/>
          <a:p>
            <a:r>
              <a:rPr lang="en-US" altLang="ko-KR" sz="1000" dirty="0">
                <a:latin typeface="Arial" panose="020B0604020202020204" pitchFamily="34" charset="0"/>
                <a:cs typeface="Arial" panose="020B0604020202020204" pitchFamily="34" charset="0"/>
              </a:rPr>
              <a:t>Total p-peptide / peptide = 29/478 (6.07%) </a:t>
            </a:r>
            <a:endParaRPr lang="ko-KR" altLang="en-US" sz="1000" dirty="0">
              <a:latin typeface="Arial" panose="020B0604020202020204" pitchFamily="34" charset="0"/>
              <a:cs typeface="Arial" panose="020B0604020202020204" pitchFamily="34" charset="0"/>
            </a:endParaRPr>
          </a:p>
        </p:txBody>
      </p:sp>
      <p:sp>
        <p:nvSpPr>
          <p:cNvPr id="11" name="직사각형 10">
            <a:extLst>
              <a:ext uri="{FF2B5EF4-FFF2-40B4-BE49-F238E27FC236}">
                <a16:creationId xmlns:a16="http://schemas.microsoft.com/office/drawing/2014/main" id="{E2EEE5B1-17D0-485F-9775-E46CCF8F7BCF}"/>
              </a:ext>
            </a:extLst>
          </p:cNvPr>
          <p:cNvSpPr/>
          <p:nvPr/>
        </p:nvSpPr>
        <p:spPr>
          <a:xfrm>
            <a:off x="836712" y="8086436"/>
            <a:ext cx="5546055" cy="707886"/>
          </a:xfrm>
          <a:prstGeom prst="rect">
            <a:avLst/>
          </a:prstGeom>
        </p:spPr>
        <p:txBody>
          <a:bodyPr wrap="square">
            <a:spAutoFit/>
          </a:bodyPr>
          <a:lstStyle/>
          <a:p>
            <a:r>
              <a:rPr lang="en-US" altLang="ko-KR" sz="1000" dirty="0">
                <a:latin typeface="Arial" panose="020B0604020202020204" pitchFamily="34" charset="0"/>
                <a:cs typeface="Arial" panose="020B0604020202020204" pitchFamily="34" charset="0"/>
              </a:rPr>
              <a:t>P-site  Sequence                                                                                p-</a:t>
            </a:r>
            <a:r>
              <a:rPr lang="en-US" altLang="ko-KR" sz="1000" dirty="0" err="1">
                <a:latin typeface="Arial" panose="020B0604020202020204" pitchFamily="34" charset="0"/>
                <a:cs typeface="Arial" panose="020B0604020202020204" pitchFamily="34" charset="0"/>
              </a:rPr>
              <a:t>petide</a:t>
            </a:r>
            <a:r>
              <a:rPr lang="en-US" altLang="ko-KR" sz="1000" dirty="0">
                <a:latin typeface="Arial" panose="020B0604020202020204" pitchFamily="34" charset="0"/>
                <a:cs typeface="Arial" panose="020B0604020202020204" pitchFamily="34" charset="0"/>
              </a:rPr>
              <a:t>/</a:t>
            </a:r>
            <a:r>
              <a:rPr lang="en-US" altLang="ko-KR" sz="1000" dirty="0" err="1">
                <a:latin typeface="Arial" panose="020B0604020202020204" pitchFamily="34" charset="0"/>
                <a:cs typeface="Arial" panose="020B0604020202020204" pitchFamily="34" charset="0"/>
              </a:rPr>
              <a:t>petide</a:t>
            </a:r>
            <a:endParaRPr lang="en-US" altLang="ko-KR" sz="1000" dirty="0">
              <a:effectLst/>
              <a:latin typeface="Arial" panose="020B0604020202020204" pitchFamily="34" charset="0"/>
              <a:cs typeface="Arial" panose="020B0604020202020204" pitchFamily="34" charset="0"/>
            </a:endParaRPr>
          </a:p>
          <a:p>
            <a:r>
              <a:rPr lang="en-US" altLang="ko-KR" sz="1000" dirty="0">
                <a:effectLst/>
                <a:latin typeface="Arial" panose="020B0604020202020204" pitchFamily="34" charset="0"/>
                <a:cs typeface="Arial" panose="020B0604020202020204" pitchFamily="34" charset="0"/>
              </a:rPr>
              <a:t>S181   (R)</a:t>
            </a:r>
            <a:r>
              <a:rPr lang="en-US" altLang="ko-KR" sz="1000" dirty="0" err="1">
                <a:effectLst/>
                <a:latin typeface="Arial" panose="020B0604020202020204" pitchFamily="34" charset="0"/>
                <a:cs typeface="Arial" panose="020B0604020202020204" pitchFamily="34" charset="0"/>
              </a:rPr>
              <a:t>K</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VKNGQAEAEEATEQTHISPNAIFK</a:t>
            </a:r>
            <a:r>
              <a:rPr lang="en-US" altLang="ko-KR" sz="1000" dirty="0">
                <a:effectLst/>
                <a:latin typeface="Arial" panose="020B0604020202020204" pitchFamily="34" charset="0"/>
                <a:cs typeface="Arial" panose="020B0604020202020204" pitchFamily="34" charset="0"/>
              </a:rPr>
              <a:t>(A)                          19/45 (42.22%)</a:t>
            </a:r>
          </a:p>
          <a:p>
            <a:r>
              <a:rPr lang="en-US" altLang="ko-KR" sz="1000" dirty="0">
                <a:effectLst/>
                <a:latin typeface="Arial" panose="020B0604020202020204" pitchFamily="34" charset="0"/>
                <a:cs typeface="Arial" panose="020B0604020202020204" pitchFamily="34" charset="0"/>
              </a:rPr>
              <a:t>S199   (R)</a:t>
            </a:r>
            <a:r>
              <a:rPr lang="en-US" altLang="ko-KR" sz="1000" dirty="0" err="1">
                <a:effectLst/>
                <a:latin typeface="Arial" panose="020B0604020202020204" pitchFamily="34" charset="0"/>
                <a:cs typeface="Arial" panose="020B0604020202020204" pitchFamily="34" charset="0"/>
              </a:rPr>
              <a:t>KSVKNGQAEAEEATEQTHI</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PNAIFK</a:t>
            </a:r>
            <a:r>
              <a:rPr lang="en-US" altLang="ko-KR" sz="1000" dirty="0">
                <a:effectLst/>
                <a:latin typeface="Arial" panose="020B0604020202020204" pitchFamily="34" charset="0"/>
                <a:cs typeface="Arial" panose="020B0604020202020204" pitchFamily="34" charset="0"/>
              </a:rPr>
              <a:t>(A)                            6/96 (6.25%)</a:t>
            </a:r>
          </a:p>
          <a:p>
            <a:r>
              <a:rPr lang="en-US" altLang="ko-KR" sz="1000" dirty="0">
                <a:effectLst/>
                <a:latin typeface="Arial" panose="020B0604020202020204" pitchFamily="34" charset="0"/>
                <a:cs typeface="Arial" panose="020B0604020202020204" pitchFamily="34" charset="0"/>
              </a:rPr>
              <a:t>S430   (R)</a:t>
            </a:r>
            <a:r>
              <a:rPr lang="en-US" altLang="ko-KR" sz="1000" dirty="0" err="1">
                <a:effectLst/>
                <a:latin typeface="Arial" panose="020B0604020202020204" pitchFamily="34" charset="0"/>
                <a:cs typeface="Arial" panose="020B0604020202020204" pitchFamily="34" charset="0"/>
              </a:rPr>
              <a:t>PMYTPIADTSGVPSIPQTH</a:t>
            </a:r>
            <a:r>
              <a:rPr lang="en-US" altLang="ko-KR" sz="1000" dirty="0" err="1">
                <a:solidFill>
                  <a:srgbClr val="FF0000"/>
                </a:solidFill>
                <a:effectLst/>
                <a:latin typeface="Arial" panose="020B0604020202020204" pitchFamily="34" charset="0"/>
                <a:cs typeface="Arial" panose="020B0604020202020204" pitchFamily="34" charset="0"/>
              </a:rPr>
              <a:t>s</a:t>
            </a:r>
            <a:r>
              <a:rPr lang="en-US" altLang="ko-KR" sz="1000" dirty="0" err="1">
                <a:effectLst/>
                <a:latin typeface="Arial" panose="020B0604020202020204" pitchFamily="34" charset="0"/>
                <a:cs typeface="Arial" panose="020B0604020202020204" pitchFamily="34" charset="0"/>
              </a:rPr>
              <a:t>PQHWEQPVYTQLTRP</a:t>
            </a:r>
            <a:r>
              <a:rPr lang="en-US" altLang="ko-KR" sz="1000" dirty="0">
                <a:effectLst/>
                <a:latin typeface="Arial" panose="020B0604020202020204" pitchFamily="34" charset="0"/>
                <a:cs typeface="Arial" panose="020B0604020202020204" pitchFamily="34" charset="0"/>
              </a:rPr>
              <a:t>(-)      4/14 (28.57%)</a:t>
            </a:r>
          </a:p>
        </p:txBody>
      </p:sp>
      <p:pic>
        <p:nvPicPr>
          <p:cNvPr id="12" name="그림 11">
            <a:extLst>
              <a:ext uri="{FF2B5EF4-FFF2-40B4-BE49-F238E27FC236}">
                <a16:creationId xmlns:a16="http://schemas.microsoft.com/office/drawing/2014/main" id="{742F80E6-ECCC-4213-B5FF-2EE4BC3C2E2D}"/>
              </a:ext>
            </a:extLst>
          </p:cNvPr>
          <p:cNvPicPr>
            <a:picLocks noChangeAspect="1"/>
          </p:cNvPicPr>
          <p:nvPr/>
        </p:nvPicPr>
        <p:blipFill rotWithShape="1">
          <a:blip r:embed="rId2"/>
          <a:srcRect l="67564" t="10305" r="6514" b="29657"/>
          <a:stretch/>
        </p:blipFill>
        <p:spPr>
          <a:xfrm>
            <a:off x="620688" y="3720264"/>
            <a:ext cx="5649396" cy="3536991"/>
          </a:xfrm>
          <a:prstGeom prst="rect">
            <a:avLst/>
          </a:prstGeom>
        </p:spPr>
      </p:pic>
    </p:spTree>
    <p:extLst>
      <p:ext uri="{BB962C8B-B14F-4D97-AF65-F5344CB8AC3E}">
        <p14:creationId xmlns:p14="http://schemas.microsoft.com/office/powerpoint/2010/main" val="1498642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a:extLst>
              <a:ext uri="{FF2B5EF4-FFF2-40B4-BE49-F238E27FC236}">
                <a16:creationId xmlns:a16="http://schemas.microsoft.com/office/drawing/2014/main" id="{EDB8A1FE-7799-4019-83BD-A3F1692320AD}"/>
              </a:ext>
            </a:extLst>
          </p:cNvPr>
          <p:cNvSpPr txBox="1"/>
          <p:nvPr/>
        </p:nvSpPr>
        <p:spPr>
          <a:xfrm>
            <a:off x="478441" y="3487929"/>
            <a:ext cx="5902887" cy="6463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4. Forced expression of a truncated Mast4 protein in C3H10T1/2 cells.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Schematic structures of full-length and truncated Mast4 constructs.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RT-PCR was performed using control (LPCX) and Mast4-PDZ-overexpressing C3H10T1/2 cells to analyze mRNA expression of chondrocyte marker genes.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a:t>
            </a:r>
            <a:endParaRPr lang="ko-KR" altLang="ko-KR" sz="900" b="1" dirty="0">
              <a:highlight>
                <a:srgbClr val="00FF00"/>
              </a:highlight>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32822AD-90DF-4FC2-883A-9D0A7411B697}"/>
              </a:ext>
            </a:extLst>
          </p:cNvPr>
          <p:cNvSpPr txBox="1"/>
          <p:nvPr/>
        </p:nvSpPr>
        <p:spPr>
          <a:xfrm>
            <a:off x="5177438" y="1598608"/>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Acan</a:t>
            </a:r>
            <a:endParaRPr lang="ko-KR" altLang="en-US" sz="700" i="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CF88DFDA-B342-42A8-A90E-FABBDAD78057}"/>
              </a:ext>
            </a:extLst>
          </p:cNvPr>
          <p:cNvSpPr txBox="1"/>
          <p:nvPr/>
        </p:nvSpPr>
        <p:spPr>
          <a:xfrm>
            <a:off x="5177438" y="1944426"/>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Col9a1</a:t>
            </a:r>
            <a:endParaRPr lang="ko-KR" altLang="en-US" sz="700" i="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2F979D36-7308-467E-A9CE-2CA5C9F735E5}"/>
              </a:ext>
            </a:extLst>
          </p:cNvPr>
          <p:cNvSpPr txBox="1"/>
          <p:nvPr/>
        </p:nvSpPr>
        <p:spPr>
          <a:xfrm>
            <a:off x="5177438" y="2636064"/>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Gapdh</a:t>
            </a:r>
            <a:endParaRPr lang="ko-KR" altLang="en-US" sz="700" i="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5271C9AC-3503-464E-B3B6-C661C8D49FF5}"/>
              </a:ext>
            </a:extLst>
          </p:cNvPr>
          <p:cNvSpPr txBox="1"/>
          <p:nvPr/>
        </p:nvSpPr>
        <p:spPr>
          <a:xfrm>
            <a:off x="5177438" y="1771517"/>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Col2a1</a:t>
            </a:r>
            <a:endParaRPr lang="ko-KR" altLang="en-US" sz="700" i="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D0D8C32E-B79C-4D5E-AEC6-54C7484B27F4}"/>
              </a:ext>
            </a:extLst>
          </p:cNvPr>
          <p:cNvSpPr txBox="1"/>
          <p:nvPr/>
        </p:nvSpPr>
        <p:spPr>
          <a:xfrm>
            <a:off x="5177438" y="2463153"/>
            <a:ext cx="905770"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MAST4 (human)</a:t>
            </a:r>
            <a:endParaRPr lang="ko-KR" altLang="en-US" sz="700" i="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1B6C87E9-1687-4D47-898F-5147BF08166B}"/>
              </a:ext>
            </a:extLst>
          </p:cNvPr>
          <p:cNvSpPr txBox="1"/>
          <p:nvPr/>
        </p:nvSpPr>
        <p:spPr>
          <a:xfrm>
            <a:off x="5177438" y="2290244"/>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Sox9</a:t>
            </a:r>
            <a:endParaRPr lang="ko-KR" altLang="en-US" sz="700" i="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421DAE1F-6029-4BEF-9CD2-2B415C6746C4}"/>
              </a:ext>
            </a:extLst>
          </p:cNvPr>
          <p:cNvSpPr txBox="1"/>
          <p:nvPr/>
        </p:nvSpPr>
        <p:spPr>
          <a:xfrm>
            <a:off x="4154232" y="1431326"/>
            <a:ext cx="169950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0     3     6     0    3    6  days (BMP-2)</a:t>
            </a:r>
            <a:endParaRPr lang="ko-KR" altLang="en-US" sz="700" dirty="0">
              <a:latin typeface="Arial" panose="020B0604020202020204" pitchFamily="34" charset="0"/>
              <a:cs typeface="Arial" panose="020B0604020202020204" pitchFamily="34" charset="0"/>
            </a:endParaRPr>
          </a:p>
        </p:txBody>
      </p:sp>
      <p:cxnSp>
        <p:nvCxnSpPr>
          <p:cNvPr id="30" name="직선 연결선 29">
            <a:extLst>
              <a:ext uri="{FF2B5EF4-FFF2-40B4-BE49-F238E27FC236}">
                <a16:creationId xmlns:a16="http://schemas.microsoft.com/office/drawing/2014/main" id="{4E3BBA5B-19CC-4779-AEB9-62DFA528ADDC}"/>
              </a:ext>
            </a:extLst>
          </p:cNvPr>
          <p:cNvCxnSpPr/>
          <p:nvPr/>
        </p:nvCxnSpPr>
        <p:spPr>
          <a:xfrm>
            <a:off x="4202795" y="1438806"/>
            <a:ext cx="46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직선 연결선 30">
            <a:extLst>
              <a:ext uri="{FF2B5EF4-FFF2-40B4-BE49-F238E27FC236}">
                <a16:creationId xmlns:a16="http://schemas.microsoft.com/office/drawing/2014/main" id="{C4917A11-BE4A-4ECC-A8B4-355218B3EBAA}"/>
              </a:ext>
            </a:extLst>
          </p:cNvPr>
          <p:cNvCxnSpPr/>
          <p:nvPr/>
        </p:nvCxnSpPr>
        <p:spPr>
          <a:xfrm>
            <a:off x="4733641" y="1437184"/>
            <a:ext cx="4628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61B4E1A-5572-4439-9E9D-9605B19E3D45}"/>
              </a:ext>
            </a:extLst>
          </p:cNvPr>
          <p:cNvSpPr txBox="1"/>
          <p:nvPr/>
        </p:nvSpPr>
        <p:spPr>
          <a:xfrm>
            <a:off x="4224179" y="1262305"/>
            <a:ext cx="41710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LPCX</a:t>
            </a:r>
            <a:endParaRPr lang="ko-KR" altLang="en-US" sz="7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56A98689-66E1-4CBC-B800-3B47D16D4007}"/>
              </a:ext>
            </a:extLst>
          </p:cNvPr>
          <p:cNvSpPr txBox="1"/>
          <p:nvPr/>
        </p:nvSpPr>
        <p:spPr>
          <a:xfrm>
            <a:off x="4643048" y="1262305"/>
            <a:ext cx="63831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Mast4-PDZ</a:t>
            </a:r>
            <a:endParaRPr lang="ko-KR" altLang="en-US" sz="700" dirty="0">
              <a:latin typeface="Arial" panose="020B0604020202020204" pitchFamily="34" charset="0"/>
              <a:cs typeface="Arial" panose="020B0604020202020204" pitchFamily="34" charset="0"/>
            </a:endParaRPr>
          </a:p>
        </p:txBody>
      </p:sp>
      <p:cxnSp>
        <p:nvCxnSpPr>
          <p:cNvPr id="34" name="직선 연결선 33">
            <a:extLst>
              <a:ext uri="{FF2B5EF4-FFF2-40B4-BE49-F238E27FC236}">
                <a16:creationId xmlns:a16="http://schemas.microsoft.com/office/drawing/2014/main" id="{69643B64-2DE7-4FFE-AE58-579CF6B67550}"/>
              </a:ext>
            </a:extLst>
          </p:cNvPr>
          <p:cNvCxnSpPr/>
          <p:nvPr/>
        </p:nvCxnSpPr>
        <p:spPr>
          <a:xfrm>
            <a:off x="4200387" y="1286403"/>
            <a:ext cx="97714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AB98843-28A3-4A76-98BF-77304CEB53A6}"/>
              </a:ext>
            </a:extLst>
          </p:cNvPr>
          <p:cNvSpPr txBox="1"/>
          <p:nvPr/>
        </p:nvSpPr>
        <p:spPr>
          <a:xfrm>
            <a:off x="4108084" y="1065490"/>
            <a:ext cx="1218603" cy="200055"/>
          </a:xfrm>
          <a:prstGeom prst="rect">
            <a:avLst/>
          </a:prstGeom>
          <a:noFill/>
        </p:spPr>
        <p:txBody>
          <a:bodyPr wrap="none" rtlCol="0">
            <a:spAutoFit/>
          </a:bodyPr>
          <a:lstStyle/>
          <a:p>
            <a:pPr algn="ctr"/>
            <a:r>
              <a:rPr lang="en-US" altLang="ko-KR" sz="700" dirty="0">
                <a:latin typeface="Arial" panose="020B0604020202020204" pitchFamily="34" charset="0"/>
                <a:cs typeface="Arial" panose="020B0604020202020204" pitchFamily="34" charset="0"/>
              </a:rPr>
              <a:t>Chondrogenesis induction</a:t>
            </a:r>
          </a:p>
        </p:txBody>
      </p:sp>
      <p:pic>
        <p:nvPicPr>
          <p:cNvPr id="36" name="그림 35">
            <a:extLst>
              <a:ext uri="{FF2B5EF4-FFF2-40B4-BE49-F238E27FC236}">
                <a16:creationId xmlns:a16="http://schemas.microsoft.com/office/drawing/2014/main" id="{1405474C-8412-4432-BC26-3DEFB86198F1}"/>
              </a:ext>
            </a:extLst>
          </p:cNvPr>
          <p:cNvPicPr preferRelativeResize="0">
            <a:picLocks/>
          </p:cNvPicPr>
          <p:nvPr/>
        </p:nvPicPr>
        <p:blipFill rotWithShape="1">
          <a:blip r:embed="rId2">
            <a:extLst>
              <a:ext uri="{BEBA8EAE-BF5A-486C-A8C5-ECC9F3942E4B}">
                <a14:imgProps xmlns:a14="http://schemas.microsoft.com/office/drawing/2010/main">
                  <a14:imgLayer r:embed="rId3">
                    <a14:imgEffect>
                      <a14:brightnessContrast bright="-14000" contrast="28000"/>
                    </a14:imgEffect>
                  </a14:imgLayer>
                </a14:imgProps>
              </a:ext>
              <a:ext uri="{28A0092B-C50C-407E-A947-70E740481C1C}">
                <a14:useLocalDpi xmlns:a14="http://schemas.microsoft.com/office/drawing/2010/main"/>
              </a:ext>
            </a:extLst>
          </a:blip>
          <a:srcRect/>
          <a:stretch/>
        </p:blipFill>
        <p:spPr>
          <a:xfrm>
            <a:off x="4188509" y="1629037"/>
            <a:ext cx="1028571" cy="137143"/>
          </a:xfrm>
          <a:prstGeom prst="rect">
            <a:avLst/>
          </a:prstGeom>
          <a:ln>
            <a:solidFill>
              <a:schemeClr val="tx1"/>
            </a:solidFill>
          </a:ln>
        </p:spPr>
      </p:pic>
      <p:pic>
        <p:nvPicPr>
          <p:cNvPr id="37" name="Picture 2">
            <a:extLst>
              <a:ext uri="{FF2B5EF4-FFF2-40B4-BE49-F238E27FC236}">
                <a16:creationId xmlns:a16="http://schemas.microsoft.com/office/drawing/2014/main" id="{B94E59A6-FCA9-47A6-BC5F-12BE20F6475C}"/>
              </a:ext>
            </a:extLst>
          </p:cNvPr>
          <p:cNvPicPr preferRelativeResize="0">
            <a:picLocks noChangeArrowheads="1"/>
          </p:cNvPicPr>
          <p:nvPr/>
        </p:nvPicPr>
        <p:blipFill>
          <a:blip r:embed="rId4">
            <a:extLst>
              <a:ext uri="{BEBA8EAE-BF5A-486C-A8C5-ECC9F3942E4B}">
                <a14:imgProps xmlns:a14="http://schemas.microsoft.com/office/drawing/2010/main">
                  <a14:imgLayer r:embed="rId5">
                    <a14:imgEffect>
                      <a14:brightnessContrast bright="-24000" contrast="59000"/>
                    </a14:imgEffect>
                  </a14:imgLayer>
                </a14:imgProps>
              </a:ext>
              <a:ext uri="{28A0092B-C50C-407E-A947-70E740481C1C}">
                <a14:useLocalDpi xmlns:a14="http://schemas.microsoft.com/office/drawing/2010/main"/>
              </a:ext>
            </a:extLst>
          </a:blip>
          <a:srcRect/>
          <a:stretch>
            <a:fillRect/>
          </a:stretch>
        </p:blipFill>
        <p:spPr bwMode="auto">
          <a:xfrm>
            <a:off x="4188509" y="1800835"/>
            <a:ext cx="1028571"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8" name="그림 37">
            <a:extLst>
              <a:ext uri="{FF2B5EF4-FFF2-40B4-BE49-F238E27FC236}">
                <a16:creationId xmlns:a16="http://schemas.microsoft.com/office/drawing/2014/main" id="{ABD46F8B-DA92-4672-917C-10385E6EAF97}"/>
              </a:ext>
            </a:extLst>
          </p:cNvPr>
          <p:cNvPicPr preferRelativeResize="0">
            <a:picLocks/>
          </p:cNvPicPr>
          <p:nvPr/>
        </p:nvPicPr>
        <p:blipFill rotWithShape="1">
          <a:blip r:embed="rId6">
            <a:extLst>
              <a:ext uri="{BEBA8EAE-BF5A-486C-A8C5-ECC9F3942E4B}">
                <a14:imgProps xmlns:a14="http://schemas.microsoft.com/office/drawing/2010/main">
                  <a14:imgLayer r:embed="rId7">
                    <a14:imgEffect>
                      <a14:brightnessContrast bright="-12000" contrast="41000"/>
                    </a14:imgEffect>
                  </a14:imgLayer>
                </a14:imgProps>
              </a:ext>
              <a:ext uri="{28A0092B-C50C-407E-A947-70E740481C1C}">
                <a14:useLocalDpi xmlns:a14="http://schemas.microsoft.com/office/drawing/2010/main"/>
              </a:ext>
            </a:extLst>
          </a:blip>
          <a:srcRect/>
          <a:stretch/>
        </p:blipFill>
        <p:spPr>
          <a:xfrm>
            <a:off x="4188509" y="1972633"/>
            <a:ext cx="1028571" cy="137143"/>
          </a:xfrm>
          <a:prstGeom prst="rect">
            <a:avLst/>
          </a:prstGeom>
          <a:ln>
            <a:solidFill>
              <a:schemeClr val="tx1"/>
            </a:solidFill>
          </a:ln>
        </p:spPr>
      </p:pic>
      <p:pic>
        <p:nvPicPr>
          <p:cNvPr id="39" name="그림 38">
            <a:extLst>
              <a:ext uri="{FF2B5EF4-FFF2-40B4-BE49-F238E27FC236}">
                <a16:creationId xmlns:a16="http://schemas.microsoft.com/office/drawing/2014/main" id="{45FFD145-4F21-4A45-8A82-829282C916CB}"/>
              </a:ext>
            </a:extLst>
          </p:cNvPr>
          <p:cNvPicPr preferRelativeResize="0">
            <a:picLocks/>
          </p:cNvPicPr>
          <p:nvPr/>
        </p:nvPicPr>
        <p:blipFill rotWithShape="1">
          <a:blip r:embed="rId8">
            <a:extLst>
              <a:ext uri="{BEBA8EAE-BF5A-486C-A8C5-ECC9F3942E4B}">
                <a14:imgProps xmlns:a14="http://schemas.microsoft.com/office/drawing/2010/main">
                  <a14:imgLayer r:embed="rId9">
                    <a14:imgEffect>
                      <a14:brightnessContrast bright="-2000" contrast="5000"/>
                    </a14:imgEffect>
                  </a14:imgLayer>
                </a14:imgProps>
              </a:ext>
              <a:ext uri="{28A0092B-C50C-407E-A947-70E740481C1C}">
                <a14:useLocalDpi xmlns:a14="http://schemas.microsoft.com/office/drawing/2010/main"/>
              </a:ext>
            </a:extLst>
          </a:blip>
          <a:srcRect/>
          <a:stretch/>
        </p:blipFill>
        <p:spPr>
          <a:xfrm>
            <a:off x="4188509" y="2316229"/>
            <a:ext cx="1028571" cy="137143"/>
          </a:xfrm>
          <a:prstGeom prst="rect">
            <a:avLst/>
          </a:prstGeom>
          <a:ln>
            <a:solidFill>
              <a:schemeClr val="tx1"/>
            </a:solidFill>
          </a:ln>
        </p:spPr>
      </p:pic>
      <p:pic>
        <p:nvPicPr>
          <p:cNvPr id="40" name="그림 39">
            <a:extLst>
              <a:ext uri="{FF2B5EF4-FFF2-40B4-BE49-F238E27FC236}">
                <a16:creationId xmlns:a16="http://schemas.microsoft.com/office/drawing/2014/main" id="{6F96D347-7460-4CA0-9C23-BE6CA9193A2C}"/>
              </a:ext>
            </a:extLst>
          </p:cNvPr>
          <p:cNvPicPr preferRelativeResize="0">
            <a:picLocks/>
          </p:cNvPicPr>
          <p:nvPr/>
        </p:nvPicPr>
        <p:blipFill rotWithShape="1">
          <a:blip r:embed="rId10">
            <a:extLst>
              <a:ext uri="{BEBA8EAE-BF5A-486C-A8C5-ECC9F3942E4B}">
                <a14:imgProps xmlns:a14="http://schemas.microsoft.com/office/drawing/2010/main">
                  <a14:imgLayer r:embed="rId11">
                    <a14:imgEffect>
                      <a14:brightnessContrast bright="-23000" contrast="55000"/>
                    </a14:imgEffect>
                  </a14:imgLayer>
                </a14:imgProps>
              </a:ext>
              <a:ext uri="{28A0092B-C50C-407E-A947-70E740481C1C}">
                <a14:useLocalDpi xmlns:a14="http://schemas.microsoft.com/office/drawing/2010/main"/>
              </a:ext>
            </a:extLst>
          </a:blip>
          <a:srcRect/>
          <a:stretch/>
        </p:blipFill>
        <p:spPr>
          <a:xfrm>
            <a:off x="4188509" y="2488027"/>
            <a:ext cx="1028571" cy="137143"/>
          </a:xfrm>
          <a:prstGeom prst="rect">
            <a:avLst/>
          </a:prstGeom>
          <a:ln>
            <a:solidFill>
              <a:schemeClr val="tx1"/>
            </a:solidFill>
          </a:ln>
        </p:spPr>
      </p:pic>
      <p:pic>
        <p:nvPicPr>
          <p:cNvPr id="41" name="그림 40">
            <a:extLst>
              <a:ext uri="{FF2B5EF4-FFF2-40B4-BE49-F238E27FC236}">
                <a16:creationId xmlns:a16="http://schemas.microsoft.com/office/drawing/2014/main" id="{CF0655A7-2B4A-403F-B65A-F1A685AB3BF9}"/>
              </a:ext>
            </a:extLst>
          </p:cNvPr>
          <p:cNvPicPr preferRelativeResize="0">
            <a:picLocks/>
          </p:cNvPicPr>
          <p:nvPr/>
        </p:nvPicPr>
        <p:blipFill rotWithShape="1">
          <a:blip r:embed="rId12">
            <a:extLst>
              <a:ext uri="{28A0092B-C50C-407E-A947-70E740481C1C}">
                <a14:useLocalDpi xmlns:a14="http://schemas.microsoft.com/office/drawing/2010/main"/>
              </a:ext>
            </a:extLst>
          </a:blip>
          <a:srcRect/>
          <a:stretch/>
        </p:blipFill>
        <p:spPr>
          <a:xfrm>
            <a:off x="4188509" y="2659826"/>
            <a:ext cx="1028571" cy="137143"/>
          </a:xfrm>
          <a:prstGeom prst="rect">
            <a:avLst/>
          </a:prstGeom>
          <a:ln>
            <a:solidFill>
              <a:schemeClr val="tx1"/>
            </a:solidFill>
          </a:ln>
        </p:spPr>
      </p:pic>
      <p:pic>
        <p:nvPicPr>
          <p:cNvPr id="42" name="Picture 4">
            <a:extLst>
              <a:ext uri="{FF2B5EF4-FFF2-40B4-BE49-F238E27FC236}">
                <a16:creationId xmlns:a16="http://schemas.microsoft.com/office/drawing/2014/main" id="{038618D4-D1C4-4999-8C5B-0D7DF4394166}"/>
              </a:ext>
            </a:extLst>
          </p:cNvPr>
          <p:cNvPicPr preferRelativeResize="0">
            <a:picLocks noChangeArrowheads="1"/>
          </p:cNvPicPr>
          <p:nvPr/>
        </p:nvPicPr>
        <p:blipFill>
          <a:blip r:embed="rId13">
            <a:extLst>
              <a:ext uri="{BEBA8EAE-BF5A-486C-A8C5-ECC9F3942E4B}">
                <a14:imgProps xmlns:a14="http://schemas.microsoft.com/office/drawing/2010/main">
                  <a14:imgLayer r:embed="rId14">
                    <a14:imgEffect>
                      <a14:brightnessContrast bright="-4000"/>
                    </a14:imgEffect>
                  </a14:imgLayer>
                </a14:imgProps>
              </a:ext>
              <a:ext uri="{28A0092B-C50C-407E-A947-70E740481C1C}">
                <a14:useLocalDpi xmlns:a14="http://schemas.microsoft.com/office/drawing/2010/main"/>
              </a:ext>
            </a:extLst>
          </a:blip>
          <a:srcRect/>
          <a:stretch>
            <a:fillRect/>
          </a:stretch>
        </p:blipFill>
        <p:spPr bwMode="auto">
          <a:xfrm>
            <a:off x="4188509" y="2144431"/>
            <a:ext cx="1028571" cy="13714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3" name="TextBox 42">
            <a:extLst>
              <a:ext uri="{FF2B5EF4-FFF2-40B4-BE49-F238E27FC236}">
                <a16:creationId xmlns:a16="http://schemas.microsoft.com/office/drawing/2014/main" id="{4A7045B2-A9BE-4917-BF7E-F2F9D38FFCDC}"/>
              </a:ext>
            </a:extLst>
          </p:cNvPr>
          <p:cNvSpPr txBox="1"/>
          <p:nvPr/>
        </p:nvSpPr>
        <p:spPr>
          <a:xfrm>
            <a:off x="5177438" y="2117335"/>
            <a:ext cx="574196" cy="200055"/>
          </a:xfrm>
          <a:prstGeom prst="rect">
            <a:avLst/>
          </a:prstGeom>
          <a:noFill/>
        </p:spPr>
        <p:txBody>
          <a:bodyPr wrap="square" rtlCol="0">
            <a:spAutoFit/>
          </a:bodyPr>
          <a:lstStyle/>
          <a:p>
            <a:r>
              <a:rPr lang="en-US" altLang="ko-KR" sz="700" i="1" dirty="0">
                <a:latin typeface="Arial" panose="020B0604020202020204" pitchFamily="34" charset="0"/>
                <a:cs typeface="Arial" panose="020B0604020202020204" pitchFamily="34" charset="0"/>
              </a:rPr>
              <a:t>Fmod</a:t>
            </a:r>
            <a:endParaRPr lang="ko-KR" altLang="en-US" sz="700" i="1"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E2BB24C0-63E7-4E98-ABB1-E0EF7EDADCD6}"/>
              </a:ext>
            </a:extLst>
          </p:cNvPr>
          <p:cNvSpPr txBox="1"/>
          <p:nvPr/>
        </p:nvSpPr>
        <p:spPr>
          <a:xfrm>
            <a:off x="673441" y="1187659"/>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6BFDBCF4-5EB6-4C3D-B730-A8CDB2592007}"/>
              </a:ext>
            </a:extLst>
          </p:cNvPr>
          <p:cNvSpPr txBox="1"/>
          <p:nvPr/>
        </p:nvSpPr>
        <p:spPr>
          <a:xfrm>
            <a:off x="3620375" y="120045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cxnSp>
        <p:nvCxnSpPr>
          <p:cNvPr id="45" name="직선 연결선 44">
            <a:extLst>
              <a:ext uri="{FF2B5EF4-FFF2-40B4-BE49-F238E27FC236}">
                <a16:creationId xmlns:a16="http://schemas.microsoft.com/office/drawing/2014/main" id="{69EE872E-DA3D-4AC4-AACF-5C095631AC2E}"/>
              </a:ext>
            </a:extLst>
          </p:cNvPr>
          <p:cNvCxnSpPr>
            <a:cxnSpLocks/>
          </p:cNvCxnSpPr>
          <p:nvPr/>
        </p:nvCxnSpPr>
        <p:spPr>
          <a:xfrm>
            <a:off x="1013660" y="2532750"/>
            <a:ext cx="960000" cy="101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880E7B87-FCB9-4EB5-8079-000878F68CE7}"/>
              </a:ext>
            </a:extLst>
          </p:cNvPr>
          <p:cNvSpPr txBox="1"/>
          <p:nvPr/>
        </p:nvSpPr>
        <p:spPr>
          <a:xfrm>
            <a:off x="970936" y="2144556"/>
            <a:ext cx="1002724" cy="215444"/>
          </a:xfrm>
          <a:prstGeom prst="rect">
            <a:avLst/>
          </a:prstGeom>
          <a:noFill/>
        </p:spPr>
        <p:txBody>
          <a:bodyPr wrap="square" rtlCol="0">
            <a:spAutoFit/>
          </a:bodyPr>
          <a:lstStyle/>
          <a:p>
            <a:r>
              <a:rPr lang="en-US" altLang="ko-KR" sz="800" dirty="0">
                <a:latin typeface="Arial" panose="020B0604020202020204" pitchFamily="34" charset="0"/>
                <a:cs typeface="Arial" panose="020B0604020202020204" pitchFamily="34" charset="0"/>
              </a:rPr>
              <a:t>Mast4-PDZ</a:t>
            </a:r>
            <a:endParaRPr lang="ko-KR" altLang="en-US" sz="8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4C7BD0BC-F2DB-487B-B04E-BDB59C70B20B}"/>
              </a:ext>
            </a:extLst>
          </p:cNvPr>
          <p:cNvSpPr txBox="1"/>
          <p:nvPr/>
        </p:nvSpPr>
        <p:spPr>
          <a:xfrm>
            <a:off x="970936" y="1580846"/>
            <a:ext cx="802828" cy="215444"/>
          </a:xfrm>
          <a:prstGeom prst="rect">
            <a:avLst/>
          </a:prstGeom>
          <a:noFill/>
        </p:spPr>
        <p:txBody>
          <a:bodyPr wrap="square" rtlCol="0">
            <a:spAutoFit/>
          </a:bodyPr>
          <a:lstStyle/>
          <a:p>
            <a:r>
              <a:rPr lang="en-US" altLang="ko-KR" sz="800" dirty="0">
                <a:latin typeface="Arial" panose="020B0604020202020204" pitchFamily="34" charset="0"/>
                <a:cs typeface="Arial" panose="020B0604020202020204" pitchFamily="34" charset="0"/>
              </a:rPr>
              <a:t>Mast4-Full</a:t>
            </a:r>
            <a:endParaRPr lang="ko-KR" altLang="en-US" sz="800" dirty="0">
              <a:latin typeface="Arial" panose="020B0604020202020204" pitchFamily="34" charset="0"/>
              <a:cs typeface="Arial" panose="020B0604020202020204" pitchFamily="34" charset="0"/>
            </a:endParaRPr>
          </a:p>
        </p:txBody>
      </p:sp>
      <p:sp>
        <p:nvSpPr>
          <p:cNvPr id="48" name="직사각형 47">
            <a:extLst>
              <a:ext uri="{FF2B5EF4-FFF2-40B4-BE49-F238E27FC236}">
                <a16:creationId xmlns:a16="http://schemas.microsoft.com/office/drawing/2014/main" id="{0C09C03C-7146-42B5-B59E-E2AABF45CA0D}"/>
              </a:ext>
            </a:extLst>
          </p:cNvPr>
          <p:cNvSpPr/>
          <p:nvPr/>
        </p:nvSpPr>
        <p:spPr>
          <a:xfrm>
            <a:off x="1104795" y="2474360"/>
            <a:ext cx="224927" cy="137143"/>
          </a:xfrm>
          <a:prstGeom prst="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800" b="1" dirty="0">
                <a:solidFill>
                  <a:schemeClr val="tx1"/>
                </a:solidFill>
                <a:latin typeface="Arial" panose="020B0604020202020204" pitchFamily="34" charset="0"/>
                <a:cs typeface="Arial" panose="020B0604020202020204" pitchFamily="34" charset="0"/>
              </a:rPr>
              <a:t>DUF</a:t>
            </a:r>
            <a:endParaRPr lang="ko-KR" altLang="en-US" sz="800" b="1" dirty="0">
              <a:solidFill>
                <a:schemeClr val="tx1"/>
              </a:solidFill>
              <a:latin typeface="Arial" panose="020B0604020202020204" pitchFamily="34" charset="0"/>
              <a:cs typeface="Arial" panose="020B0604020202020204" pitchFamily="34" charset="0"/>
            </a:endParaRPr>
          </a:p>
        </p:txBody>
      </p:sp>
      <p:sp>
        <p:nvSpPr>
          <p:cNvPr id="49" name="직사각형 48">
            <a:extLst>
              <a:ext uri="{FF2B5EF4-FFF2-40B4-BE49-F238E27FC236}">
                <a16:creationId xmlns:a16="http://schemas.microsoft.com/office/drawing/2014/main" id="{2C281C9F-FE33-4D4B-B491-48801E193D5B}"/>
              </a:ext>
            </a:extLst>
          </p:cNvPr>
          <p:cNvSpPr/>
          <p:nvPr/>
        </p:nvSpPr>
        <p:spPr>
          <a:xfrm>
            <a:off x="1394356" y="2474360"/>
            <a:ext cx="404355" cy="137143"/>
          </a:xfrm>
          <a:prstGeom prst="rect">
            <a:avLst/>
          </a:prstGeom>
          <a:solidFill>
            <a:srgbClr val="00206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dist"/>
            <a:r>
              <a:rPr lang="en-US" altLang="ko-KR" sz="800" b="1" spc="-71" dirty="0">
                <a:solidFill>
                  <a:schemeClr val="bg1"/>
                </a:solidFill>
                <a:latin typeface="Arial" panose="020B0604020202020204" pitchFamily="34" charset="0"/>
                <a:cs typeface="Arial" panose="020B0604020202020204" pitchFamily="34" charset="0"/>
              </a:rPr>
              <a:t>KINASE</a:t>
            </a:r>
            <a:endParaRPr lang="ko-KR" altLang="en-US" sz="800" b="1" spc="-71" dirty="0">
              <a:solidFill>
                <a:schemeClr val="bg1"/>
              </a:solidFill>
              <a:latin typeface="Arial" panose="020B0604020202020204" pitchFamily="34" charset="0"/>
              <a:cs typeface="Arial" panose="020B0604020202020204" pitchFamily="34" charset="0"/>
            </a:endParaRPr>
          </a:p>
        </p:txBody>
      </p:sp>
      <p:sp>
        <p:nvSpPr>
          <p:cNvPr id="50" name="직사각형 49">
            <a:extLst>
              <a:ext uri="{FF2B5EF4-FFF2-40B4-BE49-F238E27FC236}">
                <a16:creationId xmlns:a16="http://schemas.microsoft.com/office/drawing/2014/main" id="{58EBC8B1-2152-4B0E-ABEF-4CFDEC0271D5}"/>
              </a:ext>
            </a:extLst>
          </p:cNvPr>
          <p:cNvSpPr/>
          <p:nvPr/>
        </p:nvSpPr>
        <p:spPr>
          <a:xfrm>
            <a:off x="1862637" y="2474360"/>
            <a:ext cx="236618" cy="137143"/>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800" b="1" dirty="0">
                <a:solidFill>
                  <a:schemeClr val="bg1"/>
                </a:solidFill>
                <a:latin typeface="Arial" panose="020B0604020202020204" pitchFamily="34" charset="0"/>
                <a:cs typeface="Arial" panose="020B0604020202020204" pitchFamily="34" charset="0"/>
              </a:rPr>
              <a:t>PDZ</a:t>
            </a:r>
            <a:endParaRPr lang="ko-KR" altLang="en-US" sz="800" b="1" dirty="0">
              <a:solidFill>
                <a:schemeClr val="bg1"/>
              </a:solidFill>
              <a:latin typeface="Arial" panose="020B0604020202020204" pitchFamily="34" charset="0"/>
              <a:cs typeface="Arial" panose="020B0604020202020204" pitchFamily="34" charset="0"/>
            </a:endParaRPr>
          </a:p>
        </p:txBody>
      </p:sp>
      <p:cxnSp>
        <p:nvCxnSpPr>
          <p:cNvPr id="51" name="직선 연결선 50">
            <a:extLst>
              <a:ext uri="{FF2B5EF4-FFF2-40B4-BE49-F238E27FC236}">
                <a16:creationId xmlns:a16="http://schemas.microsoft.com/office/drawing/2014/main" id="{4710E14B-1C24-4539-B145-2DEACF561DBB}"/>
              </a:ext>
            </a:extLst>
          </p:cNvPr>
          <p:cNvCxnSpPr>
            <a:cxnSpLocks/>
          </p:cNvCxnSpPr>
          <p:nvPr/>
        </p:nvCxnSpPr>
        <p:spPr>
          <a:xfrm>
            <a:off x="1003423" y="1926613"/>
            <a:ext cx="224448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직사각형 51">
            <a:extLst>
              <a:ext uri="{FF2B5EF4-FFF2-40B4-BE49-F238E27FC236}">
                <a16:creationId xmlns:a16="http://schemas.microsoft.com/office/drawing/2014/main" id="{4476F8B0-1E2C-4C8E-A9E4-C9693703315E}"/>
              </a:ext>
            </a:extLst>
          </p:cNvPr>
          <p:cNvSpPr/>
          <p:nvPr/>
        </p:nvSpPr>
        <p:spPr>
          <a:xfrm>
            <a:off x="1109934" y="1862388"/>
            <a:ext cx="224927" cy="137143"/>
          </a:xfrm>
          <a:prstGeom prst="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800" b="1" dirty="0">
                <a:solidFill>
                  <a:schemeClr val="tx1"/>
                </a:solidFill>
                <a:latin typeface="Arial" panose="020B0604020202020204" pitchFamily="34" charset="0"/>
                <a:cs typeface="Arial" panose="020B0604020202020204" pitchFamily="34" charset="0"/>
              </a:rPr>
              <a:t>DUF</a:t>
            </a:r>
            <a:endParaRPr lang="ko-KR" altLang="en-US" sz="800" b="1" dirty="0">
              <a:solidFill>
                <a:schemeClr val="tx1"/>
              </a:solidFill>
              <a:latin typeface="Arial" panose="020B0604020202020204" pitchFamily="34" charset="0"/>
              <a:cs typeface="Arial" panose="020B0604020202020204" pitchFamily="34" charset="0"/>
            </a:endParaRPr>
          </a:p>
        </p:txBody>
      </p:sp>
      <p:sp>
        <p:nvSpPr>
          <p:cNvPr id="53" name="직사각형 52">
            <a:extLst>
              <a:ext uri="{FF2B5EF4-FFF2-40B4-BE49-F238E27FC236}">
                <a16:creationId xmlns:a16="http://schemas.microsoft.com/office/drawing/2014/main" id="{971FD1F3-69B4-43D8-AE00-B83FC6268128}"/>
              </a:ext>
            </a:extLst>
          </p:cNvPr>
          <p:cNvSpPr/>
          <p:nvPr/>
        </p:nvSpPr>
        <p:spPr>
          <a:xfrm>
            <a:off x="1399493" y="1861915"/>
            <a:ext cx="404355" cy="137143"/>
          </a:xfrm>
          <a:prstGeom prst="rect">
            <a:avLst/>
          </a:prstGeom>
          <a:solidFill>
            <a:srgbClr val="00206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dist"/>
            <a:r>
              <a:rPr lang="en-US" altLang="ko-KR" sz="800" b="1" spc="-71" dirty="0">
                <a:solidFill>
                  <a:schemeClr val="bg1"/>
                </a:solidFill>
                <a:latin typeface="Arial" panose="020B0604020202020204" pitchFamily="34" charset="0"/>
                <a:cs typeface="Arial" panose="020B0604020202020204" pitchFamily="34" charset="0"/>
              </a:rPr>
              <a:t>KINASE</a:t>
            </a:r>
            <a:endParaRPr lang="ko-KR" altLang="en-US" sz="800" b="1" spc="-71" dirty="0">
              <a:solidFill>
                <a:schemeClr val="bg1"/>
              </a:solidFill>
              <a:latin typeface="Arial" panose="020B0604020202020204" pitchFamily="34" charset="0"/>
              <a:cs typeface="Arial" panose="020B0604020202020204" pitchFamily="34" charset="0"/>
            </a:endParaRPr>
          </a:p>
        </p:txBody>
      </p:sp>
      <p:sp>
        <p:nvSpPr>
          <p:cNvPr id="54" name="직사각형 53">
            <a:extLst>
              <a:ext uri="{FF2B5EF4-FFF2-40B4-BE49-F238E27FC236}">
                <a16:creationId xmlns:a16="http://schemas.microsoft.com/office/drawing/2014/main" id="{33349EC6-67D5-4E60-A9D7-FE9EC4D86BDD}"/>
              </a:ext>
            </a:extLst>
          </p:cNvPr>
          <p:cNvSpPr/>
          <p:nvPr/>
        </p:nvSpPr>
        <p:spPr>
          <a:xfrm>
            <a:off x="1867774" y="1861916"/>
            <a:ext cx="236618" cy="137143"/>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800" b="1" dirty="0">
                <a:solidFill>
                  <a:schemeClr val="bg1"/>
                </a:solidFill>
                <a:latin typeface="Arial" panose="020B0604020202020204" pitchFamily="34" charset="0"/>
                <a:cs typeface="Arial" panose="020B0604020202020204" pitchFamily="34" charset="0"/>
              </a:rPr>
              <a:t>PDZ</a:t>
            </a:r>
            <a:endParaRPr lang="ko-KR" altLang="en-US" sz="800" b="1" dirty="0">
              <a:solidFill>
                <a:schemeClr val="bg1"/>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64C321F2-B573-4BEE-8F2C-089E26AF4F4A}"/>
              </a:ext>
            </a:extLst>
          </p:cNvPr>
          <p:cNvSpPr txBox="1"/>
          <p:nvPr/>
        </p:nvSpPr>
        <p:spPr>
          <a:xfrm>
            <a:off x="897211" y="1711299"/>
            <a:ext cx="326128"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F32D85CB-7A63-4040-8DB8-2E39DB1DF43B}"/>
              </a:ext>
            </a:extLst>
          </p:cNvPr>
          <p:cNvSpPr txBox="1"/>
          <p:nvPr/>
        </p:nvSpPr>
        <p:spPr>
          <a:xfrm>
            <a:off x="897211" y="2309570"/>
            <a:ext cx="326128"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1</a:t>
            </a:r>
            <a:endParaRPr lang="ko-KR" altLang="en-US" sz="700"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90F95F7E-772B-422F-8AF2-9BFB8BFF2418}"/>
              </a:ext>
            </a:extLst>
          </p:cNvPr>
          <p:cNvSpPr txBox="1"/>
          <p:nvPr/>
        </p:nvSpPr>
        <p:spPr>
          <a:xfrm>
            <a:off x="3029312" y="1713186"/>
            <a:ext cx="610759"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2623</a:t>
            </a:r>
            <a:endParaRPr lang="ko-KR" altLang="en-US" sz="700"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10D43ABD-0918-408D-B394-F341DB02943C}"/>
              </a:ext>
            </a:extLst>
          </p:cNvPr>
          <p:cNvSpPr txBox="1"/>
          <p:nvPr/>
        </p:nvSpPr>
        <p:spPr>
          <a:xfrm>
            <a:off x="1958123" y="2299085"/>
            <a:ext cx="574196"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1229</a:t>
            </a:r>
            <a:endParaRPr lang="ko-KR" altLang="en-US" sz="700"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290BDA52-B3E9-437B-A32C-37E49996868E}"/>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4</a:t>
            </a:r>
            <a:endParaRPr lang="ko-KR" altLang="en-US" sz="1050" b="1"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44CCBD7D-DC1C-42C3-9969-BCCAEB1C4DFE}"/>
              </a:ext>
            </a:extLst>
          </p:cNvPr>
          <p:cNvSpPr txBox="1"/>
          <p:nvPr/>
        </p:nvSpPr>
        <p:spPr>
          <a:xfrm>
            <a:off x="3867229" y="164016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63" name="직선 연결선 62">
            <a:extLst>
              <a:ext uri="{FF2B5EF4-FFF2-40B4-BE49-F238E27FC236}">
                <a16:creationId xmlns:a16="http://schemas.microsoft.com/office/drawing/2014/main" id="{FD52F0EE-F534-40EA-86C8-2682B4913000}"/>
              </a:ext>
            </a:extLst>
          </p:cNvPr>
          <p:cNvCxnSpPr>
            <a:cxnSpLocks/>
          </p:cNvCxnSpPr>
          <p:nvPr/>
        </p:nvCxnSpPr>
        <p:spPr>
          <a:xfrm>
            <a:off x="4108467" y="1721934"/>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27A9617C-8BE0-4958-9970-2B37C9D7555D}"/>
              </a:ext>
            </a:extLst>
          </p:cNvPr>
          <p:cNvSpPr txBox="1"/>
          <p:nvPr/>
        </p:nvSpPr>
        <p:spPr>
          <a:xfrm>
            <a:off x="3867229" y="180840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15" name="직선 연결선 114">
            <a:extLst>
              <a:ext uri="{FF2B5EF4-FFF2-40B4-BE49-F238E27FC236}">
                <a16:creationId xmlns:a16="http://schemas.microsoft.com/office/drawing/2014/main" id="{D18A7D83-2A4F-4878-A763-73D97C5F6565}"/>
              </a:ext>
            </a:extLst>
          </p:cNvPr>
          <p:cNvCxnSpPr>
            <a:cxnSpLocks/>
          </p:cNvCxnSpPr>
          <p:nvPr/>
        </p:nvCxnSpPr>
        <p:spPr>
          <a:xfrm>
            <a:off x="4108467" y="1890173"/>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A8D2E010-E39C-4128-B966-691996029829}"/>
              </a:ext>
            </a:extLst>
          </p:cNvPr>
          <p:cNvSpPr txBox="1"/>
          <p:nvPr/>
        </p:nvSpPr>
        <p:spPr>
          <a:xfrm>
            <a:off x="3867229" y="198046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118" name="직선 연결선 117">
            <a:extLst>
              <a:ext uri="{FF2B5EF4-FFF2-40B4-BE49-F238E27FC236}">
                <a16:creationId xmlns:a16="http://schemas.microsoft.com/office/drawing/2014/main" id="{490E36F0-D65D-48E5-9CCA-A0790927B65D}"/>
              </a:ext>
            </a:extLst>
          </p:cNvPr>
          <p:cNvCxnSpPr>
            <a:cxnSpLocks/>
          </p:cNvCxnSpPr>
          <p:nvPr/>
        </p:nvCxnSpPr>
        <p:spPr>
          <a:xfrm>
            <a:off x="4108467" y="206223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4D72EC01-986F-4350-9656-6768A547050F}"/>
              </a:ext>
            </a:extLst>
          </p:cNvPr>
          <p:cNvSpPr txBox="1"/>
          <p:nvPr/>
        </p:nvSpPr>
        <p:spPr>
          <a:xfrm>
            <a:off x="3867229" y="216326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cxnSp>
        <p:nvCxnSpPr>
          <p:cNvPr id="122" name="직선 연결선 121">
            <a:extLst>
              <a:ext uri="{FF2B5EF4-FFF2-40B4-BE49-F238E27FC236}">
                <a16:creationId xmlns:a16="http://schemas.microsoft.com/office/drawing/2014/main" id="{4A518E32-B7D3-4503-8D7E-543081146677}"/>
              </a:ext>
            </a:extLst>
          </p:cNvPr>
          <p:cNvCxnSpPr>
            <a:cxnSpLocks/>
          </p:cNvCxnSpPr>
          <p:nvPr/>
        </p:nvCxnSpPr>
        <p:spPr>
          <a:xfrm>
            <a:off x="4108467" y="224503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E1C7C121-270E-495C-B225-D0C2DAE840BD}"/>
              </a:ext>
            </a:extLst>
          </p:cNvPr>
          <p:cNvSpPr txBox="1"/>
          <p:nvPr/>
        </p:nvSpPr>
        <p:spPr>
          <a:xfrm>
            <a:off x="3867229" y="2259884"/>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25" name="직선 연결선 124">
            <a:extLst>
              <a:ext uri="{FF2B5EF4-FFF2-40B4-BE49-F238E27FC236}">
                <a16:creationId xmlns:a16="http://schemas.microsoft.com/office/drawing/2014/main" id="{EA16D79D-C319-441A-88FA-FC48A7C40BA1}"/>
              </a:ext>
            </a:extLst>
          </p:cNvPr>
          <p:cNvCxnSpPr>
            <a:cxnSpLocks/>
          </p:cNvCxnSpPr>
          <p:nvPr/>
        </p:nvCxnSpPr>
        <p:spPr>
          <a:xfrm>
            <a:off x="4108467" y="2341652"/>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7114DBFA-C7D4-4769-9C2E-CB0D1D8E0FD7}"/>
              </a:ext>
            </a:extLst>
          </p:cNvPr>
          <p:cNvSpPr txBox="1"/>
          <p:nvPr/>
        </p:nvSpPr>
        <p:spPr>
          <a:xfrm>
            <a:off x="3867229" y="2462493"/>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29" name="직선 연결선 128">
            <a:extLst>
              <a:ext uri="{FF2B5EF4-FFF2-40B4-BE49-F238E27FC236}">
                <a16:creationId xmlns:a16="http://schemas.microsoft.com/office/drawing/2014/main" id="{44CB6FBC-46D3-4A34-9CAF-20E8984AAF0F}"/>
              </a:ext>
            </a:extLst>
          </p:cNvPr>
          <p:cNvCxnSpPr>
            <a:cxnSpLocks/>
          </p:cNvCxnSpPr>
          <p:nvPr/>
        </p:nvCxnSpPr>
        <p:spPr>
          <a:xfrm>
            <a:off x="4108467" y="254426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D2603EFE-9936-44E7-AB9F-1A78B7E06C9C}"/>
              </a:ext>
            </a:extLst>
          </p:cNvPr>
          <p:cNvSpPr txBox="1"/>
          <p:nvPr/>
        </p:nvSpPr>
        <p:spPr>
          <a:xfrm>
            <a:off x="3867229" y="268939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32" name="직선 연결선 131">
            <a:extLst>
              <a:ext uri="{FF2B5EF4-FFF2-40B4-BE49-F238E27FC236}">
                <a16:creationId xmlns:a16="http://schemas.microsoft.com/office/drawing/2014/main" id="{0EB3D44E-5E97-44FE-B8AB-6FB13E1CC0D3}"/>
              </a:ext>
            </a:extLst>
          </p:cNvPr>
          <p:cNvCxnSpPr>
            <a:cxnSpLocks/>
          </p:cNvCxnSpPr>
          <p:nvPr/>
        </p:nvCxnSpPr>
        <p:spPr>
          <a:xfrm>
            <a:off x="4108467" y="277116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4FDF2115-B6A4-471A-9922-932BBB3FCCCC}"/>
              </a:ext>
            </a:extLst>
          </p:cNvPr>
          <p:cNvSpPr txBox="1"/>
          <p:nvPr/>
        </p:nvSpPr>
        <p:spPr>
          <a:xfrm>
            <a:off x="3830542" y="1498912"/>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377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EDB8A1FE-7799-4019-83BD-A3F1692320AD}"/>
              </a:ext>
            </a:extLst>
          </p:cNvPr>
          <p:cNvSpPr txBox="1"/>
          <p:nvPr/>
        </p:nvSpPr>
        <p:spPr>
          <a:xfrm>
            <a:off x="476673" y="4748736"/>
            <a:ext cx="5904654" cy="6463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5. The DEG and GO enrichment analysis of WT and Mast4-depleted C3H10T1/2 cells. </a:t>
            </a:r>
            <a:r>
              <a:rPr lang="en-US" altLang="ko-KR" sz="900" dirty="0">
                <a:latin typeface="Arial" panose="020B0604020202020204" pitchFamily="34" charset="0"/>
                <a:cs typeface="Arial" panose="020B0604020202020204" pitchFamily="34" charset="0"/>
              </a:rPr>
              <a:t> The wild-type and Mast4-depleted (KO#1) C3H10T1/2 cells were differentiated into chondrocytes for 6 days under BMP-2 stimulation in high-density micromass cultures, followed by RNA sequencing analysis. Differentially expressed genes (DEG) analysis and gene ontology (GO) enrichment analysis were conducted.</a:t>
            </a:r>
            <a:endParaRPr lang="ko-KR" altLang="ko-KR" sz="900" b="1" dirty="0">
              <a:latin typeface="Arial" panose="020B0604020202020204" pitchFamily="34" charset="0"/>
              <a:cs typeface="Arial" panose="020B0604020202020204" pitchFamily="34" charset="0"/>
            </a:endParaRPr>
          </a:p>
        </p:txBody>
      </p:sp>
      <p:graphicFrame>
        <p:nvGraphicFramePr>
          <p:cNvPr id="59" name="표 58">
            <a:extLst>
              <a:ext uri="{FF2B5EF4-FFF2-40B4-BE49-F238E27FC236}">
                <a16:creationId xmlns:a16="http://schemas.microsoft.com/office/drawing/2014/main" id="{BC494E18-9EA3-45A0-A45B-C398BBB88232}"/>
              </a:ext>
            </a:extLst>
          </p:cNvPr>
          <p:cNvGraphicFramePr>
            <a:graphicFrameLocks noGrp="1"/>
          </p:cNvGraphicFramePr>
          <p:nvPr>
            <p:extLst>
              <p:ext uri="{D42A27DB-BD31-4B8C-83A1-F6EECF244321}">
                <p14:modId xmlns:p14="http://schemas.microsoft.com/office/powerpoint/2010/main" val="648821058"/>
              </p:ext>
            </p:extLst>
          </p:nvPr>
        </p:nvGraphicFramePr>
        <p:xfrm>
          <a:off x="3953342" y="1831781"/>
          <a:ext cx="1735764" cy="1624272"/>
        </p:xfrm>
        <a:graphic>
          <a:graphicData uri="http://schemas.openxmlformats.org/drawingml/2006/table">
            <a:tbl>
              <a:tblPr/>
              <a:tblGrid>
                <a:gridCol w="182696">
                  <a:extLst>
                    <a:ext uri="{9D8B030D-6E8A-4147-A177-3AD203B41FA5}">
                      <a16:colId xmlns:a16="http://schemas.microsoft.com/office/drawing/2014/main" val="20000"/>
                    </a:ext>
                  </a:extLst>
                </a:gridCol>
                <a:gridCol w="1553068">
                  <a:extLst>
                    <a:ext uri="{9D8B030D-6E8A-4147-A177-3AD203B41FA5}">
                      <a16:colId xmlns:a16="http://schemas.microsoft.com/office/drawing/2014/main" val="20001"/>
                    </a:ext>
                  </a:extLst>
                </a:gridCol>
              </a:tblGrid>
              <a:tr h="102810">
                <a:tc>
                  <a:txBody>
                    <a:bodyPr/>
                    <a:lstStyle/>
                    <a:p>
                      <a:pPr algn="ctr" fontAlgn="ctr"/>
                      <a:r>
                        <a:rPr lang="en-US" sz="800" b="1" i="1" u="none" strike="noStrike" dirty="0">
                          <a:solidFill>
                            <a:schemeClr val="tx1"/>
                          </a:solidFill>
                          <a:latin typeface="Arial"/>
                        </a:rPr>
                        <a:t>A</a:t>
                      </a:r>
                    </a:p>
                  </a:txBody>
                  <a:tcPr marL="3024" marR="3024" marT="3024" marB="0"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1" i="0" u="none" strike="noStrike" dirty="0">
                          <a:solidFill>
                            <a:srgbClr val="FF0000"/>
                          </a:solidFill>
                          <a:latin typeface="Arial"/>
                        </a:rPr>
                        <a:t>Cartilage development</a:t>
                      </a:r>
                      <a:endParaRPr lang="en-US" sz="800" b="1" i="0" u="none" strike="noStrike" dirty="0">
                        <a:solidFill>
                          <a:srgbClr val="FF0000"/>
                        </a:solidFill>
                        <a:latin typeface="Arial"/>
                      </a:endParaRPr>
                    </a:p>
                  </a:txBody>
                  <a:tcPr marL="3024" marR="3024" marT="3024" marB="0" anchor="ctr">
                    <a:lnL>
                      <a:noFill/>
                    </a:lnL>
                    <a:lnR>
                      <a:noFill/>
                    </a:lnR>
                    <a:lnT w="12700" cap="flat" cmpd="sng" algn="ctr">
                      <a:solidFill>
                        <a:schemeClr val="tx1"/>
                      </a:solidFill>
                      <a:prstDash val="solid"/>
                      <a:round/>
                      <a:headEnd type="none" w="med" len="med"/>
                      <a:tailEnd type="none" w="med" len="med"/>
                    </a:lnT>
                    <a:lnB>
                      <a:noFill/>
                    </a:lnB>
                    <a:noFill/>
                  </a:tcPr>
                </a:tc>
                <a:extLst>
                  <a:ext uri="{0D108BD9-81ED-4DB2-BD59-A6C34878D82A}">
                    <a16:rowId xmlns:a16="http://schemas.microsoft.com/office/drawing/2014/main" val="10000"/>
                  </a:ext>
                </a:extLst>
              </a:tr>
              <a:tr h="102810">
                <a:tc>
                  <a:txBody>
                    <a:bodyPr/>
                    <a:lstStyle/>
                    <a:p>
                      <a:pPr algn="ctr" fontAlgn="ctr"/>
                      <a:r>
                        <a:rPr lang="en-US" sz="800" b="1" i="1" u="none" strike="noStrike" dirty="0">
                          <a:solidFill>
                            <a:schemeClr val="tx1"/>
                          </a:solidFill>
                          <a:latin typeface="Arial"/>
                        </a:rPr>
                        <a:t>B</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1" i="0" u="none" strike="noStrike" dirty="0">
                          <a:solidFill>
                            <a:srgbClr val="FF0000"/>
                          </a:solidFill>
                          <a:latin typeface="Arial"/>
                        </a:rPr>
                        <a:t>Chondrocyte differentiation</a:t>
                      </a:r>
                    </a:p>
                  </a:txBody>
                  <a:tcPr marL="3024" marR="3024" marT="3024" marB="0" anchor="ctr">
                    <a:lnL>
                      <a:noFill/>
                    </a:lnL>
                    <a:lnR>
                      <a:noFill/>
                    </a:lnR>
                    <a:lnT>
                      <a:noFill/>
                    </a:lnT>
                    <a:lnB>
                      <a:noFill/>
                    </a:lnB>
                    <a:noFill/>
                  </a:tcPr>
                </a:tc>
                <a:extLst>
                  <a:ext uri="{0D108BD9-81ED-4DB2-BD59-A6C34878D82A}">
                    <a16:rowId xmlns:a16="http://schemas.microsoft.com/office/drawing/2014/main" val="10001"/>
                  </a:ext>
                </a:extLst>
              </a:tr>
              <a:tr h="102810">
                <a:tc>
                  <a:txBody>
                    <a:bodyPr/>
                    <a:lstStyle/>
                    <a:p>
                      <a:pPr algn="ctr" fontAlgn="ctr"/>
                      <a:r>
                        <a:rPr lang="en-US" sz="800" b="1" i="1" u="none" strike="noStrike" dirty="0">
                          <a:solidFill>
                            <a:schemeClr val="tx1"/>
                          </a:solidFill>
                          <a:latin typeface="Arial"/>
                        </a:rPr>
                        <a:t>C</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Cell development</a:t>
                      </a:r>
                    </a:p>
                  </a:txBody>
                  <a:tcPr marL="3024" marR="3024" marT="3024" marB="0" anchor="ctr">
                    <a:lnL>
                      <a:noFill/>
                    </a:lnL>
                    <a:lnR>
                      <a:noFill/>
                    </a:lnR>
                    <a:lnT>
                      <a:noFill/>
                    </a:lnT>
                    <a:lnB>
                      <a:noFill/>
                    </a:lnB>
                    <a:noFill/>
                  </a:tcPr>
                </a:tc>
                <a:extLst>
                  <a:ext uri="{0D108BD9-81ED-4DB2-BD59-A6C34878D82A}">
                    <a16:rowId xmlns:a16="http://schemas.microsoft.com/office/drawing/2014/main" val="10002"/>
                  </a:ext>
                </a:extLst>
              </a:tr>
              <a:tr h="102810">
                <a:tc>
                  <a:txBody>
                    <a:bodyPr/>
                    <a:lstStyle/>
                    <a:p>
                      <a:pPr algn="ctr" fontAlgn="ctr"/>
                      <a:r>
                        <a:rPr lang="en-US" sz="800" b="1" i="1" u="none" strike="noStrike" dirty="0">
                          <a:solidFill>
                            <a:schemeClr val="tx1"/>
                          </a:solidFill>
                          <a:latin typeface="Arial"/>
                        </a:rPr>
                        <a:t>D</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Programmed cell death</a:t>
                      </a:r>
                    </a:p>
                  </a:txBody>
                  <a:tcPr marL="3024" marR="3024" marT="3024" marB="0" anchor="ctr">
                    <a:lnL>
                      <a:noFill/>
                    </a:lnL>
                    <a:lnR>
                      <a:noFill/>
                    </a:lnR>
                    <a:lnT>
                      <a:noFill/>
                    </a:lnT>
                    <a:lnB>
                      <a:noFill/>
                    </a:lnB>
                    <a:noFill/>
                  </a:tcPr>
                </a:tc>
                <a:extLst>
                  <a:ext uri="{0D108BD9-81ED-4DB2-BD59-A6C34878D82A}">
                    <a16:rowId xmlns:a16="http://schemas.microsoft.com/office/drawing/2014/main" val="10003"/>
                  </a:ext>
                </a:extLst>
              </a:tr>
              <a:tr h="102810">
                <a:tc>
                  <a:txBody>
                    <a:bodyPr/>
                    <a:lstStyle/>
                    <a:p>
                      <a:pPr algn="ctr" fontAlgn="ctr"/>
                      <a:r>
                        <a:rPr lang="en-US" sz="800" b="1" i="1" u="none" strike="noStrike" dirty="0">
                          <a:solidFill>
                            <a:schemeClr val="tx1"/>
                          </a:solidFill>
                          <a:latin typeface="Arial"/>
                        </a:rPr>
                        <a:t>E</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Organic acid biosynthetic process</a:t>
                      </a:r>
                      <a:endParaRPr lang="en-US" sz="800" b="0" i="0" u="none" strike="noStrike" dirty="0">
                        <a:solidFill>
                          <a:schemeClr val="tx1"/>
                        </a:solidFill>
                        <a:latin typeface="Arial"/>
                      </a:endParaRPr>
                    </a:p>
                  </a:txBody>
                  <a:tcPr marL="3024" marR="3024" marT="3024" marB="0" anchor="ctr">
                    <a:lnL>
                      <a:noFill/>
                    </a:lnL>
                    <a:lnR>
                      <a:noFill/>
                    </a:lnR>
                    <a:lnT>
                      <a:noFill/>
                    </a:lnT>
                    <a:lnB>
                      <a:noFill/>
                    </a:lnB>
                    <a:noFill/>
                  </a:tcPr>
                </a:tc>
                <a:extLst>
                  <a:ext uri="{0D108BD9-81ED-4DB2-BD59-A6C34878D82A}">
                    <a16:rowId xmlns:a16="http://schemas.microsoft.com/office/drawing/2014/main" val="10004"/>
                  </a:ext>
                </a:extLst>
              </a:tr>
              <a:tr h="102810">
                <a:tc>
                  <a:txBody>
                    <a:bodyPr/>
                    <a:lstStyle/>
                    <a:p>
                      <a:pPr algn="ctr" fontAlgn="ctr"/>
                      <a:r>
                        <a:rPr lang="en-US" sz="800" b="1" i="1" u="none" strike="noStrike" dirty="0">
                          <a:solidFill>
                            <a:schemeClr val="tx1"/>
                          </a:solidFill>
                          <a:latin typeface="Arial"/>
                        </a:rPr>
                        <a:t>F</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Steroid metabolic process</a:t>
                      </a:r>
                      <a:endParaRPr lang="en-US" sz="800" b="0" i="0" u="none" strike="noStrike" dirty="0">
                        <a:solidFill>
                          <a:schemeClr val="tx1"/>
                        </a:solidFill>
                        <a:latin typeface="Arial"/>
                      </a:endParaRPr>
                    </a:p>
                  </a:txBody>
                  <a:tcPr marL="3024" marR="3024" marT="3024" marB="0" anchor="ctr">
                    <a:lnL>
                      <a:noFill/>
                    </a:lnL>
                    <a:lnR>
                      <a:noFill/>
                    </a:lnR>
                    <a:lnT>
                      <a:noFill/>
                    </a:lnT>
                    <a:lnB>
                      <a:noFill/>
                    </a:lnB>
                    <a:noFill/>
                  </a:tcPr>
                </a:tc>
                <a:extLst>
                  <a:ext uri="{0D108BD9-81ED-4DB2-BD59-A6C34878D82A}">
                    <a16:rowId xmlns:a16="http://schemas.microsoft.com/office/drawing/2014/main" val="10005"/>
                  </a:ext>
                </a:extLst>
              </a:tr>
              <a:tr h="102810">
                <a:tc>
                  <a:txBody>
                    <a:bodyPr/>
                    <a:lstStyle/>
                    <a:p>
                      <a:pPr algn="ctr" fontAlgn="ctr"/>
                      <a:r>
                        <a:rPr lang="en-US" sz="800" b="1" i="1" u="none" strike="noStrike" dirty="0">
                          <a:solidFill>
                            <a:schemeClr val="tx1"/>
                          </a:solidFill>
                          <a:latin typeface="Arial"/>
                        </a:rPr>
                        <a:t>G</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Cell migration</a:t>
                      </a:r>
                    </a:p>
                  </a:txBody>
                  <a:tcPr marL="3024" marR="3024" marT="3024" marB="0" anchor="ctr">
                    <a:lnL>
                      <a:noFill/>
                    </a:lnL>
                    <a:lnR>
                      <a:noFill/>
                    </a:lnR>
                    <a:lnT>
                      <a:noFill/>
                    </a:lnT>
                    <a:lnB>
                      <a:noFill/>
                    </a:lnB>
                    <a:noFill/>
                  </a:tcPr>
                </a:tc>
                <a:extLst>
                  <a:ext uri="{0D108BD9-81ED-4DB2-BD59-A6C34878D82A}">
                    <a16:rowId xmlns:a16="http://schemas.microsoft.com/office/drawing/2014/main" val="10006"/>
                  </a:ext>
                </a:extLst>
              </a:tr>
              <a:tr h="102810">
                <a:tc>
                  <a:txBody>
                    <a:bodyPr/>
                    <a:lstStyle/>
                    <a:p>
                      <a:pPr algn="ctr" fontAlgn="ctr"/>
                      <a:r>
                        <a:rPr lang="en-US" sz="800" b="1" i="1" u="none" strike="noStrike" dirty="0">
                          <a:solidFill>
                            <a:schemeClr val="tx1"/>
                          </a:solidFill>
                          <a:latin typeface="Arial"/>
                        </a:rPr>
                        <a:t>H</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Signal transduction</a:t>
                      </a:r>
                    </a:p>
                  </a:txBody>
                  <a:tcPr marL="3024" marR="3024" marT="3024" marB="0" anchor="ctr">
                    <a:lnL>
                      <a:noFill/>
                    </a:lnL>
                    <a:lnR>
                      <a:noFill/>
                    </a:lnR>
                    <a:lnT>
                      <a:noFill/>
                    </a:lnT>
                    <a:lnB>
                      <a:noFill/>
                    </a:lnB>
                    <a:noFill/>
                  </a:tcPr>
                </a:tc>
                <a:extLst>
                  <a:ext uri="{0D108BD9-81ED-4DB2-BD59-A6C34878D82A}">
                    <a16:rowId xmlns:a16="http://schemas.microsoft.com/office/drawing/2014/main" val="10007"/>
                  </a:ext>
                </a:extLst>
              </a:tr>
              <a:tr h="102810">
                <a:tc>
                  <a:txBody>
                    <a:bodyPr/>
                    <a:lstStyle/>
                    <a:p>
                      <a:pPr algn="ctr" fontAlgn="ctr"/>
                      <a:r>
                        <a:rPr lang="en-US" sz="800" b="1" i="1" u="none" strike="noStrike" dirty="0">
                          <a:solidFill>
                            <a:schemeClr val="tx1"/>
                          </a:solidFill>
                          <a:latin typeface="Arial"/>
                        </a:rPr>
                        <a:t>I</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Organ morphogenesis</a:t>
                      </a:r>
                    </a:p>
                  </a:txBody>
                  <a:tcPr marL="3024" marR="3024" marT="3024" marB="0" anchor="ctr">
                    <a:lnL>
                      <a:noFill/>
                    </a:lnL>
                    <a:lnR>
                      <a:noFill/>
                    </a:lnR>
                    <a:lnT>
                      <a:noFill/>
                    </a:lnT>
                    <a:lnB>
                      <a:noFill/>
                    </a:lnB>
                    <a:noFill/>
                  </a:tcPr>
                </a:tc>
                <a:extLst>
                  <a:ext uri="{0D108BD9-81ED-4DB2-BD59-A6C34878D82A}">
                    <a16:rowId xmlns:a16="http://schemas.microsoft.com/office/drawing/2014/main" val="10008"/>
                  </a:ext>
                </a:extLst>
              </a:tr>
              <a:tr h="102810">
                <a:tc>
                  <a:txBody>
                    <a:bodyPr/>
                    <a:lstStyle/>
                    <a:p>
                      <a:pPr algn="ctr" fontAlgn="ctr"/>
                      <a:r>
                        <a:rPr lang="en-US" sz="800" b="1" i="1" u="none" strike="noStrike" dirty="0">
                          <a:solidFill>
                            <a:schemeClr val="tx1"/>
                          </a:solidFill>
                          <a:latin typeface="Arial"/>
                        </a:rPr>
                        <a:t>J</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Defense response</a:t>
                      </a:r>
                    </a:p>
                  </a:txBody>
                  <a:tcPr marL="3024" marR="3024" marT="3024" marB="0" anchor="ctr">
                    <a:lnL>
                      <a:noFill/>
                    </a:lnL>
                    <a:lnR>
                      <a:noFill/>
                    </a:lnR>
                    <a:lnT>
                      <a:noFill/>
                    </a:lnT>
                    <a:lnB>
                      <a:noFill/>
                    </a:lnB>
                    <a:noFill/>
                  </a:tcPr>
                </a:tc>
                <a:extLst>
                  <a:ext uri="{0D108BD9-81ED-4DB2-BD59-A6C34878D82A}">
                    <a16:rowId xmlns:a16="http://schemas.microsoft.com/office/drawing/2014/main" val="10009"/>
                  </a:ext>
                </a:extLst>
              </a:tr>
              <a:tr h="102810">
                <a:tc>
                  <a:txBody>
                    <a:bodyPr/>
                    <a:lstStyle/>
                    <a:p>
                      <a:pPr algn="ctr" fontAlgn="ctr"/>
                      <a:r>
                        <a:rPr lang="en-US" sz="800" b="1" i="1" u="none" strike="noStrike" dirty="0">
                          <a:solidFill>
                            <a:schemeClr val="tx1"/>
                          </a:solidFill>
                          <a:latin typeface="Arial"/>
                        </a:rPr>
                        <a:t>K</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Cell proliferation</a:t>
                      </a:r>
                    </a:p>
                  </a:txBody>
                  <a:tcPr marL="3024" marR="3024" marT="3024" marB="0" anchor="ctr">
                    <a:lnL>
                      <a:noFill/>
                    </a:lnL>
                    <a:lnR>
                      <a:noFill/>
                    </a:lnR>
                    <a:lnT>
                      <a:noFill/>
                    </a:lnT>
                    <a:lnB>
                      <a:noFill/>
                    </a:lnB>
                    <a:noFill/>
                  </a:tcPr>
                </a:tc>
                <a:extLst>
                  <a:ext uri="{0D108BD9-81ED-4DB2-BD59-A6C34878D82A}">
                    <a16:rowId xmlns:a16="http://schemas.microsoft.com/office/drawing/2014/main" val="10010"/>
                  </a:ext>
                </a:extLst>
              </a:tr>
              <a:tr h="102810">
                <a:tc>
                  <a:txBody>
                    <a:bodyPr/>
                    <a:lstStyle/>
                    <a:p>
                      <a:pPr algn="ctr" fontAlgn="ctr"/>
                      <a:r>
                        <a:rPr lang="en-US" sz="800" b="1" i="1" u="none" strike="noStrike" dirty="0">
                          <a:solidFill>
                            <a:schemeClr val="tx1"/>
                          </a:solidFill>
                          <a:latin typeface="Arial"/>
                        </a:rPr>
                        <a:t>L</a:t>
                      </a:r>
                    </a:p>
                  </a:txBody>
                  <a:tcPr marL="3024" marR="3024" marT="3024" marB="0" anchor="ctr">
                    <a:lnL>
                      <a:noFill/>
                    </a:lnL>
                    <a:lnR>
                      <a:noFill/>
                    </a:lnR>
                    <a:lnT>
                      <a:noFill/>
                    </a:lnT>
                    <a:lnB>
                      <a:noFill/>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Response to lipopolysaccharide</a:t>
                      </a:r>
                    </a:p>
                  </a:txBody>
                  <a:tcPr marL="3024" marR="3024" marT="3024" marB="0" anchor="ctr">
                    <a:lnL>
                      <a:noFill/>
                    </a:lnL>
                    <a:lnR>
                      <a:noFill/>
                    </a:lnR>
                    <a:lnT>
                      <a:noFill/>
                    </a:lnT>
                    <a:lnB>
                      <a:noFill/>
                    </a:lnB>
                    <a:noFill/>
                  </a:tcPr>
                </a:tc>
                <a:extLst>
                  <a:ext uri="{0D108BD9-81ED-4DB2-BD59-A6C34878D82A}">
                    <a16:rowId xmlns:a16="http://schemas.microsoft.com/office/drawing/2014/main" val="10011"/>
                  </a:ext>
                </a:extLst>
              </a:tr>
              <a:tr h="102810">
                <a:tc>
                  <a:txBody>
                    <a:bodyPr/>
                    <a:lstStyle/>
                    <a:p>
                      <a:pPr algn="ctr" fontAlgn="ctr"/>
                      <a:r>
                        <a:rPr lang="en-US" sz="800" b="1" i="1" u="none" strike="noStrike" dirty="0">
                          <a:solidFill>
                            <a:schemeClr val="tx1"/>
                          </a:solidFill>
                          <a:latin typeface="Arial"/>
                        </a:rPr>
                        <a:t>M</a:t>
                      </a:r>
                    </a:p>
                  </a:txBody>
                  <a:tcPr marL="3024" marR="3024" marT="3024"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ctr" latinLnBrk="1" hangingPunct="1">
                        <a:lnSpc>
                          <a:spcPct val="100000"/>
                        </a:lnSpc>
                        <a:spcBef>
                          <a:spcPts val="0"/>
                        </a:spcBef>
                        <a:spcAft>
                          <a:spcPts val="0"/>
                        </a:spcAft>
                        <a:buClrTx/>
                        <a:buSzTx/>
                        <a:buFontTx/>
                        <a:buNone/>
                        <a:tabLst/>
                        <a:defRPr/>
                      </a:pPr>
                      <a:r>
                        <a:rPr lang="en-US" altLang="ko-KR" sz="800" b="0" i="0" u="none" strike="noStrike" dirty="0">
                          <a:solidFill>
                            <a:schemeClr val="tx1"/>
                          </a:solidFill>
                          <a:latin typeface="Arial"/>
                        </a:rPr>
                        <a:t>Blood coagulation</a:t>
                      </a:r>
                    </a:p>
                  </a:txBody>
                  <a:tcPr marL="3024" marR="3024" marT="3024" marB="0" anchor="ctr">
                    <a:lnL>
                      <a:noFill/>
                    </a:lnL>
                    <a:lnR>
                      <a:noFill/>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bl>
          </a:graphicData>
        </a:graphic>
      </p:graphicFrame>
      <p:grpSp>
        <p:nvGrpSpPr>
          <p:cNvPr id="9" name="그룹 8">
            <a:extLst>
              <a:ext uri="{FF2B5EF4-FFF2-40B4-BE49-F238E27FC236}">
                <a16:creationId xmlns:a16="http://schemas.microsoft.com/office/drawing/2014/main" id="{6690716D-EAF5-4F0C-BA5E-391E09DEE812}"/>
              </a:ext>
            </a:extLst>
          </p:cNvPr>
          <p:cNvGrpSpPr/>
          <p:nvPr/>
        </p:nvGrpSpPr>
        <p:grpSpPr>
          <a:xfrm>
            <a:off x="2095338" y="1642144"/>
            <a:ext cx="1372897" cy="2087881"/>
            <a:chOff x="4460735" y="3189452"/>
            <a:chExt cx="2549304" cy="3939415"/>
          </a:xfrm>
        </p:grpSpPr>
        <p:pic>
          <p:nvPicPr>
            <p:cNvPr id="60" name="그림 59">
              <a:extLst>
                <a:ext uri="{FF2B5EF4-FFF2-40B4-BE49-F238E27FC236}">
                  <a16:creationId xmlns:a16="http://schemas.microsoft.com/office/drawing/2014/main" id="{2D10FDDB-C082-4A19-94E4-7D83830D14F7}"/>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4896644" y="3189452"/>
              <a:ext cx="2109955" cy="3924979"/>
            </a:xfrm>
            <a:prstGeom prst="rect">
              <a:avLst/>
            </a:prstGeom>
            <a:ln w="12700">
              <a:solidFill>
                <a:schemeClr val="tx1"/>
              </a:solidFill>
            </a:ln>
          </p:spPr>
        </p:pic>
        <p:cxnSp>
          <p:nvCxnSpPr>
            <p:cNvPr id="62" name="직선 연결선 61">
              <a:extLst>
                <a:ext uri="{FF2B5EF4-FFF2-40B4-BE49-F238E27FC236}">
                  <a16:creationId xmlns:a16="http://schemas.microsoft.com/office/drawing/2014/main" id="{7695BF46-DD06-4179-85C5-DE0B2A6F0A5B}"/>
                </a:ext>
              </a:extLst>
            </p:cNvPr>
            <p:cNvCxnSpPr>
              <a:cxnSpLocks/>
            </p:cNvCxnSpPr>
            <p:nvPr/>
          </p:nvCxnSpPr>
          <p:spPr>
            <a:xfrm>
              <a:off x="5871461" y="3203888"/>
              <a:ext cx="0" cy="3924979"/>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직선 연결선 62">
              <a:extLst>
                <a:ext uri="{FF2B5EF4-FFF2-40B4-BE49-F238E27FC236}">
                  <a16:creationId xmlns:a16="http://schemas.microsoft.com/office/drawing/2014/main" id="{54C91739-7921-46B0-B460-E5F8E2371C63}"/>
                </a:ext>
              </a:extLst>
            </p:cNvPr>
            <p:cNvCxnSpPr>
              <a:cxnSpLocks/>
            </p:cNvCxnSpPr>
            <p:nvPr/>
          </p:nvCxnSpPr>
          <p:spPr>
            <a:xfrm flipH="1" flipV="1">
              <a:off x="4886039" y="4782982"/>
              <a:ext cx="2124000"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4CEE619A-FF73-4273-AFDB-25D29AC43651}"/>
                </a:ext>
              </a:extLst>
            </p:cNvPr>
            <p:cNvSpPr txBox="1"/>
            <p:nvPr/>
          </p:nvSpPr>
          <p:spPr>
            <a:xfrm rot="16200000">
              <a:off x="3206486" y="4894890"/>
              <a:ext cx="2879975" cy="371478"/>
            </a:xfrm>
            <a:prstGeom prst="rect">
              <a:avLst/>
            </a:prstGeom>
            <a:noFill/>
          </p:spPr>
          <p:txBody>
            <a:bodyPr wrap="none" rtlCol="0">
              <a:spAutoFit/>
            </a:bodyPr>
            <a:lstStyle/>
            <a:p>
              <a:r>
                <a:rPr lang="en-US" altLang="ko-KR" sz="700" dirty="0">
                  <a:latin typeface="Arial" panose="020B0604020202020204" pitchFamily="34" charset="0"/>
                  <a:cs typeface="Arial" pitchFamily="34" charset="0"/>
                </a:rPr>
                <a:t>Genes categorized into GO terms</a:t>
              </a:r>
              <a:endParaRPr lang="ko-KR" altLang="en-US" sz="700" dirty="0">
                <a:latin typeface="Arial" panose="020B0604020202020204" pitchFamily="34" charset="0"/>
                <a:cs typeface="Arial" pitchFamily="34" charset="0"/>
              </a:endParaRPr>
            </a:p>
          </p:txBody>
        </p:sp>
      </p:grpSp>
      <p:grpSp>
        <p:nvGrpSpPr>
          <p:cNvPr id="7" name="그룹 6">
            <a:extLst>
              <a:ext uri="{FF2B5EF4-FFF2-40B4-BE49-F238E27FC236}">
                <a16:creationId xmlns:a16="http://schemas.microsoft.com/office/drawing/2014/main" id="{F253048A-01C7-44BA-97BA-C32C0D0A85EF}"/>
              </a:ext>
            </a:extLst>
          </p:cNvPr>
          <p:cNvGrpSpPr/>
          <p:nvPr/>
        </p:nvGrpSpPr>
        <p:grpSpPr>
          <a:xfrm>
            <a:off x="3488779" y="907518"/>
            <a:ext cx="410226" cy="2820775"/>
            <a:chOff x="7048177" y="1803358"/>
            <a:chExt cx="761740" cy="5322241"/>
          </a:xfrm>
        </p:grpSpPr>
        <p:pic>
          <p:nvPicPr>
            <p:cNvPr id="61" name="그림 60">
              <a:extLst>
                <a:ext uri="{FF2B5EF4-FFF2-40B4-BE49-F238E27FC236}">
                  <a16:creationId xmlns:a16="http://schemas.microsoft.com/office/drawing/2014/main" id="{03957D8E-E35E-40F6-9802-0802FD2A1D03}"/>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140185" y="3200341"/>
              <a:ext cx="291615" cy="3925258"/>
            </a:xfrm>
            <a:prstGeom prst="rect">
              <a:avLst/>
            </a:prstGeom>
          </p:spPr>
        </p:pic>
        <p:sp>
          <p:nvSpPr>
            <p:cNvPr id="66" name="TextBox 65">
              <a:extLst>
                <a:ext uri="{FF2B5EF4-FFF2-40B4-BE49-F238E27FC236}">
                  <a16:creationId xmlns:a16="http://schemas.microsoft.com/office/drawing/2014/main" id="{A47EDBD0-B1D7-41FE-9DB0-83982A6B7AD7}"/>
                </a:ext>
              </a:extLst>
            </p:cNvPr>
            <p:cNvSpPr txBox="1"/>
            <p:nvPr/>
          </p:nvSpPr>
          <p:spPr>
            <a:xfrm rot="16200000">
              <a:off x="6601844" y="2249691"/>
              <a:ext cx="1407020" cy="514354"/>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Expression</a:t>
              </a:r>
            </a:p>
            <a:p>
              <a:r>
                <a:rPr lang="en-US" altLang="ko-KR" sz="600" dirty="0">
                  <a:latin typeface="Arial" panose="020B0604020202020204" pitchFamily="34" charset="0"/>
                  <a:cs typeface="Arial" pitchFamily="34" charset="0"/>
                </a:rPr>
                <a:t>Log</a:t>
              </a:r>
              <a:r>
                <a:rPr lang="en-US" altLang="ko-KR" sz="600" baseline="-25000" dirty="0">
                  <a:latin typeface="Arial" panose="020B0604020202020204" pitchFamily="34" charset="0"/>
                  <a:cs typeface="Arial" panose="020B0604020202020204" pitchFamily="34" charset="0"/>
                </a:rPr>
                <a:t>2</a:t>
              </a:r>
              <a:r>
                <a:rPr lang="en-US" altLang="ko-KR" sz="600" dirty="0">
                  <a:latin typeface="Arial" panose="020B0604020202020204" pitchFamily="34" charset="0"/>
                  <a:cs typeface="Arial" panose="020B0604020202020204" pitchFamily="34" charset="0"/>
                </a:rPr>
                <a:t>(KO#1/WT)</a:t>
              </a:r>
              <a:endParaRPr lang="ko-KR" altLang="en-US" sz="600" dirty="0">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61696CD1-EA4C-4C92-BC28-BC6E8B50FA25}"/>
                </a:ext>
              </a:extLst>
            </p:cNvPr>
            <p:cNvSpPr txBox="1"/>
            <p:nvPr/>
          </p:nvSpPr>
          <p:spPr>
            <a:xfrm rot="16200000">
              <a:off x="7111892" y="3801701"/>
              <a:ext cx="1053148" cy="342903"/>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151 genes</a:t>
              </a:r>
              <a:endParaRPr lang="ko-KR" altLang="en-US" sz="600" dirty="0">
                <a:latin typeface="Arial" panose="020B0604020202020204" pitchFamily="34" charset="0"/>
                <a:cs typeface="Arial" pitchFamily="34" charset="0"/>
              </a:endParaRPr>
            </a:p>
          </p:txBody>
        </p:sp>
        <p:sp>
          <p:nvSpPr>
            <p:cNvPr id="74" name="TextBox 73">
              <a:extLst>
                <a:ext uri="{FF2B5EF4-FFF2-40B4-BE49-F238E27FC236}">
                  <a16:creationId xmlns:a16="http://schemas.microsoft.com/office/drawing/2014/main" id="{CF190E6F-A098-4BF1-A837-3155560202D2}"/>
                </a:ext>
              </a:extLst>
            </p:cNvPr>
            <p:cNvSpPr txBox="1"/>
            <p:nvPr/>
          </p:nvSpPr>
          <p:spPr>
            <a:xfrm rot="16200000">
              <a:off x="7111890" y="5864016"/>
              <a:ext cx="1053148" cy="342902"/>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220 genes</a:t>
              </a:r>
              <a:endParaRPr lang="ko-KR" altLang="en-US" sz="600" dirty="0">
                <a:latin typeface="Arial" panose="020B0604020202020204" pitchFamily="34" charset="0"/>
                <a:cs typeface="Arial" pitchFamily="34" charset="0"/>
              </a:endParaRPr>
            </a:p>
          </p:txBody>
        </p:sp>
        <p:sp>
          <p:nvSpPr>
            <p:cNvPr id="77" name="오른쪽 대괄호 76">
              <a:extLst>
                <a:ext uri="{FF2B5EF4-FFF2-40B4-BE49-F238E27FC236}">
                  <a16:creationId xmlns:a16="http://schemas.microsoft.com/office/drawing/2014/main" id="{05F3D1DF-2C0D-4953-B2EB-DB9CF36BAA84}"/>
                </a:ext>
              </a:extLst>
            </p:cNvPr>
            <p:cNvSpPr/>
            <p:nvPr/>
          </p:nvSpPr>
          <p:spPr>
            <a:xfrm>
              <a:off x="7467385" y="3187847"/>
              <a:ext cx="72000" cy="1584000"/>
            </a:xfrm>
            <a:prstGeom prst="rightBracket">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600" b="1" dirty="0">
                <a:latin typeface="Arial" panose="020B0604020202020204" pitchFamily="34" charset="0"/>
                <a:cs typeface="Arial" panose="020B0604020202020204" pitchFamily="34" charset="0"/>
              </a:endParaRPr>
            </a:p>
          </p:txBody>
        </p:sp>
        <p:sp>
          <p:nvSpPr>
            <p:cNvPr id="78" name="오른쪽 대괄호 77">
              <a:extLst>
                <a:ext uri="{FF2B5EF4-FFF2-40B4-BE49-F238E27FC236}">
                  <a16:creationId xmlns:a16="http://schemas.microsoft.com/office/drawing/2014/main" id="{0E670509-3A3D-4B91-8E1A-E6016634DBC2}"/>
                </a:ext>
              </a:extLst>
            </p:cNvPr>
            <p:cNvSpPr/>
            <p:nvPr/>
          </p:nvSpPr>
          <p:spPr>
            <a:xfrm>
              <a:off x="7467385" y="4790545"/>
              <a:ext cx="72000" cy="2304000"/>
            </a:xfrm>
            <a:prstGeom prst="rightBracket">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600" b="1" dirty="0">
                <a:latin typeface="Arial" panose="020B0604020202020204" pitchFamily="34" charset="0"/>
                <a:cs typeface="Arial" panose="020B0604020202020204" pitchFamily="34" charset="0"/>
              </a:endParaRPr>
            </a:p>
          </p:txBody>
        </p:sp>
      </p:grpSp>
      <p:sp>
        <p:nvSpPr>
          <p:cNvPr id="75" name="TextBox 74">
            <a:extLst>
              <a:ext uri="{FF2B5EF4-FFF2-40B4-BE49-F238E27FC236}">
                <a16:creationId xmlns:a16="http://schemas.microsoft.com/office/drawing/2014/main" id="{789E0E6A-8AAF-4646-9EE0-ABCDCDA61E91}"/>
              </a:ext>
            </a:extLst>
          </p:cNvPr>
          <p:cNvSpPr txBox="1"/>
          <p:nvPr/>
        </p:nvSpPr>
        <p:spPr>
          <a:xfrm rot="16200000">
            <a:off x="1607250" y="1162028"/>
            <a:ext cx="814647" cy="307777"/>
          </a:xfrm>
          <a:prstGeom prst="rect">
            <a:avLst/>
          </a:prstGeom>
          <a:noFill/>
        </p:spPr>
        <p:txBody>
          <a:bodyPr wrap="none" rtlCol="0">
            <a:spAutoFit/>
          </a:bodyPr>
          <a:lstStyle/>
          <a:p>
            <a:pPr algn="ctr"/>
            <a:r>
              <a:rPr lang="en-US" altLang="ko-KR" sz="700" dirty="0">
                <a:latin typeface="Arial" pitchFamily="34" charset="0"/>
                <a:cs typeface="Arial" pitchFamily="34" charset="0"/>
              </a:rPr>
              <a:t>Enrichment</a:t>
            </a:r>
          </a:p>
          <a:p>
            <a:pPr algn="ctr"/>
            <a:r>
              <a:rPr lang="en-US" altLang="ko-KR" sz="700" dirty="0">
                <a:latin typeface="Arial" pitchFamily="34" charset="0"/>
                <a:cs typeface="Arial" pitchFamily="34" charset="0"/>
              </a:rPr>
              <a:t>{-Log (</a:t>
            </a:r>
            <a:r>
              <a:rPr lang="en-US" altLang="ko-KR" sz="700" i="1" dirty="0">
                <a:latin typeface="Arial" panose="020B0604020202020204" pitchFamily="34" charset="0"/>
                <a:cs typeface="Arial" pitchFamily="34" charset="0"/>
              </a:rPr>
              <a:t>P</a:t>
            </a:r>
            <a:r>
              <a:rPr lang="en-US" altLang="ko-KR" sz="700" dirty="0">
                <a:latin typeface="Arial" panose="020B0604020202020204" pitchFamily="34" charset="0"/>
                <a:cs typeface="Arial" pitchFamily="34" charset="0"/>
              </a:rPr>
              <a:t>-value)}</a:t>
            </a:r>
            <a:endParaRPr lang="ko-KR" altLang="en-US" sz="700" dirty="0">
              <a:latin typeface="Arial" panose="020B0604020202020204" pitchFamily="34" charset="0"/>
              <a:cs typeface="Arial" pitchFamily="34" charset="0"/>
            </a:endParaRPr>
          </a:p>
        </p:txBody>
      </p:sp>
      <p:sp>
        <p:nvSpPr>
          <p:cNvPr id="79" name="TextBox 78">
            <a:extLst>
              <a:ext uri="{FF2B5EF4-FFF2-40B4-BE49-F238E27FC236}">
                <a16:creationId xmlns:a16="http://schemas.microsoft.com/office/drawing/2014/main" id="{67B27DC8-038D-442D-A53F-2D5C9DF7D5FF}"/>
              </a:ext>
            </a:extLst>
          </p:cNvPr>
          <p:cNvSpPr txBox="1"/>
          <p:nvPr/>
        </p:nvSpPr>
        <p:spPr>
          <a:xfrm>
            <a:off x="2351699" y="795648"/>
            <a:ext cx="1135247" cy="215444"/>
          </a:xfrm>
          <a:prstGeom prst="rect">
            <a:avLst/>
          </a:prstGeom>
          <a:noFill/>
        </p:spPr>
        <p:txBody>
          <a:bodyPr wrap="none" rtlCol="0">
            <a:spAutoFit/>
          </a:bodyPr>
          <a:lstStyle/>
          <a:p>
            <a:r>
              <a:rPr lang="en-US" altLang="ko-KR" sz="800" dirty="0">
                <a:latin typeface="Arial" panose="020B0604020202020204" pitchFamily="34" charset="0"/>
                <a:cs typeface="Arial" pitchFamily="34" charset="0"/>
              </a:rPr>
              <a:t>Significant GO terms</a:t>
            </a:r>
            <a:endParaRPr lang="ko-KR" altLang="en-US" sz="800" dirty="0">
              <a:latin typeface="Arial" panose="020B0604020202020204" pitchFamily="34" charset="0"/>
              <a:cs typeface="Arial" pitchFamily="34" charset="0"/>
            </a:endParaRPr>
          </a:p>
        </p:txBody>
      </p:sp>
      <p:pic>
        <p:nvPicPr>
          <p:cNvPr id="80" name="그림 79">
            <a:extLst>
              <a:ext uri="{FF2B5EF4-FFF2-40B4-BE49-F238E27FC236}">
                <a16:creationId xmlns:a16="http://schemas.microsoft.com/office/drawing/2014/main" id="{3290A591-2505-4DB3-8233-05D0C8917562}"/>
              </a:ext>
            </a:extLst>
          </p:cNvPr>
          <p:cNvPicPr preferRelativeResize="0">
            <a:picLocks/>
          </p:cNvPicPr>
          <p:nvPr/>
        </p:nvPicPr>
        <p:blipFill>
          <a:blip r:embed="rId4"/>
          <a:stretch>
            <a:fillRect/>
          </a:stretch>
        </p:blipFill>
        <p:spPr>
          <a:xfrm>
            <a:off x="2285629" y="1070984"/>
            <a:ext cx="1229438" cy="476998"/>
          </a:xfrm>
          <a:prstGeom prst="rect">
            <a:avLst/>
          </a:prstGeom>
        </p:spPr>
      </p:pic>
      <p:sp>
        <p:nvSpPr>
          <p:cNvPr id="81" name="TextBox 80">
            <a:extLst>
              <a:ext uri="{FF2B5EF4-FFF2-40B4-BE49-F238E27FC236}">
                <a16:creationId xmlns:a16="http://schemas.microsoft.com/office/drawing/2014/main" id="{7E96CCE4-805D-4213-BD1B-524D6106B33B}"/>
              </a:ext>
            </a:extLst>
          </p:cNvPr>
          <p:cNvSpPr txBox="1"/>
          <p:nvPr/>
        </p:nvSpPr>
        <p:spPr>
          <a:xfrm>
            <a:off x="2267014" y="1480480"/>
            <a:ext cx="23596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A</a:t>
            </a:r>
            <a:endParaRPr lang="ko-KR" altLang="en-US" sz="600" dirty="0">
              <a:latin typeface="Arial" panose="020B0604020202020204" pitchFamily="34" charset="0"/>
              <a:cs typeface="Arial" pitchFamily="34" charset="0"/>
            </a:endParaRPr>
          </a:p>
        </p:txBody>
      </p:sp>
      <p:sp>
        <p:nvSpPr>
          <p:cNvPr id="82" name="TextBox 81">
            <a:extLst>
              <a:ext uri="{FF2B5EF4-FFF2-40B4-BE49-F238E27FC236}">
                <a16:creationId xmlns:a16="http://schemas.microsoft.com/office/drawing/2014/main" id="{F076C3A5-D4CF-490A-A8DC-FBD48976C379}"/>
              </a:ext>
            </a:extLst>
          </p:cNvPr>
          <p:cNvSpPr txBox="1"/>
          <p:nvPr/>
        </p:nvSpPr>
        <p:spPr>
          <a:xfrm>
            <a:off x="2356807" y="1480480"/>
            <a:ext cx="23596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B</a:t>
            </a:r>
            <a:endParaRPr lang="ko-KR" altLang="en-US" sz="600" dirty="0">
              <a:latin typeface="Arial" panose="020B0604020202020204" pitchFamily="34" charset="0"/>
              <a:cs typeface="Arial" pitchFamily="34" charset="0"/>
            </a:endParaRPr>
          </a:p>
        </p:txBody>
      </p:sp>
      <p:sp>
        <p:nvSpPr>
          <p:cNvPr id="83" name="TextBox 82">
            <a:extLst>
              <a:ext uri="{FF2B5EF4-FFF2-40B4-BE49-F238E27FC236}">
                <a16:creationId xmlns:a16="http://schemas.microsoft.com/office/drawing/2014/main" id="{61055EFF-0636-4C7B-BB5A-C1406965EAC7}"/>
              </a:ext>
            </a:extLst>
          </p:cNvPr>
          <p:cNvSpPr txBox="1"/>
          <p:nvPr/>
        </p:nvSpPr>
        <p:spPr>
          <a:xfrm>
            <a:off x="2433726" y="1480480"/>
            <a:ext cx="24077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C</a:t>
            </a:r>
            <a:endParaRPr lang="ko-KR" altLang="en-US" sz="600" dirty="0">
              <a:latin typeface="Arial" panose="020B0604020202020204" pitchFamily="34" charset="0"/>
              <a:cs typeface="Arial" pitchFamily="34" charset="0"/>
            </a:endParaRPr>
          </a:p>
        </p:txBody>
      </p:sp>
      <p:sp>
        <p:nvSpPr>
          <p:cNvPr id="84" name="TextBox 83">
            <a:extLst>
              <a:ext uri="{FF2B5EF4-FFF2-40B4-BE49-F238E27FC236}">
                <a16:creationId xmlns:a16="http://schemas.microsoft.com/office/drawing/2014/main" id="{E8997071-2747-4D5E-8F7F-41F056A8A66C}"/>
              </a:ext>
            </a:extLst>
          </p:cNvPr>
          <p:cNvSpPr txBox="1"/>
          <p:nvPr/>
        </p:nvSpPr>
        <p:spPr>
          <a:xfrm>
            <a:off x="2521914" y="1480480"/>
            <a:ext cx="24077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D</a:t>
            </a:r>
            <a:endParaRPr lang="ko-KR" altLang="en-US" sz="600" dirty="0">
              <a:latin typeface="Arial" panose="020B0604020202020204" pitchFamily="34" charset="0"/>
              <a:cs typeface="Arial" pitchFamily="34" charset="0"/>
            </a:endParaRPr>
          </a:p>
        </p:txBody>
      </p:sp>
      <p:sp>
        <p:nvSpPr>
          <p:cNvPr id="85" name="TextBox 84">
            <a:extLst>
              <a:ext uri="{FF2B5EF4-FFF2-40B4-BE49-F238E27FC236}">
                <a16:creationId xmlns:a16="http://schemas.microsoft.com/office/drawing/2014/main" id="{EF484757-FC34-47CA-B79D-7796F6976D6C}"/>
              </a:ext>
            </a:extLst>
          </p:cNvPr>
          <p:cNvSpPr txBox="1"/>
          <p:nvPr/>
        </p:nvSpPr>
        <p:spPr>
          <a:xfrm>
            <a:off x="2609780" y="1480480"/>
            <a:ext cx="23596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E</a:t>
            </a:r>
            <a:endParaRPr lang="ko-KR" altLang="en-US" sz="600" dirty="0">
              <a:latin typeface="Arial" panose="020B0604020202020204" pitchFamily="34" charset="0"/>
              <a:cs typeface="Arial" pitchFamily="34" charset="0"/>
            </a:endParaRPr>
          </a:p>
        </p:txBody>
      </p:sp>
      <p:sp>
        <p:nvSpPr>
          <p:cNvPr id="86" name="TextBox 85">
            <a:extLst>
              <a:ext uri="{FF2B5EF4-FFF2-40B4-BE49-F238E27FC236}">
                <a16:creationId xmlns:a16="http://schemas.microsoft.com/office/drawing/2014/main" id="{E04A3D5C-0993-4145-9DE8-6572371D6C48}"/>
              </a:ext>
            </a:extLst>
          </p:cNvPr>
          <p:cNvSpPr txBox="1"/>
          <p:nvPr/>
        </p:nvSpPr>
        <p:spPr>
          <a:xfrm>
            <a:off x="2717941" y="1480480"/>
            <a:ext cx="137326" cy="184666"/>
          </a:xfrm>
          <a:prstGeom prst="rect">
            <a:avLst/>
          </a:prstGeom>
          <a:noFill/>
        </p:spPr>
        <p:txBody>
          <a:bodyPr wrap="square" rtlCol="0">
            <a:spAutoFit/>
          </a:bodyPr>
          <a:lstStyle/>
          <a:p>
            <a:r>
              <a:rPr lang="en-US" altLang="ko-KR" sz="600" dirty="0">
                <a:latin typeface="Arial" panose="020B0604020202020204" pitchFamily="34" charset="0"/>
                <a:cs typeface="Arial" pitchFamily="34" charset="0"/>
              </a:rPr>
              <a:t>F</a:t>
            </a:r>
            <a:endParaRPr lang="ko-KR" altLang="en-US" sz="600" dirty="0">
              <a:latin typeface="Arial" panose="020B0604020202020204" pitchFamily="34" charset="0"/>
              <a:cs typeface="Arial" pitchFamily="34" charset="0"/>
            </a:endParaRPr>
          </a:p>
        </p:txBody>
      </p:sp>
      <p:sp>
        <p:nvSpPr>
          <p:cNvPr id="87" name="TextBox 86">
            <a:extLst>
              <a:ext uri="{FF2B5EF4-FFF2-40B4-BE49-F238E27FC236}">
                <a16:creationId xmlns:a16="http://schemas.microsoft.com/office/drawing/2014/main" id="{6E6E5B70-2C7C-4052-850D-3A1014FEC0CA}"/>
              </a:ext>
            </a:extLst>
          </p:cNvPr>
          <p:cNvSpPr txBox="1"/>
          <p:nvPr/>
        </p:nvSpPr>
        <p:spPr>
          <a:xfrm>
            <a:off x="2783259" y="1480480"/>
            <a:ext cx="243978"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G</a:t>
            </a:r>
            <a:endParaRPr lang="ko-KR" altLang="en-US" sz="600" dirty="0">
              <a:latin typeface="Arial" panose="020B0604020202020204" pitchFamily="34" charset="0"/>
              <a:cs typeface="Arial" pitchFamily="34" charset="0"/>
            </a:endParaRPr>
          </a:p>
        </p:txBody>
      </p:sp>
      <p:sp>
        <p:nvSpPr>
          <p:cNvPr id="88" name="TextBox 87">
            <a:extLst>
              <a:ext uri="{FF2B5EF4-FFF2-40B4-BE49-F238E27FC236}">
                <a16:creationId xmlns:a16="http://schemas.microsoft.com/office/drawing/2014/main" id="{A23551D2-C9F0-4572-945D-EE406B569AB8}"/>
              </a:ext>
            </a:extLst>
          </p:cNvPr>
          <p:cNvSpPr txBox="1"/>
          <p:nvPr/>
        </p:nvSpPr>
        <p:spPr>
          <a:xfrm>
            <a:off x="2868602" y="1480480"/>
            <a:ext cx="24077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H</a:t>
            </a:r>
            <a:endParaRPr lang="ko-KR" altLang="en-US" sz="600" dirty="0">
              <a:latin typeface="Arial" panose="020B0604020202020204" pitchFamily="34" charset="0"/>
              <a:cs typeface="Arial" pitchFamily="34" charset="0"/>
            </a:endParaRPr>
          </a:p>
        </p:txBody>
      </p:sp>
      <p:sp>
        <p:nvSpPr>
          <p:cNvPr id="89" name="TextBox 88">
            <a:extLst>
              <a:ext uri="{FF2B5EF4-FFF2-40B4-BE49-F238E27FC236}">
                <a16:creationId xmlns:a16="http://schemas.microsoft.com/office/drawing/2014/main" id="{7ABC5F8A-B604-4A4A-82DA-424913060165}"/>
              </a:ext>
            </a:extLst>
          </p:cNvPr>
          <p:cNvSpPr txBox="1"/>
          <p:nvPr/>
        </p:nvSpPr>
        <p:spPr>
          <a:xfrm>
            <a:off x="2973607" y="1480480"/>
            <a:ext cx="205505"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I</a:t>
            </a:r>
            <a:endParaRPr lang="ko-KR" altLang="en-US" sz="600" dirty="0">
              <a:latin typeface="Arial" panose="020B0604020202020204" pitchFamily="34" charset="0"/>
              <a:cs typeface="Arial" pitchFamily="34" charset="0"/>
            </a:endParaRPr>
          </a:p>
        </p:txBody>
      </p:sp>
      <p:sp>
        <p:nvSpPr>
          <p:cNvPr id="90" name="TextBox 89">
            <a:extLst>
              <a:ext uri="{FF2B5EF4-FFF2-40B4-BE49-F238E27FC236}">
                <a16:creationId xmlns:a16="http://schemas.microsoft.com/office/drawing/2014/main" id="{2F2A8798-5C69-470E-B915-C7BABDE83019}"/>
              </a:ext>
            </a:extLst>
          </p:cNvPr>
          <p:cNvSpPr txBox="1"/>
          <p:nvPr/>
        </p:nvSpPr>
        <p:spPr>
          <a:xfrm>
            <a:off x="3052241" y="1480480"/>
            <a:ext cx="223138"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J</a:t>
            </a:r>
            <a:endParaRPr lang="ko-KR" altLang="en-US" sz="600" dirty="0">
              <a:latin typeface="Arial" panose="020B0604020202020204" pitchFamily="34" charset="0"/>
              <a:cs typeface="Arial" pitchFamily="34" charset="0"/>
            </a:endParaRPr>
          </a:p>
        </p:txBody>
      </p:sp>
      <p:sp>
        <p:nvSpPr>
          <p:cNvPr id="91" name="TextBox 90">
            <a:extLst>
              <a:ext uri="{FF2B5EF4-FFF2-40B4-BE49-F238E27FC236}">
                <a16:creationId xmlns:a16="http://schemas.microsoft.com/office/drawing/2014/main" id="{54C4C3B4-8B3A-482B-91BD-28F23F36B132}"/>
              </a:ext>
            </a:extLst>
          </p:cNvPr>
          <p:cNvSpPr txBox="1"/>
          <p:nvPr/>
        </p:nvSpPr>
        <p:spPr>
          <a:xfrm>
            <a:off x="3131869" y="1481739"/>
            <a:ext cx="235962"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K</a:t>
            </a:r>
            <a:endParaRPr lang="ko-KR" altLang="en-US" sz="600" dirty="0">
              <a:latin typeface="Arial" panose="020B0604020202020204" pitchFamily="34" charset="0"/>
              <a:cs typeface="Arial" pitchFamily="34" charset="0"/>
            </a:endParaRPr>
          </a:p>
        </p:txBody>
      </p:sp>
      <p:sp>
        <p:nvSpPr>
          <p:cNvPr id="92" name="TextBox 91">
            <a:extLst>
              <a:ext uri="{FF2B5EF4-FFF2-40B4-BE49-F238E27FC236}">
                <a16:creationId xmlns:a16="http://schemas.microsoft.com/office/drawing/2014/main" id="{2722F58B-7E38-4CF6-86E6-FF0C78B98268}"/>
              </a:ext>
            </a:extLst>
          </p:cNvPr>
          <p:cNvSpPr txBox="1"/>
          <p:nvPr/>
        </p:nvSpPr>
        <p:spPr>
          <a:xfrm>
            <a:off x="3241977" y="1480480"/>
            <a:ext cx="137326" cy="184666"/>
          </a:xfrm>
          <a:prstGeom prst="rect">
            <a:avLst/>
          </a:prstGeom>
          <a:noFill/>
        </p:spPr>
        <p:txBody>
          <a:bodyPr wrap="square" rtlCol="0">
            <a:spAutoFit/>
          </a:bodyPr>
          <a:lstStyle/>
          <a:p>
            <a:r>
              <a:rPr lang="en-US" altLang="ko-KR" sz="600" dirty="0">
                <a:latin typeface="Arial" panose="020B0604020202020204" pitchFamily="34" charset="0"/>
                <a:cs typeface="Arial" pitchFamily="34" charset="0"/>
              </a:rPr>
              <a:t>L</a:t>
            </a:r>
            <a:endParaRPr lang="ko-KR" altLang="en-US" sz="600" dirty="0">
              <a:latin typeface="Arial" panose="020B0604020202020204" pitchFamily="34" charset="0"/>
              <a:cs typeface="Arial" pitchFamily="34" charset="0"/>
            </a:endParaRPr>
          </a:p>
        </p:txBody>
      </p:sp>
      <p:sp>
        <p:nvSpPr>
          <p:cNvPr id="93" name="TextBox 92">
            <a:extLst>
              <a:ext uri="{FF2B5EF4-FFF2-40B4-BE49-F238E27FC236}">
                <a16:creationId xmlns:a16="http://schemas.microsoft.com/office/drawing/2014/main" id="{5E71E589-715F-4FF3-A5FD-3AA91F5DB616}"/>
              </a:ext>
            </a:extLst>
          </p:cNvPr>
          <p:cNvSpPr txBox="1"/>
          <p:nvPr/>
        </p:nvSpPr>
        <p:spPr>
          <a:xfrm>
            <a:off x="3302555" y="1480480"/>
            <a:ext cx="248786" cy="184666"/>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M</a:t>
            </a:r>
            <a:endParaRPr lang="ko-KR" altLang="en-US" sz="600" dirty="0">
              <a:latin typeface="Arial" panose="020B0604020202020204" pitchFamily="34" charset="0"/>
              <a:cs typeface="Arial" pitchFamily="34" charset="0"/>
            </a:endParaRPr>
          </a:p>
        </p:txBody>
      </p:sp>
      <p:sp>
        <p:nvSpPr>
          <p:cNvPr id="95" name="TextBox 94">
            <a:extLst>
              <a:ext uri="{FF2B5EF4-FFF2-40B4-BE49-F238E27FC236}">
                <a16:creationId xmlns:a16="http://schemas.microsoft.com/office/drawing/2014/main" id="{7A06FB62-E37E-47C7-BE71-C6673BEDF0C6}"/>
              </a:ext>
            </a:extLst>
          </p:cNvPr>
          <p:cNvSpPr txBox="1"/>
          <p:nvPr/>
        </p:nvSpPr>
        <p:spPr>
          <a:xfrm>
            <a:off x="2108234" y="1005926"/>
            <a:ext cx="271228" cy="184666"/>
          </a:xfrm>
          <a:prstGeom prst="rect">
            <a:avLst/>
          </a:prstGeom>
          <a:noFill/>
        </p:spPr>
        <p:txBody>
          <a:bodyPr wrap="square" rtlCol="0">
            <a:spAutoFit/>
          </a:bodyPr>
          <a:lstStyle/>
          <a:p>
            <a:r>
              <a:rPr lang="en-US" altLang="ko-KR" sz="600" dirty="0">
                <a:latin typeface="Arial" panose="020B0604020202020204" pitchFamily="34" charset="0"/>
                <a:cs typeface="Arial" pitchFamily="34" charset="0"/>
              </a:rPr>
              <a:t>20</a:t>
            </a:r>
            <a:endParaRPr lang="ko-KR" altLang="en-US" sz="600" dirty="0">
              <a:latin typeface="Arial" panose="020B0604020202020204" pitchFamily="34" charset="0"/>
              <a:cs typeface="Arial" pitchFamily="34" charset="0"/>
            </a:endParaRPr>
          </a:p>
        </p:txBody>
      </p:sp>
      <p:sp>
        <p:nvSpPr>
          <p:cNvPr id="96" name="TextBox 95">
            <a:extLst>
              <a:ext uri="{FF2B5EF4-FFF2-40B4-BE49-F238E27FC236}">
                <a16:creationId xmlns:a16="http://schemas.microsoft.com/office/drawing/2014/main" id="{4B712D5B-82CF-4FE7-A1E0-D41DB3A06F59}"/>
              </a:ext>
            </a:extLst>
          </p:cNvPr>
          <p:cNvSpPr txBox="1"/>
          <p:nvPr/>
        </p:nvSpPr>
        <p:spPr>
          <a:xfrm>
            <a:off x="2108234" y="1209726"/>
            <a:ext cx="271228" cy="184666"/>
          </a:xfrm>
          <a:prstGeom prst="rect">
            <a:avLst/>
          </a:prstGeom>
          <a:noFill/>
        </p:spPr>
        <p:txBody>
          <a:bodyPr wrap="square" rtlCol="0">
            <a:spAutoFit/>
          </a:bodyPr>
          <a:lstStyle/>
          <a:p>
            <a:r>
              <a:rPr lang="en-US" altLang="ko-KR" sz="600" dirty="0">
                <a:latin typeface="Arial" panose="020B0604020202020204" pitchFamily="34" charset="0"/>
                <a:cs typeface="Arial" pitchFamily="34" charset="0"/>
              </a:rPr>
              <a:t>10</a:t>
            </a:r>
            <a:endParaRPr lang="ko-KR" altLang="en-US" sz="600" dirty="0">
              <a:latin typeface="Arial" panose="020B0604020202020204" pitchFamily="34" charset="0"/>
              <a:cs typeface="Arial" pitchFamily="34" charset="0"/>
            </a:endParaRPr>
          </a:p>
        </p:txBody>
      </p:sp>
      <p:sp>
        <p:nvSpPr>
          <p:cNvPr id="103" name="TextBox 102">
            <a:extLst>
              <a:ext uri="{FF2B5EF4-FFF2-40B4-BE49-F238E27FC236}">
                <a16:creationId xmlns:a16="http://schemas.microsoft.com/office/drawing/2014/main" id="{CC293AF1-38C6-4154-943D-FBD5A5B62171}"/>
              </a:ext>
            </a:extLst>
          </p:cNvPr>
          <p:cNvSpPr txBox="1"/>
          <p:nvPr/>
        </p:nvSpPr>
        <p:spPr>
          <a:xfrm>
            <a:off x="2151514" y="1417202"/>
            <a:ext cx="227948" cy="184666"/>
          </a:xfrm>
          <a:prstGeom prst="rect">
            <a:avLst/>
          </a:prstGeom>
          <a:noFill/>
        </p:spPr>
        <p:txBody>
          <a:bodyPr wrap="square" rtlCol="0">
            <a:spAutoFit/>
          </a:bodyPr>
          <a:lstStyle/>
          <a:p>
            <a:r>
              <a:rPr lang="en-US" altLang="ko-KR" sz="600" dirty="0">
                <a:latin typeface="Arial" panose="020B0604020202020204" pitchFamily="34" charset="0"/>
                <a:cs typeface="Arial" pitchFamily="34" charset="0"/>
              </a:rPr>
              <a:t>0</a:t>
            </a:r>
            <a:endParaRPr lang="ko-KR" altLang="en-US" sz="600" dirty="0">
              <a:latin typeface="Arial" panose="020B0604020202020204" pitchFamily="34" charset="0"/>
              <a:cs typeface="Arial" pitchFamily="34" charset="0"/>
            </a:endParaRPr>
          </a:p>
        </p:txBody>
      </p:sp>
      <p:grpSp>
        <p:nvGrpSpPr>
          <p:cNvPr id="4" name="그룹 3">
            <a:extLst>
              <a:ext uri="{FF2B5EF4-FFF2-40B4-BE49-F238E27FC236}">
                <a16:creationId xmlns:a16="http://schemas.microsoft.com/office/drawing/2014/main" id="{1FB20E6A-D489-4BBF-A9D5-5C8B3D618588}"/>
              </a:ext>
            </a:extLst>
          </p:cNvPr>
          <p:cNvGrpSpPr/>
          <p:nvPr/>
        </p:nvGrpSpPr>
        <p:grpSpPr>
          <a:xfrm>
            <a:off x="2904657" y="3794326"/>
            <a:ext cx="1048685" cy="440578"/>
            <a:chOff x="8125748" y="6334183"/>
            <a:chExt cx="2202238" cy="925209"/>
          </a:xfrm>
        </p:grpSpPr>
        <p:sp>
          <p:nvSpPr>
            <p:cNvPr id="67" name="TextBox 66">
              <a:extLst>
                <a:ext uri="{FF2B5EF4-FFF2-40B4-BE49-F238E27FC236}">
                  <a16:creationId xmlns:a16="http://schemas.microsoft.com/office/drawing/2014/main" id="{27FF2A0E-AC3C-4B38-A17C-5C0D0D949B22}"/>
                </a:ext>
              </a:extLst>
            </p:cNvPr>
            <p:cNvSpPr txBox="1"/>
            <p:nvPr/>
          </p:nvSpPr>
          <p:spPr>
            <a:xfrm>
              <a:off x="8125748" y="6677697"/>
              <a:ext cx="2202238" cy="581695"/>
            </a:xfrm>
            <a:prstGeom prst="rect">
              <a:avLst/>
            </a:prstGeom>
            <a:noFill/>
          </p:spPr>
          <p:txBody>
            <a:bodyPr wrap="none" rtlCol="0">
              <a:spAutoFit/>
            </a:bodyPr>
            <a:lstStyle/>
            <a:p>
              <a:pPr algn="ctr"/>
              <a:r>
                <a:rPr lang="en-US" altLang="ko-KR" sz="600" dirty="0">
                  <a:latin typeface="Arial" panose="020B0604020202020204" pitchFamily="34" charset="0"/>
                  <a:cs typeface="Arial" pitchFamily="34" charset="0"/>
                </a:rPr>
                <a:t>Log</a:t>
              </a:r>
              <a:r>
                <a:rPr lang="en-US" altLang="ko-KR" sz="600" baseline="-25000" dirty="0">
                  <a:latin typeface="Arial" panose="020B0604020202020204" pitchFamily="34" charset="0"/>
                  <a:cs typeface="Arial" pitchFamily="34" charset="0"/>
                </a:rPr>
                <a:t>2 </a:t>
              </a:r>
              <a:r>
                <a:rPr lang="en-US" altLang="ko-KR" sz="600" dirty="0">
                  <a:latin typeface="Arial" panose="020B0604020202020204" pitchFamily="34" charset="0"/>
                  <a:cs typeface="Arial" pitchFamily="34" charset="0"/>
                </a:rPr>
                <a:t>(KO#1/WT)</a:t>
              </a:r>
            </a:p>
            <a:p>
              <a:pPr algn="ctr"/>
              <a:r>
                <a:rPr lang="en-US" altLang="ko-KR" sz="600" i="1" dirty="0">
                  <a:latin typeface="Arial" panose="020B0604020202020204" pitchFamily="34" charset="0"/>
                  <a:cs typeface="Arial" pitchFamily="34" charset="0"/>
                </a:rPr>
                <a:t>P</a:t>
              </a:r>
              <a:r>
                <a:rPr lang="en-US" altLang="ko-KR" sz="600" dirty="0">
                  <a:latin typeface="Arial" panose="020B0604020202020204" pitchFamily="34" charset="0"/>
                  <a:cs typeface="Arial" pitchFamily="34" charset="0"/>
                </a:rPr>
                <a:t>&lt;0.05, </a:t>
              </a:r>
              <a:r>
                <a:rPr lang="en-US" altLang="ko-KR" sz="600" dirty="0">
                  <a:latin typeface="Arial" panose="020B0604020202020204" pitchFamily="34" charset="0"/>
                  <a:ea typeface="바탕"/>
                  <a:cs typeface="Arial" pitchFamily="34" charset="0"/>
                </a:rPr>
                <a:t>≥</a:t>
              </a:r>
              <a:r>
                <a:rPr lang="en-US" altLang="ko-KR" sz="600" dirty="0">
                  <a:latin typeface="Arial" panose="020B0604020202020204" pitchFamily="34" charset="0"/>
                  <a:cs typeface="Arial" pitchFamily="34" charset="0"/>
                </a:rPr>
                <a:t>1.5 fold-change</a:t>
              </a:r>
            </a:p>
          </p:txBody>
        </p:sp>
        <p:sp>
          <p:nvSpPr>
            <p:cNvPr id="68" name="TextBox 67">
              <a:extLst>
                <a:ext uri="{FF2B5EF4-FFF2-40B4-BE49-F238E27FC236}">
                  <a16:creationId xmlns:a16="http://schemas.microsoft.com/office/drawing/2014/main" id="{027C384C-86DB-47B7-93CE-FE45FDDBD6E3}"/>
                </a:ext>
              </a:extLst>
            </p:cNvPr>
            <p:cNvSpPr txBox="1"/>
            <p:nvPr/>
          </p:nvSpPr>
          <p:spPr>
            <a:xfrm>
              <a:off x="8756086" y="6478183"/>
              <a:ext cx="667203" cy="387797"/>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-2.0</a:t>
              </a:r>
              <a:endParaRPr lang="ko-KR" altLang="en-US" sz="600" dirty="0">
                <a:latin typeface="Arial" panose="020B0604020202020204" pitchFamily="34" charset="0"/>
                <a:cs typeface="Arial" pitchFamily="34" charset="0"/>
              </a:endParaRPr>
            </a:p>
          </p:txBody>
        </p:sp>
        <p:sp>
          <p:nvSpPr>
            <p:cNvPr id="72" name="TextBox 71">
              <a:extLst>
                <a:ext uri="{FF2B5EF4-FFF2-40B4-BE49-F238E27FC236}">
                  <a16:creationId xmlns:a16="http://schemas.microsoft.com/office/drawing/2014/main" id="{618BD9B7-151C-4ABC-8BF3-CCF4C4AAEFA3}"/>
                </a:ext>
              </a:extLst>
            </p:cNvPr>
            <p:cNvSpPr txBox="1"/>
            <p:nvPr/>
          </p:nvSpPr>
          <p:spPr>
            <a:xfrm>
              <a:off x="9353238" y="6478183"/>
              <a:ext cx="613343" cy="387797"/>
            </a:xfrm>
            <a:prstGeom prst="rect">
              <a:avLst/>
            </a:prstGeom>
            <a:noFill/>
          </p:spPr>
          <p:txBody>
            <a:bodyPr wrap="none" rtlCol="0">
              <a:spAutoFit/>
            </a:bodyPr>
            <a:lstStyle/>
            <a:p>
              <a:r>
                <a:rPr lang="en-US" altLang="ko-KR" sz="600" dirty="0">
                  <a:latin typeface="Arial" panose="020B0604020202020204" pitchFamily="34" charset="0"/>
                  <a:cs typeface="Arial" pitchFamily="34" charset="0"/>
                </a:rPr>
                <a:t>2.0</a:t>
              </a:r>
              <a:endParaRPr lang="ko-KR" altLang="en-US" sz="600" dirty="0">
                <a:latin typeface="Arial" panose="020B0604020202020204" pitchFamily="34" charset="0"/>
                <a:cs typeface="Arial" pitchFamily="34" charset="0"/>
              </a:endParaRPr>
            </a:p>
          </p:txBody>
        </p:sp>
        <p:pic>
          <p:nvPicPr>
            <p:cNvPr id="104" name="그림 103">
              <a:extLst>
                <a:ext uri="{FF2B5EF4-FFF2-40B4-BE49-F238E27FC236}">
                  <a16:creationId xmlns:a16="http://schemas.microsoft.com/office/drawing/2014/main" id="{882F781A-106A-41A6-A167-C0150337A550}"/>
                </a:ext>
              </a:extLst>
            </p:cNvPr>
            <p:cNvPicPr preferRelativeResize="0">
              <a:picLocks/>
            </p:cNvPicPr>
            <p:nvPr/>
          </p:nvPicPr>
          <p:blipFill rotWithShape="1">
            <a:blip r:embed="rId5">
              <a:extLst>
                <a:ext uri="{28A0092B-C50C-407E-A947-70E740481C1C}">
                  <a14:useLocalDpi xmlns:a14="http://schemas.microsoft.com/office/drawing/2010/main"/>
                </a:ext>
              </a:extLst>
            </a:blip>
            <a:srcRect r="4974"/>
            <a:stretch/>
          </p:blipFill>
          <p:spPr>
            <a:xfrm>
              <a:off x="8958225" y="6334183"/>
              <a:ext cx="540000" cy="144000"/>
            </a:xfrm>
            <a:prstGeom prst="rect">
              <a:avLst/>
            </a:prstGeom>
          </p:spPr>
        </p:pic>
      </p:grpSp>
      <p:sp>
        <p:nvSpPr>
          <p:cNvPr id="42" name="TextBox 41">
            <a:extLst>
              <a:ext uri="{FF2B5EF4-FFF2-40B4-BE49-F238E27FC236}">
                <a16:creationId xmlns:a16="http://schemas.microsoft.com/office/drawing/2014/main" id="{5A919E7A-165B-4A6C-8E9B-A1AEC6BAA425}"/>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5</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363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descr="1-Only-Collagen-HCL-Deviation.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2492896" y="1306418"/>
            <a:ext cx="1600569" cy="3117354"/>
          </a:xfrm>
          <a:prstGeom prst="rect">
            <a:avLst/>
          </a:prstGeom>
        </p:spPr>
      </p:pic>
      <p:sp>
        <p:nvSpPr>
          <p:cNvPr id="5" name="TextBox 4"/>
          <p:cNvSpPr txBox="1"/>
          <p:nvPr/>
        </p:nvSpPr>
        <p:spPr>
          <a:xfrm>
            <a:off x="3048923" y="1115368"/>
            <a:ext cx="343364" cy="215444"/>
          </a:xfrm>
          <a:prstGeom prst="rect">
            <a:avLst/>
          </a:prstGeom>
          <a:noFill/>
        </p:spPr>
        <p:txBody>
          <a:bodyPr wrap="none" rtlCol="0">
            <a:spAutoFit/>
          </a:bodyPr>
          <a:lstStyle/>
          <a:p>
            <a:pPr algn="ctr"/>
            <a:r>
              <a:rPr lang="en-US" altLang="ko-KR" sz="800" dirty="0">
                <a:latin typeface="Arial" pitchFamily="34" charset="0"/>
                <a:cs typeface="Arial" pitchFamily="34" charset="0"/>
              </a:rPr>
              <a:t>WT</a:t>
            </a:r>
            <a:endParaRPr lang="ko-KR" altLang="en-US" sz="800" dirty="0">
              <a:latin typeface="Arial" pitchFamily="34" charset="0"/>
              <a:cs typeface="Arial" pitchFamily="34" charset="0"/>
            </a:endParaRPr>
          </a:p>
        </p:txBody>
      </p:sp>
      <p:sp>
        <p:nvSpPr>
          <p:cNvPr id="6" name="TextBox 5"/>
          <p:cNvSpPr txBox="1"/>
          <p:nvPr/>
        </p:nvSpPr>
        <p:spPr>
          <a:xfrm>
            <a:off x="3310660" y="1115368"/>
            <a:ext cx="333746" cy="215444"/>
          </a:xfrm>
          <a:prstGeom prst="rect">
            <a:avLst/>
          </a:prstGeom>
          <a:noFill/>
        </p:spPr>
        <p:txBody>
          <a:bodyPr wrap="none" rtlCol="0">
            <a:spAutoFit/>
          </a:bodyPr>
          <a:lstStyle/>
          <a:p>
            <a:pPr algn="ctr"/>
            <a:r>
              <a:rPr lang="en-US" altLang="ko-KR" sz="800" dirty="0">
                <a:latin typeface="Arial" pitchFamily="34" charset="0"/>
                <a:cs typeface="Arial" pitchFamily="34" charset="0"/>
              </a:rPr>
              <a:t>KO</a:t>
            </a:r>
            <a:endParaRPr lang="ko-KR" altLang="en-US" sz="800" dirty="0">
              <a:latin typeface="Arial" pitchFamily="34" charset="0"/>
              <a:cs typeface="Arial" pitchFamily="34" charset="0"/>
            </a:endParaRPr>
          </a:p>
        </p:txBody>
      </p:sp>
      <p:cxnSp>
        <p:nvCxnSpPr>
          <p:cNvPr id="7" name="직선 연결선 6"/>
          <p:cNvCxnSpPr/>
          <p:nvPr/>
        </p:nvCxnSpPr>
        <p:spPr>
          <a:xfrm>
            <a:off x="3110224" y="1115367"/>
            <a:ext cx="4753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107824" y="935769"/>
            <a:ext cx="465192" cy="215444"/>
          </a:xfrm>
          <a:prstGeom prst="rect">
            <a:avLst/>
          </a:prstGeom>
          <a:noFill/>
        </p:spPr>
        <p:txBody>
          <a:bodyPr wrap="none" rtlCol="0">
            <a:spAutoFit/>
          </a:bodyPr>
          <a:lstStyle/>
          <a:p>
            <a:pPr algn="ctr"/>
            <a:r>
              <a:rPr lang="en-US" altLang="ko-KR" sz="800" dirty="0">
                <a:latin typeface="Arial" pitchFamily="34" charset="0"/>
                <a:cs typeface="Arial" pitchFamily="34" charset="0"/>
              </a:rPr>
              <a:t>Mast4</a:t>
            </a:r>
            <a:endParaRPr lang="ko-KR" altLang="en-US" sz="800" dirty="0">
              <a:latin typeface="Arial" pitchFamily="34" charset="0"/>
              <a:cs typeface="Arial" pitchFamily="34" charset="0"/>
            </a:endParaRPr>
          </a:p>
        </p:txBody>
      </p:sp>
      <p:grpSp>
        <p:nvGrpSpPr>
          <p:cNvPr id="9" name="그룹 52"/>
          <p:cNvGrpSpPr/>
          <p:nvPr/>
        </p:nvGrpSpPr>
        <p:grpSpPr>
          <a:xfrm>
            <a:off x="2848137" y="4484207"/>
            <a:ext cx="984565" cy="485984"/>
            <a:chOff x="4700845" y="5626088"/>
            <a:chExt cx="2067585" cy="1020564"/>
          </a:xfrm>
        </p:grpSpPr>
        <p:sp>
          <p:nvSpPr>
            <p:cNvPr id="10" name="TextBox 9"/>
            <p:cNvSpPr txBox="1"/>
            <p:nvPr/>
          </p:nvSpPr>
          <p:spPr>
            <a:xfrm>
              <a:off x="4700845" y="6000322"/>
              <a:ext cx="2067585" cy="646330"/>
            </a:xfrm>
            <a:prstGeom prst="rect">
              <a:avLst/>
            </a:prstGeom>
            <a:noFill/>
          </p:spPr>
          <p:txBody>
            <a:bodyPr wrap="none" rtlCol="0">
              <a:spAutoFit/>
            </a:bodyPr>
            <a:lstStyle/>
            <a:p>
              <a:pPr algn="ctr"/>
              <a:r>
                <a:rPr lang="en-US" altLang="ko-KR" sz="700" dirty="0">
                  <a:latin typeface="Arial" pitchFamily="34" charset="0"/>
                  <a:cs typeface="Arial" pitchFamily="34" charset="0"/>
                </a:rPr>
                <a:t>Deviation:</a:t>
              </a:r>
            </a:p>
            <a:p>
              <a:pPr algn="ctr"/>
              <a:r>
                <a:rPr lang="en-US" altLang="ko-KR" sz="700" dirty="0">
                  <a:latin typeface="Arial" pitchFamily="34" charset="0"/>
                  <a:cs typeface="Arial" pitchFamily="34" charset="0"/>
                </a:rPr>
                <a:t>(Score - Mean</a:t>
              </a:r>
              <a:r>
                <a:rPr lang="en-US" altLang="ko-KR" sz="700" baseline="-25000" dirty="0">
                  <a:latin typeface="Arial" pitchFamily="34" charset="0"/>
                  <a:cs typeface="Arial" pitchFamily="34" charset="0"/>
                </a:rPr>
                <a:t>WT-KO</a:t>
              </a:r>
              <a:r>
                <a:rPr lang="en-US" altLang="ko-KR" sz="700" dirty="0">
                  <a:latin typeface="Arial" pitchFamily="34" charset="0"/>
                  <a:cs typeface="Arial" pitchFamily="34" charset="0"/>
                </a:rPr>
                <a:t>)</a:t>
              </a:r>
              <a:endParaRPr lang="ko-KR" altLang="en-US" sz="700" dirty="0">
                <a:latin typeface="Arial" pitchFamily="34" charset="0"/>
                <a:cs typeface="Arial" pitchFamily="34" charset="0"/>
              </a:endParaRPr>
            </a:p>
          </p:txBody>
        </p:sp>
        <p:sp>
          <p:nvSpPr>
            <p:cNvPr id="11" name="TextBox 10"/>
            <p:cNvSpPr txBox="1"/>
            <p:nvPr/>
          </p:nvSpPr>
          <p:spPr>
            <a:xfrm>
              <a:off x="5183467" y="5734089"/>
              <a:ext cx="660471" cy="420115"/>
            </a:xfrm>
            <a:prstGeom prst="rect">
              <a:avLst/>
            </a:prstGeom>
            <a:noFill/>
          </p:spPr>
          <p:txBody>
            <a:bodyPr wrap="none" rtlCol="0">
              <a:spAutoFit/>
            </a:bodyPr>
            <a:lstStyle/>
            <a:p>
              <a:r>
                <a:rPr lang="en-US" altLang="ko-KR" sz="700" dirty="0">
                  <a:latin typeface="Arial" pitchFamily="34" charset="0"/>
                  <a:ea typeface="바탕"/>
                  <a:cs typeface="Arial" pitchFamily="34" charset="0"/>
                </a:rPr>
                <a:t>≤</a:t>
              </a:r>
              <a:r>
                <a:rPr lang="en-US" altLang="ko-KR" sz="700" dirty="0">
                  <a:latin typeface="Arial" pitchFamily="34" charset="0"/>
                  <a:cs typeface="Arial" pitchFamily="34" charset="0"/>
                </a:rPr>
                <a:t>-2</a:t>
              </a:r>
              <a:endParaRPr lang="ko-KR" altLang="en-US" sz="700" dirty="0">
                <a:latin typeface="Arial" pitchFamily="34" charset="0"/>
                <a:cs typeface="Arial" pitchFamily="34" charset="0"/>
              </a:endParaRPr>
            </a:p>
          </p:txBody>
        </p:sp>
        <p:sp>
          <p:nvSpPr>
            <p:cNvPr id="12" name="TextBox 11"/>
            <p:cNvSpPr txBox="1"/>
            <p:nvPr/>
          </p:nvSpPr>
          <p:spPr>
            <a:xfrm>
              <a:off x="5734639" y="5734089"/>
              <a:ext cx="596509" cy="420115"/>
            </a:xfrm>
            <a:prstGeom prst="rect">
              <a:avLst/>
            </a:prstGeom>
            <a:noFill/>
          </p:spPr>
          <p:txBody>
            <a:bodyPr wrap="none" rtlCol="0">
              <a:spAutoFit/>
            </a:bodyPr>
            <a:lstStyle/>
            <a:p>
              <a:r>
                <a:rPr lang="en-US" altLang="ko-KR" sz="700" dirty="0">
                  <a:latin typeface="Arial" pitchFamily="34" charset="0"/>
                  <a:ea typeface="바탕"/>
                  <a:cs typeface="Arial" pitchFamily="34" charset="0"/>
                </a:rPr>
                <a:t>≥2</a:t>
              </a:r>
              <a:endParaRPr lang="ko-KR" altLang="en-US" sz="700" dirty="0">
                <a:latin typeface="Arial" pitchFamily="34" charset="0"/>
                <a:cs typeface="Arial" pitchFamily="34" charset="0"/>
              </a:endParaRPr>
            </a:p>
          </p:txBody>
        </p:sp>
        <p:pic>
          <p:nvPicPr>
            <p:cNvPr id="13" name="Picture 3"/>
            <p:cNvPicPr preferRelativeResize="0">
              <a:picLocks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64640" y="5626088"/>
              <a:ext cx="626808" cy="108001"/>
            </a:xfrm>
            <a:prstGeom prst="rect">
              <a:avLst/>
            </a:prstGeom>
            <a:noFill/>
            <a:ln w="9525">
              <a:noFill/>
              <a:miter lim="800000"/>
              <a:headEnd/>
              <a:tailEnd/>
            </a:ln>
          </p:spPr>
        </p:pic>
      </p:grpSp>
      <p:sp>
        <p:nvSpPr>
          <p:cNvPr id="18" name="TextBox 17">
            <a:extLst>
              <a:ext uri="{FF2B5EF4-FFF2-40B4-BE49-F238E27FC236}">
                <a16:creationId xmlns:a16="http://schemas.microsoft.com/office/drawing/2014/main" id="{EDB8A1FE-7799-4019-83BD-A3F1692320AD}"/>
              </a:ext>
            </a:extLst>
          </p:cNvPr>
          <p:cNvSpPr txBox="1"/>
          <p:nvPr/>
        </p:nvSpPr>
        <p:spPr>
          <a:xfrm>
            <a:off x="484095" y="5309265"/>
            <a:ext cx="5897233" cy="507831"/>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6. Expression of collagen gene family in wild-type and Mast4-depleted C3H10T1/2 cells. </a:t>
            </a:r>
            <a:r>
              <a:rPr lang="en-US" altLang="ko-KR" sz="900" dirty="0">
                <a:latin typeface="Arial" panose="020B0604020202020204" pitchFamily="34" charset="0"/>
                <a:cs typeface="Arial" panose="020B0604020202020204" pitchFamily="34" charset="0"/>
              </a:rPr>
              <a:t>RNA sequencing shows changes in expression of collagen gene family in wild-type and Mast4-depleted C3H10T1/2 cells. </a:t>
            </a:r>
            <a:endParaRPr lang="ko-KR" altLang="ko-KR" sz="9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89202DAF-9803-46F8-BE8C-D95D32361DDC}"/>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6</a:t>
            </a:r>
            <a:endParaRPr lang="ko-KR" altLang="en-US"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6615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a:extLst>
              <a:ext uri="{FF2B5EF4-FFF2-40B4-BE49-F238E27FC236}">
                <a16:creationId xmlns:a16="http://schemas.microsoft.com/office/drawing/2014/main" id="{90A25AD1-509D-44C7-8CCD-4C71636CA976}"/>
              </a:ext>
            </a:extLst>
          </p:cNvPr>
          <p:cNvSpPr txBox="1"/>
          <p:nvPr/>
        </p:nvSpPr>
        <p:spPr>
          <a:xfrm>
            <a:off x="471209" y="4577859"/>
            <a:ext cx="5910119" cy="2169825"/>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7. The effect of Mast4 depletion in C3H10T1/2 cells upon chondrogenesis </a:t>
            </a:r>
            <a:r>
              <a:rPr lang="en-US" altLang="ko-KR" sz="900" b="1" i="1" dirty="0">
                <a:latin typeface="Arial" panose="020B0604020202020204" pitchFamily="34" charset="0"/>
                <a:cs typeface="Arial" panose="020B0604020202020204" pitchFamily="34" charset="0"/>
              </a:rPr>
              <a:t>in vitro</a:t>
            </a:r>
            <a:r>
              <a:rPr lang="en-US" altLang="ko-KR" sz="900" b="1" dirty="0">
                <a:latin typeface="Arial" panose="020B0604020202020204" pitchFamily="34" charset="0"/>
                <a:cs typeface="Arial" panose="020B0604020202020204" pitchFamily="34" charset="0"/>
              </a:rPr>
              <a:t>.</a:t>
            </a:r>
            <a:r>
              <a:rPr lang="en-US" altLang="ko-KR"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chondrogenic differentiation of C3H10T1/2 cells in a high-density micromass culture system.</a:t>
            </a:r>
            <a:r>
              <a:rPr lang="en-US" altLang="ko-KR" sz="900" dirty="0">
                <a:solidFill>
                  <a:srgbClr val="FF0000"/>
                </a:solidFill>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5x10</a:t>
            </a:r>
            <a:r>
              <a:rPr lang="en-US" altLang="ko-KR" sz="900" baseline="30000" dirty="0">
                <a:latin typeface="Arial" panose="020B0604020202020204" pitchFamily="34" charset="0"/>
                <a:cs typeface="Arial" panose="020B0604020202020204" pitchFamily="34" charset="0"/>
              </a:rPr>
              <a:t>3</a:t>
            </a:r>
            <a:r>
              <a:rPr lang="en-US" altLang="ko-KR" sz="900" dirty="0">
                <a:latin typeface="Arial" panose="020B0604020202020204" pitchFamily="34" charset="0"/>
                <a:cs typeface="Arial" panose="020B0604020202020204" pitchFamily="34" charset="0"/>
              </a:rPr>
              <a:t> of the undifferentiated wild-type and Mast4-depleted C3H10T1/2 cells were plated on 6-well plate. Two micromass cultures (each mass: 1x10</a:t>
            </a:r>
            <a:r>
              <a:rPr lang="en-US" altLang="ko-KR" sz="900" baseline="30000" dirty="0">
                <a:latin typeface="Arial" panose="020B0604020202020204" pitchFamily="34" charset="0"/>
                <a:cs typeface="Arial" panose="020B0604020202020204" pitchFamily="34" charset="0"/>
              </a:rPr>
              <a:t>5</a:t>
            </a:r>
            <a:r>
              <a:rPr lang="en-US" altLang="ko-KR" sz="900" dirty="0">
                <a:latin typeface="Arial" panose="020B0604020202020204" pitchFamily="34" charset="0"/>
                <a:cs typeface="Arial" panose="020B0604020202020204" pitchFamily="34" charset="0"/>
              </a:rPr>
              <a:t>/10</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l droplet) were plated on 12-well plate, following chondrogenic differentiation under BMP-2 stimulation. The number of cells was counted with Countess II automated cell counter at the indicated time points.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P values versus WT. Source data are provided as a Source Data file.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Representative alcian blue staining results were obtained from at least three separate experiments using chondrogenic differentiated C3H10T1/2 cells.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1x10</a:t>
            </a:r>
            <a:r>
              <a:rPr lang="en-US" altLang="ko-KR" sz="900" baseline="30000" dirty="0">
                <a:latin typeface="Arial" panose="020B0604020202020204" pitchFamily="34" charset="0"/>
                <a:cs typeface="Arial" panose="020B0604020202020204" pitchFamily="34" charset="0"/>
              </a:rPr>
              <a:t>5</a:t>
            </a:r>
            <a:r>
              <a:rPr lang="en-US" altLang="ko-KR" sz="900" dirty="0">
                <a:latin typeface="Arial" panose="020B0604020202020204" pitchFamily="34" charset="0"/>
                <a:cs typeface="Arial" panose="020B0604020202020204" pitchFamily="34" charset="0"/>
              </a:rPr>
              <a:t> of the wild-type and Mast4-depleted C3H10T1/2 cells in 50 </a:t>
            </a:r>
            <a:r>
              <a:rPr lang="en-US" altLang="ko-KR" sz="900" dirty="0">
                <a:latin typeface="Symbol" panose="05050102010706020507" pitchFamily="18" charset="2"/>
                <a:cs typeface="Arial" panose="020B0604020202020204" pitchFamily="34" charset="0"/>
              </a:rPr>
              <a:t>m</a:t>
            </a:r>
            <a:r>
              <a:rPr lang="en-US" altLang="ko-KR" sz="900" dirty="0">
                <a:latin typeface="Arial" panose="020B0604020202020204" pitchFamily="34" charset="0"/>
                <a:cs typeface="Arial" panose="020B0604020202020204" pitchFamily="34" charset="0"/>
              </a:rPr>
              <a:t>l volume were plated on a low-binding 96-well plate, following chondrogenic differentiation for 8 days. Representative phase-contrast microscopy images of 3D spheroids were obtained from at least three separate experiments.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The mRNA was isolated from the spheroids shown in (d), and the expression of chondrogenic marker genes was analyzed by RT-PCR. (</a:t>
            </a:r>
            <a:r>
              <a:rPr lang="en-US" altLang="ko-KR" sz="900" b="1" dirty="0">
                <a:latin typeface="Arial" panose="020B0604020202020204" pitchFamily="34" charset="0"/>
                <a:cs typeface="Arial" panose="020B0604020202020204" pitchFamily="34" charset="0"/>
              </a:rPr>
              <a:t>c</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and</a:t>
            </a:r>
            <a:r>
              <a:rPr lang="ko-KR" altLang="en-US" sz="900" dirty="0">
                <a:latin typeface="Arial" panose="020B0604020202020204" pitchFamily="34" charset="0"/>
                <a:cs typeface="Arial" panose="020B0604020202020204" pitchFamily="34" charset="0"/>
              </a:rPr>
              <a:t> </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a:t>
            </a:r>
            <a:r>
              <a:rPr lang="ko-KR" altLang="en-US" sz="900" dirty="0">
                <a:latin typeface="Arial" panose="020B0604020202020204" pitchFamily="34" charset="0"/>
                <a:cs typeface="Arial" panose="020B0604020202020204" pitchFamily="34" charset="0"/>
              </a:rPr>
              <a:t>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a:t>
            </a:r>
            <a:r>
              <a:rPr lang="en-US" altLang="ko-KR" sz="900" dirty="0">
                <a:latin typeface="Arial" panose="020B0604020202020204" pitchFamily="34" charset="0"/>
                <a:cs typeface="Arial" panose="020B0604020202020204" pitchFamily="34" charset="0"/>
              </a:rPr>
              <a:t> </a:t>
            </a:r>
            <a:endParaRPr lang="ko-KR" altLang="ko-KR" sz="900" b="1"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CD2DBCB3-7165-437D-806D-72B7ED6D5932}"/>
              </a:ext>
            </a:extLst>
          </p:cNvPr>
          <p:cNvSpPr txBox="1"/>
          <p:nvPr/>
        </p:nvSpPr>
        <p:spPr>
          <a:xfrm>
            <a:off x="582970" y="977590"/>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50493C8F-DC79-4593-B5FC-168042DA9390}"/>
              </a:ext>
            </a:extLst>
          </p:cNvPr>
          <p:cNvSpPr txBox="1"/>
          <p:nvPr/>
        </p:nvSpPr>
        <p:spPr>
          <a:xfrm>
            <a:off x="3890415" y="977591"/>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CD1952F1-0BD1-41CE-A961-C92234511A3F}"/>
              </a:ext>
            </a:extLst>
          </p:cNvPr>
          <p:cNvSpPr txBox="1"/>
          <p:nvPr/>
        </p:nvSpPr>
        <p:spPr>
          <a:xfrm>
            <a:off x="582969" y="2481904"/>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grpSp>
        <p:nvGrpSpPr>
          <p:cNvPr id="10" name="그룹 9">
            <a:extLst>
              <a:ext uri="{FF2B5EF4-FFF2-40B4-BE49-F238E27FC236}">
                <a16:creationId xmlns:a16="http://schemas.microsoft.com/office/drawing/2014/main" id="{CF52D0C0-A825-4004-9F19-5B8E8E7A2BD0}"/>
              </a:ext>
            </a:extLst>
          </p:cNvPr>
          <p:cNvGrpSpPr/>
          <p:nvPr/>
        </p:nvGrpSpPr>
        <p:grpSpPr>
          <a:xfrm>
            <a:off x="813463" y="1058646"/>
            <a:ext cx="2908086" cy="1444034"/>
            <a:chOff x="813463" y="1058646"/>
            <a:chExt cx="2908086" cy="1444034"/>
          </a:xfrm>
        </p:grpSpPr>
        <p:cxnSp>
          <p:nvCxnSpPr>
            <p:cNvPr id="90" name="직선 연결선 89">
              <a:extLst>
                <a:ext uri="{FF2B5EF4-FFF2-40B4-BE49-F238E27FC236}">
                  <a16:creationId xmlns:a16="http://schemas.microsoft.com/office/drawing/2014/main" id="{D9E12576-D4B0-4C00-9669-E12256A62F6F}"/>
                </a:ext>
              </a:extLst>
            </p:cNvPr>
            <p:cNvCxnSpPr>
              <a:cxnSpLocks/>
            </p:cNvCxnSpPr>
            <p:nvPr/>
          </p:nvCxnSpPr>
          <p:spPr>
            <a:xfrm>
              <a:off x="1291114" y="1367252"/>
              <a:ext cx="21114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68610036-DA9D-4F05-A17F-E00437D681C6}"/>
                </a:ext>
              </a:extLst>
            </p:cNvPr>
            <p:cNvSpPr txBox="1"/>
            <p:nvPr/>
          </p:nvSpPr>
          <p:spPr>
            <a:xfrm>
              <a:off x="1131742" y="1058646"/>
              <a:ext cx="478118" cy="200055"/>
            </a:xfrm>
            <a:prstGeom prst="rect">
              <a:avLst/>
            </a:prstGeom>
            <a:noFill/>
          </p:spPr>
          <p:txBody>
            <a:bodyPr wrap="square" rtlCol="0">
              <a:spAutoFit/>
            </a:bodyPr>
            <a:lstStyle/>
            <a:p>
              <a:r>
                <a:rPr lang="en-US" altLang="ko-KR" sz="700" b="1" dirty="0">
                  <a:latin typeface="Arial" pitchFamily="34" charset="0"/>
                  <a:cs typeface="Arial" pitchFamily="34" charset="0"/>
                </a:rPr>
                <a:t>Day 0</a:t>
              </a:r>
              <a:endParaRPr lang="ko-KR" altLang="en-US" sz="700" b="1" dirty="0">
                <a:latin typeface="Arial" pitchFamily="34" charset="0"/>
                <a:cs typeface="Arial" pitchFamily="34" charset="0"/>
              </a:endParaRPr>
            </a:p>
          </p:txBody>
        </p:sp>
        <p:cxnSp>
          <p:nvCxnSpPr>
            <p:cNvPr id="93" name="직선 연결선 92">
              <a:extLst>
                <a:ext uri="{FF2B5EF4-FFF2-40B4-BE49-F238E27FC236}">
                  <a16:creationId xmlns:a16="http://schemas.microsoft.com/office/drawing/2014/main" id="{C75A6087-3C61-4D45-A554-D521C03F0CFF}"/>
                </a:ext>
              </a:extLst>
            </p:cNvPr>
            <p:cNvCxnSpPr>
              <a:cxnSpLocks/>
            </p:cNvCxnSpPr>
            <p:nvPr/>
          </p:nvCxnSpPr>
          <p:spPr>
            <a:xfrm>
              <a:off x="1291114" y="1195804"/>
              <a:ext cx="0" cy="171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00F770CD-FBEA-4FE9-AD06-98AB86D6DCB2}"/>
                </a:ext>
              </a:extLst>
            </p:cNvPr>
            <p:cNvSpPr txBox="1"/>
            <p:nvPr/>
          </p:nvSpPr>
          <p:spPr>
            <a:xfrm>
              <a:off x="1868914" y="1058646"/>
              <a:ext cx="478118" cy="200055"/>
            </a:xfrm>
            <a:prstGeom prst="rect">
              <a:avLst/>
            </a:prstGeom>
            <a:noFill/>
          </p:spPr>
          <p:txBody>
            <a:bodyPr wrap="square" rtlCol="0">
              <a:spAutoFit/>
            </a:bodyPr>
            <a:lstStyle/>
            <a:p>
              <a:r>
                <a:rPr lang="en-US" altLang="ko-KR" sz="700" b="1" dirty="0">
                  <a:latin typeface="Arial" pitchFamily="34" charset="0"/>
                  <a:cs typeface="Arial" pitchFamily="34" charset="0"/>
                </a:rPr>
                <a:t>Day 3</a:t>
              </a:r>
              <a:endParaRPr lang="ko-KR" altLang="en-US" sz="700" b="1" dirty="0">
                <a:latin typeface="Arial" pitchFamily="34" charset="0"/>
                <a:cs typeface="Arial" pitchFamily="34" charset="0"/>
              </a:endParaRPr>
            </a:p>
          </p:txBody>
        </p:sp>
        <p:cxnSp>
          <p:nvCxnSpPr>
            <p:cNvPr id="105" name="직선 연결선 104">
              <a:extLst>
                <a:ext uri="{FF2B5EF4-FFF2-40B4-BE49-F238E27FC236}">
                  <a16:creationId xmlns:a16="http://schemas.microsoft.com/office/drawing/2014/main" id="{86BE545D-2BFF-483C-8124-4A8ACCA96F0B}"/>
                </a:ext>
              </a:extLst>
            </p:cNvPr>
            <p:cNvCxnSpPr>
              <a:cxnSpLocks/>
            </p:cNvCxnSpPr>
            <p:nvPr/>
          </p:nvCxnSpPr>
          <p:spPr>
            <a:xfrm>
              <a:off x="2028286" y="1195804"/>
              <a:ext cx="0" cy="171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TextBox 105">
              <a:extLst>
                <a:ext uri="{FF2B5EF4-FFF2-40B4-BE49-F238E27FC236}">
                  <a16:creationId xmlns:a16="http://schemas.microsoft.com/office/drawing/2014/main" id="{2B338800-E5AA-4B02-BCC3-39A9E5534252}"/>
                </a:ext>
              </a:extLst>
            </p:cNvPr>
            <p:cNvSpPr txBox="1"/>
            <p:nvPr/>
          </p:nvSpPr>
          <p:spPr>
            <a:xfrm>
              <a:off x="2561573" y="1058646"/>
              <a:ext cx="478118" cy="200055"/>
            </a:xfrm>
            <a:prstGeom prst="rect">
              <a:avLst/>
            </a:prstGeom>
            <a:noFill/>
          </p:spPr>
          <p:txBody>
            <a:bodyPr wrap="square" rtlCol="0">
              <a:spAutoFit/>
            </a:bodyPr>
            <a:lstStyle/>
            <a:p>
              <a:r>
                <a:rPr lang="en-US" altLang="ko-KR" sz="700" b="1" dirty="0">
                  <a:latin typeface="Arial" pitchFamily="34" charset="0"/>
                  <a:cs typeface="Arial" pitchFamily="34" charset="0"/>
                </a:rPr>
                <a:t>Day 6</a:t>
              </a:r>
              <a:endParaRPr lang="ko-KR" altLang="en-US" sz="700" b="1" dirty="0">
                <a:latin typeface="Arial" pitchFamily="34" charset="0"/>
                <a:cs typeface="Arial" pitchFamily="34" charset="0"/>
              </a:endParaRPr>
            </a:p>
          </p:txBody>
        </p:sp>
        <p:cxnSp>
          <p:nvCxnSpPr>
            <p:cNvPr id="107" name="직선 연결선 106">
              <a:extLst>
                <a:ext uri="{FF2B5EF4-FFF2-40B4-BE49-F238E27FC236}">
                  <a16:creationId xmlns:a16="http://schemas.microsoft.com/office/drawing/2014/main" id="{2C749456-D881-4BF4-AC92-9D1E7C533D29}"/>
                </a:ext>
              </a:extLst>
            </p:cNvPr>
            <p:cNvCxnSpPr>
              <a:cxnSpLocks/>
            </p:cNvCxnSpPr>
            <p:nvPr/>
          </p:nvCxnSpPr>
          <p:spPr>
            <a:xfrm>
              <a:off x="2720946" y="1195804"/>
              <a:ext cx="0" cy="171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32331A02-EC66-482B-B249-5E6EE03B8A2C}"/>
                </a:ext>
              </a:extLst>
            </p:cNvPr>
            <p:cNvSpPr txBox="1"/>
            <p:nvPr/>
          </p:nvSpPr>
          <p:spPr>
            <a:xfrm>
              <a:off x="3238518" y="1058646"/>
              <a:ext cx="478118" cy="200055"/>
            </a:xfrm>
            <a:prstGeom prst="rect">
              <a:avLst/>
            </a:prstGeom>
            <a:noFill/>
          </p:spPr>
          <p:txBody>
            <a:bodyPr wrap="square" rtlCol="0">
              <a:spAutoFit/>
            </a:bodyPr>
            <a:lstStyle/>
            <a:p>
              <a:r>
                <a:rPr lang="en-US" altLang="ko-KR" sz="700" b="1" dirty="0">
                  <a:latin typeface="Arial" pitchFamily="34" charset="0"/>
                  <a:cs typeface="Arial" pitchFamily="34" charset="0"/>
                </a:rPr>
                <a:t>Day 8</a:t>
              </a:r>
              <a:endParaRPr lang="ko-KR" altLang="en-US" sz="700" b="1" dirty="0">
                <a:latin typeface="Arial" pitchFamily="34" charset="0"/>
                <a:cs typeface="Arial" pitchFamily="34" charset="0"/>
              </a:endParaRPr>
            </a:p>
          </p:txBody>
        </p:sp>
        <p:cxnSp>
          <p:nvCxnSpPr>
            <p:cNvPr id="109" name="직선 연결선 108">
              <a:extLst>
                <a:ext uri="{FF2B5EF4-FFF2-40B4-BE49-F238E27FC236}">
                  <a16:creationId xmlns:a16="http://schemas.microsoft.com/office/drawing/2014/main" id="{1AEAB5FA-50C3-4CD8-8710-B7B9785B9CC1}"/>
                </a:ext>
              </a:extLst>
            </p:cNvPr>
            <p:cNvCxnSpPr>
              <a:cxnSpLocks/>
            </p:cNvCxnSpPr>
            <p:nvPr/>
          </p:nvCxnSpPr>
          <p:spPr>
            <a:xfrm>
              <a:off x="3397891" y="1195804"/>
              <a:ext cx="0" cy="171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4BD9F314-0A8D-404E-B2B7-6CDCC1981BA6}"/>
                </a:ext>
              </a:extLst>
            </p:cNvPr>
            <p:cNvSpPr txBox="1"/>
            <p:nvPr/>
          </p:nvSpPr>
          <p:spPr>
            <a:xfrm>
              <a:off x="813463" y="1384672"/>
              <a:ext cx="996080" cy="415498"/>
            </a:xfrm>
            <a:prstGeom prst="rect">
              <a:avLst/>
            </a:prstGeom>
            <a:noFill/>
          </p:spPr>
          <p:txBody>
            <a:bodyPr wrap="square" rtlCol="0">
              <a:spAutoFit/>
            </a:bodyPr>
            <a:lstStyle/>
            <a:p>
              <a:pPr algn="ctr"/>
              <a:r>
                <a:rPr lang="en-US" altLang="ko-KR" sz="700" dirty="0">
                  <a:latin typeface="Arial" pitchFamily="34" charset="0"/>
                  <a:cs typeface="Arial" pitchFamily="34" charset="0"/>
                </a:rPr>
                <a:t>Micromass culture</a:t>
              </a:r>
            </a:p>
            <a:p>
              <a:pPr algn="ctr"/>
              <a:r>
                <a:rPr lang="en-US" altLang="ko-KR" sz="700" dirty="0">
                  <a:latin typeface="Arial" pitchFamily="34" charset="0"/>
                  <a:cs typeface="Arial" pitchFamily="34" charset="0"/>
                </a:rPr>
                <a:t>1x10</a:t>
              </a:r>
              <a:r>
                <a:rPr lang="en-US" altLang="ko-KR" sz="700" baseline="30000" dirty="0">
                  <a:latin typeface="Arial" pitchFamily="34" charset="0"/>
                  <a:cs typeface="Arial" pitchFamily="34" charset="0"/>
                </a:rPr>
                <a:t>5</a:t>
              </a:r>
              <a:r>
                <a:rPr lang="en-US" altLang="ko-KR" sz="700" dirty="0">
                  <a:latin typeface="Arial" pitchFamily="34" charset="0"/>
                  <a:cs typeface="Arial" pitchFamily="34" charset="0"/>
                </a:rPr>
                <a:t>/10ul droplet</a:t>
              </a:r>
            </a:p>
            <a:p>
              <a:pPr algn="ctr"/>
              <a:r>
                <a:rPr lang="en-US" altLang="ko-KR" sz="700" dirty="0">
                  <a:latin typeface="Arial" pitchFamily="34" charset="0"/>
                  <a:cs typeface="Arial" pitchFamily="34" charset="0"/>
                </a:rPr>
                <a:t>Add media after 2h</a:t>
              </a:r>
            </a:p>
          </p:txBody>
        </p:sp>
        <p:sp>
          <p:nvSpPr>
            <p:cNvPr id="111" name="TextBox 110">
              <a:extLst>
                <a:ext uri="{FF2B5EF4-FFF2-40B4-BE49-F238E27FC236}">
                  <a16:creationId xmlns:a16="http://schemas.microsoft.com/office/drawing/2014/main" id="{FBA10087-6F2C-4871-ADCE-7BA7B3DEDE3B}"/>
                </a:ext>
              </a:extLst>
            </p:cNvPr>
            <p:cNvSpPr txBox="1"/>
            <p:nvPr/>
          </p:nvSpPr>
          <p:spPr>
            <a:xfrm>
              <a:off x="1729389" y="1401541"/>
              <a:ext cx="637491" cy="415498"/>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a:p>
              <a:pPr algn="ctr"/>
              <a:r>
                <a:rPr lang="en-US" altLang="ko-KR" sz="700" dirty="0">
                  <a:latin typeface="Arial" pitchFamily="34" charset="0"/>
                  <a:cs typeface="Arial" pitchFamily="34" charset="0"/>
                </a:rPr>
                <a:t>or Harvest</a:t>
              </a:r>
            </a:p>
          </p:txBody>
        </p:sp>
        <p:sp>
          <p:nvSpPr>
            <p:cNvPr id="112" name="TextBox 111">
              <a:extLst>
                <a:ext uri="{FF2B5EF4-FFF2-40B4-BE49-F238E27FC236}">
                  <a16:creationId xmlns:a16="http://schemas.microsoft.com/office/drawing/2014/main" id="{5B95EEC2-21CC-48B0-9672-0CC101FC0CA7}"/>
                </a:ext>
              </a:extLst>
            </p:cNvPr>
            <p:cNvSpPr txBox="1"/>
            <p:nvPr/>
          </p:nvSpPr>
          <p:spPr>
            <a:xfrm>
              <a:off x="2414861" y="1401541"/>
              <a:ext cx="637491" cy="415498"/>
            </a:xfrm>
            <a:prstGeom prst="rect">
              <a:avLst/>
            </a:prstGeom>
            <a:noFill/>
          </p:spPr>
          <p:txBody>
            <a:bodyPr wrap="square" rtlCol="0">
              <a:spAutoFit/>
            </a:bodyPr>
            <a:lstStyle/>
            <a:p>
              <a:pPr algn="ctr"/>
              <a:r>
                <a:rPr lang="en-US" altLang="ko-KR" sz="700" dirty="0">
                  <a:latin typeface="Arial" pitchFamily="34" charset="0"/>
                  <a:cs typeface="Arial" pitchFamily="34" charset="0"/>
                </a:rPr>
                <a:t>Media change</a:t>
              </a:r>
            </a:p>
            <a:p>
              <a:pPr algn="ctr"/>
              <a:r>
                <a:rPr lang="en-US" altLang="ko-KR" sz="700" dirty="0">
                  <a:latin typeface="Arial" pitchFamily="34" charset="0"/>
                  <a:cs typeface="Arial" pitchFamily="34" charset="0"/>
                </a:rPr>
                <a:t>or Harvest</a:t>
              </a:r>
            </a:p>
          </p:txBody>
        </p:sp>
        <p:sp>
          <p:nvSpPr>
            <p:cNvPr id="113" name="TextBox 112">
              <a:extLst>
                <a:ext uri="{FF2B5EF4-FFF2-40B4-BE49-F238E27FC236}">
                  <a16:creationId xmlns:a16="http://schemas.microsoft.com/office/drawing/2014/main" id="{8D396FEE-603A-444B-AFC2-B078A3C29334}"/>
                </a:ext>
              </a:extLst>
            </p:cNvPr>
            <p:cNvSpPr txBox="1"/>
            <p:nvPr/>
          </p:nvSpPr>
          <p:spPr>
            <a:xfrm>
              <a:off x="3084058" y="1401541"/>
              <a:ext cx="637491" cy="200055"/>
            </a:xfrm>
            <a:prstGeom prst="rect">
              <a:avLst/>
            </a:prstGeom>
            <a:noFill/>
          </p:spPr>
          <p:txBody>
            <a:bodyPr wrap="square" rtlCol="0">
              <a:spAutoFit/>
            </a:bodyPr>
            <a:lstStyle/>
            <a:p>
              <a:pPr algn="ctr"/>
              <a:r>
                <a:rPr lang="en-US" altLang="ko-KR" sz="700" i="1" dirty="0">
                  <a:latin typeface="Arial" pitchFamily="34" charset="0"/>
                  <a:cs typeface="Arial" pitchFamily="34" charset="0"/>
                </a:rPr>
                <a:t>Harvest</a:t>
              </a:r>
            </a:p>
          </p:txBody>
        </p:sp>
        <p:sp>
          <p:nvSpPr>
            <p:cNvPr id="114" name="TextBox 113">
              <a:extLst>
                <a:ext uri="{FF2B5EF4-FFF2-40B4-BE49-F238E27FC236}">
                  <a16:creationId xmlns:a16="http://schemas.microsoft.com/office/drawing/2014/main" id="{42DFC89A-DBE2-4470-8323-8F7D896C5AAE}"/>
                </a:ext>
              </a:extLst>
            </p:cNvPr>
            <p:cNvSpPr txBox="1"/>
            <p:nvPr/>
          </p:nvSpPr>
          <p:spPr>
            <a:xfrm>
              <a:off x="1648347" y="1910210"/>
              <a:ext cx="1433971" cy="592470"/>
            </a:xfrm>
            <a:prstGeom prst="rect">
              <a:avLst/>
            </a:prstGeom>
            <a:noFill/>
            <a:ln>
              <a:solidFill>
                <a:schemeClr val="tx1"/>
              </a:solidFill>
            </a:ln>
          </p:spPr>
          <p:txBody>
            <a:bodyPr wrap="square" rtlCol="0">
              <a:spAutoFit/>
            </a:bodyPr>
            <a:lstStyle/>
            <a:p>
              <a:r>
                <a:rPr lang="en-US" altLang="ko-KR" sz="650" b="1" dirty="0">
                  <a:latin typeface="Arial" pitchFamily="34" charset="0"/>
                  <a:cs typeface="Arial" pitchFamily="34" charset="0"/>
                </a:rPr>
                <a:t> Differentiation media</a:t>
              </a:r>
              <a:r>
                <a:rPr lang="en-US" altLang="ko-KR" sz="650" dirty="0">
                  <a:latin typeface="Arial" pitchFamily="34" charset="0"/>
                  <a:cs typeface="Arial" pitchFamily="34" charset="0"/>
                </a:rPr>
                <a:t> : </a:t>
              </a:r>
            </a:p>
            <a:p>
              <a:r>
                <a:rPr lang="en-US" altLang="ko-KR" sz="650" dirty="0">
                  <a:latin typeface="Arial" pitchFamily="34" charset="0"/>
                  <a:cs typeface="Arial" pitchFamily="34" charset="0"/>
                </a:rPr>
                <a:t> DMEM</a:t>
              </a:r>
            </a:p>
            <a:p>
              <a:r>
                <a:rPr lang="en-US" altLang="ko-KR" sz="650" dirty="0">
                  <a:latin typeface="Arial" pitchFamily="34" charset="0"/>
                  <a:cs typeface="Arial" pitchFamily="34" charset="0"/>
                </a:rPr>
                <a:t> 10% FBS</a:t>
              </a:r>
            </a:p>
            <a:p>
              <a:r>
                <a:rPr lang="en-US" altLang="ko-KR" sz="650" dirty="0">
                  <a:latin typeface="Arial" pitchFamily="34" charset="0"/>
                  <a:cs typeface="Arial" pitchFamily="34" charset="0"/>
                </a:rPr>
                <a:t> 1% Penicillin-Streptomycin</a:t>
              </a:r>
            </a:p>
            <a:p>
              <a:r>
                <a:rPr lang="en-US" altLang="ko-KR" sz="650" dirty="0">
                  <a:latin typeface="Arial" pitchFamily="34" charset="0"/>
                  <a:cs typeface="Arial" pitchFamily="34" charset="0"/>
                </a:rPr>
                <a:t> BMP-2 150 ng/ml</a:t>
              </a:r>
            </a:p>
          </p:txBody>
        </p:sp>
      </p:grpSp>
      <p:sp>
        <p:nvSpPr>
          <p:cNvPr id="115" name="TextBox 114">
            <a:extLst>
              <a:ext uri="{FF2B5EF4-FFF2-40B4-BE49-F238E27FC236}">
                <a16:creationId xmlns:a16="http://schemas.microsoft.com/office/drawing/2014/main" id="{D9B70E9C-2897-4DB6-BE80-B5E8B77F0869}"/>
              </a:ext>
            </a:extLst>
          </p:cNvPr>
          <p:cNvSpPr txBox="1"/>
          <p:nvPr/>
        </p:nvSpPr>
        <p:spPr>
          <a:xfrm>
            <a:off x="3890415" y="2452732"/>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grpSp>
        <p:nvGrpSpPr>
          <p:cNvPr id="116" name="그룹 115">
            <a:extLst>
              <a:ext uri="{FF2B5EF4-FFF2-40B4-BE49-F238E27FC236}">
                <a16:creationId xmlns:a16="http://schemas.microsoft.com/office/drawing/2014/main" id="{9501C0BA-10D8-4A75-A965-34D0AB87E697}"/>
              </a:ext>
            </a:extLst>
          </p:cNvPr>
          <p:cNvGrpSpPr/>
          <p:nvPr/>
        </p:nvGrpSpPr>
        <p:grpSpPr>
          <a:xfrm>
            <a:off x="4076157" y="2524253"/>
            <a:ext cx="956848" cy="1696409"/>
            <a:chOff x="8661634" y="3947008"/>
            <a:chExt cx="2038002" cy="3771841"/>
          </a:xfrm>
        </p:grpSpPr>
        <p:pic>
          <p:nvPicPr>
            <p:cNvPr id="117" name="그림 116">
              <a:extLst>
                <a:ext uri="{FF2B5EF4-FFF2-40B4-BE49-F238E27FC236}">
                  <a16:creationId xmlns:a16="http://schemas.microsoft.com/office/drawing/2014/main" id="{59D04329-C0EF-4B41-84D8-AAA147A5C30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251843" y="4355934"/>
              <a:ext cx="1264875" cy="990000"/>
            </a:xfrm>
            <a:prstGeom prst="rect">
              <a:avLst/>
            </a:prstGeom>
            <a:ln w="6350">
              <a:solidFill>
                <a:schemeClr val="tx1"/>
              </a:solidFill>
            </a:ln>
          </p:spPr>
        </p:pic>
        <p:pic>
          <p:nvPicPr>
            <p:cNvPr id="118" name="그림 117">
              <a:extLst>
                <a:ext uri="{FF2B5EF4-FFF2-40B4-BE49-F238E27FC236}">
                  <a16:creationId xmlns:a16="http://schemas.microsoft.com/office/drawing/2014/main" id="{B276CA33-97A2-4B56-B1D0-04CF975EB1B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51842" y="5432236"/>
              <a:ext cx="1264875" cy="990000"/>
            </a:xfrm>
            <a:prstGeom prst="rect">
              <a:avLst/>
            </a:prstGeom>
            <a:ln w="6350">
              <a:solidFill>
                <a:schemeClr val="tx1"/>
              </a:solidFill>
            </a:ln>
          </p:spPr>
        </p:pic>
        <p:pic>
          <p:nvPicPr>
            <p:cNvPr id="119" name="그림 118">
              <a:extLst>
                <a:ext uri="{FF2B5EF4-FFF2-40B4-BE49-F238E27FC236}">
                  <a16:creationId xmlns:a16="http://schemas.microsoft.com/office/drawing/2014/main" id="{D1341CF2-9EDE-4AD1-84E0-328865999F9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251842" y="6508538"/>
              <a:ext cx="1264875" cy="990000"/>
            </a:xfrm>
            <a:prstGeom prst="rect">
              <a:avLst/>
            </a:prstGeom>
            <a:ln w="6350">
              <a:solidFill>
                <a:schemeClr val="tx1"/>
              </a:solidFill>
            </a:ln>
          </p:spPr>
        </p:pic>
        <p:sp>
          <p:nvSpPr>
            <p:cNvPr id="122" name="TextBox 121">
              <a:extLst>
                <a:ext uri="{FF2B5EF4-FFF2-40B4-BE49-F238E27FC236}">
                  <a16:creationId xmlns:a16="http://schemas.microsoft.com/office/drawing/2014/main" id="{26DC3127-5559-411B-B360-6C528C422CD3}"/>
                </a:ext>
              </a:extLst>
            </p:cNvPr>
            <p:cNvSpPr txBox="1"/>
            <p:nvPr/>
          </p:nvSpPr>
          <p:spPr>
            <a:xfrm rot="16200000">
              <a:off x="8316461" y="4639112"/>
              <a:ext cx="1345891" cy="426100"/>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123" name="TextBox 122">
              <a:extLst>
                <a:ext uri="{FF2B5EF4-FFF2-40B4-BE49-F238E27FC236}">
                  <a16:creationId xmlns:a16="http://schemas.microsoft.com/office/drawing/2014/main" id="{F01639E1-D83D-45EF-8CF5-DE509411298E}"/>
                </a:ext>
              </a:extLst>
            </p:cNvPr>
            <p:cNvSpPr txBox="1"/>
            <p:nvPr/>
          </p:nvSpPr>
          <p:spPr>
            <a:xfrm rot="16200000">
              <a:off x="8316465" y="5628655"/>
              <a:ext cx="1345891" cy="655538"/>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KO#1</a:t>
              </a:r>
              <a:endParaRPr lang="ko-KR" altLang="en-US" sz="700" dirty="0">
                <a:latin typeface="Arial" panose="020B0604020202020204" pitchFamily="34" charset="0"/>
                <a:cs typeface="Arial" panose="020B0604020202020204" pitchFamily="34" charset="0"/>
              </a:endParaRPr>
            </a:p>
          </p:txBody>
        </p:sp>
        <p:sp>
          <p:nvSpPr>
            <p:cNvPr id="124" name="TextBox 123">
              <a:extLst>
                <a:ext uri="{FF2B5EF4-FFF2-40B4-BE49-F238E27FC236}">
                  <a16:creationId xmlns:a16="http://schemas.microsoft.com/office/drawing/2014/main" id="{8A494BC5-CCBC-4FD6-A223-43FAA413374F}"/>
                </a:ext>
              </a:extLst>
            </p:cNvPr>
            <p:cNvSpPr txBox="1"/>
            <p:nvPr/>
          </p:nvSpPr>
          <p:spPr>
            <a:xfrm rot="16200000">
              <a:off x="8316458" y="6718133"/>
              <a:ext cx="1345892" cy="655539"/>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 KO#2</a:t>
              </a:r>
              <a:endParaRPr lang="ko-KR" altLang="en-US" sz="700" dirty="0">
                <a:latin typeface="Arial" panose="020B0604020202020204" pitchFamily="34" charset="0"/>
                <a:cs typeface="Arial" panose="020B0604020202020204" pitchFamily="34" charset="0"/>
              </a:endParaRPr>
            </a:p>
          </p:txBody>
        </p:sp>
        <p:sp>
          <p:nvSpPr>
            <p:cNvPr id="125" name="TextBox 124">
              <a:extLst>
                <a:ext uri="{FF2B5EF4-FFF2-40B4-BE49-F238E27FC236}">
                  <a16:creationId xmlns:a16="http://schemas.microsoft.com/office/drawing/2014/main" id="{4A562428-5A1E-4B10-9C80-07F6BCFABAF7}"/>
                </a:ext>
              </a:extLst>
            </p:cNvPr>
            <p:cNvSpPr txBox="1"/>
            <p:nvPr/>
          </p:nvSpPr>
          <p:spPr>
            <a:xfrm>
              <a:off x="9119880" y="3947008"/>
              <a:ext cx="1528795" cy="444808"/>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3D spheroid</a:t>
              </a:r>
              <a:endParaRPr lang="ko-KR" altLang="en-US" sz="700" dirty="0">
                <a:latin typeface="Arial" panose="020B0604020202020204" pitchFamily="34" charset="0"/>
                <a:cs typeface="Arial" panose="020B0604020202020204" pitchFamily="34" charset="0"/>
              </a:endParaRPr>
            </a:p>
          </p:txBody>
        </p:sp>
        <p:cxnSp>
          <p:nvCxnSpPr>
            <p:cNvPr id="126" name="직선 연결선 125">
              <a:extLst>
                <a:ext uri="{FF2B5EF4-FFF2-40B4-BE49-F238E27FC236}">
                  <a16:creationId xmlns:a16="http://schemas.microsoft.com/office/drawing/2014/main" id="{78570ED2-3015-4BAC-87C1-8B8297DDB478}"/>
                </a:ext>
              </a:extLst>
            </p:cNvPr>
            <p:cNvCxnSpPr/>
            <p:nvPr/>
          </p:nvCxnSpPr>
          <p:spPr>
            <a:xfrm>
              <a:off x="10232429" y="5266539"/>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E66A300B-748F-4E76-B1AB-9A1F539D4ED7}"/>
                </a:ext>
              </a:extLst>
            </p:cNvPr>
            <p:cNvSpPr txBox="1"/>
            <p:nvPr/>
          </p:nvSpPr>
          <p:spPr>
            <a:xfrm>
              <a:off x="9765221" y="5013949"/>
              <a:ext cx="934415" cy="307943"/>
            </a:xfrm>
            <a:prstGeom prst="rect">
              <a:avLst/>
            </a:prstGeom>
            <a:noFill/>
          </p:spPr>
          <p:txBody>
            <a:bodyPr wrap="square" rtlCol="0">
              <a:spAutoFit/>
            </a:bodyPr>
            <a:lstStyle/>
            <a:p>
              <a:pPr algn="ctr"/>
              <a:r>
                <a:rPr lang="en-US" altLang="ko-KR" sz="300" dirty="0">
                  <a:latin typeface="Arial" panose="020B0604020202020204" pitchFamily="34" charset="0"/>
                  <a:cs typeface="Arial" panose="020B0604020202020204" pitchFamily="34" charset="0"/>
                </a:rPr>
                <a:t>100 </a:t>
              </a:r>
              <a:r>
                <a:rPr lang="en-US" altLang="ko-KR" sz="300" dirty="0">
                  <a:latin typeface="Symbol" panose="05050102010706020507" pitchFamily="18" charset="2"/>
                  <a:cs typeface="Arial" panose="020B0604020202020204" pitchFamily="34" charset="0"/>
                </a:rPr>
                <a:t>m</a:t>
              </a:r>
              <a:r>
                <a:rPr lang="en-US" altLang="ko-KR" sz="300" dirty="0">
                  <a:latin typeface="Arial" panose="020B0604020202020204" pitchFamily="34" charset="0"/>
                  <a:cs typeface="Arial" panose="020B0604020202020204" pitchFamily="34" charset="0"/>
                </a:rPr>
                <a:t>m</a:t>
              </a:r>
              <a:endParaRPr lang="ko-KR" altLang="en-US" sz="300" dirty="0">
                <a:latin typeface="Arial" panose="020B0604020202020204" pitchFamily="34" charset="0"/>
                <a:cs typeface="Arial" panose="020B0604020202020204" pitchFamily="34" charset="0"/>
              </a:endParaRPr>
            </a:p>
          </p:txBody>
        </p:sp>
        <p:cxnSp>
          <p:nvCxnSpPr>
            <p:cNvPr id="128" name="직선 연결선 127">
              <a:extLst>
                <a:ext uri="{FF2B5EF4-FFF2-40B4-BE49-F238E27FC236}">
                  <a16:creationId xmlns:a16="http://schemas.microsoft.com/office/drawing/2014/main" id="{CB7D4785-2DD5-4593-8C34-FD33EDAF8844}"/>
                </a:ext>
              </a:extLst>
            </p:cNvPr>
            <p:cNvCxnSpPr/>
            <p:nvPr/>
          </p:nvCxnSpPr>
          <p:spPr>
            <a:xfrm>
              <a:off x="10260967" y="6336779"/>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직선 연결선 128">
              <a:extLst>
                <a:ext uri="{FF2B5EF4-FFF2-40B4-BE49-F238E27FC236}">
                  <a16:creationId xmlns:a16="http://schemas.microsoft.com/office/drawing/2014/main" id="{E1AD99FE-0106-463E-8432-062A86F721D1}"/>
                </a:ext>
              </a:extLst>
            </p:cNvPr>
            <p:cNvCxnSpPr/>
            <p:nvPr/>
          </p:nvCxnSpPr>
          <p:spPr>
            <a:xfrm>
              <a:off x="10260967" y="7416899"/>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1" name="그림 130">
            <a:extLst>
              <a:ext uri="{FF2B5EF4-FFF2-40B4-BE49-F238E27FC236}">
                <a16:creationId xmlns:a16="http://schemas.microsoft.com/office/drawing/2014/main" id="{0EFBEEA4-A571-4C69-B0BE-3332442A9CD9}"/>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5332215" y="3087560"/>
            <a:ext cx="470620" cy="865774"/>
          </a:xfrm>
          <a:prstGeom prst="rect">
            <a:avLst/>
          </a:prstGeom>
        </p:spPr>
      </p:pic>
      <p:sp>
        <p:nvSpPr>
          <p:cNvPr id="132" name="TextBox 131">
            <a:extLst>
              <a:ext uri="{FF2B5EF4-FFF2-40B4-BE49-F238E27FC236}">
                <a16:creationId xmlns:a16="http://schemas.microsoft.com/office/drawing/2014/main" id="{70DE4C4B-5CFA-4258-A0C8-723748B9DED7}"/>
              </a:ext>
            </a:extLst>
          </p:cNvPr>
          <p:cNvSpPr txBox="1"/>
          <p:nvPr/>
        </p:nvSpPr>
        <p:spPr>
          <a:xfrm>
            <a:off x="5774376" y="3114376"/>
            <a:ext cx="470619"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Acan</a:t>
            </a:r>
            <a:endParaRPr lang="ko-KR" altLang="en-US" sz="700" i="1" dirty="0">
              <a:latin typeface="Arial" pitchFamily="34" charset="0"/>
              <a:cs typeface="Arial" pitchFamily="34" charset="0"/>
            </a:endParaRPr>
          </a:p>
        </p:txBody>
      </p:sp>
      <p:sp>
        <p:nvSpPr>
          <p:cNvPr id="133" name="TextBox 132">
            <a:extLst>
              <a:ext uri="{FF2B5EF4-FFF2-40B4-BE49-F238E27FC236}">
                <a16:creationId xmlns:a16="http://schemas.microsoft.com/office/drawing/2014/main" id="{A6287B78-EECB-4DC4-ADA8-B61BE2607366}"/>
              </a:ext>
            </a:extLst>
          </p:cNvPr>
          <p:cNvSpPr txBox="1"/>
          <p:nvPr/>
        </p:nvSpPr>
        <p:spPr>
          <a:xfrm>
            <a:off x="5774376" y="3536267"/>
            <a:ext cx="469676"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Col9a1</a:t>
            </a:r>
            <a:endParaRPr lang="ko-KR" altLang="en-US" sz="700" i="1" dirty="0">
              <a:latin typeface="Arial" pitchFamily="34" charset="0"/>
              <a:cs typeface="Arial" pitchFamily="34" charset="0"/>
            </a:endParaRPr>
          </a:p>
        </p:txBody>
      </p:sp>
      <p:sp>
        <p:nvSpPr>
          <p:cNvPr id="134" name="TextBox 133">
            <a:extLst>
              <a:ext uri="{FF2B5EF4-FFF2-40B4-BE49-F238E27FC236}">
                <a16:creationId xmlns:a16="http://schemas.microsoft.com/office/drawing/2014/main" id="{EFD9F7C4-EA76-4C36-9629-5D5817E0DD83}"/>
              </a:ext>
            </a:extLst>
          </p:cNvPr>
          <p:cNvSpPr txBox="1"/>
          <p:nvPr/>
        </p:nvSpPr>
        <p:spPr>
          <a:xfrm>
            <a:off x="5774376" y="3726295"/>
            <a:ext cx="470619"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Gapdh</a:t>
            </a:r>
            <a:endParaRPr lang="ko-KR" altLang="en-US" sz="700" i="1" dirty="0">
              <a:latin typeface="Arial" pitchFamily="34" charset="0"/>
              <a:cs typeface="Arial" pitchFamily="34" charset="0"/>
            </a:endParaRPr>
          </a:p>
        </p:txBody>
      </p:sp>
      <p:sp>
        <p:nvSpPr>
          <p:cNvPr id="135" name="TextBox 134">
            <a:extLst>
              <a:ext uri="{FF2B5EF4-FFF2-40B4-BE49-F238E27FC236}">
                <a16:creationId xmlns:a16="http://schemas.microsoft.com/office/drawing/2014/main" id="{C7280FAB-6B30-44AF-8865-3C698A8CA752}"/>
              </a:ext>
            </a:extLst>
          </p:cNvPr>
          <p:cNvSpPr txBox="1"/>
          <p:nvPr/>
        </p:nvSpPr>
        <p:spPr>
          <a:xfrm>
            <a:off x="5774376" y="3332324"/>
            <a:ext cx="469676" cy="200055"/>
          </a:xfrm>
          <a:prstGeom prst="rect">
            <a:avLst/>
          </a:prstGeom>
          <a:noFill/>
        </p:spPr>
        <p:txBody>
          <a:bodyPr wrap="square">
            <a:spAutoFit/>
          </a:bodyPr>
          <a:lstStyle/>
          <a:p>
            <a:pPr>
              <a:defRPr/>
            </a:pPr>
            <a:r>
              <a:rPr lang="en-US" altLang="ko-KR" sz="700" i="1" dirty="0">
                <a:latin typeface="Arial" pitchFamily="34" charset="0"/>
                <a:cs typeface="Arial" pitchFamily="34" charset="0"/>
              </a:rPr>
              <a:t>Col2a1</a:t>
            </a:r>
            <a:endParaRPr lang="ko-KR" altLang="en-US" sz="700" i="1" dirty="0">
              <a:latin typeface="Arial" pitchFamily="34" charset="0"/>
              <a:cs typeface="Arial" pitchFamily="34" charset="0"/>
            </a:endParaRPr>
          </a:p>
        </p:txBody>
      </p:sp>
      <p:sp>
        <p:nvSpPr>
          <p:cNvPr id="136" name="TextBox 135">
            <a:extLst>
              <a:ext uri="{FF2B5EF4-FFF2-40B4-BE49-F238E27FC236}">
                <a16:creationId xmlns:a16="http://schemas.microsoft.com/office/drawing/2014/main" id="{6A0640EB-8D81-46A5-AC93-20DDB6BC5600}"/>
              </a:ext>
            </a:extLst>
          </p:cNvPr>
          <p:cNvSpPr txBox="1"/>
          <p:nvPr/>
        </p:nvSpPr>
        <p:spPr>
          <a:xfrm>
            <a:off x="5339625" y="2750873"/>
            <a:ext cx="491002"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137" name="TextBox 136">
            <a:extLst>
              <a:ext uri="{FF2B5EF4-FFF2-40B4-BE49-F238E27FC236}">
                <a16:creationId xmlns:a16="http://schemas.microsoft.com/office/drawing/2014/main" id="{8A7A5A3D-50A6-47D6-86EA-4D3CF1A32199}"/>
              </a:ext>
            </a:extLst>
          </p:cNvPr>
          <p:cNvSpPr txBox="1"/>
          <p:nvPr/>
        </p:nvSpPr>
        <p:spPr>
          <a:xfrm>
            <a:off x="5253941" y="2924174"/>
            <a:ext cx="403588" cy="200055"/>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WT</a:t>
            </a:r>
            <a:endParaRPr lang="ko-KR" altLang="en-US" sz="700" dirty="0">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id="{94F001D4-D414-4103-A48B-15C07373C6A1}"/>
              </a:ext>
            </a:extLst>
          </p:cNvPr>
          <p:cNvSpPr txBox="1"/>
          <p:nvPr/>
        </p:nvSpPr>
        <p:spPr>
          <a:xfrm>
            <a:off x="5475482" y="2815743"/>
            <a:ext cx="460704" cy="307777"/>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   KO#1</a:t>
            </a:r>
            <a:endParaRPr lang="ko-KR" altLang="en-US" sz="700" dirty="0">
              <a:latin typeface="Arial" panose="020B0604020202020204" pitchFamily="34" charset="0"/>
              <a:cs typeface="Arial" panose="020B0604020202020204" pitchFamily="34" charset="0"/>
            </a:endParaRPr>
          </a:p>
        </p:txBody>
      </p:sp>
      <p:cxnSp>
        <p:nvCxnSpPr>
          <p:cNvPr id="139" name="직선 연결선 138">
            <a:extLst>
              <a:ext uri="{FF2B5EF4-FFF2-40B4-BE49-F238E27FC236}">
                <a16:creationId xmlns:a16="http://schemas.microsoft.com/office/drawing/2014/main" id="{6EE2BB48-FC96-4199-ABDD-9B0A9C690326}"/>
              </a:ext>
            </a:extLst>
          </p:cNvPr>
          <p:cNvCxnSpPr/>
          <p:nvPr/>
        </p:nvCxnSpPr>
        <p:spPr>
          <a:xfrm>
            <a:off x="5380374" y="2943035"/>
            <a:ext cx="4114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A2BAD37F-2EC3-464B-AAE8-3F395811BC08}"/>
              </a:ext>
            </a:extLst>
          </p:cNvPr>
          <p:cNvSpPr txBox="1"/>
          <p:nvPr/>
        </p:nvSpPr>
        <p:spPr>
          <a:xfrm>
            <a:off x="5080181" y="2515725"/>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grpSp>
        <p:nvGrpSpPr>
          <p:cNvPr id="2" name="그룹 1">
            <a:extLst>
              <a:ext uri="{FF2B5EF4-FFF2-40B4-BE49-F238E27FC236}">
                <a16:creationId xmlns:a16="http://schemas.microsoft.com/office/drawing/2014/main" id="{1FFFF50C-3101-4BFE-9797-D143859F7E3E}"/>
              </a:ext>
            </a:extLst>
          </p:cNvPr>
          <p:cNvGrpSpPr/>
          <p:nvPr/>
        </p:nvGrpSpPr>
        <p:grpSpPr>
          <a:xfrm>
            <a:off x="4135672" y="944029"/>
            <a:ext cx="2101238" cy="1480646"/>
            <a:chOff x="8645584" y="1040067"/>
            <a:chExt cx="3850745" cy="2798582"/>
          </a:xfrm>
        </p:grpSpPr>
        <p:sp>
          <p:nvSpPr>
            <p:cNvPr id="65" name="TextBox 64">
              <a:extLst>
                <a:ext uri="{FF2B5EF4-FFF2-40B4-BE49-F238E27FC236}">
                  <a16:creationId xmlns:a16="http://schemas.microsoft.com/office/drawing/2014/main" id="{C60D5896-871B-4940-BAA3-C112D503C61C}"/>
                </a:ext>
              </a:extLst>
            </p:cNvPr>
            <p:cNvSpPr txBox="1"/>
            <p:nvPr/>
          </p:nvSpPr>
          <p:spPr>
            <a:xfrm rot="16200000">
              <a:off x="7836411" y="2252457"/>
              <a:ext cx="2013170" cy="394824"/>
            </a:xfrm>
            <a:prstGeom prst="rect">
              <a:avLst/>
            </a:prstGeom>
            <a:noFill/>
          </p:spPr>
          <p:txBody>
            <a:bodyPr wrap="square" rtlCol="0">
              <a:spAutoFit/>
            </a:bodyPr>
            <a:lstStyle/>
            <a:p>
              <a:pPr algn="ctr"/>
              <a:r>
                <a:rPr lang="en-US" altLang="ko-KR" sz="800" dirty="0">
                  <a:latin typeface="Arial" panose="020B0604020202020204" pitchFamily="34" charset="0"/>
                  <a:cs typeface="Arial" panose="020B0604020202020204" pitchFamily="34" charset="0"/>
                </a:rPr>
                <a:t>BMP-2 (8 days)</a:t>
              </a:r>
              <a:endParaRPr lang="ko-KR" altLang="en-US" sz="800" dirty="0">
                <a:latin typeface="Arial" panose="020B0604020202020204" pitchFamily="34" charset="0"/>
                <a:cs typeface="Arial" panose="020B0604020202020204" pitchFamily="34" charset="0"/>
              </a:endParaRPr>
            </a:p>
          </p:txBody>
        </p:sp>
        <p:cxnSp>
          <p:nvCxnSpPr>
            <p:cNvPr id="69" name="직선 연결선 68">
              <a:extLst>
                <a:ext uri="{FF2B5EF4-FFF2-40B4-BE49-F238E27FC236}">
                  <a16:creationId xmlns:a16="http://schemas.microsoft.com/office/drawing/2014/main" id="{905DF1C3-0B00-41AC-BD2D-4B199A36CC79}"/>
                </a:ext>
              </a:extLst>
            </p:cNvPr>
            <p:cNvCxnSpPr>
              <a:cxnSpLocks/>
            </p:cNvCxnSpPr>
            <p:nvPr/>
          </p:nvCxnSpPr>
          <p:spPr>
            <a:xfrm rot="5400000">
              <a:off x="7788529" y="2604447"/>
              <a:ext cx="246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6" name="그룹 65">
              <a:extLst>
                <a:ext uri="{FF2B5EF4-FFF2-40B4-BE49-F238E27FC236}">
                  <a16:creationId xmlns:a16="http://schemas.microsoft.com/office/drawing/2014/main" id="{1437385D-1C23-4A58-90DD-7D0B64B54128}"/>
                </a:ext>
              </a:extLst>
            </p:cNvPr>
            <p:cNvGrpSpPr/>
            <p:nvPr/>
          </p:nvGrpSpPr>
          <p:grpSpPr>
            <a:xfrm>
              <a:off x="9047736" y="1040067"/>
              <a:ext cx="3448593" cy="2798582"/>
              <a:chOff x="9200232" y="938530"/>
              <a:chExt cx="3649714" cy="2978128"/>
            </a:xfrm>
          </p:grpSpPr>
          <p:grpSp>
            <p:nvGrpSpPr>
              <p:cNvPr id="67" name="그룹 66">
                <a:extLst>
                  <a:ext uri="{FF2B5EF4-FFF2-40B4-BE49-F238E27FC236}">
                    <a16:creationId xmlns:a16="http://schemas.microsoft.com/office/drawing/2014/main" id="{59B1A56F-265D-47EF-974D-5D043F3C28FF}"/>
                  </a:ext>
                </a:extLst>
              </p:cNvPr>
              <p:cNvGrpSpPr/>
              <p:nvPr/>
            </p:nvGrpSpPr>
            <p:grpSpPr>
              <a:xfrm>
                <a:off x="9200232" y="938530"/>
                <a:ext cx="3649714" cy="2978128"/>
                <a:chOff x="4781412" y="3878280"/>
                <a:chExt cx="3649714" cy="2978128"/>
              </a:xfrm>
            </p:grpSpPr>
            <p:pic>
              <p:nvPicPr>
                <p:cNvPr id="81" name="그림 80">
                  <a:extLst>
                    <a:ext uri="{FF2B5EF4-FFF2-40B4-BE49-F238E27FC236}">
                      <a16:creationId xmlns:a16="http://schemas.microsoft.com/office/drawing/2014/main" id="{D99E9866-3F73-437E-9418-76AAEFD7D773}"/>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rcRect/>
                <a:stretch/>
              </p:blipFill>
              <p:spPr>
                <a:xfrm flipH="1">
                  <a:off x="4839618" y="4217997"/>
                  <a:ext cx="2260752" cy="1159221"/>
                </a:xfrm>
                <a:prstGeom prst="rect">
                  <a:avLst/>
                </a:prstGeom>
              </p:spPr>
            </p:pic>
            <p:pic>
              <p:nvPicPr>
                <p:cNvPr id="92" name="그림 91">
                  <a:extLst>
                    <a:ext uri="{FF2B5EF4-FFF2-40B4-BE49-F238E27FC236}">
                      <a16:creationId xmlns:a16="http://schemas.microsoft.com/office/drawing/2014/main" id="{8AD454E4-9251-4B5C-8D04-F0C4305ABED6}"/>
                    </a:ext>
                  </a:extLst>
                </p:cNvPr>
                <p:cNvPicPr>
                  <a:picLocks noChangeAspect="1"/>
                </p:cNvPicPr>
                <p:nvPr/>
              </p:nvPicPr>
              <p:blipFill rotWithShape="1">
                <a:blip r:embed="rId8">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a:xfrm flipH="1">
                  <a:off x="7098074" y="4219544"/>
                  <a:ext cx="1145602" cy="1157673"/>
                </a:xfrm>
                <a:prstGeom prst="rect">
                  <a:avLst/>
                </a:prstGeom>
              </p:spPr>
            </p:pic>
            <p:grpSp>
              <p:nvGrpSpPr>
                <p:cNvPr id="95" name="그룹 94">
                  <a:extLst>
                    <a:ext uri="{FF2B5EF4-FFF2-40B4-BE49-F238E27FC236}">
                      <a16:creationId xmlns:a16="http://schemas.microsoft.com/office/drawing/2014/main" id="{68875D67-B505-442F-8876-7D30602E9824}"/>
                    </a:ext>
                  </a:extLst>
                </p:cNvPr>
                <p:cNvGrpSpPr/>
                <p:nvPr/>
              </p:nvGrpSpPr>
              <p:grpSpPr>
                <a:xfrm>
                  <a:off x="4839616" y="5698734"/>
                  <a:ext cx="3414236" cy="1157674"/>
                  <a:chOff x="4833556" y="5524468"/>
                  <a:chExt cx="3414236" cy="1157674"/>
                </a:xfrm>
              </p:grpSpPr>
              <p:pic>
                <p:nvPicPr>
                  <p:cNvPr id="102" name="그림 101">
                    <a:extLst>
                      <a:ext uri="{FF2B5EF4-FFF2-40B4-BE49-F238E27FC236}">
                        <a16:creationId xmlns:a16="http://schemas.microsoft.com/office/drawing/2014/main" id="{2B5505B0-F61A-44D9-B56B-0FB912A533F3}"/>
                      </a:ext>
                    </a:extLst>
                  </p:cNvPr>
                  <p:cNvPicPr>
                    <a:picLocks noChangeAspect="1"/>
                  </p:cNvPicPr>
                  <p:nvPr/>
                </p:nvPicPr>
                <p:blipFill rotWithShape="1">
                  <a:blip r:embed="rId10">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a:ext>
                    </a:extLst>
                  </a:blip>
                  <a:srcRect b="-1150"/>
                  <a:stretch/>
                </p:blipFill>
                <p:spPr>
                  <a:xfrm flipH="1">
                    <a:off x="4833556" y="5524468"/>
                    <a:ext cx="1125063" cy="1157672"/>
                  </a:xfrm>
                  <a:prstGeom prst="rect">
                    <a:avLst/>
                  </a:prstGeom>
                </p:spPr>
              </p:pic>
              <p:pic>
                <p:nvPicPr>
                  <p:cNvPr id="103" name="그림 102">
                    <a:extLst>
                      <a:ext uri="{FF2B5EF4-FFF2-40B4-BE49-F238E27FC236}">
                        <a16:creationId xmlns:a16="http://schemas.microsoft.com/office/drawing/2014/main" id="{132662FD-4D33-42C0-A9D6-39241E5D732B}"/>
                      </a:ext>
                    </a:extLst>
                  </p:cNvPr>
                  <p:cNvPicPr>
                    <a:picLocks noChangeAspect="1"/>
                  </p:cNvPicPr>
                  <p:nvPr/>
                </p:nvPicPr>
                <p:blipFill rotWithShape="1">
                  <a:blip r:embed="rId12">
                    <a:extLst>
                      <a:ext uri="{BEBA8EAE-BF5A-486C-A8C5-ECC9F3942E4B}">
                        <a14:imgProps xmlns:a14="http://schemas.microsoft.com/office/drawing/2010/main">
                          <a14:imgLayer r:embed="rId13">
                            <a14:imgEffect>
                              <a14:brightnessContrast bright="20000"/>
                            </a14:imgEffect>
                          </a14:imgLayer>
                        </a14:imgProps>
                      </a:ext>
                      <a:ext uri="{28A0092B-C50C-407E-A947-70E740481C1C}">
                        <a14:useLocalDpi xmlns:a14="http://schemas.microsoft.com/office/drawing/2010/main"/>
                      </a:ext>
                    </a:extLst>
                  </a:blip>
                  <a:srcRect/>
                  <a:stretch/>
                </p:blipFill>
                <p:spPr>
                  <a:xfrm flipH="1">
                    <a:off x="5940826" y="5524468"/>
                    <a:ext cx="1153482" cy="1136681"/>
                  </a:xfrm>
                  <a:prstGeom prst="rect">
                    <a:avLst/>
                  </a:prstGeom>
                </p:spPr>
              </p:pic>
              <p:pic>
                <p:nvPicPr>
                  <p:cNvPr id="104" name="그림 103">
                    <a:extLst>
                      <a:ext uri="{FF2B5EF4-FFF2-40B4-BE49-F238E27FC236}">
                        <a16:creationId xmlns:a16="http://schemas.microsoft.com/office/drawing/2014/main" id="{59456B59-35C3-43C0-B84D-9C2126E67D21}"/>
                      </a:ext>
                    </a:extLst>
                  </p:cNvPr>
                  <p:cNvPicPr>
                    <a:picLocks noChangeAspect="1"/>
                  </p:cNvPicPr>
                  <p:nvPr/>
                </p:nvPicPr>
                <p:blipFill rotWithShape="1">
                  <a:blip r:embed="rId14">
                    <a:extLst>
                      <a:ext uri="{BEBA8EAE-BF5A-486C-A8C5-ECC9F3942E4B}">
                        <a14:imgProps xmlns:a14="http://schemas.microsoft.com/office/drawing/2010/main">
                          <a14:imgLayer r:embed="rId15">
                            <a14:imgEffect>
                              <a14:brightnessContrast bright="20000"/>
                            </a14:imgEffect>
                          </a14:imgLayer>
                        </a14:imgProps>
                      </a:ext>
                      <a:ext uri="{28A0092B-C50C-407E-A947-70E740481C1C}">
                        <a14:useLocalDpi xmlns:a14="http://schemas.microsoft.com/office/drawing/2010/main"/>
                      </a:ext>
                    </a:extLst>
                  </a:blip>
                  <a:srcRect b="-1150"/>
                  <a:stretch/>
                </p:blipFill>
                <p:spPr>
                  <a:xfrm flipH="1">
                    <a:off x="7094311" y="5524468"/>
                    <a:ext cx="1153481" cy="1157674"/>
                  </a:xfrm>
                  <a:prstGeom prst="rect">
                    <a:avLst/>
                  </a:prstGeom>
                </p:spPr>
              </p:pic>
            </p:grpSp>
            <p:sp>
              <p:nvSpPr>
                <p:cNvPr id="96" name="TextBox 95">
                  <a:extLst>
                    <a:ext uri="{FF2B5EF4-FFF2-40B4-BE49-F238E27FC236}">
                      <a16:creationId xmlns:a16="http://schemas.microsoft.com/office/drawing/2014/main" id="{A7AF1689-29D5-4A9D-984C-2597F11FE615}"/>
                    </a:ext>
                  </a:extLst>
                </p:cNvPr>
                <p:cNvSpPr txBox="1"/>
                <p:nvPr/>
              </p:nvSpPr>
              <p:spPr>
                <a:xfrm>
                  <a:off x="4781416" y="3883059"/>
                  <a:ext cx="1246669"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WT</a:t>
                  </a:r>
                  <a:endParaRPr lang="ko-KR" altLang="en-US" sz="700" dirty="0">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E293F9E3-2CAF-4843-A3BF-1BE2BEDBEFE2}"/>
                    </a:ext>
                  </a:extLst>
                </p:cNvPr>
                <p:cNvSpPr txBox="1"/>
                <p:nvPr/>
              </p:nvSpPr>
              <p:spPr>
                <a:xfrm>
                  <a:off x="5812759" y="3878280"/>
                  <a:ext cx="1434743"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KO#1</a:t>
                  </a:r>
                  <a:endParaRPr lang="ko-KR" altLang="en-US" sz="700"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C5C587C2-0620-4FC9-82EA-9F47D4801BA1}"/>
                    </a:ext>
                  </a:extLst>
                </p:cNvPr>
                <p:cNvSpPr txBox="1"/>
                <p:nvPr/>
              </p:nvSpPr>
              <p:spPr>
                <a:xfrm>
                  <a:off x="6996383" y="3880140"/>
                  <a:ext cx="1434743"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 KO#2</a:t>
                  </a:r>
                  <a:endParaRPr lang="ko-KR" altLang="en-US" sz="700" dirty="0">
                    <a:latin typeface="Arial" panose="020B0604020202020204" pitchFamily="34" charset="0"/>
                    <a:cs typeface="Arial" panose="020B0604020202020204" pitchFamily="34" charset="0"/>
                  </a:endParaRPr>
                </a:p>
              </p:txBody>
            </p:sp>
            <p:sp>
              <p:nvSpPr>
                <p:cNvPr id="99" name="TextBox 98">
                  <a:extLst>
                    <a:ext uri="{FF2B5EF4-FFF2-40B4-BE49-F238E27FC236}">
                      <a16:creationId xmlns:a16="http://schemas.microsoft.com/office/drawing/2014/main" id="{A89B59B2-05C8-463E-B511-6820A93DB4F6}"/>
                    </a:ext>
                  </a:extLst>
                </p:cNvPr>
                <p:cNvSpPr txBox="1"/>
                <p:nvPr/>
              </p:nvSpPr>
              <p:spPr>
                <a:xfrm>
                  <a:off x="4781412" y="5351417"/>
                  <a:ext cx="1337347"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Mast4-PDZ</a:t>
                  </a:r>
                  <a:endParaRPr lang="ko-KR" altLang="en-US" sz="700" dirty="0">
                    <a:latin typeface="Arial" panose="020B060402020202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E7767E04-8CFF-4D23-8A61-E8FF7ADD9859}"/>
                    </a:ext>
                  </a:extLst>
                </p:cNvPr>
                <p:cNvSpPr txBox="1"/>
                <p:nvPr/>
              </p:nvSpPr>
              <p:spPr>
                <a:xfrm>
                  <a:off x="5948759" y="5351417"/>
                  <a:ext cx="1360857"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shMast4 #1</a:t>
                  </a:r>
                  <a:endParaRPr lang="ko-KR" altLang="en-US" sz="700" dirty="0">
                    <a:latin typeface="Arial" panose="020B0604020202020204" pitchFamily="34" charset="0"/>
                    <a:cs typeface="Arial" panose="020B0604020202020204" pitchFamily="34" charset="0"/>
                  </a:endParaRPr>
                </a:p>
              </p:txBody>
            </p:sp>
            <p:sp>
              <p:nvSpPr>
                <p:cNvPr id="101" name="TextBox 100">
                  <a:extLst>
                    <a:ext uri="{FF2B5EF4-FFF2-40B4-BE49-F238E27FC236}">
                      <a16:creationId xmlns:a16="http://schemas.microsoft.com/office/drawing/2014/main" id="{2FD239BE-A627-48D9-8927-5233167E25D8}"/>
                    </a:ext>
                  </a:extLst>
                </p:cNvPr>
                <p:cNvSpPr txBox="1"/>
                <p:nvPr/>
              </p:nvSpPr>
              <p:spPr>
                <a:xfrm>
                  <a:off x="7052983" y="5351417"/>
                  <a:ext cx="1360857" cy="429088"/>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shMast4 #2</a:t>
                  </a:r>
                  <a:endParaRPr lang="ko-KR" altLang="en-US" sz="700" dirty="0">
                    <a:latin typeface="Arial" panose="020B0604020202020204" pitchFamily="34" charset="0"/>
                    <a:cs typeface="Arial" panose="020B0604020202020204" pitchFamily="34" charset="0"/>
                  </a:endParaRPr>
                </a:p>
              </p:txBody>
            </p:sp>
          </p:grpSp>
          <p:sp>
            <p:nvSpPr>
              <p:cNvPr id="68" name="직사각형 67">
                <a:extLst>
                  <a:ext uri="{FF2B5EF4-FFF2-40B4-BE49-F238E27FC236}">
                    <a16:creationId xmlns:a16="http://schemas.microsoft.com/office/drawing/2014/main" id="{6399611B-2BB5-4ABE-A79C-009D3A286A20}"/>
                  </a:ext>
                </a:extLst>
              </p:cNvPr>
              <p:cNvSpPr/>
              <p:nvPr/>
            </p:nvSpPr>
            <p:spPr>
              <a:xfrm>
                <a:off x="9258438" y="1277891"/>
                <a:ext cx="3404058" cy="114641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77" name="직사각형 76">
                <a:extLst>
                  <a:ext uri="{FF2B5EF4-FFF2-40B4-BE49-F238E27FC236}">
                    <a16:creationId xmlns:a16="http://schemas.microsoft.com/office/drawing/2014/main" id="{7BB72F26-DC84-407A-8325-75AE53E07E33}"/>
                  </a:ext>
                </a:extLst>
              </p:cNvPr>
              <p:cNvSpPr/>
              <p:nvPr/>
            </p:nvSpPr>
            <p:spPr>
              <a:xfrm>
                <a:off x="9249316" y="2754123"/>
                <a:ext cx="3404058" cy="114641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grpSp>
      </p:grpSp>
      <p:sp>
        <p:nvSpPr>
          <p:cNvPr id="121" name="TextBox 120">
            <a:extLst>
              <a:ext uri="{FF2B5EF4-FFF2-40B4-BE49-F238E27FC236}">
                <a16:creationId xmlns:a16="http://schemas.microsoft.com/office/drawing/2014/main" id="{362B3603-8568-4D11-98E6-F1F282390218}"/>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7</a:t>
            </a:r>
            <a:endParaRPr lang="ko-KR" altLang="en-US" sz="1050" b="1" dirty="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0B691050-A7FE-4F95-BB73-3D6E3F8D4DE8}"/>
              </a:ext>
            </a:extLst>
          </p:cNvPr>
          <p:cNvSpPr txBox="1"/>
          <p:nvPr/>
        </p:nvSpPr>
        <p:spPr>
          <a:xfrm>
            <a:off x="5078593" y="313429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76" name="직선 연결선 175">
            <a:extLst>
              <a:ext uri="{FF2B5EF4-FFF2-40B4-BE49-F238E27FC236}">
                <a16:creationId xmlns:a16="http://schemas.microsoft.com/office/drawing/2014/main" id="{98CE5E50-3A5E-460F-9D37-25BF901691EA}"/>
              </a:ext>
            </a:extLst>
          </p:cNvPr>
          <p:cNvCxnSpPr>
            <a:cxnSpLocks/>
          </p:cNvCxnSpPr>
          <p:nvPr/>
        </p:nvCxnSpPr>
        <p:spPr>
          <a:xfrm>
            <a:off x="5300647" y="3218607"/>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31272610-FE5E-4477-8A17-46878231841D}"/>
              </a:ext>
            </a:extLst>
          </p:cNvPr>
          <p:cNvSpPr txBox="1"/>
          <p:nvPr/>
        </p:nvSpPr>
        <p:spPr>
          <a:xfrm>
            <a:off x="5078593" y="3363491"/>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79" name="직선 연결선 178">
            <a:extLst>
              <a:ext uri="{FF2B5EF4-FFF2-40B4-BE49-F238E27FC236}">
                <a16:creationId xmlns:a16="http://schemas.microsoft.com/office/drawing/2014/main" id="{2DB42058-8772-4075-A3C6-2465344D58DD}"/>
              </a:ext>
            </a:extLst>
          </p:cNvPr>
          <p:cNvCxnSpPr>
            <a:cxnSpLocks/>
          </p:cNvCxnSpPr>
          <p:nvPr/>
        </p:nvCxnSpPr>
        <p:spPr>
          <a:xfrm>
            <a:off x="5300647" y="3447799"/>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E77BA21C-BDA1-4CE0-8FFB-D02EC534F990}"/>
              </a:ext>
            </a:extLst>
          </p:cNvPr>
          <p:cNvSpPr txBox="1"/>
          <p:nvPr/>
        </p:nvSpPr>
        <p:spPr>
          <a:xfrm>
            <a:off x="5078593" y="353902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500</a:t>
            </a:r>
            <a:endParaRPr lang="ko-KR" altLang="en-US" sz="500" dirty="0">
              <a:latin typeface="Arial" panose="020B0604020202020204" pitchFamily="34" charset="0"/>
              <a:cs typeface="Arial" panose="020B0604020202020204" pitchFamily="34" charset="0"/>
            </a:endParaRPr>
          </a:p>
        </p:txBody>
      </p:sp>
      <p:cxnSp>
        <p:nvCxnSpPr>
          <p:cNvPr id="182" name="직선 연결선 181">
            <a:extLst>
              <a:ext uri="{FF2B5EF4-FFF2-40B4-BE49-F238E27FC236}">
                <a16:creationId xmlns:a16="http://schemas.microsoft.com/office/drawing/2014/main" id="{CD1BD756-AE58-4734-B9EE-04C0EBED2D7E}"/>
              </a:ext>
            </a:extLst>
          </p:cNvPr>
          <p:cNvCxnSpPr>
            <a:cxnSpLocks/>
          </p:cNvCxnSpPr>
          <p:nvPr/>
        </p:nvCxnSpPr>
        <p:spPr>
          <a:xfrm>
            <a:off x="5300647" y="3623336"/>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4" name="TextBox 183">
            <a:extLst>
              <a:ext uri="{FF2B5EF4-FFF2-40B4-BE49-F238E27FC236}">
                <a16:creationId xmlns:a16="http://schemas.microsoft.com/office/drawing/2014/main" id="{759E5794-87CE-4F4E-A525-6AF1AFC57BE4}"/>
              </a:ext>
            </a:extLst>
          </p:cNvPr>
          <p:cNvSpPr txBox="1"/>
          <p:nvPr/>
        </p:nvSpPr>
        <p:spPr>
          <a:xfrm>
            <a:off x="5078593" y="376770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400</a:t>
            </a:r>
            <a:endParaRPr lang="ko-KR" altLang="en-US" sz="500" dirty="0">
              <a:latin typeface="Arial" panose="020B0604020202020204" pitchFamily="34" charset="0"/>
              <a:cs typeface="Arial" panose="020B0604020202020204" pitchFamily="34" charset="0"/>
            </a:endParaRPr>
          </a:p>
        </p:txBody>
      </p:sp>
      <p:cxnSp>
        <p:nvCxnSpPr>
          <p:cNvPr id="185" name="직선 연결선 184">
            <a:extLst>
              <a:ext uri="{FF2B5EF4-FFF2-40B4-BE49-F238E27FC236}">
                <a16:creationId xmlns:a16="http://schemas.microsoft.com/office/drawing/2014/main" id="{14B300CA-F475-45D8-888B-2DC8B6BA9E84}"/>
              </a:ext>
            </a:extLst>
          </p:cNvPr>
          <p:cNvCxnSpPr>
            <a:cxnSpLocks/>
          </p:cNvCxnSpPr>
          <p:nvPr/>
        </p:nvCxnSpPr>
        <p:spPr>
          <a:xfrm>
            <a:off x="5300647" y="3852010"/>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3660A503-611A-4572-B0DC-B14C0AC10A99}"/>
              </a:ext>
            </a:extLst>
          </p:cNvPr>
          <p:cNvSpPr txBox="1"/>
          <p:nvPr/>
        </p:nvSpPr>
        <p:spPr>
          <a:xfrm>
            <a:off x="5035658" y="2962843"/>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(bp)</a:t>
            </a:r>
            <a:endParaRPr lang="ko-KR" altLang="en-US" sz="500" dirty="0">
              <a:latin typeface="Arial" panose="020B0604020202020204" pitchFamily="34" charset="0"/>
              <a:cs typeface="Arial" panose="020B0604020202020204" pitchFamily="34" charset="0"/>
            </a:endParaRPr>
          </a:p>
        </p:txBody>
      </p:sp>
      <p:grpSp>
        <p:nvGrpSpPr>
          <p:cNvPr id="3" name="그룹 2">
            <a:extLst>
              <a:ext uri="{FF2B5EF4-FFF2-40B4-BE49-F238E27FC236}">
                <a16:creationId xmlns:a16="http://schemas.microsoft.com/office/drawing/2014/main" id="{264FA547-C472-429C-8EA9-929347636703}"/>
              </a:ext>
            </a:extLst>
          </p:cNvPr>
          <p:cNvGrpSpPr/>
          <p:nvPr/>
        </p:nvGrpSpPr>
        <p:grpSpPr>
          <a:xfrm>
            <a:off x="471210" y="2760535"/>
            <a:ext cx="3588465" cy="1472385"/>
            <a:chOff x="471210" y="2760535"/>
            <a:chExt cx="3588465" cy="1472385"/>
          </a:xfrm>
        </p:grpSpPr>
        <p:pic>
          <p:nvPicPr>
            <p:cNvPr id="4" name="그림 3">
              <a:extLst>
                <a:ext uri="{FF2B5EF4-FFF2-40B4-BE49-F238E27FC236}">
                  <a16:creationId xmlns:a16="http://schemas.microsoft.com/office/drawing/2014/main" id="{516BA341-F7B9-43E1-B022-CE1EF212163A}"/>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71210" y="2760535"/>
              <a:ext cx="3419205" cy="1472385"/>
            </a:xfrm>
            <a:prstGeom prst="rect">
              <a:avLst/>
            </a:prstGeom>
          </p:spPr>
        </p:pic>
        <p:sp>
          <p:nvSpPr>
            <p:cNvPr id="76" name="TextBox 75">
              <a:extLst>
                <a:ext uri="{FF2B5EF4-FFF2-40B4-BE49-F238E27FC236}">
                  <a16:creationId xmlns:a16="http://schemas.microsoft.com/office/drawing/2014/main" id="{D3B66BEA-DB22-4EF7-BA56-67EBA70F9E25}"/>
                </a:ext>
              </a:extLst>
            </p:cNvPr>
            <p:cNvSpPr txBox="1"/>
            <p:nvPr/>
          </p:nvSpPr>
          <p:spPr>
            <a:xfrm>
              <a:off x="1775141" y="2908066"/>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p=0.0143</a:t>
              </a:r>
              <a:endParaRPr lang="ko-KR" altLang="en-US" sz="500"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5B975D76-8547-480C-8CB9-90AECFE43E8C}"/>
                </a:ext>
              </a:extLst>
            </p:cNvPr>
            <p:cNvSpPr txBox="1"/>
            <p:nvPr/>
          </p:nvSpPr>
          <p:spPr>
            <a:xfrm>
              <a:off x="3401175" y="2905509"/>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p=0.0227</a:t>
              </a:r>
              <a:endParaRPr lang="ko-KR" altLang="en-US" sz="5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25757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DB8A1FE-7799-4019-83BD-A3F1692320AD}"/>
              </a:ext>
            </a:extLst>
          </p:cNvPr>
          <p:cNvSpPr txBox="1"/>
          <p:nvPr/>
        </p:nvSpPr>
        <p:spPr>
          <a:xfrm>
            <a:off x="476671" y="4611251"/>
            <a:ext cx="5904657" cy="1200329"/>
          </a:xfrm>
          <a:prstGeom prst="rect">
            <a:avLst/>
          </a:prstGeom>
          <a:noFill/>
        </p:spPr>
        <p:txBody>
          <a:bodyPr wrap="square" rtlCol="0">
            <a:spAutoFit/>
          </a:bodyPr>
          <a:lstStyle/>
          <a:p>
            <a:pPr algn="just"/>
            <a:r>
              <a:rPr lang="en-US" altLang="ko-KR" sz="900" b="1" dirty="0">
                <a:latin typeface="Arial" panose="020B0604020202020204" pitchFamily="34" charset="0"/>
                <a:cs typeface="Arial" panose="020B0604020202020204" pitchFamily="34" charset="0"/>
              </a:rPr>
              <a:t>Supplementary Figure 8. Chondrogenic differentiation of human bone marrow-derived stem cells (hBMSCs).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schematic representation of chondrogenic differentiation of human bone marrow-derived stem cells (hBMSCs) in a pellet culture system.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2x10</a:t>
            </a:r>
            <a:r>
              <a:rPr lang="en-US" altLang="ko-KR" sz="900" baseline="30000" dirty="0">
                <a:latin typeface="Arial" panose="020B0604020202020204" pitchFamily="34" charset="0"/>
                <a:cs typeface="Arial" panose="020B0604020202020204" pitchFamily="34" charset="0"/>
              </a:rPr>
              <a:t>5</a:t>
            </a:r>
            <a:r>
              <a:rPr lang="en-US" altLang="ko-KR" sz="900" dirty="0">
                <a:latin typeface="Arial" panose="020B0604020202020204" pitchFamily="34" charset="0"/>
                <a:cs typeface="Arial" panose="020B0604020202020204" pitchFamily="34" charset="0"/>
              </a:rPr>
              <a:t> of hBMSCs were differentiated into chondrocytes for 21 days under pellet culture system, followed by mRNA isolation from the aggregates. The mRNA expression of </a:t>
            </a:r>
            <a:r>
              <a:rPr lang="en-US" altLang="ko-KR" sz="900" i="1" dirty="0">
                <a:latin typeface="Arial" panose="020B0604020202020204" pitchFamily="34" charset="0"/>
                <a:cs typeface="Arial" panose="020B0604020202020204" pitchFamily="34" charset="0"/>
              </a:rPr>
              <a:t>Col2a1</a:t>
            </a:r>
            <a:r>
              <a:rPr lang="en-US" altLang="ko-KR" sz="900" dirty="0">
                <a:latin typeface="Arial" panose="020B0604020202020204" pitchFamily="34" charset="0"/>
                <a:cs typeface="Arial" panose="020B0604020202020204" pitchFamily="34" charset="0"/>
              </a:rPr>
              <a:t> and </a:t>
            </a:r>
            <a:r>
              <a:rPr lang="en-US" altLang="ko-KR" sz="900" i="1" dirty="0">
                <a:latin typeface="Arial" panose="020B0604020202020204" pitchFamily="34" charset="0"/>
                <a:cs typeface="Arial" panose="020B0604020202020204" pitchFamily="34" charset="0"/>
              </a:rPr>
              <a:t>Acan </a:t>
            </a:r>
            <a:r>
              <a:rPr lang="en-US" altLang="ko-KR" sz="900" dirty="0">
                <a:latin typeface="Arial" panose="020B0604020202020204" pitchFamily="34" charset="0"/>
                <a:cs typeface="Arial" panose="020B0604020202020204" pitchFamily="34" charset="0"/>
              </a:rPr>
              <a:t>was examined by qRT-PCR. Undif.: undifferentiated hBMSC.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Source data are provided as a Source Data file. </a:t>
            </a:r>
            <a:endParaRPr lang="ko-KR" altLang="ko-KR" sz="900" dirty="0">
              <a:latin typeface="Arial" panose="020B0604020202020204" pitchFamily="34" charset="0"/>
              <a:cs typeface="Arial" panose="020B0604020202020204" pitchFamily="34" charset="0"/>
            </a:endParaRPr>
          </a:p>
        </p:txBody>
      </p:sp>
      <p:grpSp>
        <p:nvGrpSpPr>
          <p:cNvPr id="42" name="그룹 41">
            <a:extLst>
              <a:ext uri="{FF2B5EF4-FFF2-40B4-BE49-F238E27FC236}">
                <a16:creationId xmlns:a16="http://schemas.microsoft.com/office/drawing/2014/main" id="{45215749-E064-4161-92A7-AA1AF8F55010}"/>
              </a:ext>
            </a:extLst>
          </p:cNvPr>
          <p:cNvGrpSpPr/>
          <p:nvPr/>
        </p:nvGrpSpPr>
        <p:grpSpPr>
          <a:xfrm>
            <a:off x="822997" y="1156970"/>
            <a:ext cx="5452673" cy="1092607"/>
            <a:chOff x="671334" y="3334114"/>
            <a:chExt cx="8372604" cy="1848830"/>
          </a:xfrm>
        </p:grpSpPr>
        <p:cxnSp>
          <p:nvCxnSpPr>
            <p:cNvPr id="43" name="직선 연결선 42">
              <a:extLst>
                <a:ext uri="{FF2B5EF4-FFF2-40B4-BE49-F238E27FC236}">
                  <a16:creationId xmlns:a16="http://schemas.microsoft.com/office/drawing/2014/main" id="{0F5E2B55-C0CF-486E-A030-B150718605FA}"/>
                </a:ext>
              </a:extLst>
            </p:cNvPr>
            <p:cNvCxnSpPr/>
            <p:nvPr/>
          </p:nvCxnSpPr>
          <p:spPr>
            <a:xfrm>
              <a:off x="1181400" y="4145928"/>
              <a:ext cx="489654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8B0C3878-337E-4267-A595-87F61466CA97}"/>
                </a:ext>
              </a:extLst>
            </p:cNvPr>
            <p:cNvSpPr txBox="1"/>
            <p:nvPr/>
          </p:nvSpPr>
          <p:spPr>
            <a:xfrm>
              <a:off x="893368"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Day0</a:t>
              </a:r>
              <a:endParaRPr lang="ko-KR" altLang="en-US" sz="667" b="1" dirty="0">
                <a:latin typeface="Arial" pitchFamily="34" charset="0"/>
                <a:cs typeface="Arial" pitchFamily="34" charset="0"/>
              </a:endParaRPr>
            </a:p>
          </p:txBody>
        </p:sp>
        <p:cxnSp>
          <p:nvCxnSpPr>
            <p:cNvPr id="45" name="직선 연결선 44">
              <a:extLst>
                <a:ext uri="{FF2B5EF4-FFF2-40B4-BE49-F238E27FC236}">
                  <a16:creationId xmlns:a16="http://schemas.microsoft.com/office/drawing/2014/main" id="{6F2D105E-E717-4F5A-AC96-C3EAAE0C0A86}"/>
                </a:ext>
              </a:extLst>
            </p:cNvPr>
            <p:cNvCxnSpPr/>
            <p:nvPr/>
          </p:nvCxnSpPr>
          <p:spPr>
            <a:xfrm>
              <a:off x="1181400"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585DBE3F-536A-4752-BDF0-554B25E5AF5B}"/>
                </a:ext>
              </a:extLst>
            </p:cNvPr>
            <p:cNvSpPr txBox="1"/>
            <p:nvPr/>
          </p:nvSpPr>
          <p:spPr>
            <a:xfrm>
              <a:off x="1901480"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Day3</a:t>
              </a:r>
              <a:endParaRPr lang="ko-KR" altLang="en-US" sz="667" b="1" dirty="0">
                <a:latin typeface="Arial" pitchFamily="34" charset="0"/>
                <a:cs typeface="Arial" pitchFamily="34" charset="0"/>
              </a:endParaRPr>
            </a:p>
          </p:txBody>
        </p:sp>
        <p:cxnSp>
          <p:nvCxnSpPr>
            <p:cNvPr id="47" name="직선 연결선 46">
              <a:extLst>
                <a:ext uri="{FF2B5EF4-FFF2-40B4-BE49-F238E27FC236}">
                  <a16:creationId xmlns:a16="http://schemas.microsoft.com/office/drawing/2014/main" id="{77D70CBE-C2A0-4FCF-9DAD-4D8439A58ED3}"/>
                </a:ext>
              </a:extLst>
            </p:cNvPr>
            <p:cNvCxnSpPr/>
            <p:nvPr/>
          </p:nvCxnSpPr>
          <p:spPr>
            <a:xfrm>
              <a:off x="2171510"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53771710-9885-4C19-9877-66F85873F175}"/>
                </a:ext>
              </a:extLst>
            </p:cNvPr>
            <p:cNvSpPr txBox="1"/>
            <p:nvPr/>
          </p:nvSpPr>
          <p:spPr>
            <a:xfrm>
              <a:off x="3197624"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Day9</a:t>
              </a:r>
              <a:endParaRPr lang="ko-KR" altLang="en-US" sz="667" b="1" dirty="0">
                <a:latin typeface="Arial" pitchFamily="34" charset="0"/>
                <a:cs typeface="Arial" pitchFamily="34" charset="0"/>
              </a:endParaRPr>
            </a:p>
          </p:txBody>
        </p:sp>
        <p:cxnSp>
          <p:nvCxnSpPr>
            <p:cNvPr id="69" name="직선 연결선 68">
              <a:extLst>
                <a:ext uri="{FF2B5EF4-FFF2-40B4-BE49-F238E27FC236}">
                  <a16:creationId xmlns:a16="http://schemas.microsoft.com/office/drawing/2014/main" id="{4C879364-C01A-48D8-A0EA-72A2FF660C80}"/>
                </a:ext>
              </a:extLst>
            </p:cNvPr>
            <p:cNvCxnSpPr/>
            <p:nvPr/>
          </p:nvCxnSpPr>
          <p:spPr>
            <a:xfrm>
              <a:off x="2837584"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D12B8284-5975-4F27-ABBB-593087190327}"/>
                </a:ext>
              </a:extLst>
            </p:cNvPr>
            <p:cNvSpPr txBox="1"/>
            <p:nvPr/>
          </p:nvSpPr>
          <p:spPr>
            <a:xfrm>
              <a:off x="671334" y="4283135"/>
              <a:ext cx="2062563" cy="677362"/>
            </a:xfrm>
            <a:prstGeom prst="rect">
              <a:avLst/>
            </a:prstGeom>
            <a:noFill/>
          </p:spPr>
          <p:txBody>
            <a:bodyPr wrap="square" rtlCol="0">
              <a:spAutoFit/>
            </a:bodyPr>
            <a:lstStyle/>
            <a:p>
              <a:r>
                <a:rPr lang="en-US" altLang="ko-KR" sz="667" dirty="0">
                  <a:latin typeface="Arial" pitchFamily="34" charset="0"/>
                  <a:cs typeface="Arial" pitchFamily="34" charset="0"/>
                </a:rPr>
                <a:t>Pellet culture</a:t>
              </a:r>
            </a:p>
            <a:p>
              <a:r>
                <a:rPr lang="en-US" altLang="ko-KR" sz="667" dirty="0">
                  <a:latin typeface="Arial" pitchFamily="34" charset="0"/>
                  <a:cs typeface="Arial" pitchFamily="34" charset="0"/>
                </a:rPr>
                <a:t>2x10</a:t>
              </a:r>
              <a:r>
                <a:rPr lang="en-US" altLang="ko-KR" sz="667" baseline="30000" dirty="0">
                  <a:latin typeface="Arial" pitchFamily="34" charset="0"/>
                  <a:cs typeface="Arial" pitchFamily="34" charset="0"/>
                </a:rPr>
                <a:t>5</a:t>
              </a:r>
              <a:r>
                <a:rPr lang="en-US" altLang="ko-KR" sz="667" dirty="0">
                  <a:latin typeface="Arial" pitchFamily="34" charset="0"/>
                  <a:cs typeface="Arial" pitchFamily="34" charset="0"/>
                </a:rPr>
                <a:t>/15ml Conical tube</a:t>
              </a:r>
            </a:p>
            <a:p>
              <a:r>
                <a:rPr lang="en-US" altLang="ko-KR" sz="667" dirty="0">
                  <a:latin typeface="Arial" pitchFamily="34" charset="0"/>
                  <a:cs typeface="Arial" pitchFamily="34" charset="0"/>
                </a:rPr>
                <a:t>(Spin down to form pellets)</a:t>
              </a:r>
            </a:p>
          </p:txBody>
        </p:sp>
        <p:sp>
          <p:nvSpPr>
            <p:cNvPr id="71" name="TextBox 70">
              <a:extLst>
                <a:ext uri="{FF2B5EF4-FFF2-40B4-BE49-F238E27FC236}">
                  <a16:creationId xmlns:a16="http://schemas.microsoft.com/office/drawing/2014/main" id="{6E923350-F5E2-4938-BFEF-AAE98DEED3AF}"/>
                </a:ext>
              </a:extLst>
            </p:cNvPr>
            <p:cNvSpPr txBox="1"/>
            <p:nvPr/>
          </p:nvSpPr>
          <p:spPr>
            <a:xfrm>
              <a:off x="3151949" y="4467800"/>
              <a:ext cx="1554572" cy="503655"/>
            </a:xfrm>
            <a:prstGeom prst="rect">
              <a:avLst/>
            </a:prstGeom>
            <a:noFill/>
          </p:spPr>
          <p:txBody>
            <a:bodyPr wrap="square" rtlCol="0">
              <a:spAutoFit/>
            </a:bodyPr>
            <a:lstStyle/>
            <a:p>
              <a:pPr algn="ctr"/>
              <a:r>
                <a:rPr lang="en-US" altLang="ko-KR" sz="667" dirty="0">
                  <a:latin typeface="Arial" pitchFamily="34" charset="0"/>
                  <a:cs typeface="Arial" pitchFamily="34" charset="0"/>
                </a:rPr>
                <a:t>Media change</a:t>
              </a:r>
            </a:p>
            <a:p>
              <a:pPr algn="ctr"/>
              <a:r>
                <a:rPr lang="en-US" altLang="ko-KR" sz="667" dirty="0">
                  <a:latin typeface="Arial" pitchFamily="34" charset="0"/>
                  <a:cs typeface="Arial" pitchFamily="34" charset="0"/>
                </a:rPr>
                <a:t>(Day3 – Day18)</a:t>
              </a:r>
            </a:p>
          </p:txBody>
        </p:sp>
        <p:sp>
          <p:nvSpPr>
            <p:cNvPr id="72" name="TextBox 71">
              <a:extLst>
                <a:ext uri="{FF2B5EF4-FFF2-40B4-BE49-F238E27FC236}">
                  <a16:creationId xmlns:a16="http://schemas.microsoft.com/office/drawing/2014/main" id="{AE01019F-EEDA-48ED-9805-464119AC6EAE}"/>
                </a:ext>
              </a:extLst>
            </p:cNvPr>
            <p:cNvSpPr txBox="1"/>
            <p:nvPr/>
          </p:nvSpPr>
          <p:spPr>
            <a:xfrm>
              <a:off x="5446647" y="4198180"/>
              <a:ext cx="1152127" cy="329948"/>
            </a:xfrm>
            <a:prstGeom prst="rect">
              <a:avLst/>
            </a:prstGeom>
            <a:noFill/>
          </p:spPr>
          <p:txBody>
            <a:bodyPr wrap="square" rtlCol="0">
              <a:spAutoFit/>
            </a:bodyPr>
            <a:lstStyle/>
            <a:p>
              <a:pPr algn="ctr"/>
              <a:r>
                <a:rPr lang="en-US" altLang="ko-KR" sz="667" dirty="0">
                  <a:latin typeface="Arial" pitchFamily="34" charset="0"/>
                  <a:cs typeface="Arial" pitchFamily="34" charset="0"/>
                </a:rPr>
                <a:t>Harvest</a:t>
              </a:r>
            </a:p>
          </p:txBody>
        </p:sp>
        <p:sp>
          <p:nvSpPr>
            <p:cNvPr id="73" name="TextBox 72">
              <a:extLst>
                <a:ext uri="{FF2B5EF4-FFF2-40B4-BE49-F238E27FC236}">
                  <a16:creationId xmlns:a16="http://schemas.microsoft.com/office/drawing/2014/main" id="{2955039C-F982-4F9F-97CC-B35A36E740DF}"/>
                </a:ext>
              </a:extLst>
            </p:cNvPr>
            <p:cNvSpPr txBox="1"/>
            <p:nvPr/>
          </p:nvSpPr>
          <p:spPr>
            <a:xfrm>
              <a:off x="3818077"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Day12</a:t>
              </a:r>
              <a:endParaRPr lang="ko-KR" altLang="en-US" sz="667" b="1" dirty="0">
                <a:latin typeface="Arial" pitchFamily="34" charset="0"/>
                <a:cs typeface="Arial" pitchFamily="34" charset="0"/>
              </a:endParaRPr>
            </a:p>
          </p:txBody>
        </p:sp>
        <p:cxnSp>
          <p:nvCxnSpPr>
            <p:cNvPr id="74" name="직선 연결선 73">
              <a:extLst>
                <a:ext uri="{FF2B5EF4-FFF2-40B4-BE49-F238E27FC236}">
                  <a16:creationId xmlns:a16="http://schemas.microsoft.com/office/drawing/2014/main" id="{3BFD3945-E7F4-43FC-9C43-BD776BDA84C1}"/>
                </a:ext>
              </a:extLst>
            </p:cNvPr>
            <p:cNvCxnSpPr/>
            <p:nvPr/>
          </p:nvCxnSpPr>
          <p:spPr>
            <a:xfrm>
              <a:off x="3485656"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FC16C02E-B413-4F02-8EEA-561F6ABBBF8A}"/>
                </a:ext>
              </a:extLst>
            </p:cNvPr>
            <p:cNvSpPr txBox="1"/>
            <p:nvPr/>
          </p:nvSpPr>
          <p:spPr>
            <a:xfrm>
              <a:off x="4493768"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Day15</a:t>
              </a:r>
              <a:endParaRPr lang="ko-KR" altLang="en-US" sz="667" b="1" dirty="0">
                <a:latin typeface="Arial" pitchFamily="34" charset="0"/>
                <a:cs typeface="Arial" pitchFamily="34" charset="0"/>
              </a:endParaRPr>
            </a:p>
          </p:txBody>
        </p:sp>
        <p:cxnSp>
          <p:nvCxnSpPr>
            <p:cNvPr id="76" name="직선 연결선 75">
              <a:extLst>
                <a:ext uri="{FF2B5EF4-FFF2-40B4-BE49-F238E27FC236}">
                  <a16:creationId xmlns:a16="http://schemas.microsoft.com/office/drawing/2014/main" id="{4C7BF397-B62F-4BB1-B7B1-726C004E94EE}"/>
                </a:ext>
              </a:extLst>
            </p:cNvPr>
            <p:cNvCxnSpPr/>
            <p:nvPr/>
          </p:nvCxnSpPr>
          <p:spPr>
            <a:xfrm>
              <a:off x="4133728"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79F30FA0-E1CB-4BD4-9B2B-DC4004FC17B6}"/>
                </a:ext>
              </a:extLst>
            </p:cNvPr>
            <p:cNvSpPr txBox="1"/>
            <p:nvPr/>
          </p:nvSpPr>
          <p:spPr>
            <a:xfrm>
              <a:off x="5115205"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Day18</a:t>
              </a:r>
              <a:endParaRPr lang="ko-KR" altLang="en-US" sz="667" b="1" dirty="0">
                <a:latin typeface="Arial" pitchFamily="34" charset="0"/>
                <a:cs typeface="Arial" pitchFamily="34" charset="0"/>
              </a:endParaRPr>
            </a:p>
          </p:txBody>
        </p:sp>
        <p:cxnSp>
          <p:nvCxnSpPr>
            <p:cNvPr id="79" name="직선 연결선 78">
              <a:extLst>
                <a:ext uri="{FF2B5EF4-FFF2-40B4-BE49-F238E27FC236}">
                  <a16:creationId xmlns:a16="http://schemas.microsoft.com/office/drawing/2014/main" id="{F713FE3A-07B0-4EFA-87C2-435D543053DE}"/>
                </a:ext>
              </a:extLst>
            </p:cNvPr>
            <p:cNvCxnSpPr/>
            <p:nvPr/>
          </p:nvCxnSpPr>
          <p:spPr>
            <a:xfrm>
              <a:off x="4781800"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7A320045-EA65-4CE4-B89E-CDF1FD664AE9}"/>
                </a:ext>
              </a:extLst>
            </p:cNvPr>
            <p:cNvSpPr txBox="1"/>
            <p:nvPr/>
          </p:nvSpPr>
          <p:spPr>
            <a:xfrm>
              <a:off x="5789912" y="3429000"/>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Day21</a:t>
              </a:r>
              <a:endParaRPr lang="ko-KR" altLang="en-US" sz="667" b="1" dirty="0">
                <a:latin typeface="Arial" pitchFamily="34" charset="0"/>
                <a:cs typeface="Arial" pitchFamily="34" charset="0"/>
              </a:endParaRPr>
            </a:p>
          </p:txBody>
        </p:sp>
        <p:cxnSp>
          <p:nvCxnSpPr>
            <p:cNvPr id="82" name="직선 연결선 81">
              <a:extLst>
                <a:ext uri="{FF2B5EF4-FFF2-40B4-BE49-F238E27FC236}">
                  <a16:creationId xmlns:a16="http://schemas.microsoft.com/office/drawing/2014/main" id="{7FC3B2E1-7AF2-41B9-9EB6-B5CA93134768}"/>
                </a:ext>
              </a:extLst>
            </p:cNvPr>
            <p:cNvCxnSpPr/>
            <p:nvPr/>
          </p:nvCxnSpPr>
          <p:spPr>
            <a:xfrm>
              <a:off x="6069066"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직선 연결선 82">
              <a:extLst>
                <a:ext uri="{FF2B5EF4-FFF2-40B4-BE49-F238E27FC236}">
                  <a16:creationId xmlns:a16="http://schemas.microsoft.com/office/drawing/2014/main" id="{5052B5F6-DA1D-478A-A436-44C885DE329B}"/>
                </a:ext>
              </a:extLst>
            </p:cNvPr>
            <p:cNvCxnSpPr>
              <a:cxnSpLocks/>
            </p:cNvCxnSpPr>
            <p:nvPr/>
          </p:nvCxnSpPr>
          <p:spPr>
            <a:xfrm>
              <a:off x="2155670" y="4152385"/>
              <a:ext cx="1154260" cy="4539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직선 연결선 83">
              <a:extLst>
                <a:ext uri="{FF2B5EF4-FFF2-40B4-BE49-F238E27FC236}">
                  <a16:creationId xmlns:a16="http://schemas.microsoft.com/office/drawing/2014/main" id="{50B7613E-BFB1-403B-A06A-8EE1152D3E8B}"/>
                </a:ext>
              </a:extLst>
            </p:cNvPr>
            <p:cNvCxnSpPr>
              <a:cxnSpLocks/>
            </p:cNvCxnSpPr>
            <p:nvPr/>
          </p:nvCxnSpPr>
          <p:spPr>
            <a:xfrm flipH="1">
              <a:off x="4539295" y="4166973"/>
              <a:ext cx="883063" cy="4393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EA2CDB22-CF34-43C8-A42E-9ED5DC56E844}"/>
                </a:ext>
              </a:extLst>
            </p:cNvPr>
            <p:cNvSpPr txBox="1"/>
            <p:nvPr/>
          </p:nvSpPr>
          <p:spPr>
            <a:xfrm>
              <a:off x="6868606" y="3334114"/>
              <a:ext cx="2175332" cy="1848830"/>
            </a:xfrm>
            <a:prstGeom prst="rect">
              <a:avLst/>
            </a:prstGeom>
            <a:noFill/>
            <a:ln>
              <a:solidFill>
                <a:schemeClr val="tx1"/>
              </a:solidFill>
            </a:ln>
          </p:spPr>
          <p:txBody>
            <a:bodyPr wrap="square" rtlCol="0">
              <a:spAutoFit/>
            </a:bodyPr>
            <a:lstStyle/>
            <a:p>
              <a:r>
                <a:rPr lang="en-US" altLang="ko-KR" sz="650" b="1" dirty="0">
                  <a:latin typeface="Arial" pitchFamily="34" charset="0"/>
                  <a:cs typeface="Arial" pitchFamily="34" charset="0"/>
                </a:rPr>
                <a:t> Differentiation Media : </a:t>
              </a:r>
              <a:br>
                <a:rPr lang="en-US" altLang="ko-KR" sz="650" b="1" dirty="0">
                  <a:latin typeface="Arial" pitchFamily="34" charset="0"/>
                  <a:cs typeface="Arial" pitchFamily="34" charset="0"/>
                </a:rPr>
              </a:br>
              <a:r>
                <a:rPr lang="en-US" altLang="ko-KR" sz="650" b="1" dirty="0">
                  <a:latin typeface="Arial" pitchFamily="34" charset="0"/>
                  <a:cs typeface="Arial" pitchFamily="34" charset="0"/>
                </a:rPr>
                <a:t> </a:t>
              </a:r>
              <a:r>
                <a:rPr lang="en-US" altLang="ko-KR" sz="650" dirty="0">
                  <a:latin typeface="Arial" pitchFamily="34" charset="0"/>
                  <a:cs typeface="Arial" pitchFamily="34" charset="0"/>
                </a:rPr>
                <a:t>Alpha MEM</a:t>
              </a:r>
              <a:br>
                <a:rPr lang="en-US" altLang="ko-KR" sz="650" dirty="0">
                  <a:latin typeface="Arial" pitchFamily="34" charset="0"/>
                  <a:cs typeface="Arial" pitchFamily="34" charset="0"/>
                </a:rPr>
              </a:br>
              <a:r>
                <a:rPr lang="en-US" altLang="ko-KR" sz="650" dirty="0">
                  <a:latin typeface="Arial" pitchFamily="34" charset="0"/>
                  <a:cs typeface="Arial" pitchFamily="34" charset="0"/>
                </a:rPr>
                <a:t> 1% Penicillin-Streptomycin </a:t>
              </a:r>
            </a:p>
            <a:p>
              <a:r>
                <a:rPr lang="en-US" altLang="ko-KR" sz="650" dirty="0">
                  <a:latin typeface="Arial" pitchFamily="34" charset="0"/>
                  <a:cs typeface="Arial" pitchFamily="34" charset="0"/>
                </a:rPr>
                <a:t> 10</a:t>
              </a:r>
              <a:r>
                <a:rPr lang="en-US" altLang="ko-KR" sz="650" baseline="30000" dirty="0">
                  <a:latin typeface="Arial" pitchFamily="34" charset="0"/>
                  <a:cs typeface="Arial" pitchFamily="34" charset="0"/>
                </a:rPr>
                <a:t>-7</a:t>
              </a:r>
              <a:r>
                <a:rPr lang="en-US" altLang="ko-KR" sz="650" dirty="0">
                  <a:latin typeface="Arial" pitchFamily="34" charset="0"/>
                  <a:cs typeface="Arial" pitchFamily="34" charset="0"/>
                </a:rPr>
                <a:t>M of dexamethasone</a:t>
              </a:r>
            </a:p>
            <a:p>
              <a:r>
                <a:rPr lang="en-US" altLang="ko-KR" sz="650" dirty="0">
                  <a:latin typeface="Arial" pitchFamily="34" charset="0"/>
                  <a:cs typeface="Arial" pitchFamily="34" charset="0"/>
                </a:rPr>
                <a:t> 1/100 of ITS + premix Universal </a:t>
              </a:r>
            </a:p>
            <a:p>
              <a:r>
                <a:rPr lang="en-US" altLang="ko-KR" sz="650" dirty="0">
                  <a:latin typeface="Arial" pitchFamily="34" charset="0"/>
                  <a:cs typeface="Arial" pitchFamily="34" charset="0"/>
                </a:rPr>
                <a:t>           Culture Supplement</a:t>
              </a:r>
            </a:p>
            <a:p>
              <a:r>
                <a:rPr lang="en-US" altLang="ko-KR" sz="650" dirty="0">
                  <a:latin typeface="Arial" pitchFamily="34" charset="0"/>
                  <a:cs typeface="Arial" pitchFamily="34" charset="0"/>
                </a:rPr>
                <a:t> 50 ng/ml Ascorbic acid</a:t>
              </a:r>
            </a:p>
            <a:p>
              <a:r>
                <a:rPr lang="en-US" altLang="ko-KR" sz="650" dirty="0">
                  <a:latin typeface="Arial" pitchFamily="34" charset="0"/>
                  <a:cs typeface="Arial" pitchFamily="34" charset="0"/>
                </a:rPr>
                <a:t> 10 ng/ml TGF-</a:t>
              </a:r>
              <a:r>
                <a:rPr lang="el-GR" altLang="ko-KR" sz="650" dirty="0">
                  <a:latin typeface="Arial" pitchFamily="34" charset="0"/>
                  <a:cs typeface="Arial" pitchFamily="34" charset="0"/>
                </a:rPr>
                <a:t>β</a:t>
              </a:r>
              <a:r>
                <a:rPr lang="en-US" altLang="ko-KR" sz="650" dirty="0">
                  <a:latin typeface="Arial" pitchFamily="34" charset="0"/>
                  <a:cs typeface="Arial" pitchFamily="34" charset="0"/>
                </a:rPr>
                <a:t>1</a:t>
              </a:r>
            </a:p>
            <a:p>
              <a:r>
                <a:rPr lang="en-US" altLang="ko-KR" sz="650" dirty="0">
                  <a:latin typeface="Arial" pitchFamily="34" charset="0"/>
                  <a:cs typeface="Arial" pitchFamily="34" charset="0"/>
                </a:rPr>
                <a:t> 10 ng/ml TGF-</a:t>
              </a:r>
              <a:r>
                <a:rPr lang="el-GR" altLang="ko-KR" sz="650" dirty="0">
                  <a:latin typeface="Arial" pitchFamily="34" charset="0"/>
                  <a:cs typeface="Arial" pitchFamily="34" charset="0"/>
                </a:rPr>
                <a:t>β</a:t>
              </a:r>
              <a:r>
                <a:rPr lang="en-US" altLang="ko-KR" sz="650" dirty="0">
                  <a:latin typeface="Arial" pitchFamily="34" charset="0"/>
                  <a:cs typeface="Arial" pitchFamily="34" charset="0"/>
                </a:rPr>
                <a:t>3</a:t>
              </a:r>
            </a:p>
            <a:p>
              <a:r>
                <a:rPr lang="en-US" altLang="ko-KR" sz="650" dirty="0">
                  <a:latin typeface="Arial" pitchFamily="34" charset="0"/>
                  <a:cs typeface="Arial" pitchFamily="34" charset="0"/>
                </a:rPr>
                <a:t> 40 ng/ml L-Proline</a:t>
              </a:r>
            </a:p>
          </p:txBody>
        </p:sp>
        <p:cxnSp>
          <p:nvCxnSpPr>
            <p:cNvPr id="86" name="직선 연결선 85">
              <a:extLst>
                <a:ext uri="{FF2B5EF4-FFF2-40B4-BE49-F238E27FC236}">
                  <a16:creationId xmlns:a16="http://schemas.microsoft.com/office/drawing/2014/main" id="{74C3FA26-3319-4735-9F2B-4CE0BDD22062}"/>
                </a:ext>
              </a:extLst>
            </p:cNvPr>
            <p:cNvCxnSpPr/>
            <p:nvPr/>
          </p:nvCxnSpPr>
          <p:spPr>
            <a:xfrm>
              <a:off x="5429872" y="3785888"/>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91E361FC-8EC4-4EDA-BD88-EFC8E46414A7}"/>
                </a:ext>
              </a:extLst>
            </p:cNvPr>
            <p:cNvSpPr txBox="1"/>
            <p:nvPr/>
          </p:nvSpPr>
          <p:spPr>
            <a:xfrm>
              <a:off x="2586782" y="3429286"/>
              <a:ext cx="864096" cy="329948"/>
            </a:xfrm>
            <a:prstGeom prst="rect">
              <a:avLst/>
            </a:prstGeom>
            <a:noFill/>
          </p:spPr>
          <p:txBody>
            <a:bodyPr wrap="square" rtlCol="0">
              <a:spAutoFit/>
            </a:bodyPr>
            <a:lstStyle/>
            <a:p>
              <a:r>
                <a:rPr lang="en-US" altLang="ko-KR" sz="667" b="1" dirty="0">
                  <a:latin typeface="Arial" pitchFamily="34" charset="0"/>
                  <a:cs typeface="Arial" pitchFamily="34" charset="0"/>
                </a:rPr>
                <a:t>Day6</a:t>
              </a:r>
              <a:endParaRPr lang="ko-KR" altLang="en-US" sz="667" b="1" dirty="0">
                <a:latin typeface="Arial" pitchFamily="34" charset="0"/>
                <a:cs typeface="Arial" pitchFamily="34" charset="0"/>
              </a:endParaRPr>
            </a:p>
          </p:txBody>
        </p:sp>
      </p:grpSp>
      <p:sp>
        <p:nvSpPr>
          <p:cNvPr id="60" name="TextBox 59">
            <a:extLst>
              <a:ext uri="{FF2B5EF4-FFF2-40B4-BE49-F238E27FC236}">
                <a16:creationId xmlns:a16="http://schemas.microsoft.com/office/drawing/2014/main" id="{AC9F8F4C-39C6-44F6-B7EE-68C17BC97614}"/>
              </a:ext>
            </a:extLst>
          </p:cNvPr>
          <p:cNvSpPr txBox="1"/>
          <p:nvPr/>
        </p:nvSpPr>
        <p:spPr>
          <a:xfrm>
            <a:off x="602787" y="922424"/>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83E79116-4495-47CF-8BFD-55874EFFDC00}"/>
              </a:ext>
            </a:extLst>
          </p:cNvPr>
          <p:cNvSpPr txBox="1"/>
          <p:nvPr/>
        </p:nvSpPr>
        <p:spPr>
          <a:xfrm>
            <a:off x="602787" y="254780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91" name="TextBox 90">
            <a:extLst>
              <a:ext uri="{FF2B5EF4-FFF2-40B4-BE49-F238E27FC236}">
                <a16:creationId xmlns:a16="http://schemas.microsoft.com/office/drawing/2014/main" id="{7A865A47-638C-4705-91F2-0C1C58968BCD}"/>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8</a:t>
            </a:r>
            <a:endParaRPr lang="ko-KR" altLang="en-US" sz="105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00CD7BB-F73C-4BB7-AB1A-9C0E7B0EEDB1}"/>
              </a:ext>
            </a:extLst>
          </p:cNvPr>
          <p:cNvSpPr txBox="1"/>
          <p:nvPr/>
        </p:nvSpPr>
        <p:spPr>
          <a:xfrm>
            <a:off x="2078936" y="2608979"/>
            <a:ext cx="581984" cy="200055"/>
          </a:xfrm>
          <a:prstGeom prst="rect">
            <a:avLst/>
          </a:prstGeom>
          <a:noFill/>
        </p:spPr>
        <p:txBody>
          <a:bodyPr wrap="square" rtlCol="0">
            <a:spAutoFit/>
          </a:bodyPr>
          <a:lstStyle/>
          <a:p>
            <a:pPr algn="ctr"/>
            <a:r>
              <a:rPr lang="en-US" altLang="ko-KR" sz="700" i="1" dirty="0">
                <a:latin typeface="Arial" panose="020B0604020202020204" pitchFamily="34" charset="0"/>
                <a:cs typeface="Arial" panose="020B0604020202020204" pitchFamily="34" charset="0"/>
              </a:rPr>
              <a:t>COL2A1</a:t>
            </a:r>
            <a:endParaRPr lang="ko-KR" altLang="en-US" sz="700" i="1" dirty="0">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FF30788A-599A-48AB-8C81-CAD8198FAE76}"/>
              </a:ext>
            </a:extLst>
          </p:cNvPr>
          <p:cNvSpPr txBox="1"/>
          <p:nvPr/>
        </p:nvSpPr>
        <p:spPr>
          <a:xfrm>
            <a:off x="4343489" y="2598881"/>
            <a:ext cx="581984" cy="200055"/>
          </a:xfrm>
          <a:prstGeom prst="rect">
            <a:avLst/>
          </a:prstGeom>
          <a:noFill/>
        </p:spPr>
        <p:txBody>
          <a:bodyPr wrap="square" rtlCol="0">
            <a:spAutoFit/>
          </a:bodyPr>
          <a:lstStyle/>
          <a:p>
            <a:pPr algn="ctr"/>
            <a:r>
              <a:rPr lang="en-US" altLang="ko-KR" sz="700" i="1" dirty="0">
                <a:latin typeface="Arial" panose="020B0604020202020204" pitchFamily="34" charset="0"/>
                <a:cs typeface="Arial" panose="020B0604020202020204" pitchFamily="34" charset="0"/>
              </a:rPr>
              <a:t>ACAN</a:t>
            </a:r>
            <a:endParaRPr lang="ko-KR" altLang="en-US" sz="700" i="1" dirty="0">
              <a:latin typeface="Arial" panose="020B0604020202020204" pitchFamily="34" charset="0"/>
              <a:cs typeface="Arial" panose="020B0604020202020204" pitchFamily="34" charset="0"/>
            </a:endParaRPr>
          </a:p>
        </p:txBody>
      </p:sp>
      <p:cxnSp>
        <p:nvCxnSpPr>
          <p:cNvPr id="3" name="직선 연결선 2">
            <a:extLst>
              <a:ext uri="{FF2B5EF4-FFF2-40B4-BE49-F238E27FC236}">
                <a16:creationId xmlns:a16="http://schemas.microsoft.com/office/drawing/2014/main" id="{CA14856F-6CD7-44C9-B9EA-928384A852F7}"/>
              </a:ext>
            </a:extLst>
          </p:cNvPr>
          <p:cNvCxnSpPr/>
          <p:nvPr/>
        </p:nvCxnSpPr>
        <p:spPr>
          <a:xfrm>
            <a:off x="2006581" y="3598303"/>
            <a:ext cx="178532" cy="0"/>
          </a:xfrm>
          <a:prstGeom prst="line">
            <a:avLst/>
          </a:prstGeom>
        </p:spPr>
        <p:style>
          <a:lnRef idx="1">
            <a:schemeClr val="dk1"/>
          </a:lnRef>
          <a:fillRef idx="0">
            <a:schemeClr val="dk1"/>
          </a:fillRef>
          <a:effectRef idx="0">
            <a:schemeClr val="dk1"/>
          </a:effectRef>
          <a:fontRef idx="minor">
            <a:schemeClr val="tx1"/>
          </a:fontRef>
        </p:style>
      </p:cxnSp>
      <p:cxnSp>
        <p:nvCxnSpPr>
          <p:cNvPr id="39" name="직선 연결선 38">
            <a:extLst>
              <a:ext uri="{FF2B5EF4-FFF2-40B4-BE49-F238E27FC236}">
                <a16:creationId xmlns:a16="http://schemas.microsoft.com/office/drawing/2014/main" id="{C3E17A39-0341-46A4-97F6-09B24F0E10CD}"/>
              </a:ext>
            </a:extLst>
          </p:cNvPr>
          <p:cNvCxnSpPr/>
          <p:nvPr/>
        </p:nvCxnSpPr>
        <p:spPr>
          <a:xfrm>
            <a:off x="2169791" y="3397482"/>
            <a:ext cx="178532" cy="0"/>
          </a:xfrm>
          <a:prstGeom prst="line">
            <a:avLst/>
          </a:prstGeom>
        </p:spPr>
        <p:style>
          <a:lnRef idx="1">
            <a:schemeClr val="dk1"/>
          </a:lnRef>
          <a:fillRef idx="0">
            <a:schemeClr val="dk1"/>
          </a:fillRef>
          <a:effectRef idx="0">
            <a:schemeClr val="dk1"/>
          </a:effectRef>
          <a:fontRef idx="minor">
            <a:schemeClr val="tx1"/>
          </a:fontRef>
        </p:style>
      </p:cxnSp>
      <p:cxnSp>
        <p:nvCxnSpPr>
          <p:cNvPr id="40" name="직선 연결선 39">
            <a:extLst>
              <a:ext uri="{FF2B5EF4-FFF2-40B4-BE49-F238E27FC236}">
                <a16:creationId xmlns:a16="http://schemas.microsoft.com/office/drawing/2014/main" id="{0D90EBB1-767D-4E4F-9A30-6D645347CF33}"/>
              </a:ext>
            </a:extLst>
          </p:cNvPr>
          <p:cNvCxnSpPr>
            <a:cxnSpLocks/>
          </p:cNvCxnSpPr>
          <p:nvPr/>
        </p:nvCxnSpPr>
        <p:spPr>
          <a:xfrm>
            <a:off x="2179611" y="3249935"/>
            <a:ext cx="335392" cy="0"/>
          </a:xfrm>
          <a:prstGeom prst="line">
            <a:avLst/>
          </a:prstGeom>
        </p:spPr>
        <p:style>
          <a:lnRef idx="1">
            <a:schemeClr val="dk1"/>
          </a:lnRef>
          <a:fillRef idx="0">
            <a:schemeClr val="dk1"/>
          </a:fillRef>
          <a:effectRef idx="0">
            <a:schemeClr val="dk1"/>
          </a:effectRef>
          <a:fontRef idx="minor">
            <a:schemeClr val="tx1"/>
          </a:fontRef>
        </p:style>
      </p:cxnSp>
      <p:cxnSp>
        <p:nvCxnSpPr>
          <p:cNvPr id="48" name="직선 연결선 47">
            <a:extLst>
              <a:ext uri="{FF2B5EF4-FFF2-40B4-BE49-F238E27FC236}">
                <a16:creationId xmlns:a16="http://schemas.microsoft.com/office/drawing/2014/main" id="{660D91DC-4253-4929-A5C8-C2E3892F7632}"/>
              </a:ext>
            </a:extLst>
          </p:cNvPr>
          <p:cNvCxnSpPr>
            <a:cxnSpLocks/>
          </p:cNvCxnSpPr>
          <p:nvPr/>
        </p:nvCxnSpPr>
        <p:spPr>
          <a:xfrm>
            <a:off x="2181237" y="3130636"/>
            <a:ext cx="500324" cy="0"/>
          </a:xfrm>
          <a:prstGeom prst="line">
            <a:avLst/>
          </a:prstGeom>
        </p:spPr>
        <p:style>
          <a:lnRef idx="1">
            <a:schemeClr val="dk1"/>
          </a:lnRef>
          <a:fillRef idx="0">
            <a:schemeClr val="dk1"/>
          </a:fillRef>
          <a:effectRef idx="0">
            <a:schemeClr val="dk1"/>
          </a:effectRef>
          <a:fontRef idx="minor">
            <a:schemeClr val="tx1"/>
          </a:fontRef>
        </p:style>
      </p:cxnSp>
      <p:cxnSp>
        <p:nvCxnSpPr>
          <p:cNvPr id="49" name="직선 연결선 48">
            <a:extLst>
              <a:ext uri="{FF2B5EF4-FFF2-40B4-BE49-F238E27FC236}">
                <a16:creationId xmlns:a16="http://schemas.microsoft.com/office/drawing/2014/main" id="{41E51572-313C-4E50-935E-098567B350AE}"/>
              </a:ext>
            </a:extLst>
          </p:cNvPr>
          <p:cNvCxnSpPr>
            <a:cxnSpLocks/>
          </p:cNvCxnSpPr>
          <p:nvPr/>
        </p:nvCxnSpPr>
        <p:spPr>
          <a:xfrm>
            <a:off x="2175785" y="3008514"/>
            <a:ext cx="661252" cy="0"/>
          </a:xfrm>
          <a:prstGeom prst="line">
            <a:avLst/>
          </a:prstGeom>
        </p:spPr>
        <p:style>
          <a:lnRef idx="1">
            <a:schemeClr val="dk1"/>
          </a:lnRef>
          <a:fillRef idx="0">
            <a:schemeClr val="dk1"/>
          </a:fillRef>
          <a:effectRef idx="0">
            <a:schemeClr val="dk1"/>
          </a:effectRef>
          <a:fontRef idx="minor">
            <a:schemeClr val="tx1"/>
          </a:fontRef>
        </p:style>
      </p:cxnSp>
      <p:cxnSp>
        <p:nvCxnSpPr>
          <p:cNvPr id="50" name="직선 연결선 49">
            <a:extLst>
              <a:ext uri="{FF2B5EF4-FFF2-40B4-BE49-F238E27FC236}">
                <a16:creationId xmlns:a16="http://schemas.microsoft.com/office/drawing/2014/main" id="{686CCA8C-9FC8-4F52-B531-912E5F501220}"/>
              </a:ext>
            </a:extLst>
          </p:cNvPr>
          <p:cNvCxnSpPr>
            <a:cxnSpLocks/>
          </p:cNvCxnSpPr>
          <p:nvPr/>
        </p:nvCxnSpPr>
        <p:spPr>
          <a:xfrm>
            <a:off x="2010421" y="3598303"/>
            <a:ext cx="0" cy="288032"/>
          </a:xfrm>
          <a:prstGeom prst="line">
            <a:avLst/>
          </a:prstGeom>
        </p:spPr>
        <p:style>
          <a:lnRef idx="1">
            <a:schemeClr val="dk1"/>
          </a:lnRef>
          <a:fillRef idx="0">
            <a:schemeClr val="dk1"/>
          </a:fillRef>
          <a:effectRef idx="0">
            <a:schemeClr val="dk1"/>
          </a:effectRef>
          <a:fontRef idx="minor">
            <a:schemeClr val="tx1"/>
          </a:fontRef>
        </p:style>
      </p:cxnSp>
      <p:cxnSp>
        <p:nvCxnSpPr>
          <p:cNvPr id="51" name="직선 연결선 50">
            <a:extLst>
              <a:ext uri="{FF2B5EF4-FFF2-40B4-BE49-F238E27FC236}">
                <a16:creationId xmlns:a16="http://schemas.microsoft.com/office/drawing/2014/main" id="{BE815DC3-156D-463A-9923-33DC22E9E252}"/>
              </a:ext>
            </a:extLst>
          </p:cNvPr>
          <p:cNvCxnSpPr>
            <a:cxnSpLocks/>
          </p:cNvCxnSpPr>
          <p:nvPr/>
        </p:nvCxnSpPr>
        <p:spPr>
          <a:xfrm>
            <a:off x="2184340" y="3598303"/>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2" name="직선 연결선 51">
            <a:extLst>
              <a:ext uri="{FF2B5EF4-FFF2-40B4-BE49-F238E27FC236}">
                <a16:creationId xmlns:a16="http://schemas.microsoft.com/office/drawing/2014/main" id="{F0C016CF-DCB1-45CD-ADCA-A56E6C442BF6}"/>
              </a:ext>
            </a:extLst>
          </p:cNvPr>
          <p:cNvCxnSpPr>
            <a:cxnSpLocks/>
          </p:cNvCxnSpPr>
          <p:nvPr/>
        </p:nvCxnSpPr>
        <p:spPr>
          <a:xfrm>
            <a:off x="2349561" y="3397482"/>
            <a:ext cx="0" cy="36000"/>
          </a:xfrm>
          <a:prstGeom prst="line">
            <a:avLst/>
          </a:prstGeom>
        </p:spPr>
        <p:style>
          <a:lnRef idx="1">
            <a:schemeClr val="dk1"/>
          </a:lnRef>
          <a:fillRef idx="0">
            <a:schemeClr val="dk1"/>
          </a:fillRef>
          <a:effectRef idx="0">
            <a:schemeClr val="dk1"/>
          </a:effectRef>
          <a:fontRef idx="minor">
            <a:schemeClr val="tx1"/>
          </a:fontRef>
        </p:style>
      </p:cxnSp>
      <p:cxnSp>
        <p:nvCxnSpPr>
          <p:cNvPr id="53" name="직선 연결선 52">
            <a:extLst>
              <a:ext uri="{FF2B5EF4-FFF2-40B4-BE49-F238E27FC236}">
                <a16:creationId xmlns:a16="http://schemas.microsoft.com/office/drawing/2014/main" id="{E8F4D863-4A8A-4A95-B0D8-23CA0EC7DA5E}"/>
              </a:ext>
            </a:extLst>
          </p:cNvPr>
          <p:cNvCxnSpPr>
            <a:cxnSpLocks/>
          </p:cNvCxnSpPr>
          <p:nvPr/>
        </p:nvCxnSpPr>
        <p:spPr>
          <a:xfrm>
            <a:off x="2165084" y="3397482"/>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4" name="직선 연결선 53">
            <a:extLst>
              <a:ext uri="{FF2B5EF4-FFF2-40B4-BE49-F238E27FC236}">
                <a16:creationId xmlns:a16="http://schemas.microsoft.com/office/drawing/2014/main" id="{7614BDED-855F-4E40-B52B-20A807B11F55}"/>
              </a:ext>
            </a:extLst>
          </p:cNvPr>
          <p:cNvCxnSpPr>
            <a:cxnSpLocks/>
          </p:cNvCxnSpPr>
          <p:nvPr/>
        </p:nvCxnSpPr>
        <p:spPr>
          <a:xfrm>
            <a:off x="2172146" y="3249935"/>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5" name="직선 연결선 54">
            <a:extLst>
              <a:ext uri="{FF2B5EF4-FFF2-40B4-BE49-F238E27FC236}">
                <a16:creationId xmlns:a16="http://schemas.microsoft.com/office/drawing/2014/main" id="{60654C94-E1F5-43B4-81C1-207FE3568957}"/>
              </a:ext>
            </a:extLst>
          </p:cNvPr>
          <p:cNvCxnSpPr>
            <a:cxnSpLocks/>
          </p:cNvCxnSpPr>
          <p:nvPr/>
        </p:nvCxnSpPr>
        <p:spPr>
          <a:xfrm>
            <a:off x="2175677" y="3130636"/>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6" name="직선 연결선 55">
            <a:extLst>
              <a:ext uri="{FF2B5EF4-FFF2-40B4-BE49-F238E27FC236}">
                <a16:creationId xmlns:a16="http://schemas.microsoft.com/office/drawing/2014/main" id="{5CE6859E-D448-40C2-98C8-1F9EF751B683}"/>
              </a:ext>
            </a:extLst>
          </p:cNvPr>
          <p:cNvCxnSpPr>
            <a:cxnSpLocks/>
          </p:cNvCxnSpPr>
          <p:nvPr/>
        </p:nvCxnSpPr>
        <p:spPr>
          <a:xfrm>
            <a:off x="2175785" y="3010930"/>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7" name="직선 연결선 56">
            <a:extLst>
              <a:ext uri="{FF2B5EF4-FFF2-40B4-BE49-F238E27FC236}">
                <a16:creationId xmlns:a16="http://schemas.microsoft.com/office/drawing/2014/main" id="{408F8DFC-A09F-43BC-901C-D9C4C14A354F}"/>
              </a:ext>
            </a:extLst>
          </p:cNvPr>
          <p:cNvCxnSpPr>
            <a:cxnSpLocks/>
          </p:cNvCxnSpPr>
          <p:nvPr/>
        </p:nvCxnSpPr>
        <p:spPr>
          <a:xfrm>
            <a:off x="2512201" y="3249935"/>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8" name="직선 연결선 57">
            <a:extLst>
              <a:ext uri="{FF2B5EF4-FFF2-40B4-BE49-F238E27FC236}">
                <a16:creationId xmlns:a16="http://schemas.microsoft.com/office/drawing/2014/main" id="{FE551E94-AB3B-4A27-9A59-A628336687EC}"/>
              </a:ext>
            </a:extLst>
          </p:cNvPr>
          <p:cNvCxnSpPr>
            <a:cxnSpLocks/>
          </p:cNvCxnSpPr>
          <p:nvPr/>
        </p:nvCxnSpPr>
        <p:spPr>
          <a:xfrm>
            <a:off x="2678127" y="3130636"/>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59" name="직선 연결선 58">
            <a:extLst>
              <a:ext uri="{FF2B5EF4-FFF2-40B4-BE49-F238E27FC236}">
                <a16:creationId xmlns:a16="http://schemas.microsoft.com/office/drawing/2014/main" id="{550E60DC-9EB2-434D-8C0B-475B5F716BFD}"/>
              </a:ext>
            </a:extLst>
          </p:cNvPr>
          <p:cNvCxnSpPr>
            <a:cxnSpLocks/>
          </p:cNvCxnSpPr>
          <p:nvPr/>
        </p:nvCxnSpPr>
        <p:spPr>
          <a:xfrm>
            <a:off x="2837037" y="3005788"/>
            <a:ext cx="0" cy="72008"/>
          </a:xfrm>
          <a:prstGeom prst="line">
            <a:avLst/>
          </a:prstGeom>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C8F58EF5-DE9A-4503-92A5-CCAFEF1EB889}"/>
              </a:ext>
            </a:extLst>
          </p:cNvPr>
          <p:cNvSpPr txBox="1"/>
          <p:nvPr/>
        </p:nvSpPr>
        <p:spPr>
          <a:xfrm>
            <a:off x="1857890" y="3461360"/>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p=0.0006</a:t>
            </a:r>
            <a:endParaRPr lang="ko-KR" altLang="en-US" sz="500"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8C023B75-8895-47F7-85FF-0C541240F64F}"/>
              </a:ext>
            </a:extLst>
          </p:cNvPr>
          <p:cNvSpPr txBox="1"/>
          <p:nvPr/>
        </p:nvSpPr>
        <p:spPr>
          <a:xfrm>
            <a:off x="2005378" y="3274832"/>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p=0.0042</a:t>
            </a:r>
            <a:endParaRPr lang="ko-KR" altLang="en-US" sz="500" dirty="0">
              <a:latin typeface="Arial" panose="020B0604020202020204" pitchFamily="34" charset="0"/>
              <a:cs typeface="Arial" panose="020B0604020202020204" pitchFamily="34" charset="0"/>
            </a:endParaRPr>
          </a:p>
        </p:txBody>
      </p:sp>
      <p:sp>
        <p:nvSpPr>
          <p:cNvPr id="99" name="TextBox 98">
            <a:extLst>
              <a:ext uri="{FF2B5EF4-FFF2-40B4-BE49-F238E27FC236}">
                <a16:creationId xmlns:a16="http://schemas.microsoft.com/office/drawing/2014/main" id="{5B55B740-5331-4426-AFF9-31959C109BD7}"/>
              </a:ext>
            </a:extLst>
          </p:cNvPr>
          <p:cNvSpPr txBox="1"/>
          <p:nvPr/>
        </p:nvSpPr>
        <p:spPr>
          <a:xfrm>
            <a:off x="2107968" y="3135074"/>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p=0.0003</a:t>
            </a:r>
            <a:endParaRPr lang="ko-KR" altLang="en-US" sz="500" dirty="0">
              <a:latin typeface="Arial" panose="020B060402020202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1BAD1CD1-AFF2-4FC5-BD0F-521054816C4B}"/>
              </a:ext>
            </a:extLst>
          </p:cNvPr>
          <p:cNvSpPr txBox="1"/>
          <p:nvPr/>
        </p:nvSpPr>
        <p:spPr>
          <a:xfrm>
            <a:off x="2205638" y="3003870"/>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p=0.0001</a:t>
            </a:r>
            <a:endParaRPr lang="ko-KR" altLang="en-US" sz="500" dirty="0">
              <a:latin typeface="Arial" panose="020B0604020202020204" pitchFamily="34" charset="0"/>
              <a:cs typeface="Arial" panose="020B0604020202020204" pitchFamily="34" charset="0"/>
            </a:endParaRPr>
          </a:p>
        </p:txBody>
      </p:sp>
      <p:sp>
        <p:nvSpPr>
          <p:cNvPr id="101" name="TextBox 100">
            <a:extLst>
              <a:ext uri="{FF2B5EF4-FFF2-40B4-BE49-F238E27FC236}">
                <a16:creationId xmlns:a16="http://schemas.microsoft.com/office/drawing/2014/main" id="{98EC8BE4-D2FE-487C-B0F0-DF3619AE0ED0}"/>
              </a:ext>
            </a:extLst>
          </p:cNvPr>
          <p:cNvSpPr txBox="1"/>
          <p:nvPr/>
        </p:nvSpPr>
        <p:spPr>
          <a:xfrm>
            <a:off x="2308038" y="2872605"/>
            <a:ext cx="658500"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p=0.0023</a:t>
            </a:r>
            <a:endParaRPr lang="ko-KR" altLang="en-US" sz="500" dirty="0">
              <a:latin typeface="Arial" panose="020B0604020202020204" pitchFamily="34" charset="0"/>
              <a:cs typeface="Arial" panose="020B0604020202020204" pitchFamily="34" charset="0"/>
            </a:endParaRPr>
          </a:p>
        </p:txBody>
      </p:sp>
      <p:grpSp>
        <p:nvGrpSpPr>
          <p:cNvPr id="5" name="그룹 4">
            <a:extLst>
              <a:ext uri="{FF2B5EF4-FFF2-40B4-BE49-F238E27FC236}">
                <a16:creationId xmlns:a16="http://schemas.microsoft.com/office/drawing/2014/main" id="{5ED23613-C050-44B1-B527-45F8A347EAFA}"/>
              </a:ext>
            </a:extLst>
          </p:cNvPr>
          <p:cNvGrpSpPr/>
          <p:nvPr/>
        </p:nvGrpSpPr>
        <p:grpSpPr>
          <a:xfrm>
            <a:off x="3978666" y="2789932"/>
            <a:ext cx="1068140" cy="1127628"/>
            <a:chOff x="3779194" y="2540772"/>
            <a:chExt cx="1029586" cy="1127628"/>
          </a:xfrm>
        </p:grpSpPr>
        <p:cxnSp>
          <p:nvCxnSpPr>
            <p:cNvPr id="62" name="직선 연결선 61">
              <a:extLst>
                <a:ext uri="{FF2B5EF4-FFF2-40B4-BE49-F238E27FC236}">
                  <a16:creationId xmlns:a16="http://schemas.microsoft.com/office/drawing/2014/main" id="{2A69D462-C9B1-4D73-B1DC-870E6891FA30}"/>
                </a:ext>
              </a:extLst>
            </p:cNvPr>
            <p:cNvCxnSpPr/>
            <p:nvPr/>
          </p:nvCxnSpPr>
          <p:spPr>
            <a:xfrm>
              <a:off x="3935310" y="3596392"/>
              <a:ext cx="178532" cy="0"/>
            </a:xfrm>
            <a:prstGeom prst="line">
              <a:avLst/>
            </a:prstGeom>
          </p:spPr>
          <p:style>
            <a:lnRef idx="1">
              <a:schemeClr val="dk1"/>
            </a:lnRef>
            <a:fillRef idx="0">
              <a:schemeClr val="dk1"/>
            </a:fillRef>
            <a:effectRef idx="0">
              <a:schemeClr val="dk1"/>
            </a:effectRef>
            <a:fontRef idx="minor">
              <a:schemeClr val="tx1"/>
            </a:fontRef>
          </p:style>
        </p:cxnSp>
        <p:cxnSp>
          <p:nvCxnSpPr>
            <p:cNvPr id="63" name="직선 연결선 62">
              <a:extLst>
                <a:ext uri="{FF2B5EF4-FFF2-40B4-BE49-F238E27FC236}">
                  <a16:creationId xmlns:a16="http://schemas.microsoft.com/office/drawing/2014/main" id="{FE55099D-4F8D-450C-A6FF-A7523DBFA8C3}"/>
                </a:ext>
              </a:extLst>
            </p:cNvPr>
            <p:cNvCxnSpPr>
              <a:cxnSpLocks/>
            </p:cNvCxnSpPr>
            <p:nvPr/>
          </p:nvCxnSpPr>
          <p:spPr>
            <a:xfrm>
              <a:off x="4111909" y="3059179"/>
              <a:ext cx="172800" cy="0"/>
            </a:xfrm>
            <a:prstGeom prst="line">
              <a:avLst/>
            </a:prstGeom>
          </p:spPr>
          <p:style>
            <a:lnRef idx="1">
              <a:schemeClr val="dk1"/>
            </a:lnRef>
            <a:fillRef idx="0">
              <a:schemeClr val="dk1"/>
            </a:fillRef>
            <a:effectRef idx="0">
              <a:schemeClr val="dk1"/>
            </a:effectRef>
            <a:fontRef idx="minor">
              <a:schemeClr val="tx1"/>
            </a:fontRef>
          </p:style>
        </p:cxnSp>
        <p:cxnSp>
          <p:nvCxnSpPr>
            <p:cNvPr id="64" name="직선 연결선 63">
              <a:extLst>
                <a:ext uri="{FF2B5EF4-FFF2-40B4-BE49-F238E27FC236}">
                  <a16:creationId xmlns:a16="http://schemas.microsoft.com/office/drawing/2014/main" id="{DF3CE338-75E6-41E1-B641-7E8B6A0531BA}"/>
                </a:ext>
              </a:extLst>
            </p:cNvPr>
            <p:cNvCxnSpPr>
              <a:cxnSpLocks/>
            </p:cNvCxnSpPr>
            <p:nvPr/>
          </p:nvCxnSpPr>
          <p:spPr>
            <a:xfrm>
              <a:off x="4105793" y="2905726"/>
              <a:ext cx="363806" cy="0"/>
            </a:xfrm>
            <a:prstGeom prst="line">
              <a:avLst/>
            </a:prstGeom>
          </p:spPr>
          <p:style>
            <a:lnRef idx="1">
              <a:schemeClr val="dk1"/>
            </a:lnRef>
            <a:fillRef idx="0">
              <a:schemeClr val="dk1"/>
            </a:fillRef>
            <a:effectRef idx="0">
              <a:schemeClr val="dk1"/>
            </a:effectRef>
            <a:fontRef idx="minor">
              <a:schemeClr val="tx1"/>
            </a:fontRef>
          </p:style>
        </p:cxnSp>
        <p:cxnSp>
          <p:nvCxnSpPr>
            <p:cNvPr id="66" name="직선 연결선 65">
              <a:extLst>
                <a:ext uri="{FF2B5EF4-FFF2-40B4-BE49-F238E27FC236}">
                  <a16:creationId xmlns:a16="http://schemas.microsoft.com/office/drawing/2014/main" id="{C85BB051-F03A-4573-BDFF-EF6AFBE0605D}"/>
                </a:ext>
              </a:extLst>
            </p:cNvPr>
            <p:cNvCxnSpPr>
              <a:cxnSpLocks/>
            </p:cNvCxnSpPr>
            <p:nvPr/>
          </p:nvCxnSpPr>
          <p:spPr>
            <a:xfrm>
              <a:off x="4113842" y="2784027"/>
              <a:ext cx="522000" cy="0"/>
            </a:xfrm>
            <a:prstGeom prst="line">
              <a:avLst/>
            </a:prstGeom>
          </p:spPr>
          <p:style>
            <a:lnRef idx="1">
              <a:schemeClr val="dk1"/>
            </a:lnRef>
            <a:fillRef idx="0">
              <a:schemeClr val="dk1"/>
            </a:fillRef>
            <a:effectRef idx="0">
              <a:schemeClr val="dk1"/>
            </a:effectRef>
            <a:fontRef idx="minor">
              <a:schemeClr val="tx1"/>
            </a:fontRef>
          </p:style>
        </p:cxnSp>
        <p:cxnSp>
          <p:nvCxnSpPr>
            <p:cNvPr id="67" name="직선 연결선 66">
              <a:extLst>
                <a:ext uri="{FF2B5EF4-FFF2-40B4-BE49-F238E27FC236}">
                  <a16:creationId xmlns:a16="http://schemas.microsoft.com/office/drawing/2014/main" id="{47971501-EE51-4669-B6B6-FFA718DE4CEB}"/>
                </a:ext>
              </a:extLst>
            </p:cNvPr>
            <p:cNvCxnSpPr>
              <a:cxnSpLocks/>
            </p:cNvCxnSpPr>
            <p:nvPr/>
          </p:nvCxnSpPr>
          <p:spPr>
            <a:xfrm>
              <a:off x="4106780" y="2677521"/>
              <a:ext cx="702000" cy="0"/>
            </a:xfrm>
            <a:prstGeom prst="line">
              <a:avLst/>
            </a:prstGeom>
          </p:spPr>
          <p:style>
            <a:lnRef idx="1">
              <a:schemeClr val="dk1"/>
            </a:lnRef>
            <a:fillRef idx="0">
              <a:schemeClr val="dk1"/>
            </a:fillRef>
            <a:effectRef idx="0">
              <a:schemeClr val="dk1"/>
            </a:effectRef>
            <a:fontRef idx="minor">
              <a:schemeClr val="tx1"/>
            </a:fontRef>
          </p:style>
        </p:cxnSp>
        <p:cxnSp>
          <p:nvCxnSpPr>
            <p:cNvPr id="68" name="직선 연결선 67">
              <a:extLst>
                <a:ext uri="{FF2B5EF4-FFF2-40B4-BE49-F238E27FC236}">
                  <a16:creationId xmlns:a16="http://schemas.microsoft.com/office/drawing/2014/main" id="{27077A70-3596-45AB-A1FC-19AF8AA6D120}"/>
                </a:ext>
              </a:extLst>
            </p:cNvPr>
            <p:cNvCxnSpPr>
              <a:cxnSpLocks/>
            </p:cNvCxnSpPr>
            <p:nvPr/>
          </p:nvCxnSpPr>
          <p:spPr>
            <a:xfrm>
              <a:off x="3932928" y="3596400"/>
              <a:ext cx="0" cy="72000"/>
            </a:xfrm>
            <a:prstGeom prst="line">
              <a:avLst/>
            </a:prstGeom>
          </p:spPr>
          <p:style>
            <a:lnRef idx="1">
              <a:schemeClr val="dk1"/>
            </a:lnRef>
            <a:fillRef idx="0">
              <a:schemeClr val="dk1"/>
            </a:fillRef>
            <a:effectRef idx="0">
              <a:schemeClr val="dk1"/>
            </a:effectRef>
            <a:fontRef idx="minor">
              <a:schemeClr val="tx1"/>
            </a:fontRef>
          </p:style>
        </p:cxnSp>
        <p:cxnSp>
          <p:nvCxnSpPr>
            <p:cNvPr id="77" name="직선 연결선 76">
              <a:extLst>
                <a:ext uri="{FF2B5EF4-FFF2-40B4-BE49-F238E27FC236}">
                  <a16:creationId xmlns:a16="http://schemas.microsoft.com/office/drawing/2014/main" id="{6A4E1760-93D0-403B-9796-AFF6B93659E2}"/>
                </a:ext>
              </a:extLst>
            </p:cNvPr>
            <p:cNvCxnSpPr>
              <a:cxnSpLocks/>
            </p:cNvCxnSpPr>
            <p:nvPr/>
          </p:nvCxnSpPr>
          <p:spPr>
            <a:xfrm>
              <a:off x="4111909" y="3598972"/>
              <a:ext cx="0" cy="36000"/>
            </a:xfrm>
            <a:prstGeom prst="line">
              <a:avLst/>
            </a:prstGeom>
          </p:spPr>
          <p:style>
            <a:lnRef idx="1">
              <a:schemeClr val="dk1"/>
            </a:lnRef>
            <a:fillRef idx="0">
              <a:schemeClr val="dk1"/>
            </a:fillRef>
            <a:effectRef idx="0">
              <a:schemeClr val="dk1"/>
            </a:effectRef>
            <a:fontRef idx="minor">
              <a:schemeClr val="tx1"/>
            </a:fontRef>
          </p:style>
        </p:cxnSp>
        <p:cxnSp>
          <p:nvCxnSpPr>
            <p:cNvPr id="89" name="직선 연결선 88">
              <a:extLst>
                <a:ext uri="{FF2B5EF4-FFF2-40B4-BE49-F238E27FC236}">
                  <a16:creationId xmlns:a16="http://schemas.microsoft.com/office/drawing/2014/main" id="{B3AC4A19-EFAE-4EE3-A576-85D0F515568D}"/>
                </a:ext>
              </a:extLst>
            </p:cNvPr>
            <p:cNvCxnSpPr>
              <a:cxnSpLocks/>
            </p:cNvCxnSpPr>
            <p:nvPr/>
          </p:nvCxnSpPr>
          <p:spPr>
            <a:xfrm>
              <a:off x="4279677" y="3059179"/>
              <a:ext cx="0" cy="25142"/>
            </a:xfrm>
            <a:prstGeom prst="line">
              <a:avLst/>
            </a:prstGeom>
          </p:spPr>
          <p:style>
            <a:lnRef idx="1">
              <a:schemeClr val="dk1"/>
            </a:lnRef>
            <a:fillRef idx="0">
              <a:schemeClr val="dk1"/>
            </a:fillRef>
            <a:effectRef idx="0">
              <a:schemeClr val="dk1"/>
            </a:effectRef>
            <a:fontRef idx="minor">
              <a:schemeClr val="tx1"/>
            </a:fontRef>
          </p:style>
        </p:cxnSp>
        <p:cxnSp>
          <p:nvCxnSpPr>
            <p:cNvPr id="90" name="직선 연결선 89">
              <a:extLst>
                <a:ext uri="{FF2B5EF4-FFF2-40B4-BE49-F238E27FC236}">
                  <a16:creationId xmlns:a16="http://schemas.microsoft.com/office/drawing/2014/main" id="{4F514D96-B6B6-43E7-B0EE-EB303D035CE0}"/>
                </a:ext>
              </a:extLst>
            </p:cNvPr>
            <p:cNvCxnSpPr>
              <a:cxnSpLocks/>
            </p:cNvCxnSpPr>
            <p:nvPr/>
          </p:nvCxnSpPr>
          <p:spPr>
            <a:xfrm>
              <a:off x="4107203" y="3059179"/>
              <a:ext cx="0" cy="360040"/>
            </a:xfrm>
            <a:prstGeom prst="line">
              <a:avLst/>
            </a:prstGeom>
          </p:spPr>
          <p:style>
            <a:lnRef idx="1">
              <a:schemeClr val="dk1"/>
            </a:lnRef>
            <a:fillRef idx="0">
              <a:schemeClr val="dk1"/>
            </a:fillRef>
            <a:effectRef idx="0">
              <a:schemeClr val="dk1"/>
            </a:effectRef>
            <a:fontRef idx="minor">
              <a:schemeClr val="tx1"/>
            </a:fontRef>
          </p:style>
        </p:cxnSp>
        <p:cxnSp>
          <p:nvCxnSpPr>
            <p:cNvPr id="92" name="직선 연결선 91">
              <a:extLst>
                <a:ext uri="{FF2B5EF4-FFF2-40B4-BE49-F238E27FC236}">
                  <a16:creationId xmlns:a16="http://schemas.microsoft.com/office/drawing/2014/main" id="{84347CC4-EF0F-48C4-892D-718CAF5B7456}"/>
                </a:ext>
              </a:extLst>
            </p:cNvPr>
            <p:cNvCxnSpPr>
              <a:cxnSpLocks/>
            </p:cNvCxnSpPr>
            <p:nvPr/>
          </p:nvCxnSpPr>
          <p:spPr>
            <a:xfrm>
              <a:off x="4107698" y="2905726"/>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93" name="직선 연결선 92">
              <a:extLst>
                <a:ext uri="{FF2B5EF4-FFF2-40B4-BE49-F238E27FC236}">
                  <a16:creationId xmlns:a16="http://schemas.microsoft.com/office/drawing/2014/main" id="{1A883DFA-3832-483E-97C3-25FD48EB69F8}"/>
                </a:ext>
              </a:extLst>
            </p:cNvPr>
            <p:cNvCxnSpPr>
              <a:cxnSpLocks/>
            </p:cNvCxnSpPr>
            <p:nvPr/>
          </p:nvCxnSpPr>
          <p:spPr>
            <a:xfrm>
              <a:off x="4108282" y="2784027"/>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94" name="직선 연결선 93">
              <a:extLst>
                <a:ext uri="{FF2B5EF4-FFF2-40B4-BE49-F238E27FC236}">
                  <a16:creationId xmlns:a16="http://schemas.microsoft.com/office/drawing/2014/main" id="{BB75B4D3-1BA0-43AE-BDB9-1A1BE0545739}"/>
                </a:ext>
              </a:extLst>
            </p:cNvPr>
            <p:cNvCxnSpPr>
              <a:cxnSpLocks/>
            </p:cNvCxnSpPr>
            <p:nvPr/>
          </p:nvCxnSpPr>
          <p:spPr>
            <a:xfrm>
              <a:off x="4113842" y="2679937"/>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95" name="직선 연결선 94">
              <a:extLst>
                <a:ext uri="{FF2B5EF4-FFF2-40B4-BE49-F238E27FC236}">
                  <a16:creationId xmlns:a16="http://schemas.microsoft.com/office/drawing/2014/main" id="{5518BF76-4E85-43F9-A2A4-3881A999AC44}"/>
                </a:ext>
              </a:extLst>
            </p:cNvPr>
            <p:cNvCxnSpPr>
              <a:cxnSpLocks/>
            </p:cNvCxnSpPr>
            <p:nvPr/>
          </p:nvCxnSpPr>
          <p:spPr>
            <a:xfrm>
              <a:off x="4469599" y="2904012"/>
              <a:ext cx="0" cy="72008"/>
            </a:xfrm>
            <a:prstGeom prst="line">
              <a:avLst/>
            </a:prstGeom>
          </p:spPr>
          <p:style>
            <a:lnRef idx="1">
              <a:schemeClr val="dk1"/>
            </a:lnRef>
            <a:fillRef idx="0">
              <a:schemeClr val="dk1"/>
            </a:fillRef>
            <a:effectRef idx="0">
              <a:schemeClr val="dk1"/>
            </a:effectRef>
            <a:fontRef idx="minor">
              <a:schemeClr val="tx1"/>
            </a:fontRef>
          </p:style>
        </p:cxnSp>
        <p:cxnSp>
          <p:nvCxnSpPr>
            <p:cNvPr id="96" name="직선 연결선 95">
              <a:extLst>
                <a:ext uri="{FF2B5EF4-FFF2-40B4-BE49-F238E27FC236}">
                  <a16:creationId xmlns:a16="http://schemas.microsoft.com/office/drawing/2014/main" id="{76CB5743-09D4-479C-A24F-C0F13A9F4B61}"/>
                </a:ext>
              </a:extLst>
            </p:cNvPr>
            <p:cNvCxnSpPr>
              <a:cxnSpLocks/>
            </p:cNvCxnSpPr>
            <p:nvPr/>
          </p:nvCxnSpPr>
          <p:spPr>
            <a:xfrm>
              <a:off x="4631918" y="2784027"/>
              <a:ext cx="0" cy="324000"/>
            </a:xfrm>
            <a:prstGeom prst="line">
              <a:avLst/>
            </a:prstGeom>
          </p:spPr>
          <p:style>
            <a:lnRef idx="1">
              <a:schemeClr val="dk1"/>
            </a:lnRef>
            <a:fillRef idx="0">
              <a:schemeClr val="dk1"/>
            </a:fillRef>
            <a:effectRef idx="0">
              <a:schemeClr val="dk1"/>
            </a:effectRef>
            <a:fontRef idx="minor">
              <a:schemeClr val="tx1"/>
            </a:fontRef>
          </p:style>
        </p:cxnSp>
        <p:cxnSp>
          <p:nvCxnSpPr>
            <p:cNvPr id="97" name="직선 연결선 96">
              <a:extLst>
                <a:ext uri="{FF2B5EF4-FFF2-40B4-BE49-F238E27FC236}">
                  <a16:creationId xmlns:a16="http://schemas.microsoft.com/office/drawing/2014/main" id="{FFBA7E22-CB06-4A83-AFAE-813D2760526D}"/>
                </a:ext>
              </a:extLst>
            </p:cNvPr>
            <p:cNvCxnSpPr>
              <a:cxnSpLocks/>
            </p:cNvCxnSpPr>
            <p:nvPr/>
          </p:nvCxnSpPr>
          <p:spPr>
            <a:xfrm>
              <a:off x="4803342" y="2674795"/>
              <a:ext cx="0" cy="468000"/>
            </a:xfrm>
            <a:prstGeom prst="line">
              <a:avLst/>
            </a:prstGeom>
          </p:spPr>
          <p:style>
            <a:lnRef idx="1">
              <a:schemeClr val="dk1"/>
            </a:lnRef>
            <a:fillRef idx="0">
              <a:schemeClr val="dk1"/>
            </a:fillRef>
            <a:effectRef idx="0">
              <a:schemeClr val="dk1"/>
            </a:effectRef>
            <a:fontRef idx="minor">
              <a:schemeClr val="tx1"/>
            </a:fontRef>
          </p:style>
        </p:cxnSp>
        <p:sp>
          <p:nvSpPr>
            <p:cNvPr id="102" name="TextBox 101">
              <a:extLst>
                <a:ext uri="{FF2B5EF4-FFF2-40B4-BE49-F238E27FC236}">
                  <a16:creationId xmlns:a16="http://schemas.microsoft.com/office/drawing/2014/main" id="{9A6F3DB5-1F85-46E9-A989-9A45B000D9AC}"/>
                </a:ext>
              </a:extLst>
            </p:cNvPr>
            <p:cNvSpPr txBox="1"/>
            <p:nvPr/>
          </p:nvSpPr>
          <p:spPr>
            <a:xfrm>
              <a:off x="3779194" y="3466073"/>
              <a:ext cx="573542"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p=0.0447</a:t>
              </a:r>
              <a:endParaRPr lang="ko-KR" altLang="en-US" sz="500" dirty="0">
                <a:latin typeface="Arial" panose="020B0604020202020204" pitchFamily="34" charset="0"/>
                <a:cs typeface="Arial" panose="020B0604020202020204" pitchFamily="34" charset="0"/>
              </a:endParaRPr>
            </a:p>
          </p:txBody>
        </p:sp>
        <p:sp>
          <p:nvSpPr>
            <p:cNvPr id="103" name="TextBox 102">
              <a:extLst>
                <a:ext uri="{FF2B5EF4-FFF2-40B4-BE49-F238E27FC236}">
                  <a16:creationId xmlns:a16="http://schemas.microsoft.com/office/drawing/2014/main" id="{394C4D96-EFE9-47AD-8EAE-1F18CFB34813}"/>
                </a:ext>
              </a:extLst>
            </p:cNvPr>
            <p:cNvSpPr txBox="1"/>
            <p:nvPr/>
          </p:nvSpPr>
          <p:spPr>
            <a:xfrm>
              <a:off x="3976939" y="2935825"/>
              <a:ext cx="573542"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p=0.0028</a:t>
              </a:r>
              <a:endParaRPr lang="ko-KR" altLang="en-US" sz="500" dirty="0">
                <a:latin typeface="Arial" panose="020B0604020202020204" pitchFamily="34" charset="0"/>
                <a:cs typeface="Arial" panose="020B0604020202020204" pitchFamily="34" charset="0"/>
              </a:endParaRPr>
            </a:p>
          </p:txBody>
        </p:sp>
        <p:sp>
          <p:nvSpPr>
            <p:cNvPr id="104" name="TextBox 103">
              <a:extLst>
                <a:ext uri="{FF2B5EF4-FFF2-40B4-BE49-F238E27FC236}">
                  <a16:creationId xmlns:a16="http://schemas.microsoft.com/office/drawing/2014/main" id="{2E5199FC-D00D-487C-9D13-97199497E60D}"/>
                </a:ext>
              </a:extLst>
            </p:cNvPr>
            <p:cNvSpPr txBox="1"/>
            <p:nvPr/>
          </p:nvSpPr>
          <p:spPr>
            <a:xfrm>
              <a:off x="4062434" y="2775807"/>
              <a:ext cx="573542"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p=0.0332</a:t>
              </a:r>
              <a:endParaRPr lang="ko-KR" altLang="en-US" sz="500" dirty="0">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9FC5A3AE-0129-4FF6-A31B-287593AF1393}"/>
                </a:ext>
              </a:extLst>
            </p:cNvPr>
            <p:cNvSpPr txBox="1"/>
            <p:nvPr/>
          </p:nvSpPr>
          <p:spPr>
            <a:xfrm>
              <a:off x="4145682" y="2658461"/>
              <a:ext cx="573542"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p=0.0168</a:t>
              </a:r>
              <a:endParaRPr lang="ko-KR" altLang="en-US" sz="500" dirty="0">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8D1D9AA1-CE1B-40BE-B191-996D5561FD2D}"/>
                </a:ext>
              </a:extLst>
            </p:cNvPr>
            <p:cNvSpPr txBox="1"/>
            <p:nvPr/>
          </p:nvSpPr>
          <p:spPr>
            <a:xfrm>
              <a:off x="4230871" y="2540772"/>
              <a:ext cx="573542"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 p=0.0008</a:t>
              </a:r>
              <a:endParaRPr lang="ko-KR" altLang="en-US" sz="500" dirty="0">
                <a:latin typeface="Arial" panose="020B0604020202020204" pitchFamily="34" charset="0"/>
                <a:cs typeface="Arial" panose="020B0604020202020204" pitchFamily="34" charset="0"/>
              </a:endParaRPr>
            </a:p>
          </p:txBody>
        </p:sp>
      </p:grpSp>
      <p:graphicFrame>
        <p:nvGraphicFramePr>
          <p:cNvPr id="8" name="개체 7">
            <a:extLst>
              <a:ext uri="{FF2B5EF4-FFF2-40B4-BE49-F238E27FC236}">
                <a16:creationId xmlns:a16="http://schemas.microsoft.com/office/drawing/2014/main" id="{82F4B78A-D61A-4C88-A249-C8BFB6AD35A7}"/>
              </a:ext>
            </a:extLst>
          </p:cNvPr>
          <p:cNvGraphicFramePr>
            <a:graphicFrameLocks noChangeAspect="1"/>
          </p:cNvGraphicFramePr>
          <p:nvPr>
            <p:extLst>
              <p:ext uri="{D42A27DB-BD31-4B8C-83A1-F6EECF244321}">
                <p14:modId xmlns:p14="http://schemas.microsoft.com/office/powerpoint/2010/main" val="829544810"/>
              </p:ext>
            </p:extLst>
          </p:nvPr>
        </p:nvGraphicFramePr>
        <p:xfrm>
          <a:off x="1478870" y="2857524"/>
          <a:ext cx="1792287" cy="1546225"/>
        </p:xfrm>
        <a:graphic>
          <a:graphicData uri="http://schemas.openxmlformats.org/presentationml/2006/ole">
            <mc:AlternateContent xmlns:mc="http://schemas.openxmlformats.org/markup-compatibility/2006">
              <mc:Choice xmlns:v="urn:schemas-microsoft-com:vml" Requires="v">
                <p:oleObj spid="_x0000_s7932" name="Prism 9" r:id="rId3" imgW="1791852" imgH="1546755" progId="Prism9.Document">
                  <p:embed/>
                </p:oleObj>
              </mc:Choice>
              <mc:Fallback>
                <p:oleObj name="Prism 9" r:id="rId3" imgW="1791852" imgH="1546755" progId="Prism9.Document">
                  <p:embed/>
                  <p:pic>
                    <p:nvPicPr>
                      <p:cNvPr id="0" name=""/>
                      <p:cNvPicPr/>
                      <p:nvPr/>
                    </p:nvPicPr>
                    <p:blipFill>
                      <a:blip r:embed="rId4"/>
                      <a:stretch>
                        <a:fillRect/>
                      </a:stretch>
                    </p:blipFill>
                    <p:spPr>
                      <a:xfrm>
                        <a:off x="1478870" y="2857524"/>
                        <a:ext cx="1792287" cy="1546225"/>
                      </a:xfrm>
                      <a:prstGeom prst="rect">
                        <a:avLst/>
                      </a:prstGeom>
                    </p:spPr>
                  </p:pic>
                </p:oleObj>
              </mc:Fallback>
            </mc:AlternateContent>
          </a:graphicData>
        </a:graphic>
      </p:graphicFrame>
      <p:graphicFrame>
        <p:nvGraphicFramePr>
          <p:cNvPr id="10" name="개체 9">
            <a:extLst>
              <a:ext uri="{FF2B5EF4-FFF2-40B4-BE49-F238E27FC236}">
                <a16:creationId xmlns:a16="http://schemas.microsoft.com/office/drawing/2014/main" id="{3E1D2D9C-BCB1-4776-B7E1-D98307C982BD}"/>
              </a:ext>
            </a:extLst>
          </p:cNvPr>
          <p:cNvGraphicFramePr>
            <a:graphicFrameLocks noChangeAspect="1"/>
          </p:cNvGraphicFramePr>
          <p:nvPr>
            <p:extLst>
              <p:ext uri="{D42A27DB-BD31-4B8C-83A1-F6EECF244321}">
                <p14:modId xmlns:p14="http://schemas.microsoft.com/office/powerpoint/2010/main" val="1205632363"/>
              </p:ext>
            </p:extLst>
          </p:nvPr>
        </p:nvGraphicFramePr>
        <p:xfrm>
          <a:off x="3614686" y="2857524"/>
          <a:ext cx="1830387" cy="1546225"/>
        </p:xfrm>
        <a:graphic>
          <a:graphicData uri="http://schemas.openxmlformats.org/presentationml/2006/ole">
            <mc:AlternateContent xmlns:mc="http://schemas.openxmlformats.org/markup-compatibility/2006">
              <mc:Choice xmlns:v="urn:schemas-microsoft-com:vml" Requires="v">
                <p:oleObj spid="_x0000_s7933" name="Prism 9" r:id="rId5" imgW="1830008" imgH="1546755" progId="Prism9.Document">
                  <p:embed/>
                </p:oleObj>
              </mc:Choice>
              <mc:Fallback>
                <p:oleObj name="Prism 9" r:id="rId5" imgW="1830008" imgH="1546755" progId="Prism9.Document">
                  <p:embed/>
                  <p:pic>
                    <p:nvPicPr>
                      <p:cNvPr id="0" name=""/>
                      <p:cNvPicPr/>
                      <p:nvPr/>
                    </p:nvPicPr>
                    <p:blipFill>
                      <a:blip r:embed="rId6"/>
                      <a:stretch>
                        <a:fillRect/>
                      </a:stretch>
                    </p:blipFill>
                    <p:spPr>
                      <a:xfrm>
                        <a:off x="3614686" y="2857524"/>
                        <a:ext cx="1830387" cy="1546225"/>
                      </a:xfrm>
                      <a:prstGeom prst="rect">
                        <a:avLst/>
                      </a:prstGeom>
                    </p:spPr>
                  </p:pic>
                </p:oleObj>
              </mc:Fallback>
            </mc:AlternateContent>
          </a:graphicData>
        </a:graphic>
      </p:graphicFrame>
    </p:spTree>
    <p:extLst>
      <p:ext uri="{BB962C8B-B14F-4D97-AF65-F5344CB8AC3E}">
        <p14:creationId xmlns:p14="http://schemas.microsoft.com/office/powerpoint/2010/main" val="423545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개체 3">
            <a:extLst>
              <a:ext uri="{FF2B5EF4-FFF2-40B4-BE49-F238E27FC236}">
                <a16:creationId xmlns:a16="http://schemas.microsoft.com/office/drawing/2014/main" id="{4E9E0035-DC7C-4931-9D9D-785DA4CEBACC}"/>
              </a:ext>
            </a:extLst>
          </p:cNvPr>
          <p:cNvGraphicFramePr>
            <a:graphicFrameLocks noChangeAspect="1"/>
          </p:cNvGraphicFramePr>
          <p:nvPr>
            <p:extLst>
              <p:ext uri="{D42A27DB-BD31-4B8C-83A1-F6EECF244321}">
                <p14:modId xmlns:p14="http://schemas.microsoft.com/office/powerpoint/2010/main" val="287956356"/>
              </p:ext>
            </p:extLst>
          </p:nvPr>
        </p:nvGraphicFramePr>
        <p:xfrm>
          <a:off x="4159158" y="1313381"/>
          <a:ext cx="1901825" cy="1555750"/>
        </p:xfrm>
        <a:graphic>
          <a:graphicData uri="http://schemas.openxmlformats.org/presentationml/2006/ole">
            <mc:AlternateContent xmlns:mc="http://schemas.openxmlformats.org/markup-compatibility/2006">
              <mc:Choice xmlns:v="urn:schemas-microsoft-com:vml" Requires="v">
                <p:oleObj spid="_x0000_s8942" name="Prism 9" r:id="rId3" imgW="1902597" imgH="1555145" progId="Prism9.Document">
                  <p:embed/>
                </p:oleObj>
              </mc:Choice>
              <mc:Fallback>
                <p:oleObj name="Prism 9" r:id="rId3" imgW="1902597" imgH="1555145" progId="Prism9.Document">
                  <p:embed/>
                  <p:pic>
                    <p:nvPicPr>
                      <p:cNvPr id="0" name=""/>
                      <p:cNvPicPr/>
                      <p:nvPr/>
                    </p:nvPicPr>
                    <p:blipFill>
                      <a:blip r:embed="rId4"/>
                      <a:stretch>
                        <a:fillRect/>
                      </a:stretch>
                    </p:blipFill>
                    <p:spPr>
                      <a:xfrm>
                        <a:off x="4159158" y="1313381"/>
                        <a:ext cx="1901825" cy="1555750"/>
                      </a:xfrm>
                      <a:prstGeom prst="rect">
                        <a:avLst/>
                      </a:prstGeom>
                    </p:spPr>
                  </p:pic>
                </p:oleObj>
              </mc:Fallback>
            </mc:AlternateContent>
          </a:graphicData>
        </a:graphic>
      </p:graphicFrame>
      <p:graphicFrame>
        <p:nvGraphicFramePr>
          <p:cNvPr id="7" name="개체 6">
            <a:extLst>
              <a:ext uri="{FF2B5EF4-FFF2-40B4-BE49-F238E27FC236}">
                <a16:creationId xmlns:a16="http://schemas.microsoft.com/office/drawing/2014/main" id="{122FD4BA-21A2-41CE-A283-E4F3FE82F4B7}"/>
              </a:ext>
            </a:extLst>
          </p:cNvPr>
          <p:cNvGraphicFramePr>
            <a:graphicFrameLocks noChangeAspect="1"/>
          </p:cNvGraphicFramePr>
          <p:nvPr>
            <p:extLst>
              <p:ext uri="{D42A27DB-BD31-4B8C-83A1-F6EECF244321}">
                <p14:modId xmlns:p14="http://schemas.microsoft.com/office/powerpoint/2010/main" val="3613843022"/>
              </p:ext>
            </p:extLst>
          </p:nvPr>
        </p:nvGraphicFramePr>
        <p:xfrm>
          <a:off x="332656" y="1295026"/>
          <a:ext cx="3201987" cy="1555750"/>
        </p:xfrm>
        <a:graphic>
          <a:graphicData uri="http://schemas.openxmlformats.org/presentationml/2006/ole">
            <mc:AlternateContent xmlns:mc="http://schemas.openxmlformats.org/markup-compatibility/2006">
              <mc:Choice xmlns:v="urn:schemas-microsoft-com:vml" Requires="v">
                <p:oleObj spid="_x0000_s8943" name="Prism 9" r:id="rId5" imgW="3201606" imgH="1555145" progId="Prism9.Document">
                  <p:embed/>
                </p:oleObj>
              </mc:Choice>
              <mc:Fallback>
                <p:oleObj name="Prism 9" r:id="rId5" imgW="3201606" imgH="1555145" progId="Prism9.Document">
                  <p:embed/>
                  <p:pic>
                    <p:nvPicPr>
                      <p:cNvPr id="0" name=""/>
                      <p:cNvPicPr/>
                      <p:nvPr/>
                    </p:nvPicPr>
                    <p:blipFill>
                      <a:blip r:embed="rId6"/>
                      <a:stretch>
                        <a:fillRect/>
                      </a:stretch>
                    </p:blipFill>
                    <p:spPr>
                      <a:xfrm>
                        <a:off x="332656" y="1295026"/>
                        <a:ext cx="3201987" cy="1555750"/>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EDB8A1FE-7799-4019-83BD-A3F1692320AD}"/>
              </a:ext>
            </a:extLst>
          </p:cNvPr>
          <p:cNvSpPr txBox="1"/>
          <p:nvPr/>
        </p:nvSpPr>
        <p:spPr>
          <a:xfrm>
            <a:off x="487812" y="6393160"/>
            <a:ext cx="5871710" cy="2308324"/>
          </a:xfrm>
          <a:prstGeom prst="rect">
            <a:avLst/>
          </a:prstGeom>
          <a:noFill/>
        </p:spPr>
        <p:txBody>
          <a:bodyPr wrap="square" rtlCol="0">
            <a:spAutoFit/>
          </a:bodyPr>
          <a:lstStyle/>
          <a:p>
            <a:pPr algn="just" latinLnBrk="0"/>
            <a:r>
              <a:rPr lang="en-US" altLang="ko-KR" sz="900" b="1" dirty="0">
                <a:latin typeface="Arial" panose="020B0604020202020204" pitchFamily="34" charset="0"/>
                <a:cs typeface="Arial" panose="020B0604020202020204" pitchFamily="34" charset="0"/>
              </a:rPr>
              <a:t>Supplementary Figure 9. Mast4 regulates Sox9 binding to </a:t>
            </a:r>
            <a:r>
              <a:rPr lang="en-US" altLang="ko-KR" sz="900" b="1" i="1" dirty="0">
                <a:latin typeface="Arial" panose="020B0604020202020204" pitchFamily="34" charset="0"/>
                <a:cs typeface="Arial" panose="020B0604020202020204" pitchFamily="34" charset="0"/>
              </a:rPr>
              <a:t>Col2a1</a:t>
            </a:r>
            <a:r>
              <a:rPr lang="en-US" altLang="ko-KR" sz="900" b="1" dirty="0">
                <a:latin typeface="Arial" panose="020B0604020202020204" pitchFamily="34" charset="0"/>
                <a:cs typeface="Arial" panose="020B0604020202020204" pitchFamily="34" charset="0"/>
              </a:rPr>
              <a:t> and Sox9 stability.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The indicated C3H10T1/2 cells were differentiated into chondrocytes for 6 days, followed by Sox9 ChIP on the </a:t>
            </a:r>
            <a:r>
              <a:rPr lang="en-US" altLang="ko-KR" sz="900" i="1" dirty="0">
                <a:latin typeface="Arial" panose="020B0604020202020204" pitchFamily="34" charset="0"/>
                <a:cs typeface="Arial" panose="020B0604020202020204" pitchFamily="34" charset="0"/>
              </a:rPr>
              <a:t>Col2a1</a:t>
            </a:r>
            <a:r>
              <a:rPr lang="en-US" altLang="ko-KR" sz="900" dirty="0">
                <a:latin typeface="Arial" panose="020B0604020202020204" pitchFamily="34" charset="0"/>
                <a:cs typeface="Arial" panose="020B0604020202020204" pitchFamily="34" charset="0"/>
              </a:rPr>
              <a:t> gene.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4xCol2a1-luc was transiently overexpressed in LPCX control and Mast4 PDZ-overexpressing C3H10T1/2 cells, followed by TGF-</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1 treatment (3 ng/ml for 24h). (</a:t>
            </a:r>
            <a:r>
              <a:rPr lang="en-US" altLang="ko-KR" sz="900" b="1" dirty="0">
                <a:latin typeface="Arial" panose="020B0604020202020204" pitchFamily="34" charset="0"/>
                <a:cs typeface="Arial" panose="020B0604020202020204" pitchFamily="34" charset="0"/>
              </a:rPr>
              <a:t>a</a:t>
            </a:r>
            <a:r>
              <a:rPr lang="en-US" altLang="ko-KR" sz="900" dirty="0">
                <a:latin typeface="Arial" panose="020B0604020202020204" pitchFamily="34" charset="0"/>
                <a:cs typeface="Arial" panose="020B0604020202020204" pitchFamily="34" charset="0"/>
              </a:rPr>
              <a:t> and </a:t>
            </a:r>
            <a:r>
              <a:rPr lang="en-US" altLang="ko-KR" sz="900" b="1" dirty="0">
                <a:latin typeface="Arial" panose="020B0604020202020204" pitchFamily="34" charset="0"/>
                <a:cs typeface="Arial" panose="020B0604020202020204" pitchFamily="34" charset="0"/>
              </a:rPr>
              <a:t>b</a:t>
            </a:r>
            <a:r>
              <a:rPr lang="en-US" altLang="ko-KR" sz="900" dirty="0">
                <a:latin typeface="Arial" panose="020B0604020202020204" pitchFamily="34" charset="0"/>
                <a:cs typeface="Arial" panose="020B0604020202020204" pitchFamily="34" charset="0"/>
              </a:rPr>
              <a:t>) The</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values</a:t>
            </a:r>
            <a:r>
              <a:rPr lang="ko-KR" altLang="en-US" sz="900" dirty="0">
                <a:latin typeface="Arial" panose="020B0604020202020204" pitchFamily="34" charset="0"/>
                <a:cs typeface="Arial" panose="020B0604020202020204" pitchFamily="34" charset="0"/>
              </a:rPr>
              <a:t> </a:t>
            </a:r>
            <a:r>
              <a:rPr lang="en-US" altLang="ko-KR" sz="900" dirty="0">
                <a:latin typeface="Arial" panose="020B0604020202020204" pitchFamily="34" charset="0"/>
                <a:cs typeface="Arial" panose="020B0604020202020204" pitchFamily="34" charset="0"/>
              </a:rPr>
              <a:t>(mean ± SD) were taken from one representative experiment among three independent experiments, each performed in triplicate (n=3). </a:t>
            </a:r>
            <a:r>
              <a:rPr lang="en-US" altLang="ko-KR" sz="900" dirty="0">
                <a:solidFill>
                  <a:srgbClr val="000000"/>
                </a:solidFill>
                <a:latin typeface="Arial" panose="020B0604020202020204" pitchFamily="34" charset="0"/>
                <a:ea typeface="Apple SD Gothic Neo"/>
                <a:cs typeface="Arial" panose="020B0604020202020204" pitchFamily="34" charset="0"/>
              </a:rPr>
              <a:t>Unpaired two-tailed Student’s t test was conducted for all statistical analyses</a:t>
            </a:r>
            <a:r>
              <a:rPr lang="en-US" altLang="ko-KR" sz="900" dirty="0">
                <a:latin typeface="Arial" panose="020B0604020202020204" pitchFamily="34" charset="0"/>
                <a:cs typeface="Arial" panose="020B0604020202020204" pitchFamily="34" charset="0"/>
              </a:rPr>
              <a:t>. P values versus WT. Source data are provided as a Source Data file. (</a:t>
            </a:r>
            <a:r>
              <a:rPr lang="en-US" altLang="ko-KR" sz="900" b="1" dirty="0">
                <a:latin typeface="Arial" panose="020B0604020202020204" pitchFamily="34" charset="0"/>
                <a:cs typeface="Arial" panose="020B0604020202020204" pitchFamily="34" charset="0"/>
              </a:rPr>
              <a:t>c</a:t>
            </a:r>
            <a:r>
              <a:rPr lang="en-US" altLang="ko-KR" sz="900" dirty="0">
                <a:latin typeface="Arial" panose="020B0604020202020204" pitchFamily="34" charset="0"/>
                <a:cs typeface="Arial" panose="020B0604020202020204" pitchFamily="34" charset="0"/>
              </a:rPr>
              <a:t>) Full-length (HA-Mast4-FULL) and truncated Mast4 (HA-Mast4-PDZ) together with siMAST4 (50 pmol) that targets exogenous Mast4 (human) were co-transfected with Myc-Sox9 into C3H10T1/2 cells. Due to inefficient detection of full length Mast4 with HA antibody, Mast4 antibody which recognizes the C-terminus was used. (</a:t>
            </a:r>
            <a:r>
              <a:rPr lang="en-US" altLang="ko-KR" sz="900" b="1" dirty="0">
                <a:latin typeface="Arial" panose="020B0604020202020204" pitchFamily="34" charset="0"/>
                <a:cs typeface="Arial" panose="020B0604020202020204" pitchFamily="34" charset="0"/>
              </a:rPr>
              <a:t>d</a:t>
            </a:r>
            <a:r>
              <a:rPr lang="en-US" altLang="ko-KR" sz="900" dirty="0">
                <a:latin typeface="Arial" panose="020B0604020202020204" pitchFamily="34" charset="0"/>
                <a:cs typeface="Arial" panose="020B0604020202020204" pitchFamily="34" charset="0"/>
              </a:rPr>
              <a:t>) </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The indicated C3H10T1/2 cells were differentiated to chondrocytes for 6 days, followed by MG-132 (10 </a:t>
            </a:r>
            <a:r>
              <a:rPr lang="en-US" altLang="x-none" sz="900" dirty="0">
                <a:solidFill>
                  <a:srgbClr val="000000"/>
                </a:solidFill>
                <a:latin typeface="Symbol" pitchFamily="2" charset="2"/>
                <a:ea typeface="맑은 고딕" panose="020B0503020000020004" pitchFamily="34" charset="-127"/>
                <a:cs typeface="Arial" panose="020B0604020202020204" pitchFamily="34" charset="0"/>
              </a:rPr>
              <a:t>m</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M for 6h) treatment. Endogenous Sox9 was immunoprecipitated, and the complexes were analyzed by western blot using phospho-serine and Sox9 antibodies. </a:t>
            </a:r>
            <a:r>
              <a:rPr lang="en-US" altLang="ko-KR" sz="900" dirty="0">
                <a:latin typeface="Arial" panose="020B0604020202020204" pitchFamily="34" charset="0"/>
                <a:cs typeface="Arial" panose="020B0604020202020204" pitchFamily="34" charset="0"/>
              </a:rPr>
              <a:t>(</a:t>
            </a:r>
            <a:r>
              <a:rPr lang="en-US" altLang="ko-KR" sz="900" b="1" dirty="0">
                <a:latin typeface="Arial" panose="020B0604020202020204" pitchFamily="34" charset="0"/>
                <a:cs typeface="Arial" panose="020B0604020202020204" pitchFamily="34" charset="0"/>
              </a:rPr>
              <a:t>e</a:t>
            </a:r>
            <a:r>
              <a:rPr lang="en-US" altLang="ko-KR" sz="900" dirty="0">
                <a:latin typeface="Arial" panose="020B0604020202020204" pitchFamily="34" charset="0"/>
                <a:cs typeface="Arial" panose="020B0604020202020204" pitchFamily="34" charset="0"/>
              </a:rPr>
              <a:t>) Myc-</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Sox9 and Mast4-PDZ constructs were transfected to C3H10T1/2 cells, followed by MG-132 (10 </a:t>
            </a:r>
            <a:r>
              <a:rPr lang="en-US" altLang="x-none" sz="900" dirty="0">
                <a:solidFill>
                  <a:srgbClr val="000000"/>
                </a:solidFill>
                <a:latin typeface="Symbol" pitchFamily="2" charset="2"/>
                <a:ea typeface="맑은 고딕" panose="020B0503020000020004" pitchFamily="34" charset="-127"/>
                <a:cs typeface="Arial" panose="020B0604020202020204" pitchFamily="34" charset="0"/>
              </a:rPr>
              <a:t>m</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M for 6h) treatment. (</a:t>
            </a:r>
            <a:r>
              <a:rPr lang="en-US" altLang="x-none" sz="900" b="1" dirty="0">
                <a:solidFill>
                  <a:srgbClr val="000000"/>
                </a:solidFill>
                <a:latin typeface="Arial" panose="020B0604020202020204" pitchFamily="34" charset="0"/>
                <a:ea typeface="맑은 고딕" panose="020B0503020000020004" pitchFamily="34" charset="-127"/>
                <a:cs typeface="Arial" panose="020B0604020202020204" pitchFamily="34" charset="0"/>
              </a:rPr>
              <a:t>c</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a:t>
            </a:r>
            <a:r>
              <a:rPr lang="en-US" altLang="x-none" sz="900" b="1" dirty="0">
                <a:solidFill>
                  <a:srgbClr val="000000"/>
                </a:solidFill>
                <a:latin typeface="Arial" panose="020B0604020202020204" pitchFamily="34" charset="0"/>
                <a:ea typeface="맑은 고딕" panose="020B0503020000020004" pitchFamily="34" charset="-127"/>
                <a:cs typeface="Arial" panose="020B0604020202020204" pitchFamily="34" charset="0"/>
              </a:rPr>
              <a:t>e</a:t>
            </a:r>
            <a:r>
              <a:rPr lang="en-US" altLang="x-none" sz="900" dirty="0">
                <a:solidFill>
                  <a:srgbClr val="000000"/>
                </a:solidFill>
                <a:latin typeface="Arial" panose="020B0604020202020204" pitchFamily="34" charset="0"/>
                <a:ea typeface="맑은 고딕" panose="020B0503020000020004" pitchFamily="34" charset="-127"/>
                <a:cs typeface="Arial" panose="020B0604020202020204" pitchFamily="34" charset="0"/>
              </a:rPr>
              <a:t>) </a:t>
            </a:r>
            <a:r>
              <a:rPr lang="en-US" altLang="ko-KR" sz="900" dirty="0">
                <a:latin typeface="Arial" panose="020B0604020202020204" pitchFamily="34" charset="0"/>
                <a:cs typeface="Arial" panose="020B0604020202020204" pitchFamily="34" charset="0"/>
              </a:rPr>
              <a:t>Band intensities representing Myc-Sox9 or serine-phosphorylated Sox9 expression level were converted by densitometry using ImageJ software into the ratio of Myc-Sox9 or pSerine to </a:t>
            </a:r>
            <a:r>
              <a:rPr lang="en-US" altLang="ko-KR" sz="900" dirty="0">
                <a:latin typeface="Symbol" panose="05050102010706020507" pitchFamily="18" charset="2"/>
                <a:cs typeface="Arial" panose="020B0604020202020204" pitchFamily="34" charset="0"/>
              </a:rPr>
              <a:t>b</a:t>
            </a:r>
            <a:r>
              <a:rPr lang="en-US" altLang="ko-KR" sz="900" dirty="0">
                <a:latin typeface="Arial" panose="020B0604020202020204" pitchFamily="34" charset="0"/>
                <a:cs typeface="Arial" panose="020B0604020202020204" pitchFamily="34" charset="0"/>
              </a:rPr>
              <a:t>-actin or Sox9 in the immunoprecipitates. </a:t>
            </a:r>
            <a:r>
              <a:rPr lang="en-US" altLang="ko-KR" sz="900" dirty="0">
                <a:solidFill>
                  <a:srgbClr val="000000"/>
                </a:solidFill>
                <a:latin typeface="Arial" panose="020B0604020202020204" pitchFamily="34" charset="0"/>
                <a:cs typeface="Arial" panose="020B0604020202020204" pitchFamily="34" charset="0"/>
              </a:rPr>
              <a:t>The representative result were obtained from at least three separate experiments. </a:t>
            </a:r>
            <a:endParaRPr lang="ko-KR" altLang="ko-KR" sz="900" b="1" dirty="0">
              <a:latin typeface="Arial" panose="020B060402020202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C8018649-79CE-47FD-8730-6619D110325F}"/>
              </a:ext>
            </a:extLst>
          </p:cNvPr>
          <p:cNvSpPr txBox="1"/>
          <p:nvPr/>
        </p:nvSpPr>
        <p:spPr>
          <a:xfrm>
            <a:off x="334459" y="1175602"/>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a</a:t>
            </a:r>
            <a:endParaRPr lang="ko-KR" altLang="en-US" sz="952" b="1" dirty="0">
              <a:latin typeface="Arial" panose="020B0604020202020204" pitchFamily="34" charset="0"/>
              <a:cs typeface="Arial" panose="020B0604020202020204" pitchFamily="34" charset="0"/>
            </a:endParaRPr>
          </a:p>
        </p:txBody>
      </p:sp>
      <p:sp>
        <p:nvSpPr>
          <p:cNvPr id="93" name="TextBox 92">
            <a:extLst>
              <a:ext uri="{FF2B5EF4-FFF2-40B4-BE49-F238E27FC236}">
                <a16:creationId xmlns:a16="http://schemas.microsoft.com/office/drawing/2014/main" id="{A875C2EC-C0B1-4D7C-A2CB-1BB1166E8DB4}"/>
              </a:ext>
            </a:extLst>
          </p:cNvPr>
          <p:cNvSpPr txBox="1"/>
          <p:nvPr/>
        </p:nvSpPr>
        <p:spPr>
          <a:xfrm>
            <a:off x="4018117" y="117560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b</a:t>
            </a:r>
            <a:endParaRPr lang="ko-KR" altLang="en-US" sz="952"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725D2C81-99B1-40F9-B9E6-9F9BF8A7EC59}"/>
              </a:ext>
            </a:extLst>
          </p:cNvPr>
          <p:cNvSpPr txBox="1"/>
          <p:nvPr/>
        </p:nvSpPr>
        <p:spPr>
          <a:xfrm>
            <a:off x="323052" y="3073893"/>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c</a:t>
            </a:r>
            <a:endParaRPr lang="ko-KR" altLang="en-US" sz="952" b="1"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id="{BB243EFF-6527-471E-A5D0-212F9A335384}"/>
              </a:ext>
            </a:extLst>
          </p:cNvPr>
          <p:cNvSpPr txBox="1"/>
          <p:nvPr/>
        </p:nvSpPr>
        <p:spPr>
          <a:xfrm>
            <a:off x="4937092" y="3078347"/>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e</a:t>
            </a:r>
            <a:endParaRPr lang="ko-KR" altLang="en-US" sz="952" b="1" dirty="0">
              <a:latin typeface="Arial" panose="020B0604020202020204" pitchFamily="34" charset="0"/>
              <a:cs typeface="Arial" panose="020B0604020202020204" pitchFamily="34" charset="0"/>
            </a:endParaRPr>
          </a:p>
        </p:txBody>
      </p:sp>
      <p:pic>
        <p:nvPicPr>
          <p:cNvPr id="125" name="Picture 2">
            <a:extLst>
              <a:ext uri="{FF2B5EF4-FFF2-40B4-BE49-F238E27FC236}">
                <a16:creationId xmlns:a16="http://schemas.microsoft.com/office/drawing/2014/main" id="{E58CF1F0-9928-4895-BB2D-A19068339FAC}"/>
              </a:ext>
            </a:extLst>
          </p:cNvPr>
          <p:cNvPicPr preferRelativeResize="0">
            <a:picLocks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214502" y="4433279"/>
            <a:ext cx="822013" cy="1819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6" name="그림 125">
            <a:extLst>
              <a:ext uri="{FF2B5EF4-FFF2-40B4-BE49-F238E27FC236}">
                <a16:creationId xmlns:a16="http://schemas.microsoft.com/office/drawing/2014/main" id="{5F2C84E5-370E-4880-9393-B4713A2D664C}"/>
              </a:ext>
            </a:extLst>
          </p:cNvPr>
          <p:cNvPicPr preferRelativeResize="0">
            <a:picLocks/>
          </p:cNvPicPr>
          <p:nvPr/>
        </p:nvPicPr>
        <p:blipFill rotWithShape="1">
          <a:blip r:embed="rId8">
            <a:extLst>
              <a:ext uri="{28A0092B-C50C-407E-A947-70E740481C1C}">
                <a14:useLocalDpi xmlns:a14="http://schemas.microsoft.com/office/drawing/2010/main"/>
              </a:ext>
            </a:extLst>
          </a:blip>
          <a:srcRect/>
          <a:stretch/>
        </p:blipFill>
        <p:spPr>
          <a:xfrm>
            <a:off x="5210935" y="4223658"/>
            <a:ext cx="822013" cy="181963"/>
          </a:xfrm>
          <a:prstGeom prst="rect">
            <a:avLst/>
          </a:prstGeom>
          <a:ln>
            <a:solidFill>
              <a:schemeClr val="tx1"/>
            </a:solidFill>
          </a:ln>
        </p:spPr>
      </p:pic>
      <p:pic>
        <p:nvPicPr>
          <p:cNvPr id="127" name="그림 126">
            <a:extLst>
              <a:ext uri="{FF2B5EF4-FFF2-40B4-BE49-F238E27FC236}">
                <a16:creationId xmlns:a16="http://schemas.microsoft.com/office/drawing/2014/main" id="{5C612120-2D22-4BE3-B7EF-ACD4793872E8}"/>
              </a:ext>
            </a:extLst>
          </p:cNvPr>
          <p:cNvPicPr preferRelativeResize="0">
            <a:picLocks/>
          </p:cNvPicPr>
          <p:nvPr/>
        </p:nvPicPr>
        <p:blipFill rotWithShape="1">
          <a:blip r:embed="rId9">
            <a:extLst>
              <a:ext uri="{28A0092B-C50C-407E-A947-70E740481C1C}">
                <a14:useLocalDpi xmlns:a14="http://schemas.microsoft.com/office/drawing/2010/main"/>
              </a:ext>
            </a:extLst>
          </a:blip>
          <a:srcRect/>
          <a:stretch/>
        </p:blipFill>
        <p:spPr>
          <a:xfrm>
            <a:off x="5214502" y="4009977"/>
            <a:ext cx="822013" cy="181963"/>
          </a:xfrm>
          <a:prstGeom prst="rect">
            <a:avLst/>
          </a:prstGeom>
          <a:ln>
            <a:solidFill>
              <a:schemeClr val="tx1"/>
            </a:solidFill>
          </a:ln>
        </p:spPr>
      </p:pic>
      <p:sp>
        <p:nvSpPr>
          <p:cNvPr id="128" name="TextBox 127">
            <a:extLst>
              <a:ext uri="{FF2B5EF4-FFF2-40B4-BE49-F238E27FC236}">
                <a16:creationId xmlns:a16="http://schemas.microsoft.com/office/drawing/2014/main" id="{CE10F36F-2C44-4BE2-A8EB-E29A8B9FFDF4}"/>
              </a:ext>
            </a:extLst>
          </p:cNvPr>
          <p:cNvSpPr txBox="1"/>
          <p:nvPr/>
        </p:nvSpPr>
        <p:spPr>
          <a:xfrm>
            <a:off x="6004159" y="4217368"/>
            <a:ext cx="395048"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HA</a:t>
            </a:r>
            <a:endParaRPr lang="ko-KR" altLang="en-US" sz="700" dirty="0">
              <a:latin typeface="Arial" panose="020B0604020202020204" pitchFamily="34" charset="0"/>
              <a:cs typeface="Arial" panose="020B0604020202020204" pitchFamily="34" charset="0"/>
            </a:endParaRPr>
          </a:p>
        </p:txBody>
      </p:sp>
      <p:sp>
        <p:nvSpPr>
          <p:cNvPr id="129" name="TextBox 128">
            <a:extLst>
              <a:ext uri="{FF2B5EF4-FFF2-40B4-BE49-F238E27FC236}">
                <a16:creationId xmlns:a16="http://schemas.microsoft.com/office/drawing/2014/main" id="{4CBEEB2B-A4A8-40B8-9E99-2BA169BFCA55}"/>
              </a:ext>
            </a:extLst>
          </p:cNvPr>
          <p:cNvSpPr txBox="1"/>
          <p:nvPr/>
        </p:nvSpPr>
        <p:spPr>
          <a:xfrm>
            <a:off x="6007725" y="4003730"/>
            <a:ext cx="395048"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Myc</a:t>
            </a:r>
            <a:endParaRPr lang="ko-KR" altLang="en-US" sz="700" dirty="0">
              <a:latin typeface="Arial" panose="020B0604020202020204" pitchFamily="34" charset="0"/>
              <a:cs typeface="Arial" panose="020B0604020202020204" pitchFamily="34" charset="0"/>
            </a:endParaRPr>
          </a:p>
        </p:txBody>
      </p:sp>
      <p:sp>
        <p:nvSpPr>
          <p:cNvPr id="130" name="TextBox 129">
            <a:extLst>
              <a:ext uri="{FF2B5EF4-FFF2-40B4-BE49-F238E27FC236}">
                <a16:creationId xmlns:a16="http://schemas.microsoft.com/office/drawing/2014/main" id="{61089E1F-4D4C-410D-BFC9-4773212D630C}"/>
              </a:ext>
            </a:extLst>
          </p:cNvPr>
          <p:cNvSpPr txBox="1"/>
          <p:nvPr/>
        </p:nvSpPr>
        <p:spPr>
          <a:xfrm>
            <a:off x="6007725" y="4427359"/>
            <a:ext cx="712561"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β-actin</a:t>
            </a:r>
            <a:endParaRPr lang="ko-KR" altLang="en-US" sz="700" dirty="0">
              <a:latin typeface="Arial" panose="020B0604020202020204" pitchFamily="34" charset="0"/>
              <a:cs typeface="Arial" panose="020B0604020202020204" pitchFamily="34" charset="0"/>
            </a:endParaRPr>
          </a:p>
        </p:txBody>
      </p:sp>
      <p:sp>
        <p:nvSpPr>
          <p:cNvPr id="131" name="TextBox 130">
            <a:extLst>
              <a:ext uri="{FF2B5EF4-FFF2-40B4-BE49-F238E27FC236}">
                <a16:creationId xmlns:a16="http://schemas.microsoft.com/office/drawing/2014/main" id="{0EBBEDF4-C5A1-4DE0-94DF-5EE49B535CC2}"/>
              </a:ext>
            </a:extLst>
          </p:cNvPr>
          <p:cNvSpPr txBox="1"/>
          <p:nvPr/>
        </p:nvSpPr>
        <p:spPr>
          <a:xfrm>
            <a:off x="5647278" y="3677748"/>
            <a:ext cx="210314"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2" name="TextBox 131">
            <a:extLst>
              <a:ext uri="{FF2B5EF4-FFF2-40B4-BE49-F238E27FC236}">
                <a16:creationId xmlns:a16="http://schemas.microsoft.com/office/drawing/2014/main" id="{A6EE16F7-5C42-4031-9271-7CE8E9E1E7DB}"/>
              </a:ext>
            </a:extLst>
          </p:cNvPr>
          <p:cNvSpPr txBox="1"/>
          <p:nvPr/>
        </p:nvSpPr>
        <p:spPr>
          <a:xfrm>
            <a:off x="5211859" y="3677748"/>
            <a:ext cx="210314"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3" name="TextBox 132">
            <a:extLst>
              <a:ext uri="{FF2B5EF4-FFF2-40B4-BE49-F238E27FC236}">
                <a16:creationId xmlns:a16="http://schemas.microsoft.com/office/drawing/2014/main" id="{4E7840B1-564D-487E-B431-8F4F353E9EE9}"/>
              </a:ext>
            </a:extLst>
          </p:cNvPr>
          <p:cNvSpPr txBox="1"/>
          <p:nvPr/>
        </p:nvSpPr>
        <p:spPr>
          <a:xfrm>
            <a:off x="6010256" y="3530787"/>
            <a:ext cx="728377"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Myc-Sox9</a:t>
            </a:r>
            <a:endParaRPr lang="ko-KR" altLang="en-US" sz="700" dirty="0">
              <a:latin typeface="Arial" panose="020B0604020202020204" pitchFamily="34" charset="0"/>
              <a:cs typeface="Arial" panose="020B0604020202020204" pitchFamily="34" charset="0"/>
            </a:endParaRPr>
          </a:p>
        </p:txBody>
      </p:sp>
      <p:sp>
        <p:nvSpPr>
          <p:cNvPr id="134" name="TextBox 133">
            <a:extLst>
              <a:ext uri="{FF2B5EF4-FFF2-40B4-BE49-F238E27FC236}">
                <a16:creationId xmlns:a16="http://schemas.microsoft.com/office/drawing/2014/main" id="{A4467FFA-54C8-4D8A-9BD0-CE4FD0390560}"/>
              </a:ext>
            </a:extLst>
          </p:cNvPr>
          <p:cNvSpPr txBox="1"/>
          <p:nvPr/>
        </p:nvSpPr>
        <p:spPr>
          <a:xfrm>
            <a:off x="5195076" y="3553459"/>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5" name="TextBox 134">
            <a:extLst>
              <a:ext uri="{FF2B5EF4-FFF2-40B4-BE49-F238E27FC236}">
                <a16:creationId xmlns:a16="http://schemas.microsoft.com/office/drawing/2014/main" id="{D1F29C96-F194-4153-B4F7-1C5AB129F3E7}"/>
              </a:ext>
            </a:extLst>
          </p:cNvPr>
          <p:cNvSpPr txBox="1"/>
          <p:nvPr/>
        </p:nvSpPr>
        <p:spPr>
          <a:xfrm>
            <a:off x="5862653" y="3554286"/>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6" name="TextBox 135">
            <a:extLst>
              <a:ext uri="{FF2B5EF4-FFF2-40B4-BE49-F238E27FC236}">
                <a16:creationId xmlns:a16="http://schemas.microsoft.com/office/drawing/2014/main" id="{1B038F2B-DBAA-4136-979D-558EB35478FB}"/>
              </a:ext>
            </a:extLst>
          </p:cNvPr>
          <p:cNvSpPr txBox="1"/>
          <p:nvPr/>
        </p:nvSpPr>
        <p:spPr>
          <a:xfrm>
            <a:off x="5414182" y="3549319"/>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7" name="TextBox 136">
            <a:extLst>
              <a:ext uri="{FF2B5EF4-FFF2-40B4-BE49-F238E27FC236}">
                <a16:creationId xmlns:a16="http://schemas.microsoft.com/office/drawing/2014/main" id="{75CB0926-053E-47E9-9BBA-6A0B68230E7B}"/>
              </a:ext>
            </a:extLst>
          </p:cNvPr>
          <p:cNvSpPr txBox="1"/>
          <p:nvPr/>
        </p:nvSpPr>
        <p:spPr>
          <a:xfrm>
            <a:off x="5633289" y="3550147"/>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id="{7C3E37CD-E570-4D5F-84D9-19F452FB79F8}"/>
              </a:ext>
            </a:extLst>
          </p:cNvPr>
          <p:cNvSpPr txBox="1"/>
          <p:nvPr/>
        </p:nvSpPr>
        <p:spPr>
          <a:xfrm>
            <a:off x="6010257" y="3825152"/>
            <a:ext cx="636380"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MG-132</a:t>
            </a:r>
            <a:endParaRPr lang="ko-KR" altLang="en-US" sz="700" dirty="0">
              <a:latin typeface="Arial" panose="020B0604020202020204" pitchFamily="34" charset="0"/>
              <a:cs typeface="Arial" panose="020B0604020202020204" pitchFamily="34" charset="0"/>
            </a:endParaRPr>
          </a:p>
        </p:txBody>
      </p:sp>
      <p:sp>
        <p:nvSpPr>
          <p:cNvPr id="139" name="TextBox 138">
            <a:extLst>
              <a:ext uri="{FF2B5EF4-FFF2-40B4-BE49-F238E27FC236}">
                <a16:creationId xmlns:a16="http://schemas.microsoft.com/office/drawing/2014/main" id="{CE0F4132-4F80-43DB-AE21-EB0A5C768865}"/>
              </a:ext>
            </a:extLst>
          </p:cNvPr>
          <p:cNvSpPr txBox="1"/>
          <p:nvPr/>
        </p:nvSpPr>
        <p:spPr>
          <a:xfrm>
            <a:off x="5430031" y="3812955"/>
            <a:ext cx="210314"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0" name="TextBox 139">
            <a:extLst>
              <a:ext uri="{FF2B5EF4-FFF2-40B4-BE49-F238E27FC236}">
                <a16:creationId xmlns:a16="http://schemas.microsoft.com/office/drawing/2014/main" id="{230CBB39-3E29-422A-9449-3ECF233D4F12}"/>
              </a:ext>
            </a:extLst>
          </p:cNvPr>
          <p:cNvSpPr txBox="1"/>
          <p:nvPr/>
        </p:nvSpPr>
        <p:spPr>
          <a:xfrm>
            <a:off x="5211859" y="3812955"/>
            <a:ext cx="210314"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1" name="TextBox 140">
            <a:extLst>
              <a:ext uri="{FF2B5EF4-FFF2-40B4-BE49-F238E27FC236}">
                <a16:creationId xmlns:a16="http://schemas.microsoft.com/office/drawing/2014/main" id="{11C13F21-A331-434E-8585-C64258E995EE}"/>
              </a:ext>
            </a:extLst>
          </p:cNvPr>
          <p:cNvSpPr txBox="1"/>
          <p:nvPr/>
        </p:nvSpPr>
        <p:spPr>
          <a:xfrm>
            <a:off x="5862653" y="3821327"/>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2" name="TextBox 141">
            <a:extLst>
              <a:ext uri="{FF2B5EF4-FFF2-40B4-BE49-F238E27FC236}">
                <a16:creationId xmlns:a16="http://schemas.microsoft.com/office/drawing/2014/main" id="{03BD7C3C-F2A9-478D-9474-9C8582988876}"/>
              </a:ext>
            </a:extLst>
          </p:cNvPr>
          <p:cNvSpPr txBox="1"/>
          <p:nvPr/>
        </p:nvSpPr>
        <p:spPr>
          <a:xfrm>
            <a:off x="5639815" y="3817188"/>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6ECAC9C8-5BD5-4F6A-8E66-F8F3A7453F27}"/>
              </a:ext>
            </a:extLst>
          </p:cNvPr>
          <p:cNvSpPr txBox="1"/>
          <p:nvPr/>
        </p:nvSpPr>
        <p:spPr>
          <a:xfrm>
            <a:off x="5862653" y="3688144"/>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4" name="TextBox 143">
            <a:extLst>
              <a:ext uri="{FF2B5EF4-FFF2-40B4-BE49-F238E27FC236}">
                <a16:creationId xmlns:a16="http://schemas.microsoft.com/office/drawing/2014/main" id="{C0EF605D-AE0D-4BDA-B16B-A053520CAA30}"/>
              </a:ext>
            </a:extLst>
          </p:cNvPr>
          <p:cNvSpPr txBox="1"/>
          <p:nvPr/>
        </p:nvSpPr>
        <p:spPr>
          <a:xfrm>
            <a:off x="5415114" y="3689340"/>
            <a:ext cx="229550" cy="184666"/>
          </a:xfrm>
          <a:prstGeom prst="rect">
            <a:avLst/>
          </a:prstGeom>
          <a:noFill/>
        </p:spPr>
        <p:txBody>
          <a:bodyPr wrap="none" rtlCol="0">
            <a:spAutoFit/>
          </a:bodyPr>
          <a:lstStyle/>
          <a:p>
            <a:r>
              <a:rPr lang="en-US" altLang="ko-KR" sz="600" dirty="0">
                <a:latin typeface="Arial" panose="020B0604020202020204" pitchFamily="34" charset="0"/>
                <a:cs typeface="Arial" panose="020B0604020202020204" pitchFamily="34" charset="0"/>
              </a:rPr>
              <a:t>+</a:t>
            </a:r>
            <a:endParaRPr lang="ko-KR" altLang="en-US" sz="600"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C76D36B1-FD05-4140-88CE-A0BC4D893BBA}"/>
              </a:ext>
            </a:extLst>
          </p:cNvPr>
          <p:cNvSpPr txBox="1"/>
          <p:nvPr/>
        </p:nvSpPr>
        <p:spPr>
          <a:xfrm>
            <a:off x="6010257" y="3680860"/>
            <a:ext cx="922814"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HA-Mast4-PDZ</a:t>
            </a:r>
            <a:endParaRPr lang="ko-KR" altLang="en-US" sz="700" dirty="0">
              <a:latin typeface="Arial" panose="020B0604020202020204" pitchFamily="34" charset="0"/>
              <a:cs typeface="Arial" panose="020B0604020202020204" pitchFamily="34" charset="0"/>
            </a:endParaRPr>
          </a:p>
        </p:txBody>
      </p:sp>
      <p:sp>
        <p:nvSpPr>
          <p:cNvPr id="201" name="TextBox 200">
            <a:extLst>
              <a:ext uri="{FF2B5EF4-FFF2-40B4-BE49-F238E27FC236}">
                <a16:creationId xmlns:a16="http://schemas.microsoft.com/office/drawing/2014/main" id="{8E97FB3D-F095-45F1-A826-9AC25CA0028C}"/>
              </a:ext>
            </a:extLst>
          </p:cNvPr>
          <p:cNvSpPr txBox="1"/>
          <p:nvPr/>
        </p:nvSpPr>
        <p:spPr>
          <a:xfrm>
            <a:off x="2703645" y="3076136"/>
            <a:ext cx="173220" cy="238848"/>
          </a:xfrm>
          <a:prstGeom prst="rect">
            <a:avLst/>
          </a:prstGeom>
          <a:noFill/>
        </p:spPr>
        <p:txBody>
          <a:bodyPr wrap="square" rtlCol="0">
            <a:spAutoFit/>
          </a:bodyPr>
          <a:lstStyle/>
          <a:p>
            <a:r>
              <a:rPr lang="en-US" altLang="ko-KR" sz="952" b="1" dirty="0">
                <a:latin typeface="Arial" panose="020B0604020202020204" pitchFamily="34" charset="0"/>
                <a:cs typeface="Arial" panose="020B0604020202020204" pitchFamily="34" charset="0"/>
              </a:rPr>
              <a:t>d</a:t>
            </a:r>
            <a:endParaRPr lang="ko-KR" altLang="en-US" sz="952" b="1" dirty="0">
              <a:latin typeface="Arial" panose="020B0604020202020204" pitchFamily="34" charset="0"/>
              <a:cs typeface="Arial" panose="020B0604020202020204" pitchFamily="34" charset="0"/>
            </a:endParaRPr>
          </a:p>
        </p:txBody>
      </p:sp>
      <p:sp>
        <p:nvSpPr>
          <p:cNvPr id="189" name="TextBox 188">
            <a:extLst>
              <a:ext uri="{FF2B5EF4-FFF2-40B4-BE49-F238E27FC236}">
                <a16:creationId xmlns:a16="http://schemas.microsoft.com/office/drawing/2014/main" id="{B069A514-2704-4F02-A70B-D26AD71571B4}"/>
              </a:ext>
            </a:extLst>
          </p:cNvPr>
          <p:cNvSpPr txBox="1"/>
          <p:nvPr/>
        </p:nvSpPr>
        <p:spPr>
          <a:xfrm>
            <a:off x="2749255" y="4136797"/>
            <a:ext cx="262829" cy="813788"/>
          </a:xfrm>
          <a:prstGeom prst="rect">
            <a:avLst/>
          </a:prstGeom>
          <a:noFill/>
        </p:spPr>
        <p:txBody>
          <a:bodyPr vert="vert270" wrap="square" rtlCol="0">
            <a:spAutoFit/>
          </a:bodyPr>
          <a:lstStyle/>
          <a:p>
            <a:pPr algn="ctr">
              <a:lnSpc>
                <a:spcPts val="571"/>
              </a:lnSpc>
            </a:pPr>
            <a:r>
              <a:rPr lang="en-US" altLang="ko-KR" sz="700" dirty="0">
                <a:latin typeface="Arial" panose="020B0604020202020204" pitchFamily="34" charset="0"/>
                <a:cs typeface="Arial" panose="020B0604020202020204" pitchFamily="34" charset="0"/>
              </a:rPr>
              <a:t>Total cell lysates</a:t>
            </a:r>
            <a:endParaRPr lang="ko-KR" altLang="en-US" sz="700"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FA197263-D16A-47DF-9EE1-7BED20DBDF91}"/>
              </a:ext>
            </a:extLst>
          </p:cNvPr>
          <p:cNvSpPr txBox="1"/>
          <p:nvPr/>
        </p:nvSpPr>
        <p:spPr>
          <a:xfrm>
            <a:off x="1835200" y="3193123"/>
            <a:ext cx="583814"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Myc-Sox9</a:t>
            </a:r>
          </a:p>
        </p:txBody>
      </p:sp>
      <p:sp>
        <p:nvSpPr>
          <p:cNvPr id="147" name="TextBox 146">
            <a:extLst>
              <a:ext uri="{FF2B5EF4-FFF2-40B4-BE49-F238E27FC236}">
                <a16:creationId xmlns:a16="http://schemas.microsoft.com/office/drawing/2014/main" id="{962B4E40-12DD-4CB7-B530-ADA28C43B3C4}"/>
              </a:ext>
            </a:extLst>
          </p:cNvPr>
          <p:cNvSpPr txBox="1"/>
          <p:nvPr/>
        </p:nvSpPr>
        <p:spPr>
          <a:xfrm>
            <a:off x="1835200" y="3352023"/>
            <a:ext cx="79220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HA-Mast4-PDZ</a:t>
            </a:r>
            <a:endParaRPr lang="ko-KR" altLang="en-US" sz="700" dirty="0">
              <a:latin typeface="Arial" panose="020B0604020202020204" pitchFamily="34" charset="0"/>
              <a:cs typeface="Arial" panose="020B0604020202020204" pitchFamily="34" charset="0"/>
            </a:endParaRPr>
          </a:p>
        </p:txBody>
      </p:sp>
      <p:sp>
        <p:nvSpPr>
          <p:cNvPr id="153" name="TextBox 152">
            <a:extLst>
              <a:ext uri="{FF2B5EF4-FFF2-40B4-BE49-F238E27FC236}">
                <a16:creationId xmlns:a16="http://schemas.microsoft.com/office/drawing/2014/main" id="{6D4C19ED-F26C-4DE1-9E52-1BD092BA8F10}"/>
              </a:ext>
            </a:extLst>
          </p:cNvPr>
          <p:cNvSpPr txBox="1"/>
          <p:nvPr/>
        </p:nvSpPr>
        <p:spPr>
          <a:xfrm>
            <a:off x="1835200" y="3519396"/>
            <a:ext cx="832279"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HA-Mast4-FULL</a:t>
            </a:r>
            <a:endParaRPr lang="ko-KR" altLang="en-US" sz="700" dirty="0">
              <a:latin typeface="Arial" panose="020B0604020202020204" pitchFamily="34" charset="0"/>
              <a:cs typeface="Arial" panose="020B0604020202020204" pitchFamily="34" charset="0"/>
            </a:endParaRPr>
          </a:p>
        </p:txBody>
      </p:sp>
      <p:sp>
        <p:nvSpPr>
          <p:cNvPr id="154" name="TextBox 153">
            <a:extLst>
              <a:ext uri="{FF2B5EF4-FFF2-40B4-BE49-F238E27FC236}">
                <a16:creationId xmlns:a16="http://schemas.microsoft.com/office/drawing/2014/main" id="{1E1DAB57-0C52-4B72-961F-69C0176DDD62}"/>
              </a:ext>
            </a:extLst>
          </p:cNvPr>
          <p:cNvSpPr txBox="1"/>
          <p:nvPr/>
        </p:nvSpPr>
        <p:spPr>
          <a:xfrm>
            <a:off x="1861981" y="3850513"/>
            <a:ext cx="34977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Myc</a:t>
            </a:r>
            <a:endParaRPr lang="ko-KR" altLang="en-US" sz="700" dirty="0">
              <a:latin typeface="Arial" panose="020B0604020202020204" pitchFamily="34" charset="0"/>
              <a:cs typeface="Arial" panose="020B0604020202020204" pitchFamily="34" charset="0"/>
            </a:endParaRPr>
          </a:p>
        </p:txBody>
      </p:sp>
      <p:sp>
        <p:nvSpPr>
          <p:cNvPr id="155" name="TextBox 154">
            <a:extLst>
              <a:ext uri="{FF2B5EF4-FFF2-40B4-BE49-F238E27FC236}">
                <a16:creationId xmlns:a16="http://schemas.microsoft.com/office/drawing/2014/main" id="{F2C7C80F-A8D5-4B05-A5D4-7F2FBEE4154C}"/>
              </a:ext>
            </a:extLst>
          </p:cNvPr>
          <p:cNvSpPr txBox="1"/>
          <p:nvPr/>
        </p:nvSpPr>
        <p:spPr>
          <a:xfrm>
            <a:off x="1861981" y="4029406"/>
            <a:ext cx="725648"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HA </a:t>
            </a:r>
          </a:p>
          <a:p>
            <a:r>
              <a:rPr lang="en-US" altLang="ko-KR" sz="700" spc="-71" dirty="0">
                <a:latin typeface="Arial" panose="020B0604020202020204" pitchFamily="34" charset="0"/>
                <a:cs typeface="Arial" panose="020B0604020202020204" pitchFamily="34" charset="0"/>
              </a:rPr>
              <a:t>(HA-Mast4-PDZ)</a:t>
            </a:r>
            <a:endParaRPr lang="ko-KR" altLang="en-US" sz="700" spc="-71" dirty="0">
              <a:latin typeface="Arial" panose="020B0604020202020204" pitchFamily="34" charset="0"/>
              <a:cs typeface="Arial" panose="020B0604020202020204" pitchFamily="34" charset="0"/>
            </a:endParaRPr>
          </a:p>
        </p:txBody>
      </p:sp>
      <p:sp>
        <p:nvSpPr>
          <p:cNvPr id="156" name="TextBox 155">
            <a:extLst>
              <a:ext uri="{FF2B5EF4-FFF2-40B4-BE49-F238E27FC236}">
                <a16:creationId xmlns:a16="http://schemas.microsoft.com/office/drawing/2014/main" id="{2D4EA65D-94B3-47A1-ABE4-1DA008C5E74F}"/>
              </a:ext>
            </a:extLst>
          </p:cNvPr>
          <p:cNvSpPr txBox="1"/>
          <p:nvPr/>
        </p:nvSpPr>
        <p:spPr>
          <a:xfrm>
            <a:off x="1861981" y="4602644"/>
            <a:ext cx="453970"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163" name="TextBox 162">
            <a:extLst>
              <a:ext uri="{FF2B5EF4-FFF2-40B4-BE49-F238E27FC236}">
                <a16:creationId xmlns:a16="http://schemas.microsoft.com/office/drawing/2014/main" id="{37BE5350-EC02-4F3F-905C-F393A297C72F}"/>
              </a:ext>
            </a:extLst>
          </p:cNvPr>
          <p:cNvSpPr txBox="1"/>
          <p:nvPr/>
        </p:nvSpPr>
        <p:spPr>
          <a:xfrm>
            <a:off x="1861981" y="4283560"/>
            <a:ext cx="756617" cy="307777"/>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a:t>
            </a:r>
          </a:p>
          <a:p>
            <a:r>
              <a:rPr lang="en-US" altLang="ko-KR" sz="700" spc="-71" dirty="0">
                <a:latin typeface="Arial" panose="020B0604020202020204" pitchFamily="34" charset="0"/>
                <a:cs typeface="Arial" panose="020B0604020202020204" pitchFamily="34" charset="0"/>
              </a:rPr>
              <a:t>(HA-Mast4-FULL)</a:t>
            </a:r>
            <a:endParaRPr lang="ko-KR" altLang="en-US" sz="700" spc="-71" dirty="0">
              <a:latin typeface="Arial" panose="020B0604020202020204" pitchFamily="34" charset="0"/>
              <a:cs typeface="Arial" panose="020B0604020202020204" pitchFamily="34" charset="0"/>
            </a:endParaRPr>
          </a:p>
        </p:txBody>
      </p:sp>
      <p:sp>
        <p:nvSpPr>
          <p:cNvPr id="169" name="TextBox 168">
            <a:extLst>
              <a:ext uri="{FF2B5EF4-FFF2-40B4-BE49-F238E27FC236}">
                <a16:creationId xmlns:a16="http://schemas.microsoft.com/office/drawing/2014/main" id="{75A42542-03B7-46DB-A552-D0E004FCE956}"/>
              </a:ext>
            </a:extLst>
          </p:cNvPr>
          <p:cNvSpPr txBox="1"/>
          <p:nvPr/>
        </p:nvSpPr>
        <p:spPr>
          <a:xfrm>
            <a:off x="78764" y="4001491"/>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sp>
        <p:nvSpPr>
          <p:cNvPr id="170" name="TextBox 169">
            <a:extLst>
              <a:ext uri="{FF2B5EF4-FFF2-40B4-BE49-F238E27FC236}">
                <a16:creationId xmlns:a16="http://schemas.microsoft.com/office/drawing/2014/main" id="{C14BAF51-DF43-4F2D-9B20-3A21F7697B1C}"/>
              </a:ext>
            </a:extLst>
          </p:cNvPr>
          <p:cNvSpPr txBox="1"/>
          <p:nvPr/>
        </p:nvSpPr>
        <p:spPr>
          <a:xfrm>
            <a:off x="77942" y="4080245"/>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sp>
        <p:nvSpPr>
          <p:cNvPr id="171" name="TextBox 170">
            <a:extLst>
              <a:ext uri="{FF2B5EF4-FFF2-40B4-BE49-F238E27FC236}">
                <a16:creationId xmlns:a16="http://schemas.microsoft.com/office/drawing/2014/main" id="{26B9CCB8-15B5-4AD0-B86F-2E7DBF9DB86B}"/>
              </a:ext>
            </a:extLst>
          </p:cNvPr>
          <p:cNvSpPr txBox="1"/>
          <p:nvPr/>
        </p:nvSpPr>
        <p:spPr>
          <a:xfrm>
            <a:off x="77119" y="4143471"/>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170</a:t>
            </a:r>
            <a:endParaRPr lang="ko-KR" altLang="en-US" sz="500" dirty="0">
              <a:latin typeface="Arial" panose="020B0604020202020204" pitchFamily="34" charset="0"/>
              <a:cs typeface="Arial" panose="020B0604020202020204" pitchFamily="34" charset="0"/>
            </a:endParaRPr>
          </a:p>
        </p:txBody>
      </p:sp>
      <p:sp>
        <p:nvSpPr>
          <p:cNvPr id="172" name="TextBox 171">
            <a:extLst>
              <a:ext uri="{FF2B5EF4-FFF2-40B4-BE49-F238E27FC236}">
                <a16:creationId xmlns:a16="http://schemas.microsoft.com/office/drawing/2014/main" id="{A901C2C7-1F3A-4E25-BA0C-87464CE1E153}"/>
              </a:ext>
            </a:extLst>
          </p:cNvPr>
          <p:cNvSpPr txBox="1"/>
          <p:nvPr/>
        </p:nvSpPr>
        <p:spPr>
          <a:xfrm>
            <a:off x="76296" y="4233801"/>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sp>
        <p:nvSpPr>
          <p:cNvPr id="173" name="TextBox 172">
            <a:extLst>
              <a:ext uri="{FF2B5EF4-FFF2-40B4-BE49-F238E27FC236}">
                <a16:creationId xmlns:a16="http://schemas.microsoft.com/office/drawing/2014/main" id="{4609A8D3-C5A4-4770-8389-940FEDB794E0}"/>
              </a:ext>
            </a:extLst>
          </p:cNvPr>
          <p:cNvSpPr txBox="1"/>
          <p:nvPr/>
        </p:nvSpPr>
        <p:spPr>
          <a:xfrm>
            <a:off x="76296" y="4341494"/>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300</a:t>
            </a:r>
            <a:endParaRPr lang="ko-KR" altLang="en-US" sz="500" dirty="0">
              <a:latin typeface="Arial" panose="020B0604020202020204" pitchFamily="34" charset="0"/>
              <a:cs typeface="Arial" panose="020B0604020202020204" pitchFamily="34" charset="0"/>
            </a:endParaRPr>
          </a:p>
        </p:txBody>
      </p:sp>
      <p:sp>
        <p:nvSpPr>
          <p:cNvPr id="174" name="TextBox 173">
            <a:extLst>
              <a:ext uri="{FF2B5EF4-FFF2-40B4-BE49-F238E27FC236}">
                <a16:creationId xmlns:a16="http://schemas.microsoft.com/office/drawing/2014/main" id="{0A7A90E0-5A94-4947-9D4C-8C63E3E8B36E}"/>
              </a:ext>
            </a:extLst>
          </p:cNvPr>
          <p:cNvSpPr txBox="1"/>
          <p:nvPr/>
        </p:nvSpPr>
        <p:spPr>
          <a:xfrm>
            <a:off x="75473" y="4460472"/>
            <a:ext cx="420056" cy="169277"/>
          </a:xfrm>
          <a:prstGeom prst="rect">
            <a:avLst/>
          </a:prstGeom>
          <a:noFill/>
        </p:spPr>
        <p:txBody>
          <a:bodyPr wrap="square" rtlCol="0">
            <a:spAutoFit/>
          </a:bodyPr>
          <a:lstStyle/>
          <a:p>
            <a:pPr algn="r"/>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pic>
        <p:nvPicPr>
          <p:cNvPr id="17" name="그림 16">
            <a:extLst>
              <a:ext uri="{FF2B5EF4-FFF2-40B4-BE49-F238E27FC236}">
                <a16:creationId xmlns:a16="http://schemas.microsoft.com/office/drawing/2014/main" id="{A6C341BF-31B4-4EB2-9088-51A2A05FA9D2}"/>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435573" y="4034554"/>
            <a:ext cx="162473" cy="552410"/>
          </a:xfrm>
          <a:prstGeom prst="rect">
            <a:avLst/>
          </a:prstGeom>
        </p:spPr>
      </p:pic>
      <p:pic>
        <p:nvPicPr>
          <p:cNvPr id="202" name="그림 201">
            <a:extLst>
              <a:ext uri="{FF2B5EF4-FFF2-40B4-BE49-F238E27FC236}">
                <a16:creationId xmlns:a16="http://schemas.microsoft.com/office/drawing/2014/main" id="{EF3AC8A5-2436-4A11-806C-8F2039CE71E5}"/>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604426" y="3826288"/>
            <a:ext cx="1306129" cy="962123"/>
          </a:xfrm>
          <a:prstGeom prst="rect">
            <a:avLst/>
          </a:prstGeom>
        </p:spPr>
      </p:pic>
      <p:sp>
        <p:nvSpPr>
          <p:cNvPr id="212" name="TextBox 211">
            <a:extLst>
              <a:ext uri="{FF2B5EF4-FFF2-40B4-BE49-F238E27FC236}">
                <a16:creationId xmlns:a16="http://schemas.microsoft.com/office/drawing/2014/main" id="{4B7F9647-56B5-44EE-BFE7-6AFF6CF4D074}"/>
              </a:ext>
            </a:extLst>
          </p:cNvPr>
          <p:cNvSpPr txBox="1"/>
          <p:nvPr/>
        </p:nvSpPr>
        <p:spPr>
          <a:xfrm>
            <a:off x="1835200" y="3646905"/>
            <a:ext cx="546945"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siMAST4</a:t>
            </a:r>
            <a:endParaRPr lang="ko-KR" altLang="en-US" sz="700" dirty="0">
              <a:latin typeface="Arial" panose="020B0604020202020204" pitchFamily="34" charset="0"/>
              <a:cs typeface="Arial" panose="020B0604020202020204" pitchFamily="34" charset="0"/>
            </a:endParaRPr>
          </a:p>
        </p:txBody>
      </p:sp>
      <p:cxnSp>
        <p:nvCxnSpPr>
          <p:cNvPr id="26" name="직선 화살표 연결선 25">
            <a:extLst>
              <a:ext uri="{FF2B5EF4-FFF2-40B4-BE49-F238E27FC236}">
                <a16:creationId xmlns:a16="http://schemas.microsoft.com/office/drawing/2014/main" id="{D72D1FE9-5DAF-4773-8491-434175542A5D}"/>
              </a:ext>
            </a:extLst>
          </p:cNvPr>
          <p:cNvCxnSpPr>
            <a:cxnSpLocks/>
          </p:cNvCxnSpPr>
          <p:nvPr/>
        </p:nvCxnSpPr>
        <p:spPr>
          <a:xfrm flipV="1">
            <a:off x="1691544" y="4389120"/>
            <a:ext cx="244308" cy="640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5" name="직선 화살표 연결선 214">
            <a:extLst>
              <a:ext uri="{FF2B5EF4-FFF2-40B4-BE49-F238E27FC236}">
                <a16:creationId xmlns:a16="http://schemas.microsoft.com/office/drawing/2014/main" id="{E0EC1574-3E30-4277-A10D-C25FA54154D8}"/>
              </a:ext>
            </a:extLst>
          </p:cNvPr>
          <p:cNvCxnSpPr>
            <a:cxnSpLocks/>
          </p:cNvCxnSpPr>
          <p:nvPr/>
        </p:nvCxnSpPr>
        <p:spPr>
          <a:xfrm rot="720000">
            <a:off x="1803371" y="4543199"/>
            <a:ext cx="144000" cy="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6" name="TextBox 215">
            <a:extLst>
              <a:ext uri="{FF2B5EF4-FFF2-40B4-BE49-F238E27FC236}">
                <a16:creationId xmlns:a16="http://schemas.microsoft.com/office/drawing/2014/main" id="{3960A774-AA29-4F5F-B689-928A43C0CCC5}"/>
              </a:ext>
            </a:extLst>
          </p:cNvPr>
          <p:cNvSpPr txBox="1"/>
          <p:nvPr/>
        </p:nvSpPr>
        <p:spPr>
          <a:xfrm>
            <a:off x="1857285" y="4500080"/>
            <a:ext cx="95026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Endogenous Mast4</a:t>
            </a:r>
            <a:endParaRPr lang="ko-KR" altLang="en-US" sz="700" spc="-71" dirty="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F61965BC-0041-43ED-9B29-1495B43D068B}"/>
              </a:ext>
            </a:extLst>
          </p:cNvPr>
          <p:cNvSpPr txBox="1"/>
          <p:nvPr/>
        </p:nvSpPr>
        <p:spPr>
          <a:xfrm>
            <a:off x="4941168" y="344488"/>
            <a:ext cx="1717137" cy="253916"/>
          </a:xfrm>
          <a:prstGeom prst="rect">
            <a:avLst/>
          </a:prstGeom>
          <a:noFill/>
        </p:spPr>
        <p:txBody>
          <a:bodyPr wrap="none" rtlCol="0">
            <a:spAutoFit/>
          </a:bodyPr>
          <a:lstStyle/>
          <a:p>
            <a:r>
              <a:rPr lang="en-US" altLang="ko-KR" sz="1050" b="1" dirty="0">
                <a:latin typeface="Arial" panose="020B0604020202020204" pitchFamily="34" charset="0"/>
                <a:cs typeface="Arial" panose="020B0604020202020204" pitchFamily="34" charset="0"/>
              </a:rPr>
              <a:t>Supplementary Figure 9</a:t>
            </a:r>
            <a:endParaRPr lang="ko-KR" altLang="en-US" sz="1050" b="1" dirty="0">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42488472-ED84-4FBE-8866-4C48483752AC}"/>
              </a:ext>
            </a:extLst>
          </p:cNvPr>
          <p:cNvSpPr/>
          <p:nvPr/>
        </p:nvSpPr>
        <p:spPr>
          <a:xfrm>
            <a:off x="623531" y="3158483"/>
            <a:ext cx="1359333" cy="851772"/>
          </a:xfrm>
          <a:prstGeom prst="rect">
            <a:avLst/>
          </a:prstGeom>
        </p:spPr>
        <p:txBody>
          <a:bodyPr wrap="square">
            <a:spAutoFit/>
          </a:bodyPr>
          <a:lstStyle/>
          <a:p>
            <a:pPr>
              <a:lnSpc>
                <a:spcPts val="1200"/>
              </a:lnSpc>
            </a:pPr>
            <a:r>
              <a:rPr lang="en-US" altLang="ko-KR" sz="740" spc="-150" dirty="0">
                <a:latin typeface="Courier New" panose="02070309020205020404" pitchFamily="49" charset="0"/>
                <a:cs typeface="Courier New" panose="02070309020205020404" pitchFamily="49" charset="0"/>
              </a:rPr>
              <a:t>+   +   +   +   +   +   +   +</a:t>
            </a:r>
          </a:p>
          <a:p>
            <a:pPr>
              <a:lnSpc>
                <a:spcPts val="1200"/>
              </a:lnSpc>
            </a:pPr>
            <a:r>
              <a:rPr lang="en-US" altLang="ko-KR" sz="740" spc="-150" dirty="0">
                <a:latin typeface="Courier New" panose="02070309020205020404" pitchFamily="49" charset="0"/>
                <a:cs typeface="Courier New" panose="02070309020205020404" pitchFamily="49" charset="0"/>
              </a:rPr>
              <a:t>-   +   ++  ++  -   -   -   -</a:t>
            </a:r>
          </a:p>
          <a:p>
            <a:pPr marL="171450" indent="-171450">
              <a:lnSpc>
                <a:spcPts val="1200"/>
              </a:lnSpc>
              <a:buFontTx/>
              <a:buChar char="-"/>
            </a:pPr>
            <a:r>
              <a:rPr lang="en-US" altLang="ko-KR" sz="740" spc="-150" dirty="0">
                <a:latin typeface="Courier New" panose="02070309020205020404" pitchFamily="49" charset="0"/>
                <a:cs typeface="Courier New" panose="02070309020205020404" pitchFamily="49" charset="0"/>
              </a:rPr>
              <a:t>-   -   -   -   +  ++  ++ </a:t>
            </a:r>
          </a:p>
          <a:p>
            <a:pPr marL="171450" indent="-171450">
              <a:lnSpc>
                <a:spcPts val="1200"/>
              </a:lnSpc>
              <a:buFontTx/>
              <a:buChar char="-"/>
            </a:pPr>
            <a:r>
              <a:rPr lang="en-US" altLang="ko-KR" sz="740" spc="-150" dirty="0">
                <a:latin typeface="Courier New" panose="02070309020205020404" pitchFamily="49" charset="0"/>
                <a:cs typeface="Courier New" panose="02070309020205020404" pitchFamily="49" charset="0"/>
              </a:rPr>
              <a:t>-   -   </a:t>
            </a:r>
            <a:r>
              <a:rPr lang="en-US" altLang="ko-KR" sz="740" spc="-150">
                <a:latin typeface="Courier New" panose="02070309020205020404" pitchFamily="49" charset="0"/>
                <a:cs typeface="Courier New" panose="02070309020205020404" pitchFamily="49" charset="0"/>
              </a:rPr>
              <a:t>+   -   </a:t>
            </a:r>
            <a:r>
              <a:rPr lang="en-US" altLang="ko-KR" sz="740" spc="-150" dirty="0">
                <a:latin typeface="Courier New" panose="02070309020205020404" pitchFamily="49" charset="0"/>
                <a:cs typeface="Courier New" panose="02070309020205020404" pitchFamily="49" charset="0"/>
              </a:rPr>
              <a:t>-   -   +  </a:t>
            </a:r>
          </a:p>
          <a:p>
            <a:pPr marL="171450" indent="-171450">
              <a:lnSpc>
                <a:spcPts val="1200"/>
              </a:lnSpc>
              <a:buFontTx/>
              <a:buChar char="-"/>
            </a:pPr>
            <a:endParaRPr lang="en-US" altLang="ko-KR" sz="740" spc="-150" dirty="0">
              <a:latin typeface="Courier New" panose="02070309020205020404" pitchFamily="49" charset="0"/>
              <a:cs typeface="Courier New" panose="02070309020205020404" pitchFamily="49" charset="0"/>
            </a:endParaRPr>
          </a:p>
        </p:txBody>
      </p:sp>
      <p:sp>
        <p:nvSpPr>
          <p:cNvPr id="176" name="직사각형 175">
            <a:extLst>
              <a:ext uri="{FF2B5EF4-FFF2-40B4-BE49-F238E27FC236}">
                <a16:creationId xmlns:a16="http://schemas.microsoft.com/office/drawing/2014/main" id="{97D05F83-A261-40AE-AC70-E3D244856225}"/>
              </a:ext>
            </a:extLst>
          </p:cNvPr>
          <p:cNvSpPr/>
          <p:nvPr/>
        </p:nvSpPr>
        <p:spPr>
          <a:xfrm>
            <a:off x="2939955" y="1425341"/>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77" name="그림 176">
            <a:extLst>
              <a:ext uri="{FF2B5EF4-FFF2-40B4-BE49-F238E27FC236}">
                <a16:creationId xmlns:a16="http://schemas.microsoft.com/office/drawing/2014/main" id="{0A259D7E-DCCE-4188-A4B6-1AB2AB3231B0}"/>
              </a:ext>
            </a:extLst>
          </p:cNvPr>
          <p:cNvPicPr preferRelativeResize="0">
            <a:picLocks/>
          </p:cNvPicPr>
          <p:nvPr/>
        </p:nvPicPr>
        <p:blipFill>
          <a:blip r:embed="rId12"/>
          <a:stretch>
            <a:fillRect/>
          </a:stretch>
        </p:blipFill>
        <p:spPr>
          <a:xfrm>
            <a:off x="2939955" y="1520451"/>
            <a:ext cx="72000" cy="72000"/>
          </a:xfrm>
          <a:prstGeom prst="rect">
            <a:avLst/>
          </a:prstGeom>
          <a:ln w="3175">
            <a:solidFill>
              <a:schemeClr val="tx1"/>
            </a:solidFill>
          </a:ln>
        </p:spPr>
      </p:pic>
      <p:sp>
        <p:nvSpPr>
          <p:cNvPr id="19" name="TextBox 18">
            <a:extLst>
              <a:ext uri="{FF2B5EF4-FFF2-40B4-BE49-F238E27FC236}">
                <a16:creationId xmlns:a16="http://schemas.microsoft.com/office/drawing/2014/main" id="{A2A35759-C664-4398-8765-F1D23B2104A7}"/>
              </a:ext>
            </a:extLst>
          </p:cNvPr>
          <p:cNvSpPr txBox="1"/>
          <p:nvPr/>
        </p:nvSpPr>
        <p:spPr>
          <a:xfrm>
            <a:off x="2964124" y="1346648"/>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IgG</a:t>
            </a:r>
            <a:endParaRPr lang="ko-KR" altLang="en-US" sz="700" dirty="0">
              <a:latin typeface="Arial" panose="020B0604020202020204" pitchFamily="34" charset="0"/>
              <a:cs typeface="Arial" panose="020B0604020202020204" pitchFamily="34" charset="0"/>
            </a:endParaRPr>
          </a:p>
        </p:txBody>
      </p:sp>
      <p:sp>
        <p:nvSpPr>
          <p:cNvPr id="178" name="TextBox 177">
            <a:extLst>
              <a:ext uri="{FF2B5EF4-FFF2-40B4-BE49-F238E27FC236}">
                <a16:creationId xmlns:a16="http://schemas.microsoft.com/office/drawing/2014/main" id="{C5A62A5F-4335-416F-B5FF-61E7FCF54ABA}"/>
              </a:ext>
            </a:extLst>
          </p:cNvPr>
          <p:cNvSpPr txBox="1"/>
          <p:nvPr/>
        </p:nvSpPr>
        <p:spPr>
          <a:xfrm>
            <a:off x="2964124" y="1466290"/>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Sox9</a:t>
            </a:r>
            <a:endParaRPr lang="ko-KR" altLang="en-US" sz="700" dirty="0">
              <a:latin typeface="Arial" panose="020B0604020202020204" pitchFamily="34" charset="0"/>
              <a:cs typeface="Arial" panose="020B0604020202020204" pitchFamily="34" charset="0"/>
            </a:endParaRPr>
          </a:p>
        </p:txBody>
      </p:sp>
      <p:sp>
        <p:nvSpPr>
          <p:cNvPr id="211" name="TextBox 210">
            <a:extLst>
              <a:ext uri="{FF2B5EF4-FFF2-40B4-BE49-F238E27FC236}">
                <a16:creationId xmlns:a16="http://schemas.microsoft.com/office/drawing/2014/main" id="{FA8E9CEE-42F9-45FA-944E-B4DFE48B5BC2}"/>
              </a:ext>
            </a:extLst>
          </p:cNvPr>
          <p:cNvSpPr txBox="1"/>
          <p:nvPr/>
        </p:nvSpPr>
        <p:spPr>
          <a:xfrm>
            <a:off x="5781606" y="1512512"/>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TGF-</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1 (-)</a:t>
            </a:r>
            <a:endParaRPr lang="ko-KR" altLang="en-US" sz="700" dirty="0">
              <a:latin typeface="Arial" panose="020B0604020202020204" pitchFamily="34" charset="0"/>
              <a:cs typeface="Arial" panose="020B0604020202020204" pitchFamily="34" charset="0"/>
            </a:endParaRPr>
          </a:p>
        </p:txBody>
      </p:sp>
      <p:sp>
        <p:nvSpPr>
          <p:cNvPr id="221" name="TextBox 220">
            <a:extLst>
              <a:ext uri="{FF2B5EF4-FFF2-40B4-BE49-F238E27FC236}">
                <a16:creationId xmlns:a16="http://schemas.microsoft.com/office/drawing/2014/main" id="{DF3AF536-2013-4163-819E-BFB4C7E31EBA}"/>
              </a:ext>
            </a:extLst>
          </p:cNvPr>
          <p:cNvSpPr txBox="1"/>
          <p:nvPr/>
        </p:nvSpPr>
        <p:spPr>
          <a:xfrm>
            <a:off x="5781606" y="1612857"/>
            <a:ext cx="599722" cy="200055"/>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TGF-</a:t>
            </a:r>
            <a:r>
              <a:rPr lang="el-GR" altLang="ko-KR" sz="700" dirty="0">
                <a:latin typeface="Arial" panose="020B0604020202020204" pitchFamily="34" charset="0"/>
                <a:cs typeface="Arial" panose="020B0604020202020204" pitchFamily="34" charset="0"/>
              </a:rPr>
              <a:t>β</a:t>
            </a:r>
            <a:r>
              <a:rPr lang="en-US" altLang="ko-KR" sz="700" dirty="0">
                <a:latin typeface="Arial" panose="020B0604020202020204" pitchFamily="34" charset="0"/>
                <a:cs typeface="Arial" panose="020B0604020202020204" pitchFamily="34" charset="0"/>
              </a:rPr>
              <a:t>1 (+)</a:t>
            </a:r>
            <a:endParaRPr lang="ko-KR" altLang="en-US" sz="700" dirty="0">
              <a:latin typeface="Arial" panose="020B0604020202020204" pitchFamily="34" charset="0"/>
              <a:cs typeface="Arial" panose="020B0604020202020204" pitchFamily="34" charset="0"/>
            </a:endParaRPr>
          </a:p>
        </p:txBody>
      </p:sp>
      <p:grpSp>
        <p:nvGrpSpPr>
          <p:cNvPr id="222" name="그룹 221">
            <a:extLst>
              <a:ext uri="{FF2B5EF4-FFF2-40B4-BE49-F238E27FC236}">
                <a16:creationId xmlns:a16="http://schemas.microsoft.com/office/drawing/2014/main" id="{16DB7354-3494-47F5-AEEE-EB5FD4474D05}"/>
              </a:ext>
            </a:extLst>
          </p:cNvPr>
          <p:cNvGrpSpPr/>
          <p:nvPr/>
        </p:nvGrpSpPr>
        <p:grpSpPr>
          <a:xfrm>
            <a:off x="4884305" y="4894692"/>
            <a:ext cx="1761316" cy="1110001"/>
            <a:chOff x="8990682" y="5909929"/>
            <a:chExt cx="3519591" cy="1578978"/>
          </a:xfrm>
        </p:grpSpPr>
        <p:graphicFrame>
          <p:nvGraphicFramePr>
            <p:cNvPr id="223" name="차트 222">
              <a:extLst>
                <a:ext uri="{FF2B5EF4-FFF2-40B4-BE49-F238E27FC236}">
                  <a16:creationId xmlns:a16="http://schemas.microsoft.com/office/drawing/2014/main" id="{91D9D2F5-4ECC-457D-97BB-54517BB1AFB4}"/>
                </a:ext>
              </a:extLst>
            </p:cNvPr>
            <p:cNvGraphicFramePr>
              <a:graphicFrameLocks/>
            </p:cNvGraphicFramePr>
            <p:nvPr>
              <p:extLst>
                <p:ext uri="{D42A27DB-BD31-4B8C-83A1-F6EECF244321}">
                  <p14:modId xmlns:p14="http://schemas.microsoft.com/office/powerpoint/2010/main" val="3176610305"/>
                </p:ext>
              </p:extLst>
            </p:nvPr>
          </p:nvGraphicFramePr>
          <p:xfrm>
            <a:off x="9251724" y="6093530"/>
            <a:ext cx="2303999" cy="1395377"/>
          </p:xfrm>
          <a:graphic>
            <a:graphicData uri="http://schemas.openxmlformats.org/drawingml/2006/chart">
              <c:chart xmlns:c="http://schemas.openxmlformats.org/drawingml/2006/chart" xmlns:r="http://schemas.openxmlformats.org/officeDocument/2006/relationships" r:id="rId13"/>
            </a:graphicData>
          </a:graphic>
        </p:graphicFrame>
        <p:sp>
          <p:nvSpPr>
            <p:cNvPr id="224" name="TextBox 223">
              <a:extLst>
                <a:ext uri="{FF2B5EF4-FFF2-40B4-BE49-F238E27FC236}">
                  <a16:creationId xmlns:a16="http://schemas.microsoft.com/office/drawing/2014/main" id="{9A409D63-B1FD-45CD-9B9B-9D36AD1196BA}"/>
                </a:ext>
              </a:extLst>
            </p:cNvPr>
            <p:cNvSpPr txBox="1"/>
            <p:nvPr/>
          </p:nvSpPr>
          <p:spPr>
            <a:xfrm>
              <a:off x="11214571" y="7173217"/>
              <a:ext cx="792198" cy="262688"/>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Lane</a:t>
              </a:r>
              <a:endParaRPr lang="ko-KR" altLang="en-US" sz="600" dirty="0">
                <a:latin typeface="Arial" panose="020B0604020202020204" pitchFamily="34" charset="0"/>
                <a:cs typeface="Arial" panose="020B0604020202020204" pitchFamily="34" charset="0"/>
              </a:endParaRPr>
            </a:p>
          </p:txBody>
        </p:sp>
        <p:sp>
          <p:nvSpPr>
            <p:cNvPr id="225" name="TextBox 224">
              <a:extLst>
                <a:ext uri="{FF2B5EF4-FFF2-40B4-BE49-F238E27FC236}">
                  <a16:creationId xmlns:a16="http://schemas.microsoft.com/office/drawing/2014/main" id="{3CC0BC97-AB16-4B84-9D43-496D379B7DA1}"/>
                </a:ext>
              </a:extLst>
            </p:cNvPr>
            <p:cNvSpPr txBox="1"/>
            <p:nvPr/>
          </p:nvSpPr>
          <p:spPr>
            <a:xfrm>
              <a:off x="8990682" y="6145650"/>
              <a:ext cx="285930" cy="1066144"/>
            </a:xfrm>
            <a:prstGeom prst="rect">
              <a:avLst/>
            </a:prstGeom>
            <a:noFill/>
          </p:spPr>
          <p:txBody>
            <a:bodyPr vert="vert270" wrap="square" rtlCol="0">
              <a:spAutoFit/>
            </a:bodyPr>
            <a:lstStyle/>
            <a:p>
              <a:pPr algn="ctr"/>
              <a:r>
                <a:rPr lang="en-US" altLang="ko-KR" sz="600" dirty="0">
                  <a:latin typeface="Arial" panose="020B0604020202020204" pitchFamily="34" charset="0"/>
                  <a:cs typeface="Arial" panose="020B0604020202020204" pitchFamily="34" charset="0"/>
                </a:rPr>
                <a:t>Fold induction</a:t>
              </a:r>
            </a:p>
          </p:txBody>
        </p:sp>
        <p:sp>
          <p:nvSpPr>
            <p:cNvPr id="226" name="TextBox 225">
              <a:extLst>
                <a:ext uri="{FF2B5EF4-FFF2-40B4-BE49-F238E27FC236}">
                  <a16:creationId xmlns:a16="http://schemas.microsoft.com/office/drawing/2014/main" id="{5512D8B0-555A-4FBC-909A-4A503B2365BD}"/>
                </a:ext>
              </a:extLst>
            </p:cNvPr>
            <p:cNvSpPr txBox="1"/>
            <p:nvPr/>
          </p:nvSpPr>
          <p:spPr>
            <a:xfrm>
              <a:off x="9680206" y="6328137"/>
              <a:ext cx="792022" cy="24079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a:t>
              </a:r>
              <a:endParaRPr lang="ko-KR" altLang="en-US" sz="500" dirty="0">
                <a:latin typeface="Arial" panose="020B0604020202020204" pitchFamily="34" charset="0"/>
                <a:cs typeface="Arial" panose="020B0604020202020204" pitchFamily="34" charset="0"/>
              </a:endParaRPr>
            </a:p>
          </p:txBody>
        </p:sp>
        <p:sp>
          <p:nvSpPr>
            <p:cNvPr id="227" name="TextBox 226">
              <a:extLst>
                <a:ext uri="{FF2B5EF4-FFF2-40B4-BE49-F238E27FC236}">
                  <a16:creationId xmlns:a16="http://schemas.microsoft.com/office/drawing/2014/main" id="{4035A30C-B52D-4ED2-BB43-53347FB796BF}"/>
                </a:ext>
              </a:extLst>
            </p:cNvPr>
            <p:cNvSpPr txBox="1"/>
            <p:nvPr/>
          </p:nvSpPr>
          <p:spPr>
            <a:xfrm>
              <a:off x="10032568" y="6826990"/>
              <a:ext cx="792022" cy="24079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0.14</a:t>
              </a:r>
              <a:endParaRPr lang="ko-KR" altLang="en-US" sz="500" dirty="0">
                <a:latin typeface="Arial" panose="020B0604020202020204" pitchFamily="34" charset="0"/>
                <a:cs typeface="Arial" panose="020B0604020202020204" pitchFamily="34" charset="0"/>
              </a:endParaRPr>
            </a:p>
          </p:txBody>
        </p:sp>
        <p:sp>
          <p:nvSpPr>
            <p:cNvPr id="228" name="TextBox 227">
              <a:extLst>
                <a:ext uri="{FF2B5EF4-FFF2-40B4-BE49-F238E27FC236}">
                  <a16:creationId xmlns:a16="http://schemas.microsoft.com/office/drawing/2014/main" id="{940D25BE-2FC1-40A2-A1AE-CD5610515FAC}"/>
                </a:ext>
              </a:extLst>
            </p:cNvPr>
            <p:cNvSpPr txBox="1"/>
            <p:nvPr/>
          </p:nvSpPr>
          <p:spPr>
            <a:xfrm>
              <a:off x="10487357" y="6219622"/>
              <a:ext cx="558849" cy="24079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1.2</a:t>
              </a:r>
              <a:endParaRPr lang="ko-KR" altLang="en-US" sz="500" dirty="0">
                <a:latin typeface="Arial" panose="020B0604020202020204" pitchFamily="34" charset="0"/>
                <a:cs typeface="Arial" panose="020B0604020202020204" pitchFamily="34" charset="0"/>
              </a:endParaRPr>
            </a:p>
          </p:txBody>
        </p:sp>
        <p:sp>
          <p:nvSpPr>
            <p:cNvPr id="229" name="TextBox 228">
              <a:extLst>
                <a:ext uri="{FF2B5EF4-FFF2-40B4-BE49-F238E27FC236}">
                  <a16:creationId xmlns:a16="http://schemas.microsoft.com/office/drawing/2014/main" id="{7F82EBDA-FBCD-4432-8E0C-E2E4DA7D2476}"/>
                </a:ext>
              </a:extLst>
            </p:cNvPr>
            <p:cNvSpPr txBox="1"/>
            <p:nvPr/>
          </p:nvSpPr>
          <p:spPr>
            <a:xfrm>
              <a:off x="10807254" y="6416110"/>
              <a:ext cx="664666" cy="24079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0.92</a:t>
              </a:r>
              <a:endParaRPr lang="ko-KR" altLang="en-US" sz="500" dirty="0">
                <a:latin typeface="Arial" panose="020B0604020202020204" pitchFamily="34" charset="0"/>
                <a:cs typeface="Arial" panose="020B0604020202020204" pitchFamily="34" charset="0"/>
              </a:endParaRPr>
            </a:p>
          </p:txBody>
        </p:sp>
        <p:sp>
          <p:nvSpPr>
            <p:cNvPr id="230" name="TextBox 229">
              <a:extLst>
                <a:ext uri="{FF2B5EF4-FFF2-40B4-BE49-F238E27FC236}">
                  <a16:creationId xmlns:a16="http://schemas.microsoft.com/office/drawing/2014/main" id="{E7CD2A2B-9530-491E-B0F9-51C068F28026}"/>
                </a:ext>
              </a:extLst>
            </p:cNvPr>
            <p:cNvSpPr txBox="1"/>
            <p:nvPr/>
          </p:nvSpPr>
          <p:spPr>
            <a:xfrm>
              <a:off x="9322687" y="5909929"/>
              <a:ext cx="3187586" cy="284579"/>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Ratio of Myc-Sox9/</a:t>
              </a: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grpSp>
      <p:grpSp>
        <p:nvGrpSpPr>
          <p:cNvPr id="231" name="그룹 230">
            <a:extLst>
              <a:ext uri="{FF2B5EF4-FFF2-40B4-BE49-F238E27FC236}">
                <a16:creationId xmlns:a16="http://schemas.microsoft.com/office/drawing/2014/main" id="{40F2468E-9FCC-4062-8DAF-6F14FB103D0F}"/>
              </a:ext>
            </a:extLst>
          </p:cNvPr>
          <p:cNvGrpSpPr/>
          <p:nvPr/>
        </p:nvGrpSpPr>
        <p:grpSpPr>
          <a:xfrm>
            <a:off x="2742087" y="4901151"/>
            <a:ext cx="2085069" cy="1087364"/>
            <a:chOff x="5617097" y="6722748"/>
            <a:chExt cx="3703918" cy="1431094"/>
          </a:xfrm>
        </p:grpSpPr>
        <p:graphicFrame>
          <p:nvGraphicFramePr>
            <p:cNvPr id="232" name="차트 231">
              <a:extLst>
                <a:ext uri="{FF2B5EF4-FFF2-40B4-BE49-F238E27FC236}">
                  <a16:creationId xmlns:a16="http://schemas.microsoft.com/office/drawing/2014/main" id="{62A93F41-9519-4299-8DFC-BB6315446878}"/>
                </a:ext>
              </a:extLst>
            </p:cNvPr>
            <p:cNvGraphicFramePr>
              <a:graphicFrameLocks/>
            </p:cNvGraphicFramePr>
            <p:nvPr>
              <p:extLst>
                <p:ext uri="{D42A27DB-BD31-4B8C-83A1-F6EECF244321}">
                  <p14:modId xmlns:p14="http://schemas.microsoft.com/office/powerpoint/2010/main" val="917215364"/>
                </p:ext>
              </p:extLst>
            </p:nvPr>
          </p:nvGraphicFramePr>
          <p:xfrm>
            <a:off x="5845319" y="6799435"/>
            <a:ext cx="3113009" cy="1354407"/>
          </p:xfrm>
          <a:graphic>
            <a:graphicData uri="http://schemas.openxmlformats.org/drawingml/2006/chart">
              <c:chart xmlns:c="http://schemas.openxmlformats.org/drawingml/2006/chart" xmlns:r="http://schemas.openxmlformats.org/officeDocument/2006/relationships" r:id="rId14"/>
            </a:graphicData>
          </a:graphic>
        </p:graphicFrame>
        <p:sp>
          <p:nvSpPr>
            <p:cNvPr id="233" name="TextBox 232">
              <a:extLst>
                <a:ext uri="{FF2B5EF4-FFF2-40B4-BE49-F238E27FC236}">
                  <a16:creationId xmlns:a16="http://schemas.microsoft.com/office/drawing/2014/main" id="{08026413-CD78-4917-8FFA-BDA44B8F88F0}"/>
                </a:ext>
              </a:extLst>
            </p:cNvPr>
            <p:cNvSpPr txBox="1"/>
            <p:nvPr/>
          </p:nvSpPr>
          <p:spPr>
            <a:xfrm>
              <a:off x="5617097" y="6806115"/>
              <a:ext cx="276999" cy="1071038"/>
            </a:xfrm>
            <a:prstGeom prst="rect">
              <a:avLst/>
            </a:prstGeom>
            <a:noFill/>
          </p:spPr>
          <p:txBody>
            <a:bodyPr vert="vert270" wrap="square" rtlCol="0">
              <a:spAutoFit/>
            </a:bodyPr>
            <a:lstStyle/>
            <a:p>
              <a:pPr algn="ctr"/>
              <a:r>
                <a:rPr lang="en-US" altLang="ko-KR" sz="600" dirty="0">
                  <a:latin typeface="Arial" panose="020B0604020202020204" pitchFamily="34" charset="0"/>
                  <a:cs typeface="Arial" panose="020B0604020202020204" pitchFamily="34" charset="0"/>
                </a:rPr>
                <a:t>Fold induction</a:t>
              </a:r>
            </a:p>
          </p:txBody>
        </p:sp>
        <p:sp>
          <p:nvSpPr>
            <p:cNvPr id="234" name="TextBox 233">
              <a:extLst>
                <a:ext uri="{FF2B5EF4-FFF2-40B4-BE49-F238E27FC236}">
                  <a16:creationId xmlns:a16="http://schemas.microsoft.com/office/drawing/2014/main" id="{06C52646-23BE-4947-BDA4-42B9EF569E88}"/>
                </a:ext>
              </a:extLst>
            </p:cNvPr>
            <p:cNvSpPr txBox="1"/>
            <p:nvPr/>
          </p:nvSpPr>
          <p:spPr>
            <a:xfrm>
              <a:off x="6621097" y="6722748"/>
              <a:ext cx="2112698" cy="546842"/>
            </a:xfrm>
            <a:prstGeom prst="rect">
              <a:avLst/>
            </a:prstGeom>
            <a:noFill/>
          </p:spPr>
          <p:txBody>
            <a:bodyPr wrap="square" rtlCol="0">
              <a:spAutoFit/>
            </a:bodyPr>
            <a:lstStyle/>
            <a:p>
              <a:pPr algn="ctr"/>
              <a:r>
                <a:rPr lang="en-US" altLang="ko-KR" sz="700" dirty="0">
                  <a:latin typeface="Arial" panose="020B0604020202020204" pitchFamily="34" charset="0"/>
                  <a:cs typeface="Arial" panose="020B0604020202020204" pitchFamily="34" charset="0"/>
                </a:rPr>
                <a:t>Ratio of pSerine/Sox9 </a:t>
              </a:r>
            </a:p>
            <a:p>
              <a:pPr algn="ctr"/>
              <a:r>
                <a:rPr lang="en-US" altLang="ko-KR" sz="700" dirty="0">
                  <a:latin typeface="Arial" panose="020B0604020202020204" pitchFamily="34" charset="0"/>
                  <a:cs typeface="Arial" panose="020B0604020202020204" pitchFamily="34" charset="0"/>
                </a:rPr>
                <a:t>in the immunoprecipitates</a:t>
              </a:r>
              <a:endParaRPr lang="ko-KR" altLang="en-US" sz="700" dirty="0">
                <a:latin typeface="Arial" panose="020B0604020202020204" pitchFamily="34" charset="0"/>
                <a:cs typeface="Arial" panose="020B0604020202020204" pitchFamily="34" charset="0"/>
              </a:endParaRPr>
            </a:p>
          </p:txBody>
        </p:sp>
        <p:sp>
          <p:nvSpPr>
            <p:cNvPr id="235" name="TextBox 234">
              <a:extLst>
                <a:ext uri="{FF2B5EF4-FFF2-40B4-BE49-F238E27FC236}">
                  <a16:creationId xmlns:a16="http://schemas.microsoft.com/office/drawing/2014/main" id="{516987EB-3DC1-40CD-9155-654EBBDC8957}"/>
                </a:ext>
              </a:extLst>
            </p:cNvPr>
            <p:cNvSpPr txBox="1"/>
            <p:nvPr/>
          </p:nvSpPr>
          <p:spPr>
            <a:xfrm>
              <a:off x="8656350" y="7852313"/>
              <a:ext cx="664665"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Lane</a:t>
              </a:r>
              <a:endParaRPr lang="ko-KR" altLang="en-US" sz="600" dirty="0">
                <a:latin typeface="Arial" panose="020B0604020202020204" pitchFamily="34" charset="0"/>
                <a:cs typeface="Arial" panose="020B0604020202020204" pitchFamily="34" charset="0"/>
              </a:endParaRPr>
            </a:p>
          </p:txBody>
        </p:sp>
        <p:sp>
          <p:nvSpPr>
            <p:cNvPr id="236" name="TextBox 235">
              <a:extLst>
                <a:ext uri="{FF2B5EF4-FFF2-40B4-BE49-F238E27FC236}">
                  <a16:creationId xmlns:a16="http://schemas.microsoft.com/office/drawing/2014/main" id="{FD89E0D8-6645-42B4-9372-018DF8E88CCE}"/>
                </a:ext>
              </a:extLst>
            </p:cNvPr>
            <p:cNvSpPr txBox="1"/>
            <p:nvPr/>
          </p:nvSpPr>
          <p:spPr>
            <a:xfrm>
              <a:off x="6506434" y="7060561"/>
              <a:ext cx="664665" cy="222788"/>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a:t>
              </a:r>
              <a:endParaRPr lang="ko-KR" altLang="en-US" sz="500" dirty="0">
                <a:latin typeface="Arial" panose="020B0604020202020204" pitchFamily="34" charset="0"/>
                <a:cs typeface="Arial" panose="020B0604020202020204" pitchFamily="34" charset="0"/>
              </a:endParaRPr>
            </a:p>
          </p:txBody>
        </p:sp>
        <p:sp>
          <p:nvSpPr>
            <p:cNvPr id="237" name="TextBox 236">
              <a:extLst>
                <a:ext uri="{FF2B5EF4-FFF2-40B4-BE49-F238E27FC236}">
                  <a16:creationId xmlns:a16="http://schemas.microsoft.com/office/drawing/2014/main" id="{4F9CC6F4-B9B7-43D0-A498-67811536C65C}"/>
                </a:ext>
              </a:extLst>
            </p:cNvPr>
            <p:cNvSpPr txBox="1"/>
            <p:nvPr/>
          </p:nvSpPr>
          <p:spPr>
            <a:xfrm>
              <a:off x="7095863" y="7562722"/>
              <a:ext cx="664665" cy="222788"/>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0.07</a:t>
              </a:r>
              <a:endParaRPr lang="ko-KR" altLang="en-US" sz="500" dirty="0">
                <a:latin typeface="Arial" panose="020B0604020202020204" pitchFamily="34" charset="0"/>
                <a:cs typeface="Arial" panose="020B0604020202020204" pitchFamily="34" charset="0"/>
              </a:endParaRPr>
            </a:p>
          </p:txBody>
        </p:sp>
        <p:sp>
          <p:nvSpPr>
            <p:cNvPr id="238" name="TextBox 237">
              <a:extLst>
                <a:ext uri="{FF2B5EF4-FFF2-40B4-BE49-F238E27FC236}">
                  <a16:creationId xmlns:a16="http://schemas.microsoft.com/office/drawing/2014/main" id="{028214C8-75FF-4C88-A821-8698BB274AD0}"/>
                </a:ext>
              </a:extLst>
            </p:cNvPr>
            <p:cNvSpPr txBox="1"/>
            <p:nvPr/>
          </p:nvSpPr>
          <p:spPr>
            <a:xfrm>
              <a:off x="7712050" y="7529436"/>
              <a:ext cx="664665" cy="222788"/>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0.14</a:t>
              </a:r>
              <a:endParaRPr lang="ko-KR" altLang="en-US" sz="500" dirty="0">
                <a:latin typeface="Arial" panose="020B0604020202020204" pitchFamily="34" charset="0"/>
                <a:cs typeface="Arial" panose="020B0604020202020204" pitchFamily="34" charset="0"/>
              </a:endParaRPr>
            </a:p>
          </p:txBody>
        </p:sp>
        <p:sp>
          <p:nvSpPr>
            <p:cNvPr id="239" name="TextBox 238">
              <a:extLst>
                <a:ext uri="{FF2B5EF4-FFF2-40B4-BE49-F238E27FC236}">
                  <a16:creationId xmlns:a16="http://schemas.microsoft.com/office/drawing/2014/main" id="{31836870-98A9-4CAE-BFBF-D13A3DA35953}"/>
                </a:ext>
              </a:extLst>
            </p:cNvPr>
            <p:cNvSpPr txBox="1"/>
            <p:nvPr/>
          </p:nvSpPr>
          <p:spPr>
            <a:xfrm>
              <a:off x="8335190" y="7521054"/>
              <a:ext cx="664665" cy="222788"/>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0.19</a:t>
              </a:r>
              <a:endParaRPr lang="ko-KR" altLang="en-US" sz="500" dirty="0">
                <a:latin typeface="Arial" panose="020B0604020202020204" pitchFamily="34" charset="0"/>
                <a:cs typeface="Arial" panose="020B0604020202020204" pitchFamily="34" charset="0"/>
              </a:endParaRPr>
            </a:p>
          </p:txBody>
        </p:sp>
      </p:grpSp>
      <p:grpSp>
        <p:nvGrpSpPr>
          <p:cNvPr id="240" name="그룹 239">
            <a:extLst>
              <a:ext uri="{FF2B5EF4-FFF2-40B4-BE49-F238E27FC236}">
                <a16:creationId xmlns:a16="http://schemas.microsoft.com/office/drawing/2014/main" id="{D58871B9-1C7A-4E04-AE51-D64958D275B8}"/>
              </a:ext>
            </a:extLst>
          </p:cNvPr>
          <p:cNvGrpSpPr/>
          <p:nvPr/>
        </p:nvGrpSpPr>
        <p:grpSpPr>
          <a:xfrm>
            <a:off x="237752" y="4883645"/>
            <a:ext cx="2022636" cy="1063123"/>
            <a:chOff x="1163051" y="6263780"/>
            <a:chExt cx="3762473" cy="1572194"/>
          </a:xfrm>
        </p:grpSpPr>
        <p:graphicFrame>
          <p:nvGraphicFramePr>
            <p:cNvPr id="241" name="차트 240">
              <a:extLst>
                <a:ext uri="{FF2B5EF4-FFF2-40B4-BE49-F238E27FC236}">
                  <a16:creationId xmlns:a16="http://schemas.microsoft.com/office/drawing/2014/main" id="{9D9279B9-11FA-4975-AA8B-72D63EA9E754}"/>
                </a:ext>
              </a:extLst>
            </p:cNvPr>
            <p:cNvGraphicFramePr>
              <a:graphicFrameLocks/>
            </p:cNvGraphicFramePr>
            <p:nvPr>
              <p:extLst>
                <p:ext uri="{D42A27DB-BD31-4B8C-83A1-F6EECF244321}">
                  <p14:modId xmlns:p14="http://schemas.microsoft.com/office/powerpoint/2010/main" val="1150738069"/>
                </p:ext>
              </p:extLst>
            </p:nvPr>
          </p:nvGraphicFramePr>
          <p:xfrm>
            <a:off x="1397186" y="6450561"/>
            <a:ext cx="3225819" cy="1385413"/>
          </p:xfrm>
          <a:graphic>
            <a:graphicData uri="http://schemas.openxmlformats.org/drawingml/2006/chart">
              <c:chart xmlns:c="http://schemas.openxmlformats.org/drawingml/2006/chart" xmlns:r="http://schemas.openxmlformats.org/officeDocument/2006/relationships" r:id="rId15"/>
            </a:graphicData>
          </a:graphic>
        </p:graphicFrame>
        <p:sp>
          <p:nvSpPr>
            <p:cNvPr id="242" name="TextBox 241">
              <a:extLst>
                <a:ext uri="{FF2B5EF4-FFF2-40B4-BE49-F238E27FC236}">
                  <a16:creationId xmlns:a16="http://schemas.microsoft.com/office/drawing/2014/main" id="{107EFCD9-FC40-4C1F-A159-E3BA559A5286}"/>
                </a:ext>
              </a:extLst>
            </p:cNvPr>
            <p:cNvSpPr txBox="1"/>
            <p:nvPr/>
          </p:nvSpPr>
          <p:spPr>
            <a:xfrm>
              <a:off x="4260858" y="7501600"/>
              <a:ext cx="664666" cy="184666"/>
            </a:xfrm>
            <a:prstGeom prst="rect">
              <a:avLst/>
            </a:prstGeom>
            <a:noFill/>
          </p:spPr>
          <p:txBody>
            <a:bodyPr wrap="square" rtlCol="0">
              <a:spAutoFit/>
            </a:bodyPr>
            <a:lstStyle/>
            <a:p>
              <a:r>
                <a:rPr lang="en-US" altLang="ko-KR" sz="600" dirty="0">
                  <a:latin typeface="Arial" panose="020B0604020202020204" pitchFamily="34" charset="0"/>
                  <a:cs typeface="Arial" panose="020B0604020202020204" pitchFamily="34" charset="0"/>
                </a:rPr>
                <a:t>Lane</a:t>
              </a:r>
              <a:endParaRPr lang="ko-KR" altLang="en-US" sz="600" dirty="0">
                <a:latin typeface="Arial" panose="020B0604020202020204" pitchFamily="34" charset="0"/>
                <a:cs typeface="Arial" panose="020B0604020202020204" pitchFamily="34" charset="0"/>
              </a:endParaRPr>
            </a:p>
          </p:txBody>
        </p:sp>
        <p:sp>
          <p:nvSpPr>
            <p:cNvPr id="243" name="TextBox 242">
              <a:extLst>
                <a:ext uri="{FF2B5EF4-FFF2-40B4-BE49-F238E27FC236}">
                  <a16:creationId xmlns:a16="http://schemas.microsoft.com/office/drawing/2014/main" id="{25FA767A-33D4-4A22-86C0-FFF85F85B9A6}"/>
                </a:ext>
              </a:extLst>
            </p:cNvPr>
            <p:cNvSpPr txBox="1"/>
            <p:nvPr/>
          </p:nvSpPr>
          <p:spPr>
            <a:xfrm>
              <a:off x="1979721" y="6263780"/>
              <a:ext cx="2354522" cy="295850"/>
            </a:xfrm>
            <a:prstGeom prst="rect">
              <a:avLst/>
            </a:prstGeom>
            <a:noFill/>
          </p:spPr>
          <p:txBody>
            <a:bodyPr wrap="square" rtlCol="0">
              <a:spAutoFit/>
            </a:bodyPr>
            <a:lstStyle/>
            <a:p>
              <a:r>
                <a:rPr lang="en-US" altLang="ko-KR" sz="700" dirty="0">
                  <a:latin typeface="Arial" panose="020B0604020202020204" pitchFamily="34" charset="0"/>
                  <a:cs typeface="Arial" panose="020B0604020202020204" pitchFamily="34" charset="0"/>
                </a:rPr>
                <a:t>Ratio of Myc-Sox9/</a:t>
              </a:r>
              <a:r>
                <a:rPr lang="en-US" altLang="ko-KR" sz="700" dirty="0">
                  <a:latin typeface="Symbol" panose="05050102010706020507" pitchFamily="18" charset="2"/>
                  <a:cs typeface="Arial" panose="020B0604020202020204" pitchFamily="34" charset="0"/>
                </a:rPr>
                <a:t>b</a:t>
              </a:r>
              <a:r>
                <a:rPr lang="en-US" altLang="ko-KR" sz="700" dirty="0">
                  <a:latin typeface="Arial" panose="020B0604020202020204" pitchFamily="34" charset="0"/>
                  <a:cs typeface="Arial" panose="020B0604020202020204" pitchFamily="34" charset="0"/>
                </a:rPr>
                <a:t>-actin</a:t>
              </a:r>
              <a:endParaRPr lang="ko-KR" altLang="en-US" sz="700" dirty="0">
                <a:latin typeface="Arial" panose="020B0604020202020204" pitchFamily="34" charset="0"/>
                <a:cs typeface="Arial" panose="020B0604020202020204" pitchFamily="34" charset="0"/>
              </a:endParaRPr>
            </a:p>
          </p:txBody>
        </p:sp>
        <p:sp>
          <p:nvSpPr>
            <p:cNvPr id="244" name="TextBox 243">
              <a:extLst>
                <a:ext uri="{FF2B5EF4-FFF2-40B4-BE49-F238E27FC236}">
                  <a16:creationId xmlns:a16="http://schemas.microsoft.com/office/drawing/2014/main" id="{901C75B3-C537-4DAD-9148-F18B6841EA74}"/>
                </a:ext>
              </a:extLst>
            </p:cNvPr>
            <p:cNvSpPr txBox="1"/>
            <p:nvPr/>
          </p:nvSpPr>
          <p:spPr>
            <a:xfrm>
              <a:off x="1163051" y="6486613"/>
              <a:ext cx="276999" cy="1071038"/>
            </a:xfrm>
            <a:prstGeom prst="rect">
              <a:avLst/>
            </a:prstGeom>
            <a:noFill/>
          </p:spPr>
          <p:txBody>
            <a:bodyPr vert="vert270" wrap="square" rtlCol="0">
              <a:spAutoFit/>
            </a:bodyPr>
            <a:lstStyle/>
            <a:p>
              <a:pPr algn="ctr"/>
              <a:r>
                <a:rPr lang="en-US" altLang="ko-KR" sz="600" dirty="0">
                  <a:latin typeface="Arial" panose="020B0604020202020204" pitchFamily="34" charset="0"/>
                  <a:cs typeface="Arial" panose="020B0604020202020204" pitchFamily="34" charset="0"/>
                </a:rPr>
                <a:t>Fold induction</a:t>
              </a:r>
            </a:p>
          </p:txBody>
        </p:sp>
        <p:sp>
          <p:nvSpPr>
            <p:cNvPr id="245" name="TextBox 244">
              <a:extLst>
                <a:ext uri="{FF2B5EF4-FFF2-40B4-BE49-F238E27FC236}">
                  <a16:creationId xmlns:a16="http://schemas.microsoft.com/office/drawing/2014/main" id="{C94C7124-79CA-4EBB-A4CB-92A93EF3A6C0}"/>
                </a:ext>
              </a:extLst>
            </p:cNvPr>
            <p:cNvSpPr txBox="1"/>
            <p:nvPr/>
          </p:nvSpPr>
          <p:spPr>
            <a:xfrm>
              <a:off x="1795264" y="6714890"/>
              <a:ext cx="592107"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1.0</a:t>
              </a:r>
              <a:endParaRPr lang="ko-KR" altLang="en-US" sz="500" dirty="0">
                <a:latin typeface="Arial" panose="020B0604020202020204" pitchFamily="34" charset="0"/>
                <a:cs typeface="Arial" panose="020B0604020202020204" pitchFamily="34" charset="0"/>
              </a:endParaRPr>
            </a:p>
          </p:txBody>
        </p:sp>
        <p:sp>
          <p:nvSpPr>
            <p:cNvPr id="246" name="TextBox 245">
              <a:extLst>
                <a:ext uri="{FF2B5EF4-FFF2-40B4-BE49-F238E27FC236}">
                  <a16:creationId xmlns:a16="http://schemas.microsoft.com/office/drawing/2014/main" id="{F0BE9C39-27FC-4C1B-844E-93C85E335BFC}"/>
                </a:ext>
              </a:extLst>
            </p:cNvPr>
            <p:cNvSpPr txBox="1"/>
            <p:nvPr/>
          </p:nvSpPr>
          <p:spPr>
            <a:xfrm>
              <a:off x="2056820" y="6888304"/>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0.66</a:t>
              </a:r>
              <a:endParaRPr lang="ko-KR" altLang="en-US" sz="500" dirty="0">
                <a:latin typeface="Arial" panose="020B0604020202020204" pitchFamily="34" charset="0"/>
                <a:cs typeface="Arial" panose="020B0604020202020204" pitchFamily="34" charset="0"/>
              </a:endParaRPr>
            </a:p>
          </p:txBody>
        </p:sp>
        <p:sp>
          <p:nvSpPr>
            <p:cNvPr id="247" name="TextBox 246">
              <a:extLst>
                <a:ext uri="{FF2B5EF4-FFF2-40B4-BE49-F238E27FC236}">
                  <a16:creationId xmlns:a16="http://schemas.microsoft.com/office/drawing/2014/main" id="{C327B409-B642-4FD0-8466-9BB1FE3726CF}"/>
                </a:ext>
              </a:extLst>
            </p:cNvPr>
            <p:cNvSpPr txBox="1"/>
            <p:nvPr/>
          </p:nvSpPr>
          <p:spPr>
            <a:xfrm>
              <a:off x="2349187" y="7150263"/>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0.24</a:t>
              </a:r>
              <a:endParaRPr lang="ko-KR" altLang="en-US" sz="500" dirty="0">
                <a:latin typeface="Arial" panose="020B0604020202020204" pitchFamily="34" charset="0"/>
                <a:cs typeface="Arial" panose="020B0604020202020204" pitchFamily="34" charset="0"/>
              </a:endParaRPr>
            </a:p>
          </p:txBody>
        </p:sp>
        <p:sp>
          <p:nvSpPr>
            <p:cNvPr id="248" name="TextBox 247">
              <a:extLst>
                <a:ext uri="{FF2B5EF4-FFF2-40B4-BE49-F238E27FC236}">
                  <a16:creationId xmlns:a16="http://schemas.microsoft.com/office/drawing/2014/main" id="{869D006D-EA3E-4E04-8695-4A4EF71E4E78}"/>
                </a:ext>
              </a:extLst>
            </p:cNvPr>
            <p:cNvSpPr txBox="1"/>
            <p:nvPr/>
          </p:nvSpPr>
          <p:spPr>
            <a:xfrm>
              <a:off x="3010497" y="6617440"/>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1.14</a:t>
              </a:r>
              <a:endParaRPr lang="ko-KR" altLang="en-US" sz="500" dirty="0">
                <a:latin typeface="Arial" panose="020B0604020202020204" pitchFamily="34" charset="0"/>
                <a:cs typeface="Arial" panose="020B0604020202020204" pitchFamily="34" charset="0"/>
              </a:endParaRPr>
            </a:p>
          </p:txBody>
        </p:sp>
        <p:sp>
          <p:nvSpPr>
            <p:cNvPr id="249" name="TextBox 248">
              <a:extLst>
                <a:ext uri="{FF2B5EF4-FFF2-40B4-BE49-F238E27FC236}">
                  <a16:creationId xmlns:a16="http://schemas.microsoft.com/office/drawing/2014/main" id="{3EE76E96-D1C6-4140-8819-EEE0FA42632B}"/>
                </a:ext>
              </a:extLst>
            </p:cNvPr>
            <p:cNvSpPr txBox="1"/>
            <p:nvPr/>
          </p:nvSpPr>
          <p:spPr>
            <a:xfrm>
              <a:off x="3324987" y="6883042"/>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0.65</a:t>
              </a:r>
              <a:endParaRPr lang="ko-KR" altLang="en-US" sz="500" dirty="0">
                <a:latin typeface="Arial" panose="020B0604020202020204" pitchFamily="34" charset="0"/>
                <a:cs typeface="Arial" panose="020B0604020202020204" pitchFamily="34" charset="0"/>
              </a:endParaRPr>
            </a:p>
          </p:txBody>
        </p:sp>
        <p:sp>
          <p:nvSpPr>
            <p:cNvPr id="250" name="TextBox 249">
              <a:extLst>
                <a:ext uri="{FF2B5EF4-FFF2-40B4-BE49-F238E27FC236}">
                  <a16:creationId xmlns:a16="http://schemas.microsoft.com/office/drawing/2014/main" id="{2AF8A72F-B073-4BCB-B7C6-99D77B5A82F6}"/>
                </a:ext>
              </a:extLst>
            </p:cNvPr>
            <p:cNvSpPr txBox="1"/>
            <p:nvPr/>
          </p:nvSpPr>
          <p:spPr>
            <a:xfrm>
              <a:off x="3963072" y="6908939"/>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0.68</a:t>
              </a:r>
              <a:endParaRPr lang="ko-KR" altLang="en-US" sz="500" dirty="0">
                <a:latin typeface="Arial" panose="020B0604020202020204" pitchFamily="34" charset="0"/>
                <a:cs typeface="Arial" panose="020B0604020202020204" pitchFamily="34" charset="0"/>
              </a:endParaRPr>
            </a:p>
          </p:txBody>
        </p:sp>
        <p:sp>
          <p:nvSpPr>
            <p:cNvPr id="251" name="TextBox 250">
              <a:extLst>
                <a:ext uri="{FF2B5EF4-FFF2-40B4-BE49-F238E27FC236}">
                  <a16:creationId xmlns:a16="http://schemas.microsoft.com/office/drawing/2014/main" id="{4FE0E579-7BC2-4565-AF01-179FE6FAD2F2}"/>
                </a:ext>
              </a:extLst>
            </p:cNvPr>
            <p:cNvSpPr txBox="1"/>
            <p:nvPr/>
          </p:nvSpPr>
          <p:spPr>
            <a:xfrm>
              <a:off x="2662918" y="6780400"/>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0.87</a:t>
              </a:r>
              <a:endParaRPr lang="ko-KR" altLang="en-US" sz="500" dirty="0">
                <a:latin typeface="Arial" panose="020B0604020202020204" pitchFamily="34" charset="0"/>
                <a:cs typeface="Arial" panose="020B0604020202020204" pitchFamily="34" charset="0"/>
              </a:endParaRPr>
            </a:p>
          </p:txBody>
        </p:sp>
        <p:sp>
          <p:nvSpPr>
            <p:cNvPr id="252" name="TextBox 251">
              <a:extLst>
                <a:ext uri="{FF2B5EF4-FFF2-40B4-BE49-F238E27FC236}">
                  <a16:creationId xmlns:a16="http://schemas.microsoft.com/office/drawing/2014/main" id="{02F0360D-C305-4F9B-BAE8-D45F9FF840D0}"/>
                </a:ext>
              </a:extLst>
            </p:cNvPr>
            <p:cNvSpPr txBox="1"/>
            <p:nvPr/>
          </p:nvSpPr>
          <p:spPr>
            <a:xfrm>
              <a:off x="3624480" y="7113320"/>
              <a:ext cx="664666" cy="250334"/>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0.29</a:t>
              </a:r>
              <a:endParaRPr lang="ko-KR" altLang="en-US" sz="500" dirty="0">
                <a:latin typeface="Arial" panose="020B0604020202020204" pitchFamily="34" charset="0"/>
                <a:cs typeface="Arial" panose="020B0604020202020204" pitchFamily="34" charset="0"/>
              </a:endParaRPr>
            </a:p>
          </p:txBody>
        </p:sp>
      </p:grpSp>
      <p:sp>
        <p:nvSpPr>
          <p:cNvPr id="3" name="TextBox 2">
            <a:extLst>
              <a:ext uri="{FF2B5EF4-FFF2-40B4-BE49-F238E27FC236}">
                <a16:creationId xmlns:a16="http://schemas.microsoft.com/office/drawing/2014/main" id="{F41947AD-AF81-4D86-9C59-7F665DF3182F}"/>
              </a:ext>
            </a:extLst>
          </p:cNvPr>
          <p:cNvSpPr txBox="1"/>
          <p:nvPr/>
        </p:nvSpPr>
        <p:spPr>
          <a:xfrm>
            <a:off x="1345573" y="1346988"/>
            <a:ext cx="477176"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p&lt;0.0001</a:t>
            </a:r>
            <a:endParaRPr lang="ko-KR" altLang="en-US" sz="500" dirty="0">
              <a:latin typeface="Arial" panose="020B0604020202020204" pitchFamily="34" charset="0"/>
              <a:cs typeface="Arial" panose="020B0604020202020204" pitchFamily="34" charset="0"/>
            </a:endParaRPr>
          </a:p>
        </p:txBody>
      </p:sp>
      <p:sp>
        <p:nvSpPr>
          <p:cNvPr id="112" name="TextBox 111">
            <a:extLst>
              <a:ext uri="{FF2B5EF4-FFF2-40B4-BE49-F238E27FC236}">
                <a16:creationId xmlns:a16="http://schemas.microsoft.com/office/drawing/2014/main" id="{746F5D6F-4E5D-4EB2-942E-1005C7E0E994}"/>
              </a:ext>
            </a:extLst>
          </p:cNvPr>
          <p:cNvSpPr txBox="1"/>
          <p:nvPr/>
        </p:nvSpPr>
        <p:spPr>
          <a:xfrm>
            <a:off x="1742046" y="1414516"/>
            <a:ext cx="477176"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p=0.0014</a:t>
            </a:r>
            <a:endParaRPr lang="ko-KR" altLang="en-US" sz="500" dirty="0">
              <a:latin typeface="Arial" panose="020B0604020202020204" pitchFamily="34" charset="0"/>
              <a:cs typeface="Arial" panose="020B0604020202020204" pitchFamily="34" charset="0"/>
            </a:endParaRPr>
          </a:p>
        </p:txBody>
      </p:sp>
      <p:sp>
        <p:nvSpPr>
          <p:cNvPr id="113" name="TextBox 112">
            <a:extLst>
              <a:ext uri="{FF2B5EF4-FFF2-40B4-BE49-F238E27FC236}">
                <a16:creationId xmlns:a16="http://schemas.microsoft.com/office/drawing/2014/main" id="{27DDE3AB-4E69-4A50-9657-2015163A1484}"/>
              </a:ext>
            </a:extLst>
          </p:cNvPr>
          <p:cNvSpPr txBox="1"/>
          <p:nvPr/>
        </p:nvSpPr>
        <p:spPr>
          <a:xfrm>
            <a:off x="2078632" y="1728143"/>
            <a:ext cx="477176"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p=0.0866</a:t>
            </a:r>
            <a:endParaRPr lang="ko-KR" altLang="en-US" sz="500" dirty="0">
              <a:latin typeface="Arial" panose="020B0604020202020204" pitchFamily="34" charset="0"/>
              <a:cs typeface="Arial" panose="020B0604020202020204" pitchFamily="34" charset="0"/>
            </a:endParaRPr>
          </a:p>
        </p:txBody>
      </p:sp>
      <p:sp>
        <p:nvSpPr>
          <p:cNvPr id="114" name="TextBox 113">
            <a:extLst>
              <a:ext uri="{FF2B5EF4-FFF2-40B4-BE49-F238E27FC236}">
                <a16:creationId xmlns:a16="http://schemas.microsoft.com/office/drawing/2014/main" id="{951C5D15-F11D-4D1A-BEE9-173C2B4319B2}"/>
              </a:ext>
            </a:extLst>
          </p:cNvPr>
          <p:cNvSpPr txBox="1"/>
          <p:nvPr/>
        </p:nvSpPr>
        <p:spPr>
          <a:xfrm>
            <a:off x="2459438" y="1594231"/>
            <a:ext cx="477176"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p=0.0006</a:t>
            </a:r>
            <a:endParaRPr lang="ko-KR" altLang="en-US" sz="500" dirty="0">
              <a:latin typeface="Arial" panose="020B0604020202020204" pitchFamily="34" charset="0"/>
              <a:cs typeface="Arial" panose="020B0604020202020204" pitchFamily="34" charset="0"/>
            </a:endParaRPr>
          </a:p>
        </p:txBody>
      </p:sp>
      <p:sp>
        <p:nvSpPr>
          <p:cNvPr id="115" name="TextBox 114">
            <a:extLst>
              <a:ext uri="{FF2B5EF4-FFF2-40B4-BE49-F238E27FC236}">
                <a16:creationId xmlns:a16="http://schemas.microsoft.com/office/drawing/2014/main" id="{0CEA54BC-55BC-4AF6-8343-BCFFD52534B1}"/>
              </a:ext>
            </a:extLst>
          </p:cNvPr>
          <p:cNvSpPr txBox="1"/>
          <p:nvPr/>
        </p:nvSpPr>
        <p:spPr>
          <a:xfrm>
            <a:off x="2809551" y="1952389"/>
            <a:ext cx="477176"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p=0.0295</a:t>
            </a:r>
            <a:endParaRPr lang="ko-KR" altLang="en-US" sz="500" dirty="0">
              <a:latin typeface="Arial" panose="020B0604020202020204" pitchFamily="34" charset="0"/>
              <a:cs typeface="Arial" panose="020B0604020202020204" pitchFamily="34" charset="0"/>
            </a:endParaRPr>
          </a:p>
        </p:txBody>
      </p:sp>
      <p:grpSp>
        <p:nvGrpSpPr>
          <p:cNvPr id="10" name="그룹 9">
            <a:extLst>
              <a:ext uri="{FF2B5EF4-FFF2-40B4-BE49-F238E27FC236}">
                <a16:creationId xmlns:a16="http://schemas.microsoft.com/office/drawing/2014/main" id="{D256D85A-12AF-4C10-8AEC-E5B3308EE3BA}"/>
              </a:ext>
            </a:extLst>
          </p:cNvPr>
          <p:cNvGrpSpPr/>
          <p:nvPr/>
        </p:nvGrpSpPr>
        <p:grpSpPr>
          <a:xfrm>
            <a:off x="4762897" y="1563755"/>
            <a:ext cx="588025" cy="649256"/>
            <a:chOff x="4664034" y="1508049"/>
            <a:chExt cx="378000" cy="703816"/>
          </a:xfrm>
        </p:grpSpPr>
        <p:cxnSp>
          <p:nvCxnSpPr>
            <p:cNvPr id="5" name="직선 연결선 4">
              <a:extLst>
                <a:ext uri="{FF2B5EF4-FFF2-40B4-BE49-F238E27FC236}">
                  <a16:creationId xmlns:a16="http://schemas.microsoft.com/office/drawing/2014/main" id="{B7C891DE-52F2-4E14-99E0-B2E1A5ABD978}"/>
                </a:ext>
              </a:extLst>
            </p:cNvPr>
            <p:cNvCxnSpPr>
              <a:cxnSpLocks/>
            </p:cNvCxnSpPr>
            <p:nvPr/>
          </p:nvCxnSpPr>
          <p:spPr>
            <a:xfrm>
              <a:off x="4664034" y="1508049"/>
              <a:ext cx="37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직선 연결선 117">
              <a:extLst>
                <a:ext uri="{FF2B5EF4-FFF2-40B4-BE49-F238E27FC236}">
                  <a16:creationId xmlns:a16="http://schemas.microsoft.com/office/drawing/2014/main" id="{84C66560-8031-4751-BA0D-95C09FCEAC24}"/>
                </a:ext>
              </a:extLst>
            </p:cNvPr>
            <p:cNvCxnSpPr>
              <a:cxnSpLocks/>
            </p:cNvCxnSpPr>
            <p:nvPr/>
          </p:nvCxnSpPr>
          <p:spPr>
            <a:xfrm>
              <a:off x="4664034" y="1511063"/>
              <a:ext cx="0" cy="484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직선 연결선 119">
              <a:extLst>
                <a:ext uri="{FF2B5EF4-FFF2-40B4-BE49-F238E27FC236}">
                  <a16:creationId xmlns:a16="http://schemas.microsoft.com/office/drawing/2014/main" id="{1390507C-E727-47D7-84AB-247D6EA61EF7}"/>
                </a:ext>
              </a:extLst>
            </p:cNvPr>
            <p:cNvCxnSpPr>
              <a:cxnSpLocks/>
            </p:cNvCxnSpPr>
            <p:nvPr/>
          </p:nvCxnSpPr>
          <p:spPr>
            <a:xfrm>
              <a:off x="5036766" y="1511063"/>
              <a:ext cx="0" cy="70080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그룹 11">
            <a:extLst>
              <a:ext uri="{FF2B5EF4-FFF2-40B4-BE49-F238E27FC236}">
                <a16:creationId xmlns:a16="http://schemas.microsoft.com/office/drawing/2014/main" id="{3B64FF82-2E7E-45D3-AEBD-F8BC5CBC26C5}"/>
              </a:ext>
            </a:extLst>
          </p:cNvPr>
          <p:cNvGrpSpPr/>
          <p:nvPr/>
        </p:nvGrpSpPr>
        <p:grpSpPr>
          <a:xfrm>
            <a:off x="4962849" y="1374171"/>
            <a:ext cx="583385" cy="601976"/>
            <a:chOff x="5157027" y="1117146"/>
            <a:chExt cx="354762" cy="701699"/>
          </a:xfrm>
        </p:grpSpPr>
        <p:cxnSp>
          <p:nvCxnSpPr>
            <p:cNvPr id="122" name="직선 연결선 121">
              <a:extLst>
                <a:ext uri="{FF2B5EF4-FFF2-40B4-BE49-F238E27FC236}">
                  <a16:creationId xmlns:a16="http://schemas.microsoft.com/office/drawing/2014/main" id="{2E23C0B8-BEB8-42D1-B364-519A4EEA1168}"/>
                </a:ext>
              </a:extLst>
            </p:cNvPr>
            <p:cNvCxnSpPr>
              <a:cxnSpLocks/>
            </p:cNvCxnSpPr>
            <p:nvPr/>
          </p:nvCxnSpPr>
          <p:spPr>
            <a:xfrm>
              <a:off x="5509447" y="1118043"/>
              <a:ext cx="0" cy="70080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직선 연결선 122">
              <a:extLst>
                <a:ext uri="{FF2B5EF4-FFF2-40B4-BE49-F238E27FC236}">
                  <a16:creationId xmlns:a16="http://schemas.microsoft.com/office/drawing/2014/main" id="{F0355E6C-207D-4F57-819F-7B838A5531F0}"/>
                </a:ext>
              </a:extLst>
            </p:cNvPr>
            <p:cNvCxnSpPr>
              <a:cxnSpLocks/>
            </p:cNvCxnSpPr>
            <p:nvPr/>
          </p:nvCxnSpPr>
          <p:spPr>
            <a:xfrm>
              <a:off x="5158989" y="1120879"/>
              <a:ext cx="352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직선 연결선 123">
              <a:extLst>
                <a:ext uri="{FF2B5EF4-FFF2-40B4-BE49-F238E27FC236}">
                  <a16:creationId xmlns:a16="http://schemas.microsoft.com/office/drawing/2014/main" id="{C3322E45-D898-45BC-AEC3-AD0419C05CA8}"/>
                </a:ext>
              </a:extLst>
            </p:cNvPr>
            <p:cNvCxnSpPr>
              <a:cxnSpLocks/>
            </p:cNvCxnSpPr>
            <p:nvPr/>
          </p:nvCxnSpPr>
          <p:spPr>
            <a:xfrm>
              <a:off x="5157027" y="1117146"/>
              <a:ext cx="0" cy="1258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8" name="TextBox 147">
            <a:extLst>
              <a:ext uri="{FF2B5EF4-FFF2-40B4-BE49-F238E27FC236}">
                <a16:creationId xmlns:a16="http://schemas.microsoft.com/office/drawing/2014/main" id="{1E8C351F-79EC-4D7F-B4A0-0B5111407A78}"/>
              </a:ext>
            </a:extLst>
          </p:cNvPr>
          <p:cNvSpPr txBox="1"/>
          <p:nvPr/>
        </p:nvSpPr>
        <p:spPr>
          <a:xfrm>
            <a:off x="4933872" y="1427870"/>
            <a:ext cx="51712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p=0.0010</a:t>
            </a:r>
            <a:endParaRPr lang="ko-KR" altLang="en-US" sz="500" dirty="0">
              <a:latin typeface="Arial" panose="020B0604020202020204" pitchFamily="34" charset="0"/>
              <a:cs typeface="Arial" panose="020B0604020202020204" pitchFamily="34" charset="0"/>
            </a:endParaRPr>
          </a:p>
        </p:txBody>
      </p:sp>
      <p:sp>
        <p:nvSpPr>
          <p:cNvPr id="149" name="TextBox 148">
            <a:extLst>
              <a:ext uri="{FF2B5EF4-FFF2-40B4-BE49-F238E27FC236}">
                <a16:creationId xmlns:a16="http://schemas.microsoft.com/office/drawing/2014/main" id="{79577A40-C02F-49EB-B77F-9F12720D2024}"/>
              </a:ext>
            </a:extLst>
          </p:cNvPr>
          <p:cNvSpPr txBox="1"/>
          <p:nvPr/>
        </p:nvSpPr>
        <p:spPr>
          <a:xfrm>
            <a:off x="5054433" y="1227743"/>
            <a:ext cx="517125"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p=0.0278</a:t>
            </a:r>
            <a:endParaRPr lang="ko-KR" altLang="en-US" sz="500" dirty="0">
              <a:latin typeface="Arial" panose="020B0604020202020204" pitchFamily="34" charset="0"/>
              <a:cs typeface="Arial" panose="020B0604020202020204" pitchFamily="34" charset="0"/>
            </a:endParaRPr>
          </a:p>
        </p:txBody>
      </p:sp>
      <p:sp>
        <p:nvSpPr>
          <p:cNvPr id="150" name="직사각형 149">
            <a:extLst>
              <a:ext uri="{FF2B5EF4-FFF2-40B4-BE49-F238E27FC236}">
                <a16:creationId xmlns:a16="http://schemas.microsoft.com/office/drawing/2014/main" id="{A400EE8A-7133-4F09-B09B-3759C03623AE}"/>
              </a:ext>
            </a:extLst>
          </p:cNvPr>
          <p:cNvSpPr/>
          <p:nvPr/>
        </p:nvSpPr>
        <p:spPr>
          <a:xfrm>
            <a:off x="5741971" y="1580057"/>
            <a:ext cx="72000" cy="7200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51" name="그림 150">
            <a:extLst>
              <a:ext uri="{FF2B5EF4-FFF2-40B4-BE49-F238E27FC236}">
                <a16:creationId xmlns:a16="http://schemas.microsoft.com/office/drawing/2014/main" id="{32910AF0-58C3-4D47-889D-D46B962B407D}"/>
              </a:ext>
            </a:extLst>
          </p:cNvPr>
          <p:cNvPicPr preferRelativeResize="0">
            <a:picLocks/>
          </p:cNvPicPr>
          <p:nvPr/>
        </p:nvPicPr>
        <p:blipFill>
          <a:blip r:embed="rId12"/>
          <a:stretch>
            <a:fillRect/>
          </a:stretch>
        </p:blipFill>
        <p:spPr>
          <a:xfrm>
            <a:off x="5741971" y="1675167"/>
            <a:ext cx="72000" cy="72000"/>
          </a:xfrm>
          <a:prstGeom prst="rect">
            <a:avLst/>
          </a:prstGeom>
          <a:ln w="3175">
            <a:solidFill>
              <a:schemeClr val="tx1"/>
            </a:solidFill>
          </a:ln>
        </p:spPr>
      </p:pic>
      <p:sp>
        <p:nvSpPr>
          <p:cNvPr id="162" name="TextBox 161">
            <a:extLst>
              <a:ext uri="{FF2B5EF4-FFF2-40B4-BE49-F238E27FC236}">
                <a16:creationId xmlns:a16="http://schemas.microsoft.com/office/drawing/2014/main" id="{83AD994F-00EF-4293-864A-A4D3E4F5EA6A}"/>
              </a:ext>
            </a:extLst>
          </p:cNvPr>
          <p:cNvSpPr txBox="1"/>
          <p:nvPr/>
        </p:nvSpPr>
        <p:spPr>
          <a:xfrm>
            <a:off x="377952" y="386985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164" name="직선 연결선 163">
            <a:extLst>
              <a:ext uri="{FF2B5EF4-FFF2-40B4-BE49-F238E27FC236}">
                <a16:creationId xmlns:a16="http://schemas.microsoft.com/office/drawing/2014/main" id="{1A03A3F4-2451-4C26-893C-B920C268D99B}"/>
              </a:ext>
            </a:extLst>
          </p:cNvPr>
          <p:cNvCxnSpPr>
            <a:cxnSpLocks/>
          </p:cNvCxnSpPr>
          <p:nvPr/>
        </p:nvCxnSpPr>
        <p:spPr>
          <a:xfrm>
            <a:off x="553309" y="3957341"/>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4D04452D-4E72-49B3-8FC2-28D5A1AE4779}"/>
              </a:ext>
            </a:extLst>
          </p:cNvPr>
          <p:cNvSpPr txBox="1"/>
          <p:nvPr/>
        </p:nvSpPr>
        <p:spPr>
          <a:xfrm>
            <a:off x="377952" y="460600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167" name="직선 연결선 166">
            <a:extLst>
              <a:ext uri="{FF2B5EF4-FFF2-40B4-BE49-F238E27FC236}">
                <a16:creationId xmlns:a16="http://schemas.microsoft.com/office/drawing/2014/main" id="{3CF72170-6293-4056-AF2C-204DE1EC9A96}"/>
              </a:ext>
            </a:extLst>
          </p:cNvPr>
          <p:cNvCxnSpPr>
            <a:cxnSpLocks/>
          </p:cNvCxnSpPr>
          <p:nvPr/>
        </p:nvCxnSpPr>
        <p:spPr>
          <a:xfrm>
            <a:off x="553309" y="4693488"/>
            <a:ext cx="7200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0" name="TextBox 219">
            <a:extLst>
              <a:ext uri="{FF2B5EF4-FFF2-40B4-BE49-F238E27FC236}">
                <a16:creationId xmlns:a16="http://schemas.microsoft.com/office/drawing/2014/main" id="{EDA1828D-AE79-4243-87DA-37225D74158C}"/>
              </a:ext>
            </a:extLst>
          </p:cNvPr>
          <p:cNvSpPr txBox="1"/>
          <p:nvPr/>
        </p:nvSpPr>
        <p:spPr>
          <a:xfrm>
            <a:off x="4974634" y="402111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253" name="직선 연결선 252">
            <a:extLst>
              <a:ext uri="{FF2B5EF4-FFF2-40B4-BE49-F238E27FC236}">
                <a16:creationId xmlns:a16="http://schemas.microsoft.com/office/drawing/2014/main" id="{1D75A54F-060E-46D8-BFFE-E8C54FD79E3D}"/>
              </a:ext>
            </a:extLst>
          </p:cNvPr>
          <p:cNvCxnSpPr>
            <a:cxnSpLocks/>
          </p:cNvCxnSpPr>
          <p:nvPr/>
        </p:nvCxnSpPr>
        <p:spPr>
          <a:xfrm>
            <a:off x="5167010" y="4101529"/>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5" name="TextBox 254">
            <a:extLst>
              <a:ext uri="{FF2B5EF4-FFF2-40B4-BE49-F238E27FC236}">
                <a16:creationId xmlns:a16="http://schemas.microsoft.com/office/drawing/2014/main" id="{7711F7D1-887C-4A47-89FD-6DE2E3AB6024}"/>
              </a:ext>
            </a:extLst>
          </p:cNvPr>
          <p:cNvSpPr txBox="1"/>
          <p:nvPr/>
        </p:nvSpPr>
        <p:spPr>
          <a:xfrm>
            <a:off x="4953757" y="426413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130</a:t>
            </a:r>
            <a:endParaRPr lang="ko-KR" altLang="en-US" sz="500" dirty="0">
              <a:latin typeface="Arial" panose="020B0604020202020204" pitchFamily="34" charset="0"/>
              <a:cs typeface="Arial" panose="020B0604020202020204" pitchFamily="34" charset="0"/>
            </a:endParaRPr>
          </a:p>
        </p:txBody>
      </p:sp>
      <p:cxnSp>
        <p:nvCxnSpPr>
          <p:cNvPr id="256" name="직선 연결선 255">
            <a:extLst>
              <a:ext uri="{FF2B5EF4-FFF2-40B4-BE49-F238E27FC236}">
                <a16:creationId xmlns:a16="http://schemas.microsoft.com/office/drawing/2014/main" id="{40DB4379-1A4F-4F54-8334-A010C668A1D1}"/>
              </a:ext>
            </a:extLst>
          </p:cNvPr>
          <p:cNvCxnSpPr>
            <a:cxnSpLocks/>
          </p:cNvCxnSpPr>
          <p:nvPr/>
        </p:nvCxnSpPr>
        <p:spPr>
          <a:xfrm>
            <a:off x="5170628" y="4343240"/>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9" name="TextBox 258">
            <a:extLst>
              <a:ext uri="{FF2B5EF4-FFF2-40B4-BE49-F238E27FC236}">
                <a16:creationId xmlns:a16="http://schemas.microsoft.com/office/drawing/2014/main" id="{67A79A4F-7667-4E89-A9D7-2DC33C6738D0}"/>
              </a:ext>
            </a:extLst>
          </p:cNvPr>
          <p:cNvSpPr txBox="1"/>
          <p:nvPr/>
        </p:nvSpPr>
        <p:spPr>
          <a:xfrm>
            <a:off x="4983694" y="4513978"/>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40</a:t>
            </a:r>
            <a:endParaRPr lang="ko-KR" altLang="en-US" sz="500" dirty="0">
              <a:latin typeface="Arial" panose="020B0604020202020204" pitchFamily="34" charset="0"/>
              <a:cs typeface="Arial" panose="020B0604020202020204" pitchFamily="34" charset="0"/>
            </a:endParaRPr>
          </a:p>
        </p:txBody>
      </p:sp>
      <p:cxnSp>
        <p:nvCxnSpPr>
          <p:cNvPr id="260" name="직선 연결선 259">
            <a:extLst>
              <a:ext uri="{FF2B5EF4-FFF2-40B4-BE49-F238E27FC236}">
                <a16:creationId xmlns:a16="http://schemas.microsoft.com/office/drawing/2014/main" id="{26F60AF3-2C2F-4110-BC68-A5CADF2509D6}"/>
              </a:ext>
            </a:extLst>
          </p:cNvPr>
          <p:cNvCxnSpPr>
            <a:cxnSpLocks/>
          </p:cNvCxnSpPr>
          <p:nvPr/>
        </p:nvCxnSpPr>
        <p:spPr>
          <a:xfrm>
            <a:off x="5167010" y="4597424"/>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8595D722-AD79-4276-806A-03B98C8D473B}"/>
              </a:ext>
            </a:extLst>
          </p:cNvPr>
          <p:cNvSpPr txBox="1"/>
          <p:nvPr/>
        </p:nvSpPr>
        <p:spPr>
          <a:xfrm>
            <a:off x="256200" y="3717559"/>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grpSp>
        <p:nvGrpSpPr>
          <p:cNvPr id="16" name="그룹 15">
            <a:extLst>
              <a:ext uri="{FF2B5EF4-FFF2-40B4-BE49-F238E27FC236}">
                <a16:creationId xmlns:a16="http://schemas.microsoft.com/office/drawing/2014/main" id="{9E45A736-2BAB-4EB5-84D9-B1FDD5140394}"/>
              </a:ext>
            </a:extLst>
          </p:cNvPr>
          <p:cNvGrpSpPr/>
          <p:nvPr/>
        </p:nvGrpSpPr>
        <p:grpSpPr>
          <a:xfrm>
            <a:off x="2719696" y="3276834"/>
            <a:ext cx="2281556" cy="1589355"/>
            <a:chOff x="2733764" y="3276834"/>
            <a:chExt cx="2281556" cy="1589355"/>
          </a:xfrm>
        </p:grpSpPr>
        <p:sp>
          <p:nvSpPr>
            <p:cNvPr id="158" name="TextBox 157">
              <a:extLst>
                <a:ext uri="{FF2B5EF4-FFF2-40B4-BE49-F238E27FC236}">
                  <a16:creationId xmlns:a16="http://schemas.microsoft.com/office/drawing/2014/main" id="{E35A03E9-B2C3-4F6C-A810-CAE4C88FC2F1}"/>
                </a:ext>
              </a:extLst>
            </p:cNvPr>
            <p:cNvSpPr txBox="1"/>
            <p:nvPr/>
          </p:nvSpPr>
          <p:spPr>
            <a:xfrm>
              <a:off x="4481199" y="3756377"/>
              <a:ext cx="492443"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pSerine</a:t>
              </a:r>
              <a:endParaRPr lang="ko-KR" altLang="en-US" sz="700" dirty="0">
                <a:latin typeface="Arial" panose="020B0604020202020204" pitchFamily="34" charset="0"/>
                <a:cs typeface="Arial" panose="020B0604020202020204" pitchFamily="34" charset="0"/>
              </a:endParaRPr>
            </a:p>
          </p:txBody>
        </p:sp>
        <p:sp>
          <p:nvSpPr>
            <p:cNvPr id="159" name="TextBox 158">
              <a:extLst>
                <a:ext uri="{FF2B5EF4-FFF2-40B4-BE49-F238E27FC236}">
                  <a16:creationId xmlns:a16="http://schemas.microsoft.com/office/drawing/2014/main" id="{0DD712C5-6F61-4EBA-BD3F-DD302C67A6EA}"/>
                </a:ext>
              </a:extLst>
            </p:cNvPr>
            <p:cNvSpPr txBox="1"/>
            <p:nvPr/>
          </p:nvSpPr>
          <p:spPr>
            <a:xfrm>
              <a:off x="4481199" y="3983540"/>
              <a:ext cx="38824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Sox9</a:t>
              </a:r>
              <a:endParaRPr lang="ko-KR" altLang="en-US" sz="700" dirty="0">
                <a:latin typeface="Arial" panose="020B0604020202020204" pitchFamily="34" charset="0"/>
                <a:cs typeface="Arial" panose="020B0604020202020204" pitchFamily="34" charset="0"/>
              </a:endParaRPr>
            </a:p>
          </p:txBody>
        </p:sp>
        <p:sp>
          <p:nvSpPr>
            <p:cNvPr id="160" name="TextBox 159">
              <a:extLst>
                <a:ext uri="{FF2B5EF4-FFF2-40B4-BE49-F238E27FC236}">
                  <a16:creationId xmlns:a16="http://schemas.microsoft.com/office/drawing/2014/main" id="{E9166B99-27D2-47A9-A5D0-B5070B7FFA03}"/>
                </a:ext>
              </a:extLst>
            </p:cNvPr>
            <p:cNvSpPr txBox="1"/>
            <p:nvPr/>
          </p:nvSpPr>
          <p:spPr>
            <a:xfrm>
              <a:off x="4481199" y="4231820"/>
              <a:ext cx="388248"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Sox9</a:t>
              </a:r>
              <a:endParaRPr lang="ko-KR" altLang="en-US" sz="700" dirty="0">
                <a:latin typeface="Arial" panose="020B0604020202020204" pitchFamily="34" charset="0"/>
                <a:cs typeface="Arial" panose="020B0604020202020204" pitchFamily="34" charset="0"/>
              </a:endParaRPr>
            </a:p>
          </p:txBody>
        </p:sp>
        <p:sp>
          <p:nvSpPr>
            <p:cNvPr id="161" name="TextBox 160">
              <a:extLst>
                <a:ext uri="{FF2B5EF4-FFF2-40B4-BE49-F238E27FC236}">
                  <a16:creationId xmlns:a16="http://schemas.microsoft.com/office/drawing/2014/main" id="{964AA72D-317A-434C-97D4-CAE566CC4171}"/>
                </a:ext>
              </a:extLst>
            </p:cNvPr>
            <p:cNvSpPr txBox="1"/>
            <p:nvPr/>
          </p:nvSpPr>
          <p:spPr>
            <a:xfrm>
              <a:off x="4481199" y="4427559"/>
              <a:ext cx="42992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sp>
          <p:nvSpPr>
            <p:cNvPr id="188" name="TextBox 187">
              <a:extLst>
                <a:ext uri="{FF2B5EF4-FFF2-40B4-BE49-F238E27FC236}">
                  <a16:creationId xmlns:a16="http://schemas.microsoft.com/office/drawing/2014/main" id="{9153C2F1-141A-4449-A446-B24AB65EE7C0}"/>
                </a:ext>
              </a:extLst>
            </p:cNvPr>
            <p:cNvSpPr txBox="1"/>
            <p:nvPr/>
          </p:nvSpPr>
          <p:spPr>
            <a:xfrm>
              <a:off x="2733764" y="3764863"/>
              <a:ext cx="292388" cy="432170"/>
            </a:xfrm>
            <a:prstGeom prst="rect">
              <a:avLst/>
            </a:prstGeom>
            <a:noFill/>
          </p:spPr>
          <p:txBody>
            <a:bodyPr vert="vert270" wrap="none" rtlCol="0">
              <a:spAutoFit/>
            </a:bodyPr>
            <a:lstStyle/>
            <a:p>
              <a:r>
                <a:rPr lang="en-US" altLang="ko-KR" sz="700" dirty="0">
                  <a:latin typeface="Arial" panose="020B0604020202020204" pitchFamily="34" charset="0"/>
                  <a:cs typeface="Arial" panose="020B0604020202020204" pitchFamily="34" charset="0"/>
                </a:rPr>
                <a:t>IP: Sox9</a:t>
              </a:r>
              <a:endParaRPr lang="ko-KR" altLang="en-US" sz="700" dirty="0">
                <a:latin typeface="Arial" panose="020B0604020202020204" pitchFamily="34" charset="0"/>
                <a:cs typeface="Arial" panose="020B0604020202020204" pitchFamily="34" charset="0"/>
              </a:endParaRPr>
            </a:p>
          </p:txBody>
        </p:sp>
        <p:sp>
          <p:nvSpPr>
            <p:cNvPr id="190" name="TextBox 189">
              <a:extLst>
                <a:ext uri="{FF2B5EF4-FFF2-40B4-BE49-F238E27FC236}">
                  <a16:creationId xmlns:a16="http://schemas.microsoft.com/office/drawing/2014/main" id="{A26B5B41-1E90-4050-A576-8650CE8CC53A}"/>
                </a:ext>
              </a:extLst>
            </p:cNvPr>
            <p:cNvSpPr txBox="1"/>
            <p:nvPr/>
          </p:nvSpPr>
          <p:spPr>
            <a:xfrm>
              <a:off x="3095830" y="3596860"/>
              <a:ext cx="1677190" cy="200055"/>
            </a:xfrm>
            <a:prstGeom prst="rect">
              <a:avLst/>
            </a:prstGeom>
            <a:noFill/>
          </p:spPr>
          <p:txBody>
            <a:bodyPr wrap="none" rtlCol="0">
              <a:spAutoFit/>
            </a:bodyPr>
            <a:lstStyle/>
            <a:p>
              <a:r>
                <a:rPr lang="en-US" altLang="ko-KR" sz="700" spc="-71" dirty="0">
                  <a:latin typeface="Arial" panose="020B0604020202020204" pitchFamily="34" charset="0"/>
                  <a:cs typeface="Arial" panose="020B0604020202020204" pitchFamily="34" charset="0"/>
                </a:rPr>
                <a:t>IgG   Sox9  IgG Sox9 IgGSox9 IgG   Sox9     </a:t>
              </a:r>
              <a:r>
                <a:rPr lang="en-US" altLang="ko-KR" sz="700" dirty="0">
                  <a:latin typeface="Arial" panose="020B0604020202020204" pitchFamily="34" charset="0"/>
                  <a:cs typeface="Arial" panose="020B0604020202020204" pitchFamily="34" charset="0"/>
                </a:rPr>
                <a:t>IP</a:t>
              </a:r>
              <a:endParaRPr lang="ko-KR" altLang="en-US" sz="700" dirty="0">
                <a:latin typeface="Arial" panose="020B0604020202020204" pitchFamily="34" charset="0"/>
                <a:cs typeface="Arial" panose="020B0604020202020204" pitchFamily="34" charset="0"/>
              </a:endParaRPr>
            </a:p>
          </p:txBody>
        </p:sp>
        <p:sp>
          <p:nvSpPr>
            <p:cNvPr id="191" name="TextBox 190">
              <a:extLst>
                <a:ext uri="{FF2B5EF4-FFF2-40B4-BE49-F238E27FC236}">
                  <a16:creationId xmlns:a16="http://schemas.microsoft.com/office/drawing/2014/main" id="{444A643D-79F4-4F4B-9B79-317240875ECE}"/>
                </a:ext>
              </a:extLst>
            </p:cNvPr>
            <p:cNvSpPr txBox="1"/>
            <p:nvPr/>
          </p:nvSpPr>
          <p:spPr>
            <a:xfrm>
              <a:off x="3181005" y="3441905"/>
              <a:ext cx="1351652"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WT       KO#1    sh#1     sh#2</a:t>
              </a:r>
              <a:endParaRPr lang="ko-KR" altLang="en-US" sz="700" dirty="0">
                <a:latin typeface="Arial" panose="020B0604020202020204" pitchFamily="34" charset="0"/>
                <a:cs typeface="Arial" panose="020B0604020202020204" pitchFamily="34" charset="0"/>
              </a:endParaRPr>
            </a:p>
          </p:txBody>
        </p:sp>
        <p:cxnSp>
          <p:nvCxnSpPr>
            <p:cNvPr id="192" name="직선 연결선 191">
              <a:extLst>
                <a:ext uri="{FF2B5EF4-FFF2-40B4-BE49-F238E27FC236}">
                  <a16:creationId xmlns:a16="http://schemas.microsoft.com/office/drawing/2014/main" id="{4DBD0B6D-AC77-43B3-8F85-B88F67EA942E}"/>
                </a:ext>
              </a:extLst>
            </p:cNvPr>
            <p:cNvCxnSpPr/>
            <p:nvPr/>
          </p:nvCxnSpPr>
          <p:spPr>
            <a:xfrm>
              <a:off x="3214536" y="3592931"/>
              <a:ext cx="284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직선 연결선 192">
              <a:extLst>
                <a:ext uri="{FF2B5EF4-FFF2-40B4-BE49-F238E27FC236}">
                  <a16:creationId xmlns:a16="http://schemas.microsoft.com/office/drawing/2014/main" id="{0B8D3716-4B2A-48A8-A1E6-04E3973C8F1C}"/>
                </a:ext>
              </a:extLst>
            </p:cNvPr>
            <p:cNvCxnSpPr/>
            <p:nvPr/>
          </p:nvCxnSpPr>
          <p:spPr>
            <a:xfrm rot="16200000">
              <a:off x="2755022" y="3989491"/>
              <a:ext cx="4275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직선 연결선 193">
              <a:extLst>
                <a:ext uri="{FF2B5EF4-FFF2-40B4-BE49-F238E27FC236}">
                  <a16:creationId xmlns:a16="http://schemas.microsoft.com/office/drawing/2014/main" id="{AB13B733-1AB7-4AC8-879D-66781600AB48}"/>
                </a:ext>
              </a:extLst>
            </p:cNvPr>
            <p:cNvCxnSpPr/>
            <p:nvPr/>
          </p:nvCxnSpPr>
          <p:spPr>
            <a:xfrm rot="16200000">
              <a:off x="2660200" y="4549452"/>
              <a:ext cx="61714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FB901C4F-65BF-4DED-8B89-5C07ED2D95CA}"/>
                </a:ext>
              </a:extLst>
            </p:cNvPr>
            <p:cNvSpPr txBox="1"/>
            <p:nvPr/>
          </p:nvSpPr>
          <p:spPr>
            <a:xfrm>
              <a:off x="4481199" y="4650378"/>
              <a:ext cx="534121" cy="200055"/>
            </a:xfrm>
            <a:prstGeom prst="rect">
              <a:avLst/>
            </a:prstGeom>
            <a:noFill/>
          </p:spPr>
          <p:txBody>
            <a:bodyPr wrap="none" rtlCol="0">
              <a:spAutoFit/>
            </a:bodyPr>
            <a:lstStyle/>
            <a:p>
              <a:r>
                <a:rPr lang="en-US" altLang="ko-KR" sz="700" dirty="0">
                  <a:latin typeface="Symbol" panose="05050102010706020507" pitchFamily="18" charset="2"/>
                  <a:cs typeface="Arial" panose="020B0604020202020204" pitchFamily="34" charset="0"/>
                </a:rPr>
                <a:t>a</a:t>
              </a:r>
              <a:r>
                <a:rPr lang="en-US" altLang="ko-KR" sz="700" dirty="0">
                  <a:latin typeface="Arial" panose="020B0604020202020204" pitchFamily="34" charset="0"/>
                  <a:cs typeface="Arial" panose="020B0604020202020204" pitchFamily="34" charset="0"/>
                </a:rPr>
                <a:t>-tubulin</a:t>
              </a:r>
              <a:endParaRPr lang="ko-KR" altLang="en-US" sz="700" dirty="0">
                <a:latin typeface="Arial" panose="020B0604020202020204" pitchFamily="34" charset="0"/>
                <a:cs typeface="Arial" panose="020B0604020202020204" pitchFamily="34" charset="0"/>
              </a:endParaRPr>
            </a:p>
          </p:txBody>
        </p:sp>
        <p:cxnSp>
          <p:nvCxnSpPr>
            <p:cNvPr id="196" name="직선 연결선 195">
              <a:extLst>
                <a:ext uri="{FF2B5EF4-FFF2-40B4-BE49-F238E27FC236}">
                  <a16:creationId xmlns:a16="http://schemas.microsoft.com/office/drawing/2014/main" id="{D15B431D-E2E5-4CC4-9143-BF652A1648A9}"/>
                </a:ext>
              </a:extLst>
            </p:cNvPr>
            <p:cNvCxnSpPr/>
            <p:nvPr/>
          </p:nvCxnSpPr>
          <p:spPr>
            <a:xfrm>
              <a:off x="3533504" y="3592931"/>
              <a:ext cx="284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직선 연결선 196">
              <a:extLst>
                <a:ext uri="{FF2B5EF4-FFF2-40B4-BE49-F238E27FC236}">
                  <a16:creationId xmlns:a16="http://schemas.microsoft.com/office/drawing/2014/main" id="{0AF6E43E-D998-4005-8689-4D3E533944AD}"/>
                </a:ext>
              </a:extLst>
            </p:cNvPr>
            <p:cNvCxnSpPr/>
            <p:nvPr/>
          </p:nvCxnSpPr>
          <p:spPr>
            <a:xfrm>
              <a:off x="3860037" y="3587867"/>
              <a:ext cx="284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직선 연결선 197">
              <a:extLst>
                <a:ext uri="{FF2B5EF4-FFF2-40B4-BE49-F238E27FC236}">
                  <a16:creationId xmlns:a16="http://schemas.microsoft.com/office/drawing/2014/main" id="{35929AAD-C5E4-40BF-9FD5-E829C016AAFF}"/>
                </a:ext>
              </a:extLst>
            </p:cNvPr>
            <p:cNvCxnSpPr/>
            <p:nvPr/>
          </p:nvCxnSpPr>
          <p:spPr>
            <a:xfrm>
              <a:off x="4179004" y="3587867"/>
              <a:ext cx="284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TextBox 198">
              <a:extLst>
                <a:ext uri="{FF2B5EF4-FFF2-40B4-BE49-F238E27FC236}">
                  <a16:creationId xmlns:a16="http://schemas.microsoft.com/office/drawing/2014/main" id="{B4C078A5-CF15-4F27-921F-E78DDF29DB82}"/>
                </a:ext>
              </a:extLst>
            </p:cNvPr>
            <p:cNvSpPr txBox="1"/>
            <p:nvPr/>
          </p:nvSpPr>
          <p:spPr>
            <a:xfrm>
              <a:off x="3644245" y="3276834"/>
              <a:ext cx="429926" cy="200055"/>
            </a:xfrm>
            <a:prstGeom prst="rect">
              <a:avLst/>
            </a:prstGeom>
            <a:noFill/>
          </p:spPr>
          <p:txBody>
            <a:bodyPr wrap="none" rtlCol="0">
              <a:spAutoFit/>
            </a:bodyPr>
            <a:lstStyle/>
            <a:p>
              <a:r>
                <a:rPr lang="en-US" altLang="ko-KR" sz="700" dirty="0">
                  <a:latin typeface="Arial" panose="020B0604020202020204" pitchFamily="34" charset="0"/>
                  <a:cs typeface="Arial" panose="020B0604020202020204" pitchFamily="34" charset="0"/>
                </a:rPr>
                <a:t>Mast4</a:t>
              </a:r>
              <a:endParaRPr lang="ko-KR" altLang="en-US" sz="700" dirty="0">
                <a:latin typeface="Arial" panose="020B0604020202020204" pitchFamily="34" charset="0"/>
                <a:cs typeface="Arial" panose="020B0604020202020204" pitchFamily="34" charset="0"/>
              </a:endParaRPr>
            </a:p>
          </p:txBody>
        </p:sp>
        <p:cxnSp>
          <p:nvCxnSpPr>
            <p:cNvPr id="200" name="직선 연결선 199">
              <a:extLst>
                <a:ext uri="{FF2B5EF4-FFF2-40B4-BE49-F238E27FC236}">
                  <a16:creationId xmlns:a16="http://schemas.microsoft.com/office/drawing/2014/main" id="{9432F25A-DCC4-45B1-B74C-957EFDDA9A5A}"/>
                </a:ext>
              </a:extLst>
            </p:cNvPr>
            <p:cNvCxnSpPr/>
            <p:nvPr/>
          </p:nvCxnSpPr>
          <p:spPr>
            <a:xfrm>
              <a:off x="3214536" y="3463015"/>
              <a:ext cx="12713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그림 13">
              <a:extLst>
                <a:ext uri="{FF2B5EF4-FFF2-40B4-BE49-F238E27FC236}">
                  <a16:creationId xmlns:a16="http://schemas.microsoft.com/office/drawing/2014/main" id="{0E8DCD26-A3E2-46BB-80EA-D28C61DB9213}"/>
                </a:ext>
              </a:extLst>
            </p:cNvPr>
            <p:cNvPicPr>
              <a:picLocks noChangeAspect="1"/>
            </p:cNvPicPr>
            <p:nvPr/>
          </p:nvPicPr>
          <p:blipFill rotWithShape="1">
            <a:blip r:embed="rId16">
              <a:extLst>
                <a:ext uri="{28A0092B-C50C-407E-A947-70E740481C1C}">
                  <a14:useLocalDpi xmlns:a14="http://schemas.microsoft.com/office/drawing/2010/main"/>
                </a:ext>
              </a:extLst>
            </a:blip>
            <a:srcRect/>
            <a:stretch/>
          </p:blipFill>
          <p:spPr>
            <a:xfrm>
              <a:off x="3138854" y="3769047"/>
              <a:ext cx="1383945" cy="1097142"/>
            </a:xfrm>
            <a:prstGeom prst="rect">
              <a:avLst/>
            </a:prstGeom>
          </p:spPr>
        </p:pic>
        <p:sp>
          <p:nvSpPr>
            <p:cNvPr id="179" name="TextBox 178">
              <a:extLst>
                <a:ext uri="{FF2B5EF4-FFF2-40B4-BE49-F238E27FC236}">
                  <a16:creationId xmlns:a16="http://schemas.microsoft.com/office/drawing/2014/main" id="{35B75C4C-2105-4115-A61B-E5B85E4EB687}"/>
                </a:ext>
              </a:extLst>
            </p:cNvPr>
            <p:cNvSpPr txBox="1"/>
            <p:nvPr/>
          </p:nvSpPr>
          <p:spPr>
            <a:xfrm>
              <a:off x="2922082" y="4672832"/>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180" name="직선 연결선 179">
              <a:extLst>
                <a:ext uri="{FF2B5EF4-FFF2-40B4-BE49-F238E27FC236}">
                  <a16:creationId xmlns:a16="http://schemas.microsoft.com/office/drawing/2014/main" id="{DFEF4BA3-5B3B-455C-AA98-D7FC4D52A8BE}"/>
                </a:ext>
              </a:extLst>
            </p:cNvPr>
            <p:cNvCxnSpPr>
              <a:cxnSpLocks/>
            </p:cNvCxnSpPr>
            <p:nvPr/>
          </p:nvCxnSpPr>
          <p:spPr>
            <a:xfrm>
              <a:off x="3120984" y="4760980"/>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19367454-E27A-4BA3-A8E2-E0F44A6665B5}"/>
                </a:ext>
              </a:extLst>
            </p:cNvPr>
            <p:cNvSpPr txBox="1"/>
            <p:nvPr/>
          </p:nvSpPr>
          <p:spPr>
            <a:xfrm>
              <a:off x="2908702" y="454098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250</a:t>
              </a:r>
              <a:endParaRPr lang="ko-KR" altLang="en-US" sz="500" dirty="0">
                <a:latin typeface="Arial" panose="020B0604020202020204" pitchFamily="34" charset="0"/>
                <a:cs typeface="Arial" panose="020B0604020202020204" pitchFamily="34" charset="0"/>
              </a:endParaRPr>
            </a:p>
          </p:txBody>
        </p:sp>
        <p:cxnSp>
          <p:nvCxnSpPr>
            <p:cNvPr id="187" name="직선 연결선 186">
              <a:extLst>
                <a:ext uri="{FF2B5EF4-FFF2-40B4-BE49-F238E27FC236}">
                  <a16:creationId xmlns:a16="http://schemas.microsoft.com/office/drawing/2014/main" id="{6332E1C4-640E-4C13-A8FE-2E8445590E72}"/>
                </a:ext>
              </a:extLst>
            </p:cNvPr>
            <p:cNvCxnSpPr>
              <a:cxnSpLocks/>
            </p:cNvCxnSpPr>
            <p:nvPr/>
          </p:nvCxnSpPr>
          <p:spPr>
            <a:xfrm>
              <a:off x="3120984" y="4629133"/>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4" name="TextBox 203">
              <a:extLst>
                <a:ext uri="{FF2B5EF4-FFF2-40B4-BE49-F238E27FC236}">
                  <a16:creationId xmlns:a16="http://schemas.microsoft.com/office/drawing/2014/main" id="{70F6DBC9-152F-4A9E-89ED-5CAF0E38BE23}"/>
                </a:ext>
              </a:extLst>
            </p:cNvPr>
            <p:cNvSpPr txBox="1"/>
            <p:nvPr/>
          </p:nvSpPr>
          <p:spPr>
            <a:xfrm>
              <a:off x="2908702" y="4323395"/>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205" name="직선 연결선 204">
              <a:extLst>
                <a:ext uri="{FF2B5EF4-FFF2-40B4-BE49-F238E27FC236}">
                  <a16:creationId xmlns:a16="http://schemas.microsoft.com/office/drawing/2014/main" id="{94897E1B-6180-492A-9800-E7BF0462FF37}"/>
                </a:ext>
              </a:extLst>
            </p:cNvPr>
            <p:cNvCxnSpPr>
              <a:cxnSpLocks/>
            </p:cNvCxnSpPr>
            <p:nvPr/>
          </p:nvCxnSpPr>
          <p:spPr>
            <a:xfrm>
              <a:off x="3120984" y="4411543"/>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TextBox 206">
              <a:extLst>
                <a:ext uri="{FF2B5EF4-FFF2-40B4-BE49-F238E27FC236}">
                  <a16:creationId xmlns:a16="http://schemas.microsoft.com/office/drawing/2014/main" id="{0A06184F-B071-444A-9084-A6252C684BEA}"/>
                </a:ext>
              </a:extLst>
            </p:cNvPr>
            <p:cNvSpPr txBox="1"/>
            <p:nvPr/>
          </p:nvSpPr>
          <p:spPr>
            <a:xfrm>
              <a:off x="2908702" y="4081139"/>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208" name="직선 연결선 207">
              <a:extLst>
                <a:ext uri="{FF2B5EF4-FFF2-40B4-BE49-F238E27FC236}">
                  <a16:creationId xmlns:a16="http://schemas.microsoft.com/office/drawing/2014/main" id="{3B022255-864B-4025-B798-C212E139D2FD}"/>
                </a:ext>
              </a:extLst>
            </p:cNvPr>
            <p:cNvCxnSpPr>
              <a:cxnSpLocks/>
            </p:cNvCxnSpPr>
            <p:nvPr/>
          </p:nvCxnSpPr>
          <p:spPr>
            <a:xfrm>
              <a:off x="3120984" y="4169287"/>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0" name="TextBox 209">
              <a:extLst>
                <a:ext uri="{FF2B5EF4-FFF2-40B4-BE49-F238E27FC236}">
                  <a16:creationId xmlns:a16="http://schemas.microsoft.com/office/drawing/2014/main" id="{0ABA2BBD-4D4C-45AE-AB71-10078F88121B}"/>
                </a:ext>
              </a:extLst>
            </p:cNvPr>
            <p:cNvSpPr txBox="1"/>
            <p:nvPr/>
          </p:nvSpPr>
          <p:spPr>
            <a:xfrm>
              <a:off x="2908702" y="3702960"/>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75</a:t>
              </a:r>
              <a:endParaRPr lang="ko-KR" altLang="en-US" sz="500" dirty="0">
                <a:latin typeface="Arial" panose="020B0604020202020204" pitchFamily="34" charset="0"/>
                <a:cs typeface="Arial" panose="020B0604020202020204" pitchFamily="34" charset="0"/>
              </a:endParaRPr>
            </a:p>
          </p:txBody>
        </p:sp>
        <p:cxnSp>
          <p:nvCxnSpPr>
            <p:cNvPr id="213" name="직선 연결선 212">
              <a:extLst>
                <a:ext uri="{FF2B5EF4-FFF2-40B4-BE49-F238E27FC236}">
                  <a16:creationId xmlns:a16="http://schemas.microsoft.com/office/drawing/2014/main" id="{9B93062B-358D-462D-90F7-5F2192AFE140}"/>
                </a:ext>
              </a:extLst>
            </p:cNvPr>
            <p:cNvCxnSpPr>
              <a:cxnSpLocks/>
            </p:cNvCxnSpPr>
            <p:nvPr/>
          </p:nvCxnSpPr>
          <p:spPr>
            <a:xfrm>
              <a:off x="3120984" y="3764348"/>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AED8DD11-C835-4B32-88E5-73A32825EA2A}"/>
                </a:ext>
              </a:extLst>
            </p:cNvPr>
            <p:cNvSpPr txBox="1"/>
            <p:nvPr/>
          </p:nvSpPr>
          <p:spPr>
            <a:xfrm>
              <a:off x="2908702" y="3872316"/>
              <a:ext cx="366631" cy="169277"/>
            </a:xfrm>
            <a:prstGeom prst="rect">
              <a:avLst/>
            </a:prstGeom>
            <a:noFill/>
          </p:spPr>
          <p:txBody>
            <a:bodyPr wrap="square" rtlCol="0">
              <a:spAutoFit/>
            </a:bodyPr>
            <a:lstStyle/>
            <a:p>
              <a:r>
                <a:rPr lang="en-US" altLang="ko-KR" sz="500" dirty="0">
                  <a:latin typeface="Arial" panose="020B0604020202020204" pitchFamily="34" charset="0"/>
                  <a:cs typeface="Arial" panose="020B0604020202020204" pitchFamily="34" charset="0"/>
                </a:rPr>
                <a:t>55</a:t>
              </a:r>
              <a:endParaRPr lang="ko-KR" altLang="en-US" sz="500" dirty="0">
                <a:latin typeface="Arial" panose="020B0604020202020204" pitchFamily="34" charset="0"/>
                <a:cs typeface="Arial" panose="020B0604020202020204" pitchFamily="34" charset="0"/>
              </a:endParaRPr>
            </a:p>
          </p:txBody>
        </p:sp>
        <p:cxnSp>
          <p:nvCxnSpPr>
            <p:cNvPr id="218" name="직선 연결선 217">
              <a:extLst>
                <a:ext uri="{FF2B5EF4-FFF2-40B4-BE49-F238E27FC236}">
                  <a16:creationId xmlns:a16="http://schemas.microsoft.com/office/drawing/2014/main" id="{491455DE-77EE-4C18-9536-CE814BEA6F28}"/>
                </a:ext>
              </a:extLst>
            </p:cNvPr>
            <p:cNvCxnSpPr>
              <a:cxnSpLocks/>
            </p:cNvCxnSpPr>
            <p:nvPr/>
          </p:nvCxnSpPr>
          <p:spPr>
            <a:xfrm>
              <a:off x="3120984" y="3960464"/>
              <a:ext cx="36000"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A61D9C8B-C553-412C-A221-F286C4447AF3}"/>
                </a:ext>
              </a:extLst>
            </p:cNvPr>
            <p:cNvSpPr txBox="1"/>
            <p:nvPr/>
          </p:nvSpPr>
          <p:spPr>
            <a:xfrm>
              <a:off x="2857182" y="3605666"/>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grpSp>
      <p:sp>
        <p:nvSpPr>
          <p:cNvPr id="168" name="TextBox 167">
            <a:extLst>
              <a:ext uri="{FF2B5EF4-FFF2-40B4-BE49-F238E27FC236}">
                <a16:creationId xmlns:a16="http://schemas.microsoft.com/office/drawing/2014/main" id="{9100A7AB-7DF8-4EFD-A39D-DFE27D264B62}"/>
              </a:ext>
            </a:extLst>
          </p:cNvPr>
          <p:cNvSpPr txBox="1"/>
          <p:nvPr/>
        </p:nvSpPr>
        <p:spPr>
          <a:xfrm>
            <a:off x="4923676" y="3877901"/>
            <a:ext cx="366631" cy="169277"/>
          </a:xfrm>
          <a:prstGeom prst="rect">
            <a:avLst/>
          </a:prstGeom>
          <a:noFill/>
        </p:spPr>
        <p:txBody>
          <a:bodyPr wrap="square" rtlCol="0">
            <a:spAutoFit/>
          </a:bodyPr>
          <a:lstStyle/>
          <a:p>
            <a:pPr algn="ctr"/>
            <a:r>
              <a:rPr lang="en-US" altLang="ko-KR" sz="500" dirty="0">
                <a:latin typeface="Arial" panose="020B0604020202020204" pitchFamily="34" charset="0"/>
                <a:cs typeface="Arial" panose="020B0604020202020204" pitchFamily="34" charset="0"/>
              </a:rPr>
              <a:t>(kDa)</a:t>
            </a:r>
            <a:endParaRPr lang="ko-KR" altLang="en-US" sz="500" dirty="0">
              <a:latin typeface="Arial" panose="020B0604020202020204" pitchFamily="34" charset="0"/>
              <a:cs typeface="Arial" panose="020B0604020202020204" pitchFamily="34" charset="0"/>
            </a:endParaRPr>
          </a:p>
        </p:txBody>
      </p:sp>
      <p:sp>
        <p:nvSpPr>
          <p:cNvPr id="181" name="TextBox 180">
            <a:extLst>
              <a:ext uri="{FF2B5EF4-FFF2-40B4-BE49-F238E27FC236}">
                <a16:creationId xmlns:a16="http://schemas.microsoft.com/office/drawing/2014/main" id="{97555FF1-946C-4AC9-9A5A-7217C2729518}"/>
              </a:ext>
            </a:extLst>
          </p:cNvPr>
          <p:cNvSpPr txBox="1"/>
          <p:nvPr/>
        </p:nvSpPr>
        <p:spPr>
          <a:xfrm>
            <a:off x="1641880" y="2718517"/>
            <a:ext cx="599722" cy="215444"/>
          </a:xfrm>
          <a:prstGeom prst="rect">
            <a:avLst/>
          </a:prstGeom>
          <a:noFill/>
        </p:spPr>
        <p:txBody>
          <a:bodyPr wrap="square" rtlCol="0">
            <a:spAutoFit/>
          </a:bodyPr>
          <a:lstStyle/>
          <a:p>
            <a:r>
              <a:rPr lang="en-US" altLang="ko-KR" sz="750" dirty="0">
                <a:latin typeface="Arial" panose="020B0604020202020204" pitchFamily="34" charset="0"/>
                <a:cs typeface="Arial" panose="020B0604020202020204" pitchFamily="34" charset="0"/>
              </a:rPr>
              <a:t>Mast4</a:t>
            </a:r>
            <a:endParaRPr lang="ko-KR" altLang="en-US" sz="750" dirty="0">
              <a:latin typeface="Arial" panose="020B0604020202020204" pitchFamily="34" charset="0"/>
              <a:cs typeface="Arial" panose="020B0604020202020204" pitchFamily="34" charset="0"/>
            </a:endParaRPr>
          </a:p>
        </p:txBody>
      </p:sp>
      <p:cxnSp>
        <p:nvCxnSpPr>
          <p:cNvPr id="9" name="직선 연결선 8">
            <a:extLst>
              <a:ext uri="{FF2B5EF4-FFF2-40B4-BE49-F238E27FC236}">
                <a16:creationId xmlns:a16="http://schemas.microsoft.com/office/drawing/2014/main" id="{298F2ABB-8077-46C4-93FF-74EF9DB9A951}"/>
              </a:ext>
            </a:extLst>
          </p:cNvPr>
          <p:cNvCxnSpPr/>
          <p:nvPr/>
        </p:nvCxnSpPr>
        <p:spPr>
          <a:xfrm>
            <a:off x="988045" y="2744450"/>
            <a:ext cx="176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88948"/>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17591</TotalTime>
  <Words>7675</Words>
  <Application>Microsoft Office PowerPoint</Application>
  <PresentationFormat>A4 용지(210x297mm)</PresentationFormat>
  <Paragraphs>1689</Paragraphs>
  <Slides>35</Slides>
  <Notes>0</Notes>
  <HiddenSlides>0</HiddenSlides>
  <MMClips>0</MMClips>
  <ScaleCrop>false</ScaleCrop>
  <HeadingPairs>
    <vt:vector size="8" baseType="variant">
      <vt:variant>
        <vt:lpstr>사용한 글꼴</vt:lpstr>
      </vt:variant>
      <vt:variant>
        <vt:i4>9</vt:i4>
      </vt:variant>
      <vt:variant>
        <vt:lpstr>테마</vt:lpstr>
      </vt:variant>
      <vt:variant>
        <vt:i4>1</vt:i4>
      </vt:variant>
      <vt:variant>
        <vt:lpstr>포함된 OLE 서버</vt:lpstr>
      </vt:variant>
      <vt:variant>
        <vt:i4>2</vt:i4>
      </vt:variant>
      <vt:variant>
        <vt:lpstr>슬라이드 제목</vt:lpstr>
      </vt:variant>
      <vt:variant>
        <vt:i4>35</vt:i4>
      </vt:variant>
    </vt:vector>
  </HeadingPairs>
  <TitlesOfParts>
    <vt:vector size="47" baseType="lpstr">
      <vt:lpstr>Apple SD Gothic Neo</vt:lpstr>
      <vt:lpstr>맑은 고딕</vt:lpstr>
      <vt:lpstr>바탕</vt:lpstr>
      <vt:lpstr>Arial</vt:lpstr>
      <vt:lpstr>Courier New</vt:lpstr>
      <vt:lpstr>Symbol</vt:lpstr>
      <vt:lpstr>Tahoma</vt:lpstr>
      <vt:lpstr>Times New Roman</vt:lpstr>
      <vt:lpstr>Wingdings</vt:lpstr>
      <vt:lpstr>Office 테마</vt:lpstr>
      <vt:lpstr>Prism 9</vt:lpstr>
      <vt:lpstr>Prism 8</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김평강</dc:creator>
  <cp:lastModifiedBy>김평강</cp:lastModifiedBy>
  <cp:revision>1301</cp:revision>
  <cp:lastPrinted>2022-07-06T06:27:21Z</cp:lastPrinted>
  <dcterms:created xsi:type="dcterms:W3CDTF">2019-05-24T05:43:47Z</dcterms:created>
  <dcterms:modified xsi:type="dcterms:W3CDTF">2022-07-06T08:10:48Z</dcterms:modified>
</cp:coreProperties>
</file>