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4F27"/>
    <a:srgbClr val="00305D"/>
    <a:srgbClr val="79831E"/>
    <a:srgbClr val="8114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40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aniele%20Presti\Desktop\CANTO-DUERTECC\e-POSTER%20ESMO2021\RESULTS%20INCANTO%20DP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'Enrolment by region'!$C$3:$C$5</c:f>
              <c:strCache>
                <c:ptCount val="3"/>
                <c:pt idx="0">
                  <c:v>Table of REGION by YESCT</c:v>
                </c:pt>
                <c:pt idx="1">
                  <c:v>YESCT</c:v>
                </c:pt>
                <c:pt idx="2">
                  <c:v>Enrolled</c:v>
                </c:pt>
              </c:strCache>
            </c:strRef>
          </c:tx>
          <c:spPr>
            <a:solidFill>
              <a:srgbClr val="0070C0"/>
            </a:solidFill>
            <a:ln>
              <a:solidFill>
                <a:srgbClr val="0070C0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1C4F27"/>
              </a:solidFill>
              <a:ln>
                <a:solidFill>
                  <a:srgbClr val="1C4F2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175-4CDE-904D-ABB416A222EE}"/>
              </c:ext>
            </c:extLst>
          </c:dPt>
          <c:dPt>
            <c:idx val="1"/>
            <c:invertIfNegative val="0"/>
            <c:bubble3D val="0"/>
            <c:spPr>
              <a:solidFill>
                <a:srgbClr val="81144E"/>
              </a:solidFill>
              <a:ln>
                <a:solidFill>
                  <a:srgbClr val="81144E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175-4CDE-904D-ABB416A222EE}"/>
              </c:ext>
            </c:extLst>
          </c:dPt>
          <c:dPt>
            <c:idx val="2"/>
            <c:invertIfNegative val="0"/>
            <c:bubble3D val="0"/>
            <c:spPr>
              <a:solidFill>
                <a:srgbClr val="79831E"/>
              </a:solidFill>
              <a:ln>
                <a:solidFill>
                  <a:srgbClr val="79831E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175-4CDE-904D-ABB416A222EE}"/>
              </c:ext>
            </c:extLst>
          </c:dPt>
          <c:dPt>
            <c:idx val="3"/>
            <c:invertIfNegative val="0"/>
            <c:bubble3D val="0"/>
            <c:spPr>
              <a:solidFill>
                <a:srgbClr val="00305D"/>
              </a:solidFill>
              <a:ln>
                <a:solidFill>
                  <a:srgbClr val="00305D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175-4CDE-904D-ABB416A222EE}"/>
              </c:ext>
            </c:extLst>
          </c:dPt>
          <c:dPt>
            <c:idx val="4"/>
            <c:invertIfNegative val="0"/>
            <c:bubble3D val="0"/>
            <c:spPr>
              <a:solidFill>
                <a:srgbClr val="1C4F27"/>
              </a:solidFill>
              <a:ln>
                <a:solidFill>
                  <a:srgbClr val="1C4F2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175-4CDE-904D-ABB416A222EE}"/>
              </c:ext>
            </c:extLst>
          </c:dPt>
          <c:dPt>
            <c:idx val="6"/>
            <c:invertIfNegative val="0"/>
            <c:bubble3D val="0"/>
            <c:spPr>
              <a:solidFill>
                <a:srgbClr val="81144E"/>
              </a:solidFill>
              <a:ln>
                <a:solidFill>
                  <a:srgbClr val="81144E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175-4CDE-904D-ABB416A222EE}"/>
              </c:ext>
            </c:extLst>
          </c:dPt>
          <c:dPt>
            <c:idx val="7"/>
            <c:invertIfNegative val="0"/>
            <c:bubble3D val="0"/>
            <c:spPr>
              <a:solidFill>
                <a:srgbClr val="79831E"/>
              </a:solidFill>
              <a:ln>
                <a:solidFill>
                  <a:srgbClr val="79831E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F175-4CDE-904D-ABB416A222EE}"/>
              </c:ext>
            </c:extLst>
          </c:dPt>
          <c:dPt>
            <c:idx val="8"/>
            <c:invertIfNegative val="0"/>
            <c:bubble3D val="0"/>
            <c:spPr>
              <a:solidFill>
                <a:srgbClr val="00305D"/>
              </a:solidFill>
              <a:ln>
                <a:solidFill>
                  <a:srgbClr val="00305D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F175-4CDE-904D-ABB416A222EE}"/>
              </c:ext>
            </c:extLst>
          </c:dPt>
          <c:dPt>
            <c:idx val="9"/>
            <c:invertIfNegative val="0"/>
            <c:bubble3D val="0"/>
            <c:spPr>
              <a:solidFill>
                <a:srgbClr val="1C4F27"/>
              </a:solidFill>
              <a:ln>
                <a:solidFill>
                  <a:srgbClr val="1C4F2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F175-4CDE-904D-ABB416A222EE}"/>
              </c:ext>
            </c:extLst>
          </c:dPt>
          <c:dPt>
            <c:idx val="10"/>
            <c:invertIfNegative val="0"/>
            <c:bubble3D val="0"/>
            <c:spPr>
              <a:solidFill>
                <a:srgbClr val="81144E"/>
              </a:solidFill>
              <a:ln>
                <a:solidFill>
                  <a:srgbClr val="81144E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F175-4CDE-904D-ABB416A222EE}"/>
              </c:ext>
            </c:extLst>
          </c:dPt>
          <c:dPt>
            <c:idx val="11"/>
            <c:invertIfNegative val="0"/>
            <c:bubble3D val="0"/>
            <c:spPr>
              <a:solidFill>
                <a:srgbClr val="79831E"/>
              </a:solidFill>
              <a:ln>
                <a:solidFill>
                  <a:srgbClr val="79831E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F175-4CDE-904D-ABB416A222EE}"/>
              </c:ext>
            </c:extLst>
          </c:dPt>
          <c:dPt>
            <c:idx val="12"/>
            <c:invertIfNegative val="0"/>
            <c:bubble3D val="0"/>
            <c:spPr>
              <a:solidFill>
                <a:srgbClr val="00305D"/>
              </a:solidFill>
              <a:ln>
                <a:solidFill>
                  <a:srgbClr val="00305D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F175-4CDE-904D-ABB416A222EE}"/>
              </c:ext>
            </c:extLst>
          </c:dPt>
          <c:dPt>
            <c:idx val="13"/>
            <c:invertIfNegative val="0"/>
            <c:bubble3D val="0"/>
            <c:spPr>
              <a:solidFill>
                <a:srgbClr val="1C4F27"/>
              </a:solidFill>
              <a:ln>
                <a:solidFill>
                  <a:srgbClr val="1C4F2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F175-4CDE-904D-ABB416A222EE}"/>
              </c:ext>
            </c:extLst>
          </c:dPt>
          <c:dLbls>
            <c:dLbl>
              <c:idx val="0"/>
              <c:tx>
                <c:rich>
                  <a:bodyPr rot="-5400000" spcFirstLastPara="1" vertOverflow="ellipsis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000" b="1" dirty="0">
                        <a:solidFill>
                          <a:schemeClr val="bg1"/>
                        </a:solidFill>
                      </a:rPr>
                      <a:t>2/6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F175-4CDE-904D-ABB416A222EE}"/>
                </c:ext>
              </c:extLst>
            </c:dLbl>
            <c:dLbl>
              <c:idx val="1"/>
              <c:layout>
                <c:manualLayout>
                  <c:x val="-2.2113980061273651E-17"/>
                  <c:y val="0.2182350249753916"/>
                </c:manualLayout>
              </c:layout>
              <c:tx>
                <c:rich>
                  <a:bodyPr rot="-5400000" spcFirstLastPara="1" vertOverflow="ellipsis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000" dirty="0"/>
                      <a:t>156/642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it-IT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F175-4CDE-904D-ABB416A222EE}"/>
                </c:ext>
              </c:extLst>
            </c:dLbl>
            <c:dLbl>
              <c:idx val="2"/>
              <c:tx>
                <c:rich>
                  <a:bodyPr rot="-5400000" spcFirstLastPara="1" vertOverflow="ellipsis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000" b="1" dirty="0">
                        <a:solidFill>
                          <a:schemeClr val="bg1"/>
                        </a:solidFill>
                      </a:rPr>
                      <a:t>113/920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F175-4CDE-904D-ABB416A222EE}"/>
                </c:ext>
              </c:extLst>
            </c:dLbl>
            <c:dLbl>
              <c:idx val="3"/>
              <c:tx>
                <c:rich>
                  <a:bodyPr rot="-5400000" spcFirstLastPara="1" vertOverflow="ellipsis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000" dirty="0">
                        <a:solidFill>
                          <a:schemeClr val="bg1"/>
                        </a:solidFill>
                      </a:rPr>
                      <a:t>20/121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F175-4CDE-904D-ABB416A222EE}"/>
                </c:ext>
              </c:extLst>
            </c:dLbl>
            <c:dLbl>
              <c:idx val="4"/>
              <c:tx>
                <c:rich>
                  <a:bodyPr rot="-5400000" spcFirstLastPara="1" vertOverflow="ellipsis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000" dirty="0">
                        <a:solidFill>
                          <a:schemeClr val="bg1"/>
                        </a:solidFill>
                      </a:rPr>
                      <a:t>27/145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F175-4CDE-904D-ABB416A222EE}"/>
                </c:ext>
              </c:extLst>
            </c:dLbl>
            <c:dLbl>
              <c:idx val="5"/>
              <c:tx>
                <c:rich>
                  <a:bodyPr rot="-5400000" spcFirstLastPara="1" vertOverflow="ellipsis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000" dirty="0">
                        <a:solidFill>
                          <a:schemeClr val="tx1"/>
                        </a:solidFill>
                      </a:rPr>
                      <a:t>0/9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A-F175-4CDE-904D-ABB416A222EE}"/>
                </c:ext>
              </c:extLst>
            </c:dLbl>
            <c:dLbl>
              <c:idx val="6"/>
              <c:layout>
                <c:manualLayout>
                  <c:x val="0"/>
                  <c:y val="0.28931638830405482"/>
                </c:manualLayout>
              </c:layout>
              <c:tx>
                <c:rich>
                  <a:bodyPr rot="-5400000" spcFirstLastPara="1" vertOverflow="ellipsis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000" dirty="0">
                        <a:solidFill>
                          <a:schemeClr val="bg1"/>
                        </a:solidFill>
                      </a:rPr>
                      <a:t>357/953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it-IT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B-F175-4CDE-904D-ABB416A222EE}"/>
                </c:ext>
              </c:extLst>
            </c:dLbl>
            <c:dLbl>
              <c:idx val="7"/>
              <c:tx>
                <c:rich>
                  <a:bodyPr rot="-5400000" spcFirstLastPara="1" vertOverflow="ellipsis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000" dirty="0">
                        <a:solidFill>
                          <a:schemeClr val="bg1"/>
                        </a:solidFill>
                      </a:rPr>
                      <a:t>124/719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F175-4CDE-904D-ABB416A222EE}"/>
                </c:ext>
              </c:extLst>
            </c:dLbl>
            <c:dLbl>
              <c:idx val="8"/>
              <c:tx>
                <c:rich>
                  <a:bodyPr rot="-5400000" spcFirstLastPara="1" vertOverflow="ellipsis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000" dirty="0">
                        <a:solidFill>
                          <a:schemeClr val="bg1"/>
                        </a:solidFill>
                      </a:rPr>
                      <a:t>391/2241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F175-4CDE-904D-ABB416A222EE}"/>
                </c:ext>
              </c:extLst>
            </c:dLbl>
            <c:dLbl>
              <c:idx val="9"/>
              <c:tx>
                <c:rich>
                  <a:bodyPr rot="-5400000" spcFirstLastPara="1" vertOverflow="ellipsis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000" dirty="0">
                        <a:solidFill>
                          <a:schemeClr val="bg1"/>
                        </a:solidFill>
                      </a:rPr>
                      <a:t>85/796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1-F175-4CDE-904D-ABB416A222EE}"/>
                </c:ext>
              </c:extLst>
            </c:dLbl>
            <c:dLbl>
              <c:idx val="10"/>
              <c:tx>
                <c:rich>
                  <a:bodyPr rot="-5400000" spcFirstLastPara="1" vertOverflow="ellipsis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000" dirty="0">
                        <a:solidFill>
                          <a:schemeClr val="bg1"/>
                        </a:solidFill>
                      </a:rPr>
                      <a:t>109/358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F175-4CDE-904D-ABB416A222EE}"/>
                </c:ext>
              </c:extLst>
            </c:dLbl>
            <c:dLbl>
              <c:idx val="11"/>
              <c:tx>
                <c:rich>
                  <a:bodyPr rot="-5400000" spcFirstLastPara="1" vertOverflow="ellipsis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000" dirty="0">
                        <a:solidFill>
                          <a:schemeClr val="bg1"/>
                        </a:solidFill>
                      </a:rPr>
                      <a:t>24/189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F175-4CDE-904D-ABB416A222EE}"/>
                </c:ext>
              </c:extLst>
            </c:dLbl>
            <c:dLbl>
              <c:idx val="12"/>
              <c:layout>
                <c:manualLayout>
                  <c:x val="0"/>
                  <c:y val="0.30227849519837563"/>
                </c:manualLayout>
              </c:layout>
              <c:tx>
                <c:rich>
                  <a:bodyPr rot="-5400000" spcFirstLastPara="1" vertOverflow="ellipsis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000" dirty="0">
                        <a:solidFill>
                          <a:schemeClr val="bg1"/>
                        </a:solidFill>
                      </a:rPr>
                      <a:t>212/389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it-IT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7-F175-4CDE-904D-ABB416A222EE}"/>
                </c:ext>
              </c:extLst>
            </c:dLbl>
            <c:dLbl>
              <c:idx val="13"/>
              <c:tx>
                <c:rich>
                  <a:bodyPr rot="-5400000" spcFirstLastPara="1" vertOverflow="ellipsis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000" dirty="0">
                        <a:solidFill>
                          <a:schemeClr val="bg1"/>
                        </a:solidFill>
                      </a:rPr>
                      <a:t>96/312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ellipsis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it-I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F175-4CDE-904D-ABB416A222E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'Enrolment by region'!$B$6:$B$19</c:f>
              <c:strCache>
                <c:ptCount val="14"/>
                <c:pt idx="0">
                  <c:v>Other Regions</c:v>
                </c:pt>
                <c:pt idx="1">
                  <c:v>Auvergne-Rhone-Alpes</c:v>
                </c:pt>
                <c:pt idx="2">
                  <c:v>Bourgogne Franche Comte</c:v>
                </c:pt>
                <c:pt idx="3">
                  <c:v>Brittany</c:v>
                </c:pt>
                <c:pt idx="4">
                  <c:v>Centre-Val de Loire</c:v>
                </c:pt>
                <c:pt idx="5">
                  <c:v>Corsica</c:v>
                </c:pt>
                <c:pt idx="6">
                  <c:v>Grand Est</c:v>
                </c:pt>
                <c:pt idx="7">
                  <c:v>Hauts de France</c:v>
                </c:pt>
                <c:pt idx="8">
                  <c:v>Ile de France</c:v>
                </c:pt>
                <c:pt idx="9">
                  <c:v>Normandy</c:v>
                </c:pt>
                <c:pt idx="10">
                  <c:v>Nouvelle Aquitaine</c:v>
                </c:pt>
                <c:pt idx="11">
                  <c:v>Occitanie</c:v>
                </c:pt>
                <c:pt idx="12">
                  <c:v>Pays de la Loire</c:v>
                </c:pt>
                <c:pt idx="13">
                  <c:v>Provence-Alpe-Cote dAzur</c:v>
                </c:pt>
              </c:strCache>
            </c:strRef>
          </c:cat>
          <c:val>
            <c:numRef>
              <c:f>'Enrolment by region'!$C$6:$C$19</c:f>
              <c:numCache>
                <c:formatCode>General</c:formatCode>
                <c:ptCount val="14"/>
                <c:pt idx="0">
                  <c:v>25</c:v>
                </c:pt>
                <c:pt idx="1">
                  <c:v>19.55</c:v>
                </c:pt>
                <c:pt idx="2">
                  <c:v>10.94</c:v>
                </c:pt>
                <c:pt idx="3">
                  <c:v>14.18</c:v>
                </c:pt>
                <c:pt idx="4">
                  <c:v>15.7</c:v>
                </c:pt>
                <c:pt idx="5">
                  <c:v>0</c:v>
                </c:pt>
                <c:pt idx="6">
                  <c:v>27.25</c:v>
                </c:pt>
                <c:pt idx="7">
                  <c:v>14.71</c:v>
                </c:pt>
                <c:pt idx="8">
                  <c:v>14.86</c:v>
                </c:pt>
                <c:pt idx="9">
                  <c:v>9.65</c:v>
                </c:pt>
                <c:pt idx="10">
                  <c:v>23.34</c:v>
                </c:pt>
                <c:pt idx="11">
                  <c:v>11.27</c:v>
                </c:pt>
                <c:pt idx="12">
                  <c:v>35.270000000000003</c:v>
                </c:pt>
                <c:pt idx="13">
                  <c:v>23.53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B-F175-4CDE-904D-ABB416A222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38941295"/>
        <c:axId val="2138942543"/>
        <c:extLst>
          <c:ext xmlns:c15="http://schemas.microsoft.com/office/drawing/2012/chart" uri="{02D57815-91ED-43cb-92C2-25804820EDAC}">
            <c15:filteredBa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'Enrolment by region'!$D$3:$D$5</c15:sqref>
                        </c15:formulaRef>
                      </c:ext>
                    </c:extLst>
                    <c:strCache>
                      <c:ptCount val="3"/>
                      <c:pt idx="0">
                        <c:v>Table of REGION by YESCT</c:v>
                      </c:pt>
                      <c:pt idx="1">
                        <c:v>YESCT</c:v>
                      </c:pt>
                      <c:pt idx="2">
                        <c:v>Not enrolled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'Enrolment by region'!$B$6:$B$19</c15:sqref>
                        </c15:formulaRef>
                      </c:ext>
                    </c:extLst>
                    <c:strCache>
                      <c:ptCount val="14"/>
                      <c:pt idx="0">
                        <c:v>Other Regions</c:v>
                      </c:pt>
                      <c:pt idx="1">
                        <c:v>Auvergne-Rhone-Alpes</c:v>
                      </c:pt>
                      <c:pt idx="2">
                        <c:v>Bourgogne Franche Comte</c:v>
                      </c:pt>
                      <c:pt idx="3">
                        <c:v>Brittany</c:v>
                      </c:pt>
                      <c:pt idx="4">
                        <c:v>Centre-Val de Loire</c:v>
                      </c:pt>
                      <c:pt idx="5">
                        <c:v>Corsica</c:v>
                      </c:pt>
                      <c:pt idx="6">
                        <c:v>Grand Est</c:v>
                      </c:pt>
                      <c:pt idx="7">
                        <c:v>Hauts de France</c:v>
                      </c:pt>
                      <c:pt idx="8">
                        <c:v>Ile de France</c:v>
                      </c:pt>
                      <c:pt idx="9">
                        <c:v>Normandy</c:v>
                      </c:pt>
                      <c:pt idx="10">
                        <c:v>Nouvelle Aquitaine</c:v>
                      </c:pt>
                      <c:pt idx="11">
                        <c:v>Occitanie</c:v>
                      </c:pt>
                      <c:pt idx="12">
                        <c:v>Pays de la Loire</c:v>
                      </c:pt>
                      <c:pt idx="13">
                        <c:v>Provence-Alpe-Cote dAzur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'Enrolment by region'!$D$6:$D$19</c15:sqref>
                        </c15:formulaRef>
                      </c:ext>
                    </c:extLst>
                    <c:numCache>
                      <c:formatCode>General</c:formatCode>
                      <c:ptCount val="14"/>
                      <c:pt idx="0">
                        <c:v>75</c:v>
                      </c:pt>
                      <c:pt idx="1">
                        <c:v>80.45</c:v>
                      </c:pt>
                      <c:pt idx="2">
                        <c:v>89.06</c:v>
                      </c:pt>
                      <c:pt idx="3">
                        <c:v>85.82</c:v>
                      </c:pt>
                      <c:pt idx="4">
                        <c:v>84.3</c:v>
                      </c:pt>
                      <c:pt idx="5">
                        <c:v>100</c:v>
                      </c:pt>
                      <c:pt idx="6">
                        <c:v>72.75</c:v>
                      </c:pt>
                      <c:pt idx="7">
                        <c:v>85.29</c:v>
                      </c:pt>
                      <c:pt idx="8">
                        <c:v>85.14</c:v>
                      </c:pt>
                      <c:pt idx="9">
                        <c:v>90.35</c:v>
                      </c:pt>
                      <c:pt idx="10">
                        <c:v>76.66</c:v>
                      </c:pt>
                      <c:pt idx="11">
                        <c:v>88.73</c:v>
                      </c:pt>
                      <c:pt idx="12">
                        <c:v>64.73</c:v>
                      </c:pt>
                      <c:pt idx="13">
                        <c:v>76.47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1C-F175-4CDE-904D-ABB416A222EE}"/>
                  </c:ext>
                </c:extLst>
              </c15:ser>
            </c15:filteredBarSeries>
          </c:ext>
        </c:extLst>
      </c:barChart>
      <c:catAx>
        <c:axId val="2138941295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fr-FR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Region</a:t>
                </a:r>
                <a:r>
                  <a:rPr lang="fr-FR" sz="1200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 of </a:t>
                </a:r>
                <a:r>
                  <a:rPr lang="fr-FR" sz="1200" baseline="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Residency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2138942543"/>
        <c:crosses val="autoZero"/>
        <c:auto val="1"/>
        <c:lblAlgn val="ctr"/>
        <c:lblOffset val="100"/>
        <c:noMultiLvlLbl val="0"/>
      </c:catAx>
      <c:valAx>
        <c:axId val="213894254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Percentage of patients </a:t>
                </a:r>
                <a:r>
                  <a:rPr lang="fr-FR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enrolled</a:t>
                </a:r>
                <a:r>
                  <a:rPr lang="fr-FR" sz="1200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 in </a:t>
                </a:r>
                <a:r>
                  <a:rPr lang="fr-FR" sz="1200" baseline="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clinical</a:t>
                </a:r>
                <a:r>
                  <a:rPr lang="fr-FR" sz="1200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 trials</a:t>
                </a:r>
                <a:r>
                  <a:rPr lang="fr-FR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213894129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7C2C80-ED86-458B-9121-06E8E15102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FF7B686-153D-42D0-B0C7-BCFA2C9CA8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CF45B98-BF5C-4FC7-A4E7-44537FBA6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6FF5-E2EE-4601-A16E-B83266C0EB0C}" type="datetimeFigureOut">
              <a:rPr lang="it-IT" smtClean="0"/>
              <a:t>16/05/2022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F78C16A-B2AA-4183-8851-F8F856A20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B47F72D-4F1F-4670-8BD9-66310A51A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DF6B-C872-4163-8884-E5D17F91A0F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9223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90EE1DB-318E-4AE4-A9B6-FB8185172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3505F1B-36B2-4175-BC87-082CBE4E9D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4197EA6-8570-4220-B530-143EAB8F8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6FF5-E2EE-4601-A16E-B83266C0EB0C}" type="datetimeFigureOut">
              <a:rPr lang="it-IT" smtClean="0"/>
              <a:t>16/05/2022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AC83FE2-E8C2-4B17-BE8C-5335899C8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7995C32-975C-418F-B6FD-E31D239DF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DF6B-C872-4163-8884-E5D17F91A0F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5935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5E00DAB-61A2-4D05-B49D-C2F5F2CE8F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44F7146-F737-4991-8C3D-2E7AC0CFCA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563BA61-2F55-4D1C-B111-9A640D292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6FF5-E2EE-4601-A16E-B83266C0EB0C}" type="datetimeFigureOut">
              <a:rPr lang="it-IT" smtClean="0"/>
              <a:t>16/05/2022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5701A0E-3EFF-46D6-B764-00E7986DE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767F846-40B8-4B19-8A70-8028F6B73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DF6B-C872-4163-8884-E5D17F91A0F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8210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536A46E-5FCB-4517-8374-2A79A3EC3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2825E54-3DD5-4EC9-A3B4-A1BCB8551C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FE97EBA-42F6-4928-844D-E89229856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6FF5-E2EE-4601-A16E-B83266C0EB0C}" type="datetimeFigureOut">
              <a:rPr lang="it-IT" smtClean="0"/>
              <a:t>16/05/2022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9B016F1-5790-4AE0-BB13-4E4EA40C3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C00F360-9D9C-47D3-A2CE-7A24399ED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DF6B-C872-4163-8884-E5D17F91A0F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2576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46B830-BA3F-4A1E-9076-47A6AB6BB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CE128EF-D5ED-48FD-8CBC-8F29F1F08E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B7AF3D9-E39D-412E-ADC6-B0F9BFAC5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6FF5-E2EE-4601-A16E-B83266C0EB0C}" type="datetimeFigureOut">
              <a:rPr lang="it-IT" smtClean="0"/>
              <a:t>16/05/2022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CFF373B-4085-4308-9EE4-0DC40DBE2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0959FCF-0C04-4C00-9DF0-1D86010A0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DF6B-C872-4163-8884-E5D17F91A0F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1629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43FE95-176F-4ED4-9D16-FBB308196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6ED1D20-4C76-4BFE-A250-42549CAF24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08CBA0D-DBFD-4ED5-9681-5F1010690E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BF790DE-84D7-4BFD-8219-BB9A22A98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6FF5-E2EE-4601-A16E-B83266C0EB0C}" type="datetimeFigureOut">
              <a:rPr lang="it-IT" smtClean="0"/>
              <a:t>16/05/2022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49BBE7F-3A2C-4240-904F-5571B0C6F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D7A35AC-5BB2-4DEE-AD27-B0A82738B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DF6B-C872-4163-8884-E5D17F91A0F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4668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1A65D3-7E25-479F-8444-0673F5370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4971C37-AE0B-47E4-BD3A-ECE40FAEE9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0937A23-F059-4A0C-BBA8-6867A9A706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4838F696-CC2A-46E7-8C70-48D2F227B9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199D566-FE0D-4524-B441-263A4F70EF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73085322-A198-474B-8161-47893272C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6FF5-E2EE-4601-A16E-B83266C0EB0C}" type="datetimeFigureOut">
              <a:rPr lang="it-IT" smtClean="0"/>
              <a:t>16/05/2022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5E872CED-F240-4810-B97A-546228D2F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03710161-6F59-43A4-A13E-35E0A5DB7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DF6B-C872-4163-8884-E5D17F91A0F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7837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635F98-AF17-44D1-A13E-1FF94FFAA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69FF1CD-ABD2-4545-886E-153AF1B2E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6FF5-E2EE-4601-A16E-B83266C0EB0C}" type="datetimeFigureOut">
              <a:rPr lang="it-IT" smtClean="0"/>
              <a:t>16/05/2022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53C620C-F71C-4B44-8A5A-12F89A7F8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C9A5BEC-DDB0-4561-B005-145A6CC0E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DF6B-C872-4163-8884-E5D17F91A0F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4149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2BEE94F1-6F16-45A7-8EA3-31A5415E5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6FF5-E2EE-4601-A16E-B83266C0EB0C}" type="datetimeFigureOut">
              <a:rPr lang="it-IT" smtClean="0"/>
              <a:t>16/05/2022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905B734-9987-4536-8070-8DD7D73DA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F74A40E-3B84-43DD-A079-117F992C9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DF6B-C872-4163-8884-E5D17F91A0F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1044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6BC0E70-E5CC-43BC-BEFB-C6184C862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B0D1C83-D9AD-4355-8713-8140FB3359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EA7F33C-EFA1-4DB3-AF5E-E59DDE456C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91C0B45-09BA-4333-8657-3594CB994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6FF5-E2EE-4601-A16E-B83266C0EB0C}" type="datetimeFigureOut">
              <a:rPr lang="it-IT" smtClean="0"/>
              <a:t>16/05/2022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4798C51-99DE-472C-94F5-C75C812FA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864036C-5CDF-4855-9B6F-C289C8E41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DF6B-C872-4163-8884-E5D17F91A0F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5522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A10C7E-F1CB-4E35-B003-9C24777C7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DED08C7E-0140-47AD-AE4F-B739F3BAC6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D5D5BBB-8858-450E-A8A1-4E17A066FA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2A27950-51FA-467A-AC2F-1A4C1687D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6FF5-E2EE-4601-A16E-B83266C0EB0C}" type="datetimeFigureOut">
              <a:rPr lang="it-IT" smtClean="0"/>
              <a:t>16/05/2022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FD08EE7-B8D6-4E56-8C43-13BD51642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D728ADE-E03F-4F63-826A-B208C22A3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DF6B-C872-4163-8884-E5D17F91A0F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5143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935F0538-0C80-4FDF-A84C-6921A8393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386B251-A118-48EC-BAFF-B375FB215F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86D0CF2-3C52-4D85-9575-751DD31588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86FF5-E2EE-4601-A16E-B83266C0EB0C}" type="datetimeFigureOut">
              <a:rPr lang="it-IT" smtClean="0"/>
              <a:t>16/05/2022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7EFA3D3-A8C2-44DC-883B-1ACA8B6AFE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9177AAF-16F5-4FBA-BC71-026B0D330E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CDF6B-C872-4163-8884-E5D17F91A0F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7355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00000000-0008-0000-0300-000002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7246472"/>
              </p:ext>
            </p:extLst>
          </p:nvPr>
        </p:nvGraphicFramePr>
        <p:xfrm>
          <a:off x="914400" y="1280160"/>
          <a:ext cx="10528663" cy="50683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asellaDiTesto 5">
            <a:extLst>
              <a:ext uri="{FF2B5EF4-FFF2-40B4-BE49-F238E27FC236}">
                <a16:creationId xmlns:a16="http://schemas.microsoft.com/office/drawing/2014/main" id="{52ABC7F8-4DCB-4B11-A692-ADAC65DD4C69}"/>
              </a:ext>
            </a:extLst>
          </p:cNvPr>
          <p:cNvSpPr txBox="1"/>
          <p:nvPr/>
        </p:nvSpPr>
        <p:spPr>
          <a:xfrm>
            <a:off x="914400" y="390350"/>
            <a:ext cx="101454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GB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3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patients accrual by Region of 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residency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(% of patients enrolled)</a:t>
            </a:r>
            <a:r>
              <a:rPr lang="it-IT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0490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40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Daniele Presti</dc:creator>
  <cp:lastModifiedBy>Daniele Presti</cp:lastModifiedBy>
  <cp:revision>14</cp:revision>
  <dcterms:created xsi:type="dcterms:W3CDTF">2021-09-01T07:29:21Z</dcterms:created>
  <dcterms:modified xsi:type="dcterms:W3CDTF">2022-05-16T07:39:40Z</dcterms:modified>
</cp:coreProperties>
</file>