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217" autoAdjust="0"/>
    <p:restoredTop sz="94660"/>
  </p:normalViewPr>
  <p:slideViewPr>
    <p:cSldViewPr snapToGrid="0">
      <p:cViewPr varScale="1">
        <p:scale>
          <a:sx n="79" d="100"/>
          <a:sy n="79" d="100"/>
        </p:scale>
        <p:origin x="11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3091C5A-6844-4C8D-A943-42B87B05A51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C8A3FB14-6454-4839-A692-9FC9275B675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F694D99A-A6E9-41EC-876C-F3338B8AA8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0630E-0A41-4C41-AD91-D75A91260D7D}" type="datetimeFigureOut">
              <a:rPr lang="it-IT" smtClean="0"/>
              <a:t>04/02/2022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062BBF2-DA26-49BE-AFB5-C6AEF21E8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FBB308CE-6A35-4124-A6AC-7372CF8DA6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7471C-54C6-41C2-807A-CCF0B31BEC1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399337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3446C32-F42D-4466-9909-6A682C96C8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D56A272D-DDD0-444F-BB44-2FD158F04C1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34F5DC4-2982-454D-8274-1B2E715330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0630E-0A41-4C41-AD91-D75A91260D7D}" type="datetimeFigureOut">
              <a:rPr lang="it-IT" smtClean="0"/>
              <a:t>04/02/2022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2F26D56-9840-4F4D-883E-C60508F61B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355CA0DC-394D-4D70-AA80-0221FFF85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7471C-54C6-41C2-807A-CCF0B31BEC1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786718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3FF40C57-8E30-4238-B4AF-6CAD4475A89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E93B188F-2599-48C5-9F73-D49AABF0847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D681144A-D2F1-48C1-9CD8-F5D363D86D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0630E-0A41-4C41-AD91-D75A91260D7D}" type="datetimeFigureOut">
              <a:rPr lang="it-IT" smtClean="0"/>
              <a:t>04/02/2022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6AE7749F-1D40-4F95-BA97-F8A9CDE051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8CD6B59-1D8F-45BA-8B83-2BBC7726F9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7471C-54C6-41C2-807A-CCF0B31BEC1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395324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B8198F6-4473-4CF5-B6A3-AB67AF6184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1299108-3FB8-4D62-B84F-E0D388B4D4B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81613227-7ECA-404D-9074-54F7819780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0630E-0A41-4C41-AD91-D75A91260D7D}" type="datetimeFigureOut">
              <a:rPr lang="it-IT" smtClean="0"/>
              <a:t>04/02/2022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3F94C91D-738B-4BC7-B1DC-80E59EEC00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83EEF426-B30E-4ABB-9F0A-67B515C19F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7471C-54C6-41C2-807A-CCF0B31BEC1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305115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82A0227-4FC8-4F7A-8E7F-1E06AA649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D98C3F07-6EFB-4407-AA01-FCE86103E2A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997C2C16-57D5-4537-8537-6CC413A6E2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0630E-0A41-4C41-AD91-D75A91260D7D}" type="datetimeFigureOut">
              <a:rPr lang="it-IT" smtClean="0"/>
              <a:t>04/02/2022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188EECDD-5357-4F21-87BE-44504CF72D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05BA62AA-92F8-4963-890D-F15A6DA316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7471C-54C6-41C2-807A-CCF0B31BEC1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251075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CAB4C07-24AE-42C4-A935-8F0F605473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41AD581-B912-417D-8BF3-2189F6D6E84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92A0BFD6-17A8-4989-A9C5-A37A2A42013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ED6C9F1C-F2A1-4096-87B8-2DF5C66BFB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0630E-0A41-4C41-AD91-D75A91260D7D}" type="datetimeFigureOut">
              <a:rPr lang="it-IT" smtClean="0"/>
              <a:t>04/02/2022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ED38721F-63C1-4FD3-9BC7-B38C19B883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ED921FED-8E61-42AA-8FA2-2E31F0F41D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7471C-54C6-41C2-807A-CCF0B31BEC1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021322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54FF492-F08D-4B1A-863F-62D2A4A82F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916F02C6-4E4C-4C12-8C8D-B1FFE95DEB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485C947-5545-4838-9500-A52F7A8CC8A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67ECC61F-A549-486D-A1ED-B3101318D03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CB645513-8EAF-4B6F-B386-FB7D0302376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AF1286F5-C405-4EE6-B1EC-D032ED795A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0630E-0A41-4C41-AD91-D75A91260D7D}" type="datetimeFigureOut">
              <a:rPr lang="it-IT" smtClean="0"/>
              <a:t>04/02/2022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7E3B3A2B-CEE9-4A8B-84CF-9BDFD96162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2A06BBF9-2DD6-45EE-8433-C3B4022F28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7471C-54C6-41C2-807A-CCF0B31BEC1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415367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9A4D2CF-CF23-4BE0-885B-8C3AA204C4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18BEA0B4-8DE1-495E-8320-1C07510216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0630E-0A41-4C41-AD91-D75A91260D7D}" type="datetimeFigureOut">
              <a:rPr lang="it-IT" smtClean="0"/>
              <a:t>04/02/2022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63ED92F3-96D2-4D55-94FD-CB1D22CBD0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BCF76AC2-1353-48D6-B73A-647C97A612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7471C-54C6-41C2-807A-CCF0B31BEC1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133407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C6759A94-A247-4A4D-983A-36AE17E6C5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0630E-0A41-4C41-AD91-D75A91260D7D}" type="datetimeFigureOut">
              <a:rPr lang="it-IT" smtClean="0"/>
              <a:t>04/02/2022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F98F5FF1-CB76-439C-A2CC-6B1DA75A1C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14909CF8-6EFF-4D13-BB57-7C2FBEC9B1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7471C-54C6-41C2-807A-CCF0B31BEC1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239830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6C84451-58FE-4FF9-9EE7-3CB8DFE43A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37C2FC06-7CC5-43FA-93F3-85045675A7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4E1EDA8C-FA92-4B35-AC51-3FA48FB2FAD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D0390EF-B500-4EEC-BC48-F5DC36256D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0630E-0A41-4C41-AD91-D75A91260D7D}" type="datetimeFigureOut">
              <a:rPr lang="it-IT" smtClean="0"/>
              <a:t>04/02/2022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34A2474C-8A08-4EC9-B2D8-01F87FDD44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3068D4E8-CB41-4CF8-B65D-955FB0D8FD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7471C-54C6-41C2-807A-CCF0B31BEC1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382587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D101AF8-B609-4FA2-92F4-51C971224C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DBCE5FAA-384D-4D23-AB7E-1E6DEF79AA7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3A48897D-0792-4437-A496-67197AB905A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49DE833-992C-452B-A124-7F9229A6D6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0630E-0A41-4C41-AD91-D75A91260D7D}" type="datetimeFigureOut">
              <a:rPr lang="it-IT" smtClean="0"/>
              <a:t>04/02/2022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3CAA5D55-27AD-4216-B9B7-DBE36DDC35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BF891F69-077A-4F0E-B30B-EDEE3BFDEF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7471C-54C6-41C2-807A-CCF0B31BEC1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49124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3D60212F-666B-49E0-A61E-34B141F9C8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16242C0D-D13B-4A56-AC58-762D26B60FF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E69644A-E2B6-4101-8FA9-ED518289B9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E0630E-0A41-4C41-AD91-D75A91260D7D}" type="datetimeFigureOut">
              <a:rPr lang="it-IT" smtClean="0"/>
              <a:t>04/02/2022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E64B4BEA-D679-4C2C-B1C4-EC6DF8B9253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5C655E4F-3914-472F-9319-D50518E16C3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97471C-54C6-41C2-807A-CCF0B31BEC1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031579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mmagine 14">
            <a:extLst>
              <a:ext uri="{FF2B5EF4-FFF2-40B4-BE49-F238E27FC236}">
                <a16:creationId xmlns:a16="http://schemas.microsoft.com/office/drawing/2014/main" id="{1112A097-3F35-4303-AF37-997BFBF8D1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09590" y="659424"/>
            <a:ext cx="5724524" cy="4606535"/>
          </a:xfrm>
          <a:prstGeom prst="rect">
            <a:avLst/>
          </a:prstGeom>
        </p:spPr>
      </p:pic>
      <p:pic>
        <p:nvPicPr>
          <p:cNvPr id="3" name="Immagine 2">
            <a:extLst>
              <a:ext uri="{FF2B5EF4-FFF2-40B4-BE49-F238E27FC236}">
                <a16:creationId xmlns:a16="http://schemas.microsoft.com/office/drawing/2014/main" id="{318BC349-2236-4974-9104-D5EEF045A3D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138" y="647467"/>
            <a:ext cx="5631669" cy="4618493"/>
          </a:xfrm>
          <a:prstGeom prst="rect">
            <a:avLst/>
          </a:prstGeom>
        </p:spPr>
      </p:pic>
      <p:graphicFrame>
        <p:nvGraphicFramePr>
          <p:cNvPr id="6" name="Tabella 24">
            <a:extLst>
              <a:ext uri="{FF2B5EF4-FFF2-40B4-BE49-F238E27FC236}">
                <a16:creationId xmlns:a16="http://schemas.microsoft.com/office/drawing/2014/main" id="{5930935B-838F-48D2-AA61-DD04482FF52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2327467"/>
              </p:ext>
            </p:extLst>
          </p:nvPr>
        </p:nvGraphicFramePr>
        <p:xfrm>
          <a:off x="2101463" y="944419"/>
          <a:ext cx="3491999" cy="8295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23798">
                  <a:extLst>
                    <a:ext uri="{9D8B030D-6E8A-4147-A177-3AD203B41FA5}">
                      <a16:colId xmlns:a16="http://schemas.microsoft.com/office/drawing/2014/main" val="3747374698"/>
                    </a:ext>
                  </a:extLst>
                </a:gridCol>
                <a:gridCol w="585159">
                  <a:extLst>
                    <a:ext uri="{9D8B030D-6E8A-4147-A177-3AD203B41FA5}">
                      <a16:colId xmlns:a16="http://schemas.microsoft.com/office/drawing/2014/main" val="1138356498"/>
                    </a:ext>
                  </a:extLst>
                </a:gridCol>
                <a:gridCol w="422614">
                  <a:extLst>
                    <a:ext uri="{9D8B030D-6E8A-4147-A177-3AD203B41FA5}">
                      <a16:colId xmlns:a16="http://schemas.microsoft.com/office/drawing/2014/main" val="1257004987"/>
                    </a:ext>
                  </a:extLst>
                </a:gridCol>
                <a:gridCol w="1560428">
                  <a:extLst>
                    <a:ext uri="{9D8B030D-6E8A-4147-A177-3AD203B41FA5}">
                      <a16:colId xmlns:a16="http://schemas.microsoft.com/office/drawing/2014/main" val="1826266263"/>
                    </a:ext>
                  </a:extLst>
                </a:gridCol>
              </a:tblGrid>
              <a:tr h="252000">
                <a:tc>
                  <a:txBody>
                    <a:bodyPr/>
                    <a:lstStyle/>
                    <a:p>
                      <a:pPr algn="ctr"/>
                      <a:endParaRPr lang="it-IT" sz="8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0" marR="45720" marT="22860" marB="22860"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5842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it-IT" sz="800" b="1" i="0" u="none" strike="noStrike" cap="none" spc="0" baseline="0" dirty="0">
                          <a:solidFill>
                            <a:schemeClr val="tx1"/>
                          </a:solidFill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Helvetica Neue"/>
                        </a:rPr>
                        <a:t>Events,</a:t>
                      </a:r>
                    </a:p>
                    <a:p>
                      <a:pPr marL="0" marR="0" indent="0" algn="ctr" defTabSz="5842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it-IT" sz="800" b="1" i="0" u="none" strike="noStrike" cap="none" spc="0" baseline="0" dirty="0">
                          <a:solidFill>
                            <a:schemeClr val="tx1"/>
                          </a:solidFill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Helvetica Neue"/>
                        </a:rPr>
                        <a:t>N (%)</a:t>
                      </a:r>
                    </a:p>
                  </a:txBody>
                  <a:tcPr marL="45720" marR="45720" marT="22860" marB="22860"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b="1" i="0" u="none" strike="noStrike" cap="none" spc="0" baseline="0" dirty="0" err="1">
                          <a:solidFill>
                            <a:schemeClr val="tx1"/>
                          </a:solidFill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Helvetica Neue"/>
                        </a:rPr>
                        <a:t>mPFS</a:t>
                      </a:r>
                      <a:r>
                        <a:rPr lang="it-IT" sz="800" b="1" i="0" u="none" strike="noStrike" cap="none" spc="0" baseline="0" dirty="0">
                          <a:solidFill>
                            <a:schemeClr val="tx1"/>
                          </a:solidFill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Helvetica Neue"/>
                        </a:rPr>
                        <a:t>,</a:t>
                      </a:r>
                    </a:p>
                    <a:p>
                      <a:pPr algn="ctr"/>
                      <a:r>
                        <a:rPr lang="it-IT" sz="800" b="1" i="0" u="none" strike="noStrike" cap="none" spc="0" baseline="0" dirty="0" err="1">
                          <a:solidFill>
                            <a:schemeClr val="tx1"/>
                          </a:solidFill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Helvetica Neue"/>
                        </a:rPr>
                        <a:t>mos</a:t>
                      </a:r>
                      <a:endParaRPr lang="it-IT" sz="800" b="1" i="0" u="none" strike="noStrike" cap="none" spc="0" baseline="0" dirty="0">
                        <a:solidFill>
                          <a:schemeClr val="tx1"/>
                        </a:solidFill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  <a:sym typeface="Helvetica Neue"/>
                      </a:endParaRPr>
                    </a:p>
                  </a:txBody>
                  <a:tcPr marL="45720" marR="45720" marT="22860" marB="22860"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b="1" i="0" u="none" strike="noStrike" cap="none" spc="0" baseline="0" dirty="0">
                          <a:solidFill>
                            <a:schemeClr val="tx1"/>
                          </a:solidFill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Helvetica Neue"/>
                        </a:rPr>
                        <a:t>HR (95% CI)</a:t>
                      </a:r>
                    </a:p>
                  </a:txBody>
                  <a:tcPr marL="45720" marR="45720" marT="22860" marB="22860"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238060699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r"/>
                      <a:r>
                        <a:rPr lang="it-IT" sz="800" b="1" i="0" u="none" strike="noStrike" cap="none" spc="0" baseline="0" dirty="0" err="1">
                          <a:solidFill>
                            <a:srgbClr val="2F6CA2"/>
                          </a:solidFill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Helvetica Neue"/>
                        </a:rPr>
                        <a:t>Subclonal</a:t>
                      </a:r>
                      <a:endParaRPr lang="it-IT" sz="800" b="1" i="0" u="none" strike="noStrike" cap="none" spc="0" baseline="0" dirty="0">
                        <a:solidFill>
                          <a:srgbClr val="2F6CA2"/>
                        </a:solidFill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  <a:sym typeface="Helvetica Neue"/>
                      </a:endParaRPr>
                    </a:p>
                  </a:txBody>
                  <a:tcPr marL="45720" marR="45720" marT="22860" marB="2286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27 (84%)</a:t>
                      </a:r>
                    </a:p>
                  </a:txBody>
                  <a:tcPr marL="45720" marR="45720" marT="22860" marB="2286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4.2</a:t>
                      </a:r>
                    </a:p>
                  </a:txBody>
                  <a:tcPr marL="45720" marR="45720" marT="22860" marB="2286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Reference</a:t>
                      </a:r>
                    </a:p>
                  </a:txBody>
                  <a:tcPr marL="45720" marR="45720" marT="22860" marB="2286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589182065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800" b="1" dirty="0" err="1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Clonal</a:t>
                      </a:r>
                      <a:endParaRPr lang="it-IT" sz="800" b="1" dirty="0">
                        <a:solidFill>
                          <a:srgbClr val="C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0" marR="45720" marT="22860" marB="2286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8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 (71%)</a:t>
                      </a:r>
                    </a:p>
                  </a:txBody>
                  <a:tcPr marL="45720" marR="45720" marT="22860" marB="2286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8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5.7</a:t>
                      </a:r>
                    </a:p>
                  </a:txBody>
                  <a:tcPr marL="45720" marR="45720" marT="22860" marB="2286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8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0.81 (95% CI 0.44-1.50),</a:t>
                      </a:r>
                      <a:r>
                        <a:rPr lang="it-IT" sz="800" b="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800" b="0" i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</a:t>
                      </a:r>
                      <a:r>
                        <a:rPr lang="it-IT" sz="800" b="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=0.50</a:t>
                      </a:r>
                    </a:p>
                  </a:txBody>
                  <a:tcPr marL="45720" marR="45720" marT="22860" marB="2286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997716285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800" b="1" i="0" u="none" strike="noStrike" cap="none" spc="0" baseline="0" dirty="0">
                          <a:solidFill>
                            <a:schemeClr val="bg1">
                              <a:lumMod val="50000"/>
                            </a:schemeClr>
                          </a:solidFill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Helvetica Neue"/>
                        </a:rPr>
                        <a:t>Overall</a:t>
                      </a:r>
                    </a:p>
                  </a:txBody>
                  <a:tcPr marL="45720" marR="45720" marT="22860" marB="22860"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800" b="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42 (79%)</a:t>
                      </a:r>
                    </a:p>
                  </a:txBody>
                  <a:tcPr marL="45720" marR="45720" marT="22860" marB="22860"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8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4.6</a:t>
                      </a:r>
                    </a:p>
                  </a:txBody>
                  <a:tcPr marL="45720" marR="45720" marT="22860" marB="22860"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it-IT" sz="800" b="0" kern="1200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0" marR="45720" marT="22860" marB="22860"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689954875"/>
                  </a:ext>
                </a:extLst>
              </a:tr>
            </a:tbl>
          </a:graphicData>
        </a:graphic>
      </p:graphicFrame>
      <p:graphicFrame>
        <p:nvGraphicFramePr>
          <p:cNvPr id="7" name="Tabella 24">
            <a:extLst>
              <a:ext uri="{FF2B5EF4-FFF2-40B4-BE49-F238E27FC236}">
                <a16:creationId xmlns:a16="http://schemas.microsoft.com/office/drawing/2014/main" id="{04B2D172-E911-47A6-A26F-420873FAC20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8953363"/>
              </p:ext>
            </p:extLst>
          </p:nvPr>
        </p:nvGraphicFramePr>
        <p:xfrm>
          <a:off x="7975546" y="944419"/>
          <a:ext cx="3491999" cy="8295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23798">
                  <a:extLst>
                    <a:ext uri="{9D8B030D-6E8A-4147-A177-3AD203B41FA5}">
                      <a16:colId xmlns:a16="http://schemas.microsoft.com/office/drawing/2014/main" val="3747374698"/>
                    </a:ext>
                  </a:extLst>
                </a:gridCol>
                <a:gridCol w="585159">
                  <a:extLst>
                    <a:ext uri="{9D8B030D-6E8A-4147-A177-3AD203B41FA5}">
                      <a16:colId xmlns:a16="http://schemas.microsoft.com/office/drawing/2014/main" val="1138356498"/>
                    </a:ext>
                  </a:extLst>
                </a:gridCol>
                <a:gridCol w="422614">
                  <a:extLst>
                    <a:ext uri="{9D8B030D-6E8A-4147-A177-3AD203B41FA5}">
                      <a16:colId xmlns:a16="http://schemas.microsoft.com/office/drawing/2014/main" val="1257004987"/>
                    </a:ext>
                  </a:extLst>
                </a:gridCol>
                <a:gridCol w="1560428">
                  <a:extLst>
                    <a:ext uri="{9D8B030D-6E8A-4147-A177-3AD203B41FA5}">
                      <a16:colId xmlns:a16="http://schemas.microsoft.com/office/drawing/2014/main" val="1826266263"/>
                    </a:ext>
                  </a:extLst>
                </a:gridCol>
              </a:tblGrid>
              <a:tr h="252000">
                <a:tc>
                  <a:txBody>
                    <a:bodyPr/>
                    <a:lstStyle/>
                    <a:p>
                      <a:pPr algn="ctr"/>
                      <a:endParaRPr lang="it-IT" sz="8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0" marR="45720" marT="22860" marB="22860"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5842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it-IT" sz="800" b="1" i="0" u="none" strike="noStrike" cap="none" spc="0" baseline="0" dirty="0">
                          <a:solidFill>
                            <a:schemeClr val="tx1"/>
                          </a:solidFill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Helvetica Neue"/>
                        </a:rPr>
                        <a:t>Events,</a:t>
                      </a:r>
                    </a:p>
                    <a:p>
                      <a:pPr marL="0" marR="0" indent="0" algn="ctr" defTabSz="5842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it-IT" sz="800" b="1" i="0" u="none" strike="noStrike" cap="none" spc="0" baseline="0" dirty="0">
                          <a:solidFill>
                            <a:schemeClr val="tx1"/>
                          </a:solidFill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Helvetica Neue"/>
                        </a:rPr>
                        <a:t>N (%)</a:t>
                      </a:r>
                    </a:p>
                  </a:txBody>
                  <a:tcPr marL="45720" marR="45720" marT="22860" marB="22860"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b="1" i="0" u="none" strike="noStrike" cap="none" spc="0" baseline="0" dirty="0" err="1">
                          <a:solidFill>
                            <a:schemeClr val="tx1"/>
                          </a:solidFill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Helvetica Neue"/>
                        </a:rPr>
                        <a:t>mOS</a:t>
                      </a:r>
                      <a:r>
                        <a:rPr lang="it-IT" sz="800" b="1" i="0" u="none" strike="noStrike" cap="none" spc="0" baseline="0" dirty="0">
                          <a:solidFill>
                            <a:schemeClr val="tx1"/>
                          </a:solidFill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Helvetica Neue"/>
                        </a:rPr>
                        <a:t>,</a:t>
                      </a:r>
                    </a:p>
                    <a:p>
                      <a:pPr algn="ctr"/>
                      <a:r>
                        <a:rPr lang="it-IT" sz="800" b="1" i="0" u="none" strike="noStrike" cap="none" spc="0" baseline="0" dirty="0" err="1">
                          <a:solidFill>
                            <a:schemeClr val="tx1"/>
                          </a:solidFill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Helvetica Neue"/>
                        </a:rPr>
                        <a:t>mos</a:t>
                      </a:r>
                      <a:endParaRPr lang="it-IT" sz="800" b="1" i="0" u="none" strike="noStrike" cap="none" spc="0" baseline="0" dirty="0">
                        <a:solidFill>
                          <a:schemeClr val="tx1"/>
                        </a:solidFill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  <a:sym typeface="Helvetica Neue"/>
                      </a:endParaRPr>
                    </a:p>
                  </a:txBody>
                  <a:tcPr marL="45720" marR="45720" marT="22860" marB="22860"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b="1" i="0" u="none" strike="noStrike" cap="none" spc="0" baseline="0" dirty="0">
                          <a:solidFill>
                            <a:schemeClr val="tx1"/>
                          </a:solidFill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Helvetica Neue"/>
                        </a:rPr>
                        <a:t>HR (95% CI)</a:t>
                      </a:r>
                    </a:p>
                  </a:txBody>
                  <a:tcPr marL="45720" marR="45720" marT="22860" marB="22860"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238060699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r"/>
                      <a:r>
                        <a:rPr lang="it-IT" sz="800" b="1" i="0" u="none" strike="noStrike" cap="none" spc="0" baseline="0" dirty="0" err="1">
                          <a:solidFill>
                            <a:srgbClr val="2F6CA2"/>
                          </a:solidFill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Helvetica Neue"/>
                        </a:rPr>
                        <a:t>Subclonal</a:t>
                      </a:r>
                      <a:endParaRPr lang="it-IT" sz="800" b="1" i="0" u="none" strike="noStrike" cap="none" spc="0" baseline="0" dirty="0">
                        <a:solidFill>
                          <a:srgbClr val="2F6CA2"/>
                        </a:solidFill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  <a:sym typeface="Helvetica Neue"/>
                      </a:endParaRPr>
                    </a:p>
                  </a:txBody>
                  <a:tcPr marL="45720" marR="45720" marT="22860" marB="2286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 (69%)</a:t>
                      </a:r>
                    </a:p>
                  </a:txBody>
                  <a:tcPr marL="45720" marR="45720" marT="22860" marB="2286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6.9</a:t>
                      </a:r>
                    </a:p>
                  </a:txBody>
                  <a:tcPr marL="45720" marR="45720" marT="22860" marB="2286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Reference</a:t>
                      </a:r>
                    </a:p>
                  </a:txBody>
                  <a:tcPr marL="45720" marR="45720" marT="22860" marB="2286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589182065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800" b="1" dirty="0" err="1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Clonal</a:t>
                      </a:r>
                      <a:endParaRPr lang="it-IT" sz="800" b="1" dirty="0">
                        <a:solidFill>
                          <a:srgbClr val="C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0" marR="45720" marT="22860" marB="2286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8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 (47%)</a:t>
                      </a:r>
                    </a:p>
                  </a:txBody>
                  <a:tcPr marL="45720" marR="45720" marT="22860" marB="2286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8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9.8</a:t>
                      </a:r>
                    </a:p>
                  </a:txBody>
                  <a:tcPr marL="45720" marR="45720" marT="22860" marB="2286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8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0.70 (95% CI 0.35-1.43),</a:t>
                      </a:r>
                      <a:r>
                        <a:rPr lang="it-IT" sz="800" b="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800" b="0" i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</a:t>
                      </a:r>
                      <a:r>
                        <a:rPr lang="it-IT" sz="800" b="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=0.33</a:t>
                      </a:r>
                    </a:p>
                  </a:txBody>
                  <a:tcPr marL="45720" marR="45720" marT="22860" marB="2286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997716285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800" b="1" i="0" u="none" strike="noStrike" cap="none" spc="0" baseline="0" dirty="0">
                          <a:solidFill>
                            <a:schemeClr val="bg1">
                              <a:lumMod val="50000"/>
                            </a:schemeClr>
                          </a:solidFill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Helvetica Neue"/>
                        </a:rPr>
                        <a:t>Overall</a:t>
                      </a:r>
                    </a:p>
                  </a:txBody>
                  <a:tcPr marL="45720" marR="45720" marT="22860" marB="22860"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800" b="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32 (60%)</a:t>
                      </a:r>
                    </a:p>
                  </a:txBody>
                  <a:tcPr marL="45720" marR="45720" marT="22860" marB="22860"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8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7.6</a:t>
                      </a:r>
                    </a:p>
                  </a:txBody>
                  <a:tcPr marL="45720" marR="45720" marT="22860" marB="22860"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it-IT" sz="800" b="0" kern="1200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0" marR="45720" marT="22860" marB="22860"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689954875"/>
                  </a:ext>
                </a:extLst>
              </a:tr>
            </a:tbl>
          </a:graphicData>
        </a:graphic>
      </p:graphicFrame>
      <p:sp>
        <p:nvSpPr>
          <p:cNvPr id="8" name="CasellaDiTesto 7">
            <a:extLst>
              <a:ext uri="{FF2B5EF4-FFF2-40B4-BE49-F238E27FC236}">
                <a16:creationId xmlns:a16="http://schemas.microsoft.com/office/drawing/2014/main" id="{6DE07D6B-FE34-4BFB-B1E7-7361FB5631E3}"/>
              </a:ext>
            </a:extLst>
          </p:cNvPr>
          <p:cNvSpPr txBox="1"/>
          <p:nvPr/>
        </p:nvSpPr>
        <p:spPr>
          <a:xfrm>
            <a:off x="179484" y="140593"/>
            <a:ext cx="12012516" cy="325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en-US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Supplementary figure 1: Median progression-free survival (A) and median overall survival (B) for patients with available </a:t>
            </a:r>
            <a:r>
              <a:rPr lang="en-US" sz="14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adjMAF</a:t>
            </a:r>
            <a:r>
              <a:rPr lang="en-US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it-IT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CA627B3C-F653-429C-92FF-E704936BBE9D}"/>
              </a:ext>
            </a:extLst>
          </p:cNvPr>
          <p:cNvSpPr txBox="1"/>
          <p:nvPr/>
        </p:nvSpPr>
        <p:spPr>
          <a:xfrm>
            <a:off x="119050" y="6195848"/>
            <a:ext cx="12012516" cy="5046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en-US" sz="1200" b="1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Legend: N, number; </a:t>
            </a:r>
            <a:r>
              <a:rPr lang="en-US" sz="1200" b="1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mPFS</a:t>
            </a:r>
            <a:r>
              <a:rPr lang="en-US" sz="1200" b="1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median progression-free survival; </a:t>
            </a:r>
            <a:r>
              <a:rPr lang="en-US" sz="1200" b="1" i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mOS</a:t>
            </a:r>
            <a:r>
              <a:rPr lang="en-US" sz="1200" b="1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median overall survival; Mos, months;</a:t>
            </a:r>
            <a:r>
              <a:rPr lang="en-US" sz="1200" b="1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b="1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</a:t>
            </a:r>
            <a:r>
              <a:rPr lang="en-US" sz="1200" b="1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R, hazard ratio; CI, confidence interval</a:t>
            </a:r>
            <a:r>
              <a:rPr lang="en-US" sz="1200" b="1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; </a:t>
            </a:r>
            <a:r>
              <a:rPr lang="en-US" sz="1200" b="1" i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adjMAF</a:t>
            </a:r>
            <a:r>
              <a:rPr lang="en-US" sz="1200" b="1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adjusted mutant allele fraction.</a:t>
            </a:r>
            <a:endParaRPr lang="it-IT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062EB6CF-9B89-4CA2-ACDA-306ACB7087AB}"/>
              </a:ext>
            </a:extLst>
          </p:cNvPr>
          <p:cNvSpPr txBox="1"/>
          <p:nvPr/>
        </p:nvSpPr>
        <p:spPr>
          <a:xfrm>
            <a:off x="119050" y="474759"/>
            <a:ext cx="2649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A</a:t>
            </a: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C920BE70-323E-4DB4-9242-AAF2C54C998C}"/>
              </a:ext>
            </a:extLst>
          </p:cNvPr>
          <p:cNvSpPr txBox="1"/>
          <p:nvPr/>
        </p:nvSpPr>
        <p:spPr>
          <a:xfrm>
            <a:off x="5963531" y="474759"/>
            <a:ext cx="2649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B</a:t>
            </a:r>
          </a:p>
        </p:txBody>
      </p:sp>
      <p:cxnSp>
        <p:nvCxnSpPr>
          <p:cNvPr id="13" name="Connettore diritto 12">
            <a:extLst>
              <a:ext uri="{FF2B5EF4-FFF2-40B4-BE49-F238E27FC236}">
                <a16:creationId xmlns:a16="http://schemas.microsoft.com/office/drawing/2014/main" id="{2E69AAC4-F908-4483-A5C7-9C15FBB54CD6}"/>
              </a:ext>
            </a:extLst>
          </p:cNvPr>
          <p:cNvCxnSpPr/>
          <p:nvPr/>
        </p:nvCxnSpPr>
        <p:spPr>
          <a:xfrm>
            <a:off x="5748867" y="474759"/>
            <a:ext cx="0" cy="5646641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0353934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148</Words>
  <Application>Microsoft Office PowerPoint</Application>
  <PresentationFormat>Widescreen</PresentationFormat>
  <Paragraphs>36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di Office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Alessandra Boccaccino</dc:creator>
  <cp:lastModifiedBy>Alessandra Boccaccino</cp:lastModifiedBy>
  <cp:revision>7</cp:revision>
  <dcterms:created xsi:type="dcterms:W3CDTF">2022-01-22T14:44:04Z</dcterms:created>
  <dcterms:modified xsi:type="dcterms:W3CDTF">2022-02-04T15:59:49Z</dcterms:modified>
</cp:coreProperties>
</file>