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55935-9417-43CF-9662-4F0C6758FD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443EF6-23B0-47F1-88DF-3C81B3A42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6374B-FFCF-4340-B21B-1B2CFB48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C01AA-508B-44D5-9467-5A24A4612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9C6FD-96AF-467B-AAFA-25F85AF28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44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0C96-01BE-4C8D-A5D4-64DEB45BC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FD2CE-8876-48FC-B5DD-EA2ADE3E8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23F0B-5CE9-4A7A-A25C-56D81097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DB7E5-5694-42C5-80C3-0FFF9476F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1D982-C9E4-4B05-B717-A8320643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49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080DE3-0353-4C6D-AA26-298905433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050EFE-0D02-4A01-B4F4-C21B4692D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AA70A-CECF-48CF-BE37-A5A4189F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B003A-05B7-47DB-AD78-A298B234E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8D93-9158-4A50-897A-7480EC79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8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F7FBB-BAD6-4FDC-806B-A40D0EDC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7F932-4BF1-4879-B269-BFB3ECDFA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CBA55-434E-4717-AD52-32F870018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9EA68-1438-40BC-A643-64F2ADF0C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56FAB-05A9-4060-B73B-E4435FFCA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9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4E761-7DB1-48C7-92AC-083B8E5EE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7EF69-9764-444C-8BA6-88F6FB1B6B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F063F-C472-42E7-9BFE-CD9E157BD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EB40-FFA0-40B0-BAAB-9BA2EBD8A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EEABE-7362-42D5-BC42-605DBD53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08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2B74B-D5DE-4490-963B-62E69ED0C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C2F47-CE06-45F0-883E-0A5631316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4D9527-A1DC-4060-9EB4-E4B687CB5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816EE-9DC4-4BE7-A949-DC019A87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A6D28-AFEE-420D-B270-AA162ADE7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A3AD3-2E6D-4D9B-98A4-7DA1BC972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519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C8C30-6C8E-49DB-B8C0-6007F33C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AF3F8-F32A-42B6-B716-5D23D187D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50E49F-FDBC-46F5-B1DE-D57C69855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5B360-4418-4DC0-9854-09BD4A39F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06D7E1-1959-4E41-AB62-AEE32847BA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EEA86B-21C7-4377-972A-9D8DBA12A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F885DD-EAC8-4E8E-B92A-0327D0219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3C660-12E5-4582-91FE-F3EFB453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86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654B1-A396-4644-B79F-23B3AD753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7A2271-3751-4C59-8435-E2C244537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2389B-60EB-423A-9D97-5F2A4D9C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5FE26A-101C-4C2D-A42D-1FDEE9DD4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36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8E7B40-0809-40CC-94F3-3C34DCFFB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9CE585-6BEE-489F-9386-73AC741BE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3149E-FBAB-4B24-A0E0-7838E88B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75E9B-1D00-4FD2-B7E5-6E1CE397B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CF3B1-B713-4BA4-AF6A-9F661177F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1960F-8AB1-4149-B6CF-D2324BA27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AC447-CF5B-4A03-9AD7-98D934399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41365-5DD0-479B-B4C2-673E23C04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1D1EF-A291-42F3-9E19-71B414B9B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84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898BD-63F0-48E7-BFC7-F3CDEED22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A28B3F-7650-477F-801B-83F1BE38A8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7A440-59ED-4D2A-B59D-10CB56E9F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8A143-3FAE-4DD4-9B9A-95808362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5817F-8DD9-4C14-88E2-82058EE71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820D53-73EF-4A4A-A675-412E36F0D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30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4C4BAE-6E6E-43F2-9216-27854B763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481AF-69AA-49E2-9690-D121D3970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4E6E4-6298-4234-82E9-41E266330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BBD1C-EB8A-4E9B-A988-99B11972217D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0E393-E753-45CA-BDE5-161C7C4FC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1892E-9330-4CC9-8ADE-5071ADC43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C93F4-9F21-46C9-99A8-64C4318AB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8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023895-6BB9-4CDB-A9E0-08F38C54D848}"/>
              </a:ext>
            </a:extLst>
          </p:cNvPr>
          <p:cNvCxnSpPr>
            <a:cxnSpLocks/>
          </p:cNvCxnSpPr>
          <p:nvPr/>
        </p:nvCxnSpPr>
        <p:spPr>
          <a:xfrm>
            <a:off x="1208594" y="5887243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1B2687C-5063-424D-B6E8-DEED2C34227D}"/>
              </a:ext>
            </a:extLst>
          </p:cNvPr>
          <p:cNvCxnSpPr>
            <a:cxnSpLocks/>
          </p:cNvCxnSpPr>
          <p:nvPr/>
        </p:nvCxnSpPr>
        <p:spPr>
          <a:xfrm>
            <a:off x="1215218" y="5695087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89DF9D0-4C0C-481E-9B11-62A563506DFA}"/>
              </a:ext>
            </a:extLst>
          </p:cNvPr>
          <p:cNvCxnSpPr>
            <a:cxnSpLocks/>
          </p:cNvCxnSpPr>
          <p:nvPr/>
        </p:nvCxnSpPr>
        <p:spPr>
          <a:xfrm>
            <a:off x="1208590" y="5383663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AED76CEE-C553-46AE-8B19-808F31D97CEA}"/>
              </a:ext>
            </a:extLst>
          </p:cNvPr>
          <p:cNvCxnSpPr>
            <a:cxnSpLocks/>
          </p:cNvCxnSpPr>
          <p:nvPr/>
        </p:nvCxnSpPr>
        <p:spPr>
          <a:xfrm>
            <a:off x="1201970" y="3468721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926E457-8069-4F24-8FC7-E8D5BADEC259}"/>
              </a:ext>
            </a:extLst>
          </p:cNvPr>
          <p:cNvCxnSpPr>
            <a:cxnSpLocks/>
          </p:cNvCxnSpPr>
          <p:nvPr/>
        </p:nvCxnSpPr>
        <p:spPr>
          <a:xfrm>
            <a:off x="1208598" y="2839245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96578F2-1A3D-4EE0-92F9-3D179E673ADB}"/>
              </a:ext>
            </a:extLst>
          </p:cNvPr>
          <p:cNvCxnSpPr>
            <a:cxnSpLocks/>
          </p:cNvCxnSpPr>
          <p:nvPr/>
        </p:nvCxnSpPr>
        <p:spPr>
          <a:xfrm>
            <a:off x="1188722" y="1202601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62AC921-DF8A-434B-8784-668C21FD02DA}"/>
              </a:ext>
            </a:extLst>
          </p:cNvPr>
          <p:cNvCxnSpPr>
            <a:cxnSpLocks/>
          </p:cNvCxnSpPr>
          <p:nvPr/>
        </p:nvCxnSpPr>
        <p:spPr>
          <a:xfrm>
            <a:off x="1215214" y="4754189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33A26D-1879-4463-9EC1-0F67618D6CA1}"/>
              </a:ext>
            </a:extLst>
          </p:cNvPr>
          <p:cNvSpPr txBox="1"/>
          <p:nvPr/>
        </p:nvSpPr>
        <p:spPr>
          <a:xfrm>
            <a:off x="47129" y="126344"/>
            <a:ext cx="6180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Supplementary Figure 1: Overview of the ALM201 Clinical Dose Escalation Scheme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34DAF2-89DA-4061-BA4A-CE30279CDD27}"/>
              </a:ext>
            </a:extLst>
          </p:cNvPr>
          <p:cNvCxnSpPr>
            <a:cxnSpLocks/>
          </p:cNvCxnSpPr>
          <p:nvPr/>
        </p:nvCxnSpPr>
        <p:spPr>
          <a:xfrm>
            <a:off x="1190290" y="1077677"/>
            <a:ext cx="0" cy="49351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6CBF0C-A372-44B6-A29D-4853AC55C0F6}"/>
              </a:ext>
            </a:extLst>
          </p:cNvPr>
          <p:cNvCxnSpPr>
            <a:cxnSpLocks/>
          </p:cNvCxnSpPr>
          <p:nvPr/>
        </p:nvCxnSpPr>
        <p:spPr>
          <a:xfrm flipH="1">
            <a:off x="1190290" y="5994285"/>
            <a:ext cx="10882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21980A9-9BCB-40F9-9288-31F6221FC48F}"/>
              </a:ext>
            </a:extLst>
          </p:cNvPr>
          <p:cNvSpPr txBox="1"/>
          <p:nvPr/>
        </p:nvSpPr>
        <p:spPr>
          <a:xfrm>
            <a:off x="143984" y="5724230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1 -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675648-B06F-4F96-AEA3-9208458A7C3F}"/>
              </a:ext>
            </a:extLst>
          </p:cNvPr>
          <p:cNvSpPr txBox="1"/>
          <p:nvPr/>
        </p:nvSpPr>
        <p:spPr>
          <a:xfrm>
            <a:off x="143984" y="5539777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2 -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E72907-E25C-4991-8EF6-2CAF9B5B3B5D}"/>
              </a:ext>
            </a:extLst>
          </p:cNvPr>
          <p:cNvSpPr txBox="1"/>
          <p:nvPr/>
        </p:nvSpPr>
        <p:spPr>
          <a:xfrm>
            <a:off x="143984" y="5221716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3 -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9F37BE-0650-4AFB-A87D-A1DC9C99FC01}"/>
              </a:ext>
            </a:extLst>
          </p:cNvPr>
          <p:cNvSpPr txBox="1"/>
          <p:nvPr/>
        </p:nvSpPr>
        <p:spPr>
          <a:xfrm>
            <a:off x="143984" y="4597834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4 -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F2FBBC-A393-4FBE-A476-413274115E3F}"/>
              </a:ext>
            </a:extLst>
          </p:cNvPr>
          <p:cNvSpPr txBox="1"/>
          <p:nvPr/>
        </p:nvSpPr>
        <p:spPr>
          <a:xfrm>
            <a:off x="143984" y="3289023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5 -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5B5161-C439-47E6-8C33-4045D05DB026}"/>
              </a:ext>
            </a:extLst>
          </p:cNvPr>
          <p:cNvSpPr txBox="1"/>
          <p:nvPr/>
        </p:nvSpPr>
        <p:spPr>
          <a:xfrm>
            <a:off x="143984" y="2667765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6 -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D60ED0-5E27-4E09-9548-77B1E9636FE7}"/>
              </a:ext>
            </a:extLst>
          </p:cNvPr>
          <p:cNvSpPr txBox="1"/>
          <p:nvPr/>
        </p:nvSpPr>
        <p:spPr>
          <a:xfrm>
            <a:off x="143984" y="1044347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Dose level 7 -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80DE2C-F1DA-4CBD-BF39-23582682AE57}"/>
              </a:ext>
            </a:extLst>
          </p:cNvPr>
          <p:cNvSpPr/>
          <p:nvPr/>
        </p:nvSpPr>
        <p:spPr>
          <a:xfrm>
            <a:off x="1495076" y="5728338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4F51C9F-A62D-4F13-98B1-D195B3E91F8E}"/>
              </a:ext>
            </a:extLst>
          </p:cNvPr>
          <p:cNvSpPr/>
          <p:nvPr/>
        </p:nvSpPr>
        <p:spPr>
          <a:xfrm>
            <a:off x="1570441" y="5763649"/>
            <a:ext cx="192672" cy="1926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F90FDE-4B9E-458D-94E3-3D0174829386}"/>
              </a:ext>
            </a:extLst>
          </p:cNvPr>
          <p:cNvSpPr txBox="1"/>
          <p:nvPr/>
        </p:nvSpPr>
        <p:spPr>
          <a:xfrm>
            <a:off x="1619597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404023-B394-49D9-B830-2557F6679506}"/>
              </a:ext>
            </a:extLst>
          </p:cNvPr>
          <p:cNvSpPr txBox="1"/>
          <p:nvPr/>
        </p:nvSpPr>
        <p:spPr>
          <a:xfrm>
            <a:off x="3028963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C80DCF-8482-48A8-9E4A-D47EF961E5CC}"/>
              </a:ext>
            </a:extLst>
          </p:cNvPr>
          <p:cNvSpPr txBox="1"/>
          <p:nvPr/>
        </p:nvSpPr>
        <p:spPr>
          <a:xfrm>
            <a:off x="4368791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CEF960-7341-46C2-82A7-6C5CC2D6FF07}"/>
              </a:ext>
            </a:extLst>
          </p:cNvPr>
          <p:cNvSpPr txBox="1"/>
          <p:nvPr/>
        </p:nvSpPr>
        <p:spPr>
          <a:xfrm>
            <a:off x="5702761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E2EBE9-490E-461F-990B-10938687A818}"/>
              </a:ext>
            </a:extLst>
          </p:cNvPr>
          <p:cNvSpPr txBox="1"/>
          <p:nvPr/>
        </p:nvSpPr>
        <p:spPr>
          <a:xfrm>
            <a:off x="7135559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209DD2-C4DF-4B16-9185-63D03BBE76F6}"/>
              </a:ext>
            </a:extLst>
          </p:cNvPr>
          <p:cNvSpPr txBox="1"/>
          <p:nvPr/>
        </p:nvSpPr>
        <p:spPr>
          <a:xfrm>
            <a:off x="8637546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7676A6-135B-4314-A294-F2AA29B38895}"/>
              </a:ext>
            </a:extLst>
          </p:cNvPr>
          <p:cNvSpPr txBox="1"/>
          <p:nvPr/>
        </p:nvSpPr>
        <p:spPr>
          <a:xfrm>
            <a:off x="10184978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#7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8E813ED-4FA5-4566-B8E6-32A900B1A811}"/>
              </a:ext>
            </a:extLst>
          </p:cNvPr>
          <p:cNvSpPr/>
          <p:nvPr/>
        </p:nvSpPr>
        <p:spPr>
          <a:xfrm>
            <a:off x="1493509" y="1326033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729F47-5C32-43C3-9262-0F41DB2638C1}"/>
              </a:ext>
            </a:extLst>
          </p:cNvPr>
          <p:cNvSpPr txBox="1"/>
          <p:nvPr/>
        </p:nvSpPr>
        <p:spPr>
          <a:xfrm>
            <a:off x="1742720" y="1268481"/>
            <a:ext cx="128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 DLT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E92A89-7B8C-4843-ACF2-3F09EB3270DA}"/>
              </a:ext>
            </a:extLst>
          </p:cNvPr>
          <p:cNvSpPr txBox="1"/>
          <p:nvPr/>
        </p:nvSpPr>
        <p:spPr>
          <a:xfrm>
            <a:off x="1742720" y="1562403"/>
            <a:ext cx="128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DLT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8CB1D5-D87F-42BB-B09A-80A2DC67B570}"/>
              </a:ext>
            </a:extLst>
          </p:cNvPr>
          <p:cNvSpPr/>
          <p:nvPr/>
        </p:nvSpPr>
        <p:spPr>
          <a:xfrm>
            <a:off x="1493509" y="1619955"/>
            <a:ext cx="192672" cy="1926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959B096-A1E5-4F22-B51C-53E8382AA6D7}"/>
              </a:ext>
            </a:extLst>
          </p:cNvPr>
          <p:cNvSpPr/>
          <p:nvPr/>
        </p:nvSpPr>
        <p:spPr>
          <a:xfrm>
            <a:off x="1493509" y="1919624"/>
            <a:ext cx="192672" cy="19267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X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2200E7-5B8F-44E4-B24A-AFE08C2A2A7F}"/>
              </a:ext>
            </a:extLst>
          </p:cNvPr>
          <p:cNvSpPr txBox="1"/>
          <p:nvPr/>
        </p:nvSpPr>
        <p:spPr>
          <a:xfrm>
            <a:off x="1742720" y="1857298"/>
            <a:ext cx="128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Not evaluable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30244F2-751B-4025-A88C-1700BE782FD8}"/>
              </a:ext>
            </a:extLst>
          </p:cNvPr>
          <p:cNvSpPr/>
          <p:nvPr/>
        </p:nvSpPr>
        <p:spPr>
          <a:xfrm>
            <a:off x="2876731" y="5573374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ACD028-10F1-48DF-9D2A-4D7D2C80C150}"/>
              </a:ext>
            </a:extLst>
          </p:cNvPr>
          <p:cNvSpPr/>
          <p:nvPr/>
        </p:nvSpPr>
        <p:spPr>
          <a:xfrm>
            <a:off x="4252336" y="5249989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15CA76-AE14-4BAC-8962-F5DB75CA0AAB}"/>
              </a:ext>
            </a:extLst>
          </p:cNvPr>
          <p:cNvSpPr/>
          <p:nvPr/>
        </p:nvSpPr>
        <p:spPr>
          <a:xfrm>
            <a:off x="5639537" y="4631674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CA39EA97-3049-4011-9F76-048621861B97}"/>
              </a:ext>
            </a:extLst>
          </p:cNvPr>
          <p:cNvCxnSpPr>
            <a:cxnSpLocks/>
            <a:stCxn id="18" idx="3"/>
            <a:endCxn id="34" idx="1"/>
          </p:cNvCxnSpPr>
          <p:nvPr/>
        </p:nvCxnSpPr>
        <p:spPr>
          <a:xfrm flipV="1">
            <a:off x="2653342" y="5705022"/>
            <a:ext cx="223389" cy="154964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17CBA78E-C47E-42B7-B0B8-0A098F97B59B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 flipV="1">
            <a:off x="4034997" y="5381637"/>
            <a:ext cx="217339" cy="32338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FE26B446-944C-4464-A0AA-AB5EA231DB74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 flipV="1">
            <a:off x="5410602" y="4763322"/>
            <a:ext cx="228935" cy="61831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6C93D8B-DD0E-433B-9115-9F1BBB460F2B}"/>
              </a:ext>
            </a:extLst>
          </p:cNvPr>
          <p:cNvSpPr txBox="1"/>
          <p:nvPr/>
        </p:nvSpPr>
        <p:spPr>
          <a:xfrm>
            <a:off x="1725967" y="5436057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10mg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DD2B7E7-C6EB-4614-933E-F44181A8972E}"/>
              </a:ext>
            </a:extLst>
          </p:cNvPr>
          <p:cNvSpPr txBox="1"/>
          <p:nvPr/>
        </p:nvSpPr>
        <p:spPr>
          <a:xfrm>
            <a:off x="3156507" y="532346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20mg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C4E0AD-A411-4942-A933-A4144E9CA7F8}"/>
              </a:ext>
            </a:extLst>
          </p:cNvPr>
          <p:cNvSpPr txBox="1"/>
          <p:nvPr/>
        </p:nvSpPr>
        <p:spPr>
          <a:xfrm>
            <a:off x="4538038" y="5011647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40mg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5BC532F-89B2-41D0-847B-F70FC72855A1}"/>
              </a:ext>
            </a:extLst>
          </p:cNvPr>
          <p:cNvSpPr txBox="1"/>
          <p:nvPr/>
        </p:nvSpPr>
        <p:spPr>
          <a:xfrm>
            <a:off x="5929229" y="4396119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80mg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B0E7015-595D-4DCE-9D0B-135E43C5B72C}"/>
              </a:ext>
            </a:extLst>
          </p:cNvPr>
          <p:cNvSpPr txBox="1"/>
          <p:nvPr/>
        </p:nvSpPr>
        <p:spPr>
          <a:xfrm>
            <a:off x="7245715" y="3059310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160mg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72F6A80-B09D-4836-BB19-E9FDB28DD9C6}"/>
              </a:ext>
            </a:extLst>
          </p:cNvPr>
          <p:cNvSpPr/>
          <p:nvPr/>
        </p:nvSpPr>
        <p:spPr>
          <a:xfrm>
            <a:off x="7043274" y="3308134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AFA1801-DF2E-4EF0-9774-3A9C885F5074}"/>
              </a:ext>
            </a:extLst>
          </p:cNvPr>
          <p:cNvSpPr/>
          <p:nvPr/>
        </p:nvSpPr>
        <p:spPr>
          <a:xfrm>
            <a:off x="8513025" y="2707810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961A03F-0905-42C5-804D-4F196D14C75F}"/>
              </a:ext>
            </a:extLst>
          </p:cNvPr>
          <p:cNvSpPr txBox="1"/>
          <p:nvPr/>
        </p:nvSpPr>
        <p:spPr>
          <a:xfrm>
            <a:off x="8768770" y="243558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200mg</a:t>
            </a:r>
          </a:p>
        </p:txBody>
      </p: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B6D4630B-3FD8-43FF-AF5F-5E53E681D9F8}"/>
              </a:ext>
            </a:extLst>
          </p:cNvPr>
          <p:cNvCxnSpPr>
            <a:cxnSpLocks/>
            <a:stCxn id="36" idx="3"/>
            <a:endCxn id="65" idx="1"/>
          </p:cNvCxnSpPr>
          <p:nvPr/>
        </p:nvCxnSpPr>
        <p:spPr>
          <a:xfrm flipV="1">
            <a:off x="6797803" y="3439782"/>
            <a:ext cx="245471" cy="1323540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868987B9-63E0-45C4-9901-4BFD91D7F76B}"/>
              </a:ext>
            </a:extLst>
          </p:cNvPr>
          <p:cNvCxnSpPr>
            <a:cxnSpLocks/>
            <a:stCxn id="65" idx="3"/>
            <a:endCxn id="66" idx="1"/>
          </p:cNvCxnSpPr>
          <p:nvPr/>
        </p:nvCxnSpPr>
        <p:spPr>
          <a:xfrm flipV="1">
            <a:off x="8201540" y="2839458"/>
            <a:ext cx="311485" cy="600324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77C9DD5-9EF1-4E2D-BDF5-BA6550EBA555}"/>
              </a:ext>
            </a:extLst>
          </p:cNvPr>
          <p:cNvCxnSpPr>
            <a:cxnSpLocks/>
          </p:cNvCxnSpPr>
          <p:nvPr/>
        </p:nvCxnSpPr>
        <p:spPr>
          <a:xfrm>
            <a:off x="1190290" y="4443389"/>
            <a:ext cx="109891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399CAFD0-7274-4EAD-94AD-3CC2FA71A179}"/>
              </a:ext>
            </a:extLst>
          </p:cNvPr>
          <p:cNvSpPr/>
          <p:nvPr/>
        </p:nvSpPr>
        <p:spPr>
          <a:xfrm>
            <a:off x="10011117" y="1074280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A26CC19A-C3D1-4EE6-AC76-11628E8132E9}"/>
              </a:ext>
            </a:extLst>
          </p:cNvPr>
          <p:cNvCxnSpPr>
            <a:cxnSpLocks/>
            <a:stCxn id="66" idx="3"/>
            <a:endCxn id="94" idx="1"/>
          </p:cNvCxnSpPr>
          <p:nvPr/>
        </p:nvCxnSpPr>
        <p:spPr>
          <a:xfrm flipV="1">
            <a:off x="9671291" y="1205928"/>
            <a:ext cx="339826" cy="1633530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B3667BD6-8689-4E8F-B839-4ADA22DA348F}"/>
              </a:ext>
            </a:extLst>
          </p:cNvPr>
          <p:cNvSpPr txBox="1"/>
          <p:nvPr/>
        </p:nvSpPr>
        <p:spPr>
          <a:xfrm>
            <a:off x="10012626" y="823496"/>
            <a:ext cx="11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300mg (MFD)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321B91D-B4E4-42A5-BB19-06128D8EF772}"/>
              </a:ext>
            </a:extLst>
          </p:cNvPr>
          <p:cNvSpPr/>
          <p:nvPr/>
        </p:nvSpPr>
        <p:spPr>
          <a:xfrm>
            <a:off x="10958349" y="4286712"/>
            <a:ext cx="1158266" cy="263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D0F34CA-CB1D-4000-B8B7-C20E840022B5}"/>
              </a:ext>
            </a:extLst>
          </p:cNvPr>
          <p:cNvSpPr txBox="1"/>
          <p:nvPr/>
        </p:nvSpPr>
        <p:spPr>
          <a:xfrm>
            <a:off x="11194279" y="401976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100mg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2C60F24-E91A-40CB-9F32-383E4545AF80}"/>
              </a:ext>
            </a:extLst>
          </p:cNvPr>
          <p:cNvSpPr txBox="1"/>
          <p:nvPr/>
        </p:nvSpPr>
        <p:spPr>
          <a:xfrm>
            <a:off x="11082870" y="597173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Cohort #8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C57582-1C60-4505-8514-250527E60037}"/>
              </a:ext>
            </a:extLst>
          </p:cNvPr>
          <p:cNvSpPr/>
          <p:nvPr/>
        </p:nvSpPr>
        <p:spPr>
          <a:xfrm>
            <a:off x="1496693" y="2221192"/>
            <a:ext cx="192672" cy="1926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D5CFDA3-AE4B-4932-8566-952A99414C60}"/>
              </a:ext>
            </a:extLst>
          </p:cNvPr>
          <p:cNvSpPr txBox="1"/>
          <p:nvPr/>
        </p:nvSpPr>
        <p:spPr>
          <a:xfrm>
            <a:off x="1742719" y="2167298"/>
            <a:ext cx="2935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Best response – stable disease</a:t>
            </a:r>
          </a:p>
        </p:txBody>
      </p:sp>
      <p:graphicFrame>
        <p:nvGraphicFramePr>
          <p:cNvPr id="114" name="Table 114">
            <a:extLst>
              <a:ext uri="{FF2B5EF4-FFF2-40B4-BE49-F238E27FC236}">
                <a16:creationId xmlns:a16="http://schemas.microsoft.com/office/drawing/2014/main" id="{A8A8EA14-B9DA-4421-B212-9549773BD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870936"/>
              </p:ext>
            </p:extLst>
          </p:nvPr>
        </p:nvGraphicFramePr>
        <p:xfrm>
          <a:off x="1409803" y="3013939"/>
          <a:ext cx="3723270" cy="1219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63102">
                  <a:extLst>
                    <a:ext uri="{9D8B030D-6E8A-4147-A177-3AD203B41FA5}">
                      <a16:colId xmlns:a16="http://schemas.microsoft.com/office/drawing/2014/main" val="88849647"/>
                    </a:ext>
                  </a:extLst>
                </a:gridCol>
                <a:gridCol w="1660168">
                  <a:extLst>
                    <a:ext uri="{9D8B030D-6E8A-4147-A177-3AD203B41FA5}">
                      <a16:colId xmlns:a16="http://schemas.microsoft.com/office/drawing/2014/main" val="605594370"/>
                    </a:ext>
                  </a:extLst>
                </a:gridCol>
              </a:tblGrid>
              <a:tr h="233558">
                <a:tc>
                  <a:txBody>
                    <a:bodyPr/>
                    <a:lstStyle/>
                    <a:p>
                      <a:r>
                        <a:rPr lang="en-GB" sz="1400" b="0" dirty="0"/>
                        <a:t>Patients enrolled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20 (8M/12F)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645622"/>
                  </a:ext>
                </a:extLst>
              </a:tr>
              <a:tr h="243196">
                <a:tc>
                  <a:txBody>
                    <a:bodyPr/>
                    <a:lstStyle/>
                    <a:p>
                      <a:r>
                        <a:rPr lang="en-GB" sz="1400" b="0" dirty="0"/>
                        <a:t>Patients dosed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901604"/>
                  </a:ext>
                </a:extLst>
              </a:tr>
              <a:tr h="243196">
                <a:tc>
                  <a:txBody>
                    <a:bodyPr/>
                    <a:lstStyle/>
                    <a:p>
                      <a:r>
                        <a:rPr lang="en-GB" sz="1400" b="0" dirty="0"/>
                        <a:t>Patients evaluable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073983"/>
                  </a:ext>
                </a:extLst>
              </a:tr>
              <a:tr h="243196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20598"/>
                  </a:ext>
                </a:extLst>
              </a:tr>
            </a:tbl>
          </a:graphicData>
        </a:graphic>
      </p:graphicFrame>
      <p:sp>
        <p:nvSpPr>
          <p:cNvPr id="116" name="Oval 115">
            <a:extLst>
              <a:ext uri="{FF2B5EF4-FFF2-40B4-BE49-F238E27FC236}">
                <a16:creationId xmlns:a16="http://schemas.microsoft.com/office/drawing/2014/main" id="{E79E569C-68DA-4CDD-B511-BB34E8BF3465}"/>
              </a:ext>
            </a:extLst>
          </p:cNvPr>
          <p:cNvSpPr/>
          <p:nvPr/>
        </p:nvSpPr>
        <p:spPr>
          <a:xfrm>
            <a:off x="11026711" y="4319268"/>
            <a:ext cx="192672" cy="19267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X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6C3DEB6-A6A4-4D75-867B-83F17D010D3C}"/>
              </a:ext>
            </a:extLst>
          </p:cNvPr>
          <p:cNvSpPr/>
          <p:nvPr/>
        </p:nvSpPr>
        <p:spPr>
          <a:xfrm>
            <a:off x="8607736" y="2742612"/>
            <a:ext cx="192672" cy="19267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X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85B5D9E9-AC1B-4D9D-92AA-1554B42804D0}"/>
              </a:ext>
            </a:extLst>
          </p:cNvPr>
          <p:cNvSpPr/>
          <p:nvPr/>
        </p:nvSpPr>
        <p:spPr>
          <a:xfrm>
            <a:off x="2936797" y="5598016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611DEA0-9622-41A9-9739-EFBE8021C021}"/>
              </a:ext>
            </a:extLst>
          </p:cNvPr>
          <p:cNvSpPr/>
          <p:nvPr/>
        </p:nvSpPr>
        <p:spPr>
          <a:xfrm>
            <a:off x="4332802" y="5285319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697543AF-EFE4-4500-908A-178A975FA058}"/>
              </a:ext>
            </a:extLst>
          </p:cNvPr>
          <p:cNvSpPr/>
          <p:nvPr/>
        </p:nvSpPr>
        <p:spPr>
          <a:xfrm>
            <a:off x="5710084" y="466178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4FDCB91-597B-424C-8B10-1F903CFAD160}"/>
              </a:ext>
            </a:extLst>
          </p:cNvPr>
          <p:cNvSpPr/>
          <p:nvPr/>
        </p:nvSpPr>
        <p:spPr>
          <a:xfrm>
            <a:off x="5973303" y="466178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DA18BDF3-6309-4E75-B933-1274A9EB89F4}"/>
              </a:ext>
            </a:extLst>
          </p:cNvPr>
          <p:cNvSpPr/>
          <p:nvPr/>
        </p:nvSpPr>
        <p:spPr>
          <a:xfrm>
            <a:off x="6226746" y="466178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92EC80DE-B88B-43F3-9E5E-ABC539AA83C8}"/>
              </a:ext>
            </a:extLst>
          </p:cNvPr>
          <p:cNvSpPr/>
          <p:nvPr/>
        </p:nvSpPr>
        <p:spPr>
          <a:xfrm>
            <a:off x="7120531" y="3343463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C636E0E0-29D3-4612-893F-EF681BDFA16C}"/>
              </a:ext>
            </a:extLst>
          </p:cNvPr>
          <p:cNvSpPr/>
          <p:nvPr/>
        </p:nvSpPr>
        <p:spPr>
          <a:xfrm>
            <a:off x="7383750" y="3343463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7841000-9366-4E96-BA8C-947AA486A080}"/>
              </a:ext>
            </a:extLst>
          </p:cNvPr>
          <p:cNvSpPr/>
          <p:nvPr/>
        </p:nvSpPr>
        <p:spPr>
          <a:xfrm>
            <a:off x="7637193" y="3343463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5920550-53FA-4AF7-8645-8EEAF77D325B}"/>
              </a:ext>
            </a:extLst>
          </p:cNvPr>
          <p:cNvSpPr/>
          <p:nvPr/>
        </p:nvSpPr>
        <p:spPr>
          <a:xfrm>
            <a:off x="10100445" y="1116597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C3D11827-0EC2-438B-AB9C-B8D8DB30C9B8}"/>
              </a:ext>
            </a:extLst>
          </p:cNvPr>
          <p:cNvSpPr/>
          <p:nvPr/>
        </p:nvSpPr>
        <p:spPr>
          <a:xfrm>
            <a:off x="10363664" y="1116597"/>
            <a:ext cx="192672" cy="1926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193F511-DF37-417F-BD43-5265400ABA93}"/>
              </a:ext>
            </a:extLst>
          </p:cNvPr>
          <p:cNvSpPr/>
          <p:nvPr/>
        </p:nvSpPr>
        <p:spPr>
          <a:xfrm>
            <a:off x="10646967" y="1116597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E9E1C3C-0F04-456B-A1C6-F96DCDC3CFE5}"/>
              </a:ext>
            </a:extLst>
          </p:cNvPr>
          <p:cNvSpPr/>
          <p:nvPr/>
        </p:nvSpPr>
        <p:spPr>
          <a:xfrm>
            <a:off x="8872629" y="2742612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CCCA1651-15EB-4890-9FC0-331F6782B979}"/>
              </a:ext>
            </a:extLst>
          </p:cNvPr>
          <p:cNvSpPr/>
          <p:nvPr/>
        </p:nvSpPr>
        <p:spPr>
          <a:xfrm>
            <a:off x="9126072" y="2742612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8BB43CB4-6169-4928-B920-E098E1E69F62}"/>
              </a:ext>
            </a:extLst>
          </p:cNvPr>
          <p:cNvSpPr/>
          <p:nvPr/>
        </p:nvSpPr>
        <p:spPr>
          <a:xfrm>
            <a:off x="11805978" y="431926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6A5918F6-3253-4560-A3D9-BC8943D4E73A}"/>
              </a:ext>
            </a:extLst>
          </p:cNvPr>
          <p:cNvSpPr/>
          <p:nvPr/>
        </p:nvSpPr>
        <p:spPr>
          <a:xfrm>
            <a:off x="11289623" y="431926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CA1DE636-7252-4001-A74D-EDEF5F56C82B}"/>
              </a:ext>
            </a:extLst>
          </p:cNvPr>
          <p:cNvSpPr/>
          <p:nvPr/>
        </p:nvSpPr>
        <p:spPr>
          <a:xfrm>
            <a:off x="11543066" y="4319268"/>
            <a:ext cx="192672" cy="192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47AE0F25-851C-46CD-95E7-BF0995867F35}"/>
              </a:ext>
            </a:extLst>
          </p:cNvPr>
          <p:cNvSpPr/>
          <p:nvPr/>
        </p:nvSpPr>
        <p:spPr>
          <a:xfrm>
            <a:off x="9409376" y="2742612"/>
            <a:ext cx="192672" cy="1926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Star: 4 Points 134">
            <a:extLst>
              <a:ext uri="{FF2B5EF4-FFF2-40B4-BE49-F238E27FC236}">
                <a16:creationId xmlns:a16="http://schemas.microsoft.com/office/drawing/2014/main" id="{5C6D7033-461F-4184-8B5E-7F8E61C2F102}"/>
              </a:ext>
            </a:extLst>
          </p:cNvPr>
          <p:cNvSpPr/>
          <p:nvPr/>
        </p:nvSpPr>
        <p:spPr>
          <a:xfrm>
            <a:off x="1501776" y="2535577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A674A24-725F-4A82-876A-5B985B6F1212}"/>
              </a:ext>
            </a:extLst>
          </p:cNvPr>
          <p:cNvSpPr txBox="1"/>
          <p:nvPr/>
        </p:nvSpPr>
        <p:spPr>
          <a:xfrm>
            <a:off x="1719790" y="2491563"/>
            <a:ext cx="2935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Dose escalation if 0/3 or 1/6 DLTs</a:t>
            </a:r>
          </a:p>
        </p:txBody>
      </p:sp>
      <p:sp>
        <p:nvSpPr>
          <p:cNvPr id="144" name="Star: 4 Points 143">
            <a:extLst>
              <a:ext uri="{FF2B5EF4-FFF2-40B4-BE49-F238E27FC236}">
                <a16:creationId xmlns:a16="http://schemas.microsoft.com/office/drawing/2014/main" id="{128D08A9-CE3D-431C-AFA0-F58105C52BAD}"/>
              </a:ext>
            </a:extLst>
          </p:cNvPr>
          <p:cNvSpPr/>
          <p:nvPr/>
        </p:nvSpPr>
        <p:spPr>
          <a:xfrm rot="2770586">
            <a:off x="9753268" y="1904392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Star: 4 Points 142">
            <a:extLst>
              <a:ext uri="{FF2B5EF4-FFF2-40B4-BE49-F238E27FC236}">
                <a16:creationId xmlns:a16="http://schemas.microsoft.com/office/drawing/2014/main" id="{A8CC5759-1EF7-4D38-A675-3F5EB21646B5}"/>
              </a:ext>
            </a:extLst>
          </p:cNvPr>
          <p:cNvSpPr/>
          <p:nvPr/>
        </p:nvSpPr>
        <p:spPr>
          <a:xfrm rot="2770586">
            <a:off x="8267191" y="3044405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Star: 4 Points 139">
            <a:extLst>
              <a:ext uri="{FF2B5EF4-FFF2-40B4-BE49-F238E27FC236}">
                <a16:creationId xmlns:a16="http://schemas.microsoft.com/office/drawing/2014/main" id="{A0697A96-072B-4BE2-B577-1DB1FA419214}"/>
              </a:ext>
            </a:extLst>
          </p:cNvPr>
          <p:cNvSpPr/>
          <p:nvPr/>
        </p:nvSpPr>
        <p:spPr>
          <a:xfrm rot="2770586">
            <a:off x="6826565" y="3931749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Star: 4 Points 138">
            <a:extLst>
              <a:ext uri="{FF2B5EF4-FFF2-40B4-BE49-F238E27FC236}">
                <a16:creationId xmlns:a16="http://schemas.microsoft.com/office/drawing/2014/main" id="{C6C7916C-2E92-40AB-8091-6D323E067F50}"/>
              </a:ext>
            </a:extLst>
          </p:cNvPr>
          <p:cNvSpPr/>
          <p:nvPr/>
        </p:nvSpPr>
        <p:spPr>
          <a:xfrm rot="2770586">
            <a:off x="5424458" y="5012144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Star: 4 Points 140">
            <a:extLst>
              <a:ext uri="{FF2B5EF4-FFF2-40B4-BE49-F238E27FC236}">
                <a16:creationId xmlns:a16="http://schemas.microsoft.com/office/drawing/2014/main" id="{8F967EC3-2F62-4A1E-A919-AE59F9C04ECE}"/>
              </a:ext>
            </a:extLst>
          </p:cNvPr>
          <p:cNvSpPr/>
          <p:nvPr/>
        </p:nvSpPr>
        <p:spPr>
          <a:xfrm rot="2770586">
            <a:off x="4035342" y="5481981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Star: 4 Points 141">
            <a:extLst>
              <a:ext uri="{FF2B5EF4-FFF2-40B4-BE49-F238E27FC236}">
                <a16:creationId xmlns:a16="http://schemas.microsoft.com/office/drawing/2014/main" id="{29DCDED8-061F-4AEE-9EDE-59049EA800AB}"/>
              </a:ext>
            </a:extLst>
          </p:cNvPr>
          <p:cNvSpPr/>
          <p:nvPr/>
        </p:nvSpPr>
        <p:spPr>
          <a:xfrm rot="2770586">
            <a:off x="2662157" y="5694324"/>
            <a:ext cx="199707" cy="209572"/>
          </a:xfrm>
          <a:prstGeom prst="star4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212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86AC3B04E6204CAE54902132224258" ma:contentTypeVersion="11" ma:contentTypeDescription="Create a new document." ma:contentTypeScope="" ma:versionID="4ed34d64d66077d2e97730dc9f5afc4b">
  <xsd:schema xmlns:xsd="http://www.w3.org/2001/XMLSchema" xmlns:xs="http://www.w3.org/2001/XMLSchema" xmlns:p="http://schemas.microsoft.com/office/2006/metadata/properties" xmlns:ns3="e9489442-8754-4cce-86d0-d46b90fec472" xmlns:ns4="b6a54fc1-a0a0-4438-8c6d-f64dc73e2180" targetNamespace="http://schemas.microsoft.com/office/2006/metadata/properties" ma:root="true" ma:fieldsID="7638ae27e24aeb421cb74d83185b7f23" ns3:_="" ns4:_="">
    <xsd:import namespace="e9489442-8754-4cce-86d0-d46b90fec472"/>
    <xsd:import namespace="b6a54fc1-a0a0-4438-8c6d-f64dc73e218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489442-8754-4cce-86d0-d46b90fec4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a54fc1-a0a0-4438-8c6d-f64dc73e218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B09260-5CCD-4D5F-A9B8-D0C614302C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A8C29E-EF3C-45F1-B38B-91DDE467E9D4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b6a54fc1-a0a0-4438-8c6d-f64dc73e2180"/>
    <ds:schemaRef ds:uri="e9489442-8754-4cce-86d0-d46b90fec472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70009C0-5687-4B02-AFB0-3E3CB195E3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489442-8754-4cce-86d0-d46b90fec472"/>
    <ds:schemaRef ds:uri="b6a54fc1-a0a0-4438-8c6d-f64dc73e21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32532</TotalTime>
  <Words>111</Words>
  <Application>Microsoft Macintosh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C</dc:creator>
  <cp:lastModifiedBy>ahelali</cp:lastModifiedBy>
  <cp:revision>21</cp:revision>
  <dcterms:created xsi:type="dcterms:W3CDTF">2020-10-08T09:02:55Z</dcterms:created>
  <dcterms:modified xsi:type="dcterms:W3CDTF">2021-12-07T05:25:17Z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0x010100C386AC3B04E6204CAE54902132224258</vt:lpwstr>
  </property>
</Properties>
</file>