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A7DFE-D183-9EA4-4A73-4AD6CD5EBE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044012-F8E5-3E65-0DF9-E4262D4266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D84534-3DFB-32F1-A495-7530E06BE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1BA11-9D9A-814C-B625-90478B14E7E2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86F6A4-03C6-0B35-AE97-55CBCAAB5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18F2E7-926B-5FE8-3BC6-3A584325F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A995-C10A-1644-911D-9BDBCA60C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636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8A5A6-8A99-1774-E91B-5325EE9A8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6C5698-725E-3ACF-5309-B519F7BA78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5D4CED-D3BB-6C5E-0D9B-9EE2FADD7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1BA11-9D9A-814C-B625-90478B14E7E2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E2B32-60A7-966D-CA36-3540216C1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56523A-7E71-AD27-9C6F-4CD6C7A6D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A995-C10A-1644-911D-9BDBCA60C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596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F20E44-9B60-727A-3462-7049934A16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8E446F-5D79-8AE8-2BE1-2541469CFD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755AA3-8E21-2540-589E-B9C8B774B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1BA11-9D9A-814C-B625-90478B14E7E2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932145-50C5-134B-A88C-12EC06C30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57EC2C-BC39-855B-3A0C-F99EB6D86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A995-C10A-1644-911D-9BDBCA60C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416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04C3C-52D3-F9BC-50B1-34338D158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B2020D-EEC1-4011-7897-FC3ADE7E52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026188-B77C-C393-3D85-5511997E3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1BA11-9D9A-814C-B625-90478B14E7E2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79D304-073B-BF92-D273-A22FF81B7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C3086E-B4AD-8C23-03DA-93D1480DE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A995-C10A-1644-911D-9BDBCA60C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123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4EA90-3281-D249-0631-DAFC77188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D65F46-D3BA-47F9-40D6-6F022DDEB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CEC56-0B05-AB3F-5578-1E1BB3CD9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1BA11-9D9A-814C-B625-90478B14E7E2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3AF9C3-1213-7F33-E336-A963BD612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B8B89-22E7-871C-FC3E-A063ABA23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A995-C10A-1644-911D-9BDBCA60C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724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A1E03-9E51-E6BB-6E2F-A3EE76F80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37167-29D4-1F0C-2120-3A31895BE9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EA229-E6AA-6DDD-037B-9D60A35E9B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E02E93-7515-64AD-D244-DAA083AA7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1BA11-9D9A-814C-B625-90478B14E7E2}" type="datetimeFigureOut">
              <a:rPr lang="en-US" smtClean="0"/>
              <a:t>6/1/22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6A113A-117A-4740-C5BE-DB7B44A71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9D73E4-A797-3D60-B05E-262BEB48D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A995-C10A-1644-911D-9BDBCA60C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060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D8579-65DE-44BC-E7AC-E55779BED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D54E87-BA3C-CEE8-B8DA-BAC9C2A91A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55B14E-4A24-D1AE-4909-1E70443941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493435-6582-69C0-DA4B-D240A04EC6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A61EC7-E550-795F-5D5D-EDFC9B9A7F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12CE97-00E7-E159-E126-E88EFA5F2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1BA11-9D9A-814C-B625-90478B14E7E2}" type="datetimeFigureOut">
              <a:rPr lang="en-US" smtClean="0"/>
              <a:t>6/1/22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81D906-0EE6-6D30-2B4B-347EBEA90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4447B8-A61C-E2D2-3AA3-8042DE851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A995-C10A-1644-911D-9BDBCA60C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241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15C00-F9D2-0A79-6D99-1C20E5CC5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0C8899-52C9-7BA8-0C95-C307AD898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1BA11-9D9A-814C-B625-90478B14E7E2}" type="datetimeFigureOut">
              <a:rPr lang="en-US" smtClean="0"/>
              <a:t>6/1/22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6AAD3E-CFDC-32AF-4EB4-CB1475468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080D89-10EE-7880-9D16-A2CAF9AF9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A995-C10A-1644-911D-9BDBCA60C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413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23E9A8-4530-ED86-04AB-86FF6B5DA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1BA11-9D9A-814C-B625-90478B14E7E2}" type="datetimeFigureOut">
              <a:rPr lang="en-US" smtClean="0"/>
              <a:t>6/1/22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3623EE-2012-6B3E-9803-9318E9C22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BB4FCA-3761-8D82-1FDE-640E02F8D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A995-C10A-1644-911D-9BDBCA60C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923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2C42C-17E1-8718-565E-C340FF9D6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270485-0C8E-8DC7-0CFE-66931EF436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53E110-1D0A-9319-820E-6C54387C8B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D84AC0-F3B1-9918-7C23-C1D3FF69D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1BA11-9D9A-814C-B625-90478B14E7E2}" type="datetimeFigureOut">
              <a:rPr lang="en-US" smtClean="0"/>
              <a:t>6/1/22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1E2FD2-B225-04D8-5718-2452621B5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4F0B5A-F8C7-BC45-A4B5-CD3CD586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A995-C10A-1644-911D-9BDBCA60C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542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D8C28-5E8A-1F68-01F5-8E8C169BA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DB8A83-776A-7047-B18E-271C7709FD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FDF381-BF28-DA49-BC67-A5A1B6B24B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C4C3F9-7893-B82F-A0CF-0DE954DFC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1BA11-9D9A-814C-B625-90478B14E7E2}" type="datetimeFigureOut">
              <a:rPr lang="en-US" smtClean="0"/>
              <a:t>6/1/22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B757C1-86E4-EEE9-E0D9-F82281C0D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233C45-6355-6C53-0717-DE3B28F29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A995-C10A-1644-911D-9BDBCA60C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089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F0E6EF-B392-364D-7189-34962FAC7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8116FF-8266-45AF-0282-7B138BE281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8F00D-8D0E-0421-54B9-ABB09760E6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D1BA11-9D9A-814C-B625-90478B14E7E2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0D5D04-6AD9-17E6-4008-A9233E7A50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F8CAC2-48E0-6740-46FA-F01747EC56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AA995-C10A-1644-911D-9BDBCA60C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416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BBD3A92D-BD06-2FE5-FE85-ECA9B2C1D6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354" y="999667"/>
            <a:ext cx="2409135" cy="920344"/>
          </a:xfrm>
          <a:prstGeom prst="rect">
            <a:avLst/>
          </a:prstGeom>
        </p:spPr>
      </p:pic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EFCD1633-A8A9-5874-3324-32B9C02005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3041" y="999667"/>
            <a:ext cx="1921894" cy="933878"/>
          </a:xfrm>
          <a:prstGeom prst="rect">
            <a:avLst/>
          </a:prstGeom>
        </p:spPr>
      </p:pic>
      <p:pic>
        <p:nvPicPr>
          <p:cNvPr id="9" name="Picture 8" descr="Timeline&#10;&#10;Description automatically generated">
            <a:extLst>
              <a:ext uri="{FF2B5EF4-FFF2-40B4-BE49-F238E27FC236}">
                <a16:creationId xmlns:a16="http://schemas.microsoft.com/office/drawing/2014/main" id="{3B53A0C0-24DB-B646-FDB9-7B09BF5E32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9354" y="2412286"/>
            <a:ext cx="4100944" cy="920344"/>
          </a:xfrm>
          <a:prstGeom prst="rect">
            <a:avLst/>
          </a:prstGeom>
        </p:spPr>
      </p:pic>
      <p:pic>
        <p:nvPicPr>
          <p:cNvPr id="11" name="Picture 10" descr="Timeline&#10;&#10;Description automatically generated">
            <a:extLst>
              <a:ext uri="{FF2B5EF4-FFF2-40B4-BE49-F238E27FC236}">
                <a16:creationId xmlns:a16="http://schemas.microsoft.com/office/drawing/2014/main" id="{C4495CD0-7725-A1AC-E1CF-71E17CB434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9354" y="3811371"/>
            <a:ext cx="3897926" cy="9203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0F9FB80-C832-5CF0-50D7-A4E10B7CF47A}"/>
              </a:ext>
            </a:extLst>
          </p:cNvPr>
          <p:cNvSpPr txBox="1"/>
          <p:nvPr/>
        </p:nvSpPr>
        <p:spPr>
          <a:xfrm>
            <a:off x="460514" y="999667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[0-3951]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8EF136-0A43-47E4-A211-E18765A2F3E3}"/>
              </a:ext>
            </a:extLst>
          </p:cNvPr>
          <p:cNvSpPr txBox="1"/>
          <p:nvPr/>
        </p:nvSpPr>
        <p:spPr>
          <a:xfrm>
            <a:off x="460514" y="1358367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[0-495]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DED668-1A44-8C50-3C47-5234EE22D643}"/>
              </a:ext>
            </a:extLst>
          </p:cNvPr>
          <p:cNvSpPr txBox="1"/>
          <p:nvPr/>
        </p:nvSpPr>
        <p:spPr>
          <a:xfrm>
            <a:off x="5721629" y="999667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[0-525]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9C4FED-E447-4634-2A26-5E97FDD238C5}"/>
              </a:ext>
            </a:extLst>
          </p:cNvPr>
          <p:cNvSpPr txBox="1"/>
          <p:nvPr/>
        </p:nvSpPr>
        <p:spPr>
          <a:xfrm>
            <a:off x="5721629" y="1358367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[0-81]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533CB43-B9DF-211F-326A-A4C798EB6869}"/>
              </a:ext>
            </a:extLst>
          </p:cNvPr>
          <p:cNvSpPr txBox="1"/>
          <p:nvPr/>
        </p:nvSpPr>
        <p:spPr>
          <a:xfrm>
            <a:off x="460514" y="2414965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[0-612]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C789BB-B487-2513-DBFD-CCA50D9D61EA}"/>
              </a:ext>
            </a:extLst>
          </p:cNvPr>
          <p:cNvSpPr txBox="1"/>
          <p:nvPr/>
        </p:nvSpPr>
        <p:spPr>
          <a:xfrm>
            <a:off x="460514" y="2773665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[0-44]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C44CC5-B45F-423B-1F4C-B270C9A4539A}"/>
              </a:ext>
            </a:extLst>
          </p:cNvPr>
          <p:cNvSpPr txBox="1"/>
          <p:nvPr/>
        </p:nvSpPr>
        <p:spPr>
          <a:xfrm>
            <a:off x="460514" y="3804378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[0-543]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DB77BF9-5734-ACBE-3766-F63C09E81C97}"/>
              </a:ext>
            </a:extLst>
          </p:cNvPr>
          <p:cNvSpPr txBox="1"/>
          <p:nvPr/>
        </p:nvSpPr>
        <p:spPr>
          <a:xfrm>
            <a:off x="460514" y="4163078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[0-44]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C8B660E-71C3-DEA8-450F-7465D57C43DD}"/>
              </a:ext>
            </a:extLst>
          </p:cNvPr>
          <p:cNvCxnSpPr/>
          <p:nvPr/>
        </p:nvCxnSpPr>
        <p:spPr>
          <a:xfrm flipH="1">
            <a:off x="2415209" y="2352652"/>
            <a:ext cx="239533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40961AF-0185-67CF-3556-B7686911D592}"/>
              </a:ext>
            </a:extLst>
          </p:cNvPr>
          <p:cNvSpPr txBox="1"/>
          <p:nvPr/>
        </p:nvSpPr>
        <p:spPr>
          <a:xfrm>
            <a:off x="3003274" y="2071714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YDRCTy1-2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4D1D801-CCB5-C277-7823-E3F8CC8A05BA}"/>
              </a:ext>
            </a:extLst>
          </p:cNvPr>
          <p:cNvCxnSpPr>
            <a:cxnSpLocks/>
          </p:cNvCxnSpPr>
          <p:nvPr/>
        </p:nvCxnSpPr>
        <p:spPr>
          <a:xfrm>
            <a:off x="2212649" y="3784500"/>
            <a:ext cx="239533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D849293-791D-2BBB-F50C-1C35E5C157C3}"/>
              </a:ext>
            </a:extLst>
          </p:cNvPr>
          <p:cNvSpPr txBox="1"/>
          <p:nvPr/>
        </p:nvSpPr>
        <p:spPr>
          <a:xfrm>
            <a:off x="2778717" y="3505228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YDRWTy1-4</a:t>
            </a:r>
          </a:p>
        </p:txBody>
      </p:sp>
      <p:pic>
        <p:nvPicPr>
          <p:cNvPr id="27" name="Picture 2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9946AAC-3E14-1D23-438E-3689E93A38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8670" y="3835795"/>
            <a:ext cx="3897927" cy="863209"/>
          </a:xfrm>
          <a:prstGeom prst="rect">
            <a:avLst/>
          </a:prstGeom>
        </p:spPr>
      </p:pic>
      <p:pic>
        <p:nvPicPr>
          <p:cNvPr id="29" name="Picture 28" descr="Graphical user interface&#10;&#10;Description automatically generated">
            <a:extLst>
              <a:ext uri="{FF2B5EF4-FFF2-40B4-BE49-F238E27FC236}">
                <a16:creationId xmlns:a16="http://schemas.microsoft.com/office/drawing/2014/main" id="{45F1D179-D2DD-1235-E395-B353C169AE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08670" y="2348713"/>
            <a:ext cx="3843976" cy="917159"/>
          </a:xfrm>
          <a:prstGeom prst="rect">
            <a:avLst/>
          </a:prstGeom>
        </p:spPr>
      </p:pic>
      <p:pic>
        <p:nvPicPr>
          <p:cNvPr id="31" name="Picture 3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C705CA9-6747-7295-C444-681C36F3468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27812" y="999667"/>
            <a:ext cx="863209" cy="917160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17BFFDE-51A3-0ACA-77CC-4B4F423C21C5}"/>
              </a:ext>
            </a:extLst>
          </p:cNvPr>
          <p:cNvCxnSpPr/>
          <p:nvPr/>
        </p:nvCxnSpPr>
        <p:spPr>
          <a:xfrm flipH="1">
            <a:off x="7644165" y="2289084"/>
            <a:ext cx="239533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A6C2235-8D3B-FFFE-D33F-3CBA0CD3E9CE}"/>
              </a:ext>
            </a:extLst>
          </p:cNvPr>
          <p:cNvSpPr txBox="1"/>
          <p:nvPr/>
        </p:nvSpPr>
        <p:spPr>
          <a:xfrm>
            <a:off x="8232230" y="2008146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YDRCTy1-2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C0316E4-315D-1238-C8B6-A96AB29B5850}"/>
              </a:ext>
            </a:extLst>
          </p:cNvPr>
          <p:cNvCxnSpPr>
            <a:cxnSpLocks/>
          </p:cNvCxnSpPr>
          <p:nvPr/>
        </p:nvCxnSpPr>
        <p:spPr>
          <a:xfrm>
            <a:off x="7630446" y="3720932"/>
            <a:ext cx="239533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50E6F249-8B37-637D-389F-D2000ADF32A9}"/>
              </a:ext>
            </a:extLst>
          </p:cNvPr>
          <p:cNvSpPr txBox="1"/>
          <p:nvPr/>
        </p:nvSpPr>
        <p:spPr>
          <a:xfrm>
            <a:off x="8196514" y="3441660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YDRWTy1-4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46B0AB3-6952-4BF5-180E-4C60CE95CC54}"/>
              </a:ext>
            </a:extLst>
          </p:cNvPr>
          <p:cNvSpPr txBox="1"/>
          <p:nvPr/>
        </p:nvSpPr>
        <p:spPr>
          <a:xfrm>
            <a:off x="7488390" y="328593"/>
            <a:ext cx="21420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Pol II occupancy normalized to </a:t>
            </a:r>
            <a:r>
              <a:rPr lang="en-US" sz="1600" b="1" i="1" dirty="0"/>
              <a:t>TEF1</a:t>
            </a:r>
            <a:endParaRPr lang="en-US" sz="16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5F4B653-31C7-E47E-C724-1551492CDD90}"/>
              </a:ext>
            </a:extLst>
          </p:cNvPr>
          <p:cNvSpPr txBox="1"/>
          <p:nvPr/>
        </p:nvSpPr>
        <p:spPr>
          <a:xfrm>
            <a:off x="501870" y="328593"/>
            <a:ext cx="6113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CC42DD8-0EE4-A596-388A-EEAD18F1E357}"/>
              </a:ext>
            </a:extLst>
          </p:cNvPr>
          <p:cNvSpPr txBox="1"/>
          <p:nvPr/>
        </p:nvSpPr>
        <p:spPr>
          <a:xfrm>
            <a:off x="6635172" y="328593"/>
            <a:ext cx="6113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B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6C9D7B6-8BDB-8105-D3B1-109093B869A0}"/>
              </a:ext>
            </a:extLst>
          </p:cNvPr>
          <p:cNvSpPr txBox="1"/>
          <p:nvPr/>
        </p:nvSpPr>
        <p:spPr>
          <a:xfrm>
            <a:off x="2803152" y="328593"/>
            <a:ext cx="21420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Pol II occupancy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A39BC8E-398B-6D42-D47D-442CD8A66521}"/>
              </a:ext>
            </a:extLst>
          </p:cNvPr>
          <p:cNvSpPr txBox="1"/>
          <p:nvPr/>
        </p:nvSpPr>
        <p:spPr>
          <a:xfrm>
            <a:off x="1613451" y="5210456"/>
            <a:ext cx="89650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cs typeface="Arial" panose="020B0604020202020204" pitchFamily="34" charset="0"/>
              </a:rPr>
              <a:t>Supplementary Presentation 1.</a:t>
            </a:r>
            <a:r>
              <a:rPr lang="en-US" sz="1400" dirty="0">
                <a:cs typeface="Arial" panose="020B0604020202020204" pitchFamily="34" charset="0"/>
              </a:rPr>
              <a:t> Promoter strength of </a:t>
            </a:r>
            <a:r>
              <a:rPr lang="en-US" sz="1400" i="1" dirty="0">
                <a:cs typeface="Arial" panose="020B0604020202020204" pitchFamily="34" charset="0"/>
              </a:rPr>
              <a:t>TEF1</a:t>
            </a:r>
            <a:r>
              <a:rPr lang="en-US" sz="1400" dirty="0">
                <a:cs typeface="Arial" panose="020B0604020202020204" pitchFamily="34" charset="0"/>
              </a:rPr>
              <a:t>, </a:t>
            </a:r>
            <a:r>
              <a:rPr lang="en-US" sz="1400" i="1" dirty="0">
                <a:cs typeface="Arial" panose="020B0604020202020204" pitchFamily="34" charset="0"/>
              </a:rPr>
              <a:t>PSP2</a:t>
            </a:r>
            <a:r>
              <a:rPr lang="en-US" sz="1400" dirty="0">
                <a:cs typeface="Arial" panose="020B0604020202020204" pitchFamily="34" charset="0"/>
              </a:rPr>
              <a:t>, and the Ty1 U3 promoter as indicated by Pol II occupancy. (A) Pol II occupancy from </a:t>
            </a:r>
            <a:r>
              <a:rPr lang="en-US" sz="1400" dirty="0" err="1">
                <a:cs typeface="Arial" panose="020B0604020202020204" pitchFamily="34" charset="0"/>
              </a:rPr>
              <a:t>ChIP</a:t>
            </a:r>
            <a:r>
              <a:rPr lang="en-US" sz="1400" dirty="0">
                <a:cs typeface="Arial" panose="020B0604020202020204" pitchFamily="34" charset="0"/>
              </a:rPr>
              <a:t>-seq data at </a:t>
            </a:r>
            <a:r>
              <a:rPr lang="en-US" sz="1400" i="1" dirty="0">
                <a:cs typeface="Arial" panose="020B0604020202020204" pitchFamily="34" charset="0"/>
              </a:rPr>
              <a:t>TEF1</a:t>
            </a:r>
            <a:r>
              <a:rPr lang="en-US" sz="1400" dirty="0">
                <a:cs typeface="Arial" panose="020B0604020202020204" pitchFamily="34" charset="0"/>
              </a:rPr>
              <a:t>, </a:t>
            </a:r>
            <a:r>
              <a:rPr lang="en-US" sz="1400" i="1" dirty="0">
                <a:cs typeface="Arial" panose="020B0604020202020204" pitchFamily="34" charset="0"/>
              </a:rPr>
              <a:t>PSP2</a:t>
            </a:r>
            <a:r>
              <a:rPr lang="en-US" sz="1400" dirty="0">
                <a:cs typeface="Arial" panose="020B0604020202020204" pitchFamily="34" charset="0"/>
              </a:rPr>
              <a:t>, and two Ty1 elements. The upper trace for each locus is data from Paul et al. (2015), strain BY4741, and the lower trace from Sarkar et al. (2022), strain YFR1321 (</a:t>
            </a:r>
            <a:r>
              <a:rPr lang="en-US" sz="1400" i="1" dirty="0">
                <a:solidFill>
                  <a:srgbClr val="000000"/>
                </a:solidFill>
                <a:cs typeface="Arial" panose="020B0604020202020204" pitchFamily="34" charset="0"/>
              </a:rPr>
              <a:t>MAT</a:t>
            </a:r>
            <a:r>
              <a:rPr lang="el-GR" sz="1400" i="1" dirty="0">
                <a:solidFill>
                  <a:srgbClr val="000000"/>
                </a:solidFill>
                <a:cs typeface="Arial" panose="020B0604020202020204" pitchFamily="34" charset="0"/>
              </a:rPr>
              <a:t>α </a:t>
            </a:r>
            <a:r>
              <a:rPr lang="en-US" sz="1400" i="1" dirty="0">
                <a:solidFill>
                  <a:srgbClr val="000000"/>
                </a:solidFill>
                <a:cs typeface="Arial" panose="020B0604020202020204" pitchFamily="34" charset="0"/>
              </a:rPr>
              <a:t>ade2-1, his3-11,15, leu2-3,112, trp1-1, ura3-1, can1-100 tor1-1 fpr1::NAT RPL13A-2xFKPB12::TRP1</a:t>
            </a:r>
            <a:r>
              <a:rPr lang="en-US" sz="1400" dirty="0">
                <a:solidFill>
                  <a:srgbClr val="000000"/>
                </a:solidFill>
                <a:cs typeface="Arial" panose="020B0604020202020204" pitchFamily="34" charset="0"/>
              </a:rPr>
              <a:t>). </a:t>
            </a:r>
            <a:r>
              <a:rPr lang="en-US" sz="1400" dirty="0">
                <a:cs typeface="Arial" panose="020B0604020202020204" pitchFamily="34" charset="0"/>
              </a:rPr>
              <a:t>Scales shown in brackets are read numbers; note that the maximal read numbers are similar for </a:t>
            </a:r>
            <a:r>
              <a:rPr lang="en-US" sz="1400" i="1" dirty="0">
                <a:cs typeface="Arial" panose="020B0604020202020204" pitchFamily="34" charset="0"/>
              </a:rPr>
              <a:t>PSP2</a:t>
            </a:r>
            <a:r>
              <a:rPr lang="en-US" sz="1400" dirty="0">
                <a:cs typeface="Arial" panose="020B0604020202020204" pitchFamily="34" charset="0"/>
              </a:rPr>
              <a:t> and the Ty1 elements, and 6-10 fold higher for </a:t>
            </a:r>
            <a:r>
              <a:rPr lang="en-US" sz="1400" i="1" dirty="0">
                <a:cs typeface="Arial" panose="020B0604020202020204" pitchFamily="34" charset="0"/>
              </a:rPr>
              <a:t>TEF1</a:t>
            </a:r>
            <a:r>
              <a:rPr lang="en-US" sz="1400" dirty="0">
                <a:cs typeface="Arial" panose="020B0604020202020204" pitchFamily="34" charset="0"/>
              </a:rPr>
              <a:t>. (B) The same Pol II occupancy data for </a:t>
            </a:r>
            <a:r>
              <a:rPr lang="en-US" sz="1400" i="1" dirty="0">
                <a:cs typeface="Arial" panose="020B0604020202020204" pitchFamily="34" charset="0"/>
              </a:rPr>
              <a:t>PSP2</a:t>
            </a:r>
            <a:r>
              <a:rPr lang="en-US" sz="1400" dirty="0">
                <a:cs typeface="Arial" panose="020B0604020202020204" pitchFamily="34" charset="0"/>
              </a:rPr>
              <a:t> and two Ty1 elements as in (A), rescaled relative to </a:t>
            </a:r>
            <a:r>
              <a:rPr lang="en-US" sz="1400" i="1" dirty="0">
                <a:cs typeface="Arial" panose="020B0604020202020204" pitchFamily="34" charset="0"/>
              </a:rPr>
              <a:t>TEF1</a:t>
            </a:r>
            <a:r>
              <a:rPr lang="en-US" sz="1400" dirty="0">
                <a:cs typeface="Arial" panose="020B0604020202020204" pitchFamily="34" charset="0"/>
              </a:rPr>
              <a:t>. </a:t>
            </a:r>
            <a:endParaRPr lang="en-US" sz="14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825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191</Words>
  <Application>Microsoft Macintosh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Morse, Randall H</dc:creator>
  <cp:lastModifiedBy>Curcio, Joan J (HEALTH)</cp:lastModifiedBy>
  <cp:revision>4</cp:revision>
  <dcterms:created xsi:type="dcterms:W3CDTF">2022-05-17T18:14:41Z</dcterms:created>
  <dcterms:modified xsi:type="dcterms:W3CDTF">2022-06-01T19:54:31Z</dcterms:modified>
</cp:coreProperties>
</file>