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73" r:id="rId2"/>
  </p:sldIdLst>
  <p:sldSz cx="73152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73"/>
    <p:restoredTop sz="94694"/>
  </p:normalViewPr>
  <p:slideViewPr>
    <p:cSldViewPr snapToGrid="0" snapToObjects="1">
      <p:cViewPr>
        <p:scale>
          <a:sx n="118" d="100"/>
          <a:sy n="118" d="100"/>
        </p:scale>
        <p:origin x="2960" y="-16"/>
      </p:cViewPr>
      <p:guideLst>
        <p:guide orient="horz" pos="3168"/>
        <p:guide pos="23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/Users/curcio/Documents/AliciasPTEFScreen/Northern%20Raw%20data/screen%20quantific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curcio/Documents/AliciasPTEFScreen/Northern%20Raw%20data/screen%20quantific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40152478596399"/>
          <c:y val="3.1223339161640998E-2"/>
          <c:w val="0.87537096039370998"/>
          <c:h val="0.6477351245135689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'down mutants'!$AE$3</c:f>
              <c:strCache>
                <c:ptCount val="1"/>
                <c:pt idx="0">
                  <c:v>Ty1 Corrected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'down mutants'!$A$4:$A$36</c:f>
              <c:strCache>
                <c:ptCount val="33"/>
                <c:pt idx="0">
                  <c:v>WT #1</c:v>
                </c:pt>
                <c:pt idx="1">
                  <c:v>WT #2</c:v>
                </c:pt>
                <c:pt idx="2">
                  <c:v>mot2</c:v>
                </c:pt>
                <c:pt idx="3">
                  <c:v>rpl19a</c:v>
                </c:pt>
                <c:pt idx="5">
                  <c:v>rps25a</c:v>
                </c:pt>
                <c:pt idx="6">
                  <c:v>rpl7a</c:v>
                </c:pt>
                <c:pt idx="7">
                  <c:v>rpl15b</c:v>
                </c:pt>
                <c:pt idx="8">
                  <c:v>rpl41b</c:v>
                </c:pt>
                <c:pt idx="9">
                  <c:v>chk1</c:v>
                </c:pt>
                <c:pt idx="10">
                  <c:v>tpk1</c:v>
                </c:pt>
                <c:pt idx="11">
                  <c:v>hfd1</c:v>
                </c:pt>
                <c:pt idx="12">
                  <c:v>ckb2</c:v>
                </c:pt>
                <c:pt idx="13">
                  <c:v>rrp6</c:v>
                </c:pt>
                <c:pt idx="14">
                  <c:v>cst6</c:v>
                </c:pt>
                <c:pt idx="15">
                  <c:v>msn4</c:v>
                </c:pt>
                <c:pt idx="16">
                  <c:v>ras2</c:v>
                </c:pt>
                <c:pt idx="17">
                  <c:v>cth1</c:v>
                </c:pt>
                <c:pt idx="18">
                  <c:v>dgr2</c:v>
                </c:pt>
                <c:pt idx="19">
                  <c:v>oca4</c:v>
                </c:pt>
                <c:pt idx="20">
                  <c:v>rds1</c:v>
                </c:pt>
                <c:pt idx="21">
                  <c:v>yhr130c</c:v>
                </c:pt>
                <c:pt idx="22">
                  <c:v>xdj1</c:v>
                </c:pt>
                <c:pt idx="23">
                  <c:v>scj1</c:v>
                </c:pt>
                <c:pt idx="24">
                  <c:v>glo4</c:v>
                </c:pt>
                <c:pt idx="25">
                  <c:v>arg4</c:v>
                </c:pt>
                <c:pt idx="26">
                  <c:v>ylr282c</c:v>
                </c:pt>
                <c:pt idx="27">
                  <c:v>yplo62w</c:v>
                </c:pt>
                <c:pt idx="28">
                  <c:v>alr2</c:v>
                </c:pt>
                <c:pt idx="29">
                  <c:v>ygl214w</c:v>
                </c:pt>
                <c:pt idx="30">
                  <c:v>asi1</c:v>
                </c:pt>
                <c:pt idx="31">
                  <c:v>itc1</c:v>
                </c:pt>
                <c:pt idx="32">
                  <c:v>fmc1</c:v>
                </c:pt>
              </c:strCache>
            </c:strRef>
          </c:cat>
          <c:val>
            <c:numRef>
              <c:f>'down mutants'!$AE$4:$AE$36</c:f>
              <c:numCache>
                <c:formatCode>General</c:formatCode>
                <c:ptCount val="33"/>
                <c:pt idx="0">
                  <c:v>1</c:v>
                </c:pt>
                <c:pt idx="1">
                  <c:v>1.6355626935380521</c:v>
                </c:pt>
                <c:pt idx="2">
                  <c:v>3.673593983272684</c:v>
                </c:pt>
                <c:pt idx="3">
                  <c:v>0.78465779932455704</c:v>
                </c:pt>
                <c:pt idx="5">
                  <c:v>0.799192357262969</c:v>
                </c:pt>
                <c:pt idx="6">
                  <c:v>1.0962095592626759</c:v>
                </c:pt>
                <c:pt idx="7">
                  <c:v>1.305114505228721</c:v>
                </c:pt>
                <c:pt idx="8">
                  <c:v>2.3619773239710429</c:v>
                </c:pt>
                <c:pt idx="9">
                  <c:v>2.6715213042664381</c:v>
                </c:pt>
                <c:pt idx="10">
                  <c:v>1.9837175850415261</c:v>
                </c:pt>
                <c:pt idx="11">
                  <c:v>1.884279194128496</c:v>
                </c:pt>
                <c:pt idx="12">
                  <c:v>1.8483484771055021</c:v>
                </c:pt>
                <c:pt idx="13">
                  <c:v>1.999306483195332</c:v>
                </c:pt>
                <c:pt idx="14">
                  <c:v>1.611486202309669</c:v>
                </c:pt>
                <c:pt idx="15">
                  <c:v>2.0259030686680828</c:v>
                </c:pt>
                <c:pt idx="16">
                  <c:v>2.0943937930972041</c:v>
                </c:pt>
                <c:pt idx="17">
                  <c:v>1.7870007429370109</c:v>
                </c:pt>
                <c:pt idx="18">
                  <c:v>1.787888230990843</c:v>
                </c:pt>
                <c:pt idx="19">
                  <c:v>2.8452454603448238</c:v>
                </c:pt>
                <c:pt idx="20">
                  <c:v>2.0543253663394139</c:v>
                </c:pt>
                <c:pt idx="21">
                  <c:v>1.9582410308750411</c:v>
                </c:pt>
                <c:pt idx="22">
                  <c:v>1.732592140463397</c:v>
                </c:pt>
                <c:pt idx="23">
                  <c:v>2.134665089644173</c:v>
                </c:pt>
                <c:pt idx="24">
                  <c:v>1.255506632883536</c:v>
                </c:pt>
                <c:pt idx="25">
                  <c:v>2.1190274025965312</c:v>
                </c:pt>
                <c:pt idx="26">
                  <c:v>2.0040773362603019</c:v>
                </c:pt>
                <c:pt idx="27">
                  <c:v>1.5765542237731469</c:v>
                </c:pt>
                <c:pt idx="28">
                  <c:v>2.5832729057448072</c:v>
                </c:pt>
                <c:pt idx="29">
                  <c:v>1.15001746151316</c:v>
                </c:pt>
                <c:pt idx="30">
                  <c:v>1.426179513691052</c:v>
                </c:pt>
                <c:pt idx="31">
                  <c:v>1.350255115808257</c:v>
                </c:pt>
                <c:pt idx="32">
                  <c:v>2.0442603808760031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C1-5A4F-BFCE-0390201680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90514648"/>
        <c:axId val="2090505528"/>
      </c:barChart>
      <c:catAx>
        <c:axId val="20905146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900" i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090505528"/>
        <c:crosses val="autoZero"/>
        <c:auto val="1"/>
        <c:lblAlgn val="ctr"/>
        <c:lblOffset val="100"/>
        <c:noMultiLvlLbl val="0"/>
      </c:catAx>
      <c:valAx>
        <c:axId val="20905055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9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9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level</a:t>
                </a:r>
                <a:r>
                  <a:rPr lang="en-US" sz="900" b="0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 of Ty1 gRNA</a:t>
                </a:r>
                <a:endParaRPr lang="en-US" sz="900" b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3.34105410650248E-2"/>
              <c:y val="3.1952386745266702E-2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spPr>
          <a:ln/>
        </c:spPr>
        <c:txPr>
          <a:bodyPr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090514648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476242348791401"/>
          <c:y val="7.4418753312753202E-2"/>
          <c:w val="0.84327817546771799"/>
          <c:h val="0.6214786265824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'up mutants'!$AE$4</c:f>
              <c:strCache>
                <c:ptCount val="1"/>
                <c:pt idx="0">
                  <c:v>Ty1 Corrected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'up mutants'!$A$5:$A$31</c:f>
              <c:strCache>
                <c:ptCount val="27"/>
                <c:pt idx="0">
                  <c:v>WT</c:v>
                </c:pt>
                <c:pt idx="1">
                  <c:v>spt3</c:v>
                </c:pt>
                <c:pt idx="2">
                  <c:v>cdc73</c:v>
                </c:pt>
                <c:pt idx="3">
                  <c:v>rad6</c:v>
                </c:pt>
                <c:pt idx="4">
                  <c:v>rad50</c:v>
                </c:pt>
                <c:pt idx="6">
                  <c:v>rtt106</c:v>
                </c:pt>
                <c:pt idx="7">
                  <c:v>rtt109</c:v>
                </c:pt>
                <c:pt idx="8">
                  <c:v>mms1</c:v>
                </c:pt>
                <c:pt idx="9">
                  <c:v>rad54</c:v>
                </c:pt>
                <c:pt idx="10">
                  <c:v>rad57</c:v>
                </c:pt>
                <c:pt idx="11">
                  <c:v>sae2</c:v>
                </c:pt>
                <c:pt idx="12">
                  <c:v>sgs1</c:v>
                </c:pt>
                <c:pt idx="13">
                  <c:v>hir2</c:v>
                </c:pt>
                <c:pt idx="14">
                  <c:v>hir3</c:v>
                </c:pt>
                <c:pt idx="15">
                  <c:v>taf14</c:v>
                </c:pt>
                <c:pt idx="16">
                  <c:v>gcr2</c:v>
                </c:pt>
                <c:pt idx="17">
                  <c:v>sgf29</c:v>
                </c:pt>
                <c:pt idx="18">
                  <c:v>rrm3</c:v>
                </c:pt>
                <c:pt idx="19">
                  <c:v>asc1</c:v>
                </c:pt>
                <c:pt idx="20">
                  <c:v>nfi1</c:v>
                </c:pt>
                <c:pt idx="21">
                  <c:v>elo1</c:v>
                </c:pt>
                <c:pt idx="22">
                  <c:v>opi3</c:v>
                </c:pt>
                <c:pt idx="23">
                  <c:v>ssk1</c:v>
                </c:pt>
                <c:pt idx="24">
                  <c:v>vps34</c:v>
                </c:pt>
                <c:pt idx="25">
                  <c:v>yel008w</c:v>
                </c:pt>
                <c:pt idx="26">
                  <c:v>gds1</c:v>
                </c:pt>
              </c:strCache>
            </c:strRef>
          </c:cat>
          <c:val>
            <c:numRef>
              <c:f>'up mutants'!$AE$5:$AE$31</c:f>
              <c:numCache>
                <c:formatCode>General</c:formatCode>
                <c:ptCount val="27"/>
                <c:pt idx="0">
                  <c:v>1</c:v>
                </c:pt>
                <c:pt idx="1">
                  <c:v>2.8222272844847001E-2</c:v>
                </c:pt>
                <c:pt idx="2">
                  <c:v>1.3438665761097199</c:v>
                </c:pt>
                <c:pt idx="3">
                  <c:v>0.87819954047105597</c:v>
                </c:pt>
                <c:pt idx="4">
                  <c:v>0.92361634598516096</c:v>
                </c:pt>
                <c:pt idx="6">
                  <c:v>1.450069224399374</c:v>
                </c:pt>
                <c:pt idx="7">
                  <c:v>2.650481148852871</c:v>
                </c:pt>
                <c:pt idx="8">
                  <c:v>2.2470139384723842</c:v>
                </c:pt>
                <c:pt idx="9">
                  <c:v>1.2176378155098599</c:v>
                </c:pt>
                <c:pt idx="10">
                  <c:v>1.19096272403532</c:v>
                </c:pt>
                <c:pt idx="11">
                  <c:v>1.478376387535649</c:v>
                </c:pt>
                <c:pt idx="12">
                  <c:v>1.20687229413016</c:v>
                </c:pt>
                <c:pt idx="13">
                  <c:v>1.029081762493357</c:v>
                </c:pt>
                <c:pt idx="14">
                  <c:v>0.79106479664891904</c:v>
                </c:pt>
                <c:pt idx="15">
                  <c:v>0.819297180537785</c:v>
                </c:pt>
                <c:pt idx="16">
                  <c:v>1.0345429538795261</c:v>
                </c:pt>
                <c:pt idx="17">
                  <c:v>0.63918260301572305</c:v>
                </c:pt>
                <c:pt idx="18">
                  <c:v>1.2979031739600611</c:v>
                </c:pt>
                <c:pt idx="19">
                  <c:v>1.2051844027368419</c:v>
                </c:pt>
                <c:pt idx="20">
                  <c:v>0.73016341028332499</c:v>
                </c:pt>
                <c:pt idx="21">
                  <c:v>0.55026147491908195</c:v>
                </c:pt>
                <c:pt idx="22">
                  <c:v>0.56981902717479405</c:v>
                </c:pt>
                <c:pt idx="23">
                  <c:v>0.82144479445015095</c:v>
                </c:pt>
                <c:pt idx="24">
                  <c:v>3.2432077296018401E-2</c:v>
                </c:pt>
                <c:pt idx="25">
                  <c:v>0.525131534992753</c:v>
                </c:pt>
                <c:pt idx="26">
                  <c:v>1.4826754557524091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98-F74F-8BEB-4910C48FBD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27975496"/>
        <c:axId val="2087664744"/>
      </c:barChart>
      <c:catAx>
        <c:axId val="20279754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i="1"/>
            </a:pPr>
            <a:endParaRPr lang="en-US"/>
          </a:p>
        </c:txPr>
        <c:crossAx val="2087664744"/>
        <c:crosses val="autoZero"/>
        <c:auto val="1"/>
        <c:lblAlgn val="ctr"/>
        <c:lblOffset val="100"/>
        <c:noMultiLvlLbl val="0"/>
      </c:catAx>
      <c:valAx>
        <c:axId val="208766474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 dirty="0"/>
                  <a:t>Relative level of Ty1 gRNA</a:t>
                </a:r>
              </a:p>
            </c:rich>
          </c:tx>
          <c:layout>
            <c:manualLayout>
              <c:xMode val="edge"/>
              <c:yMode val="edge"/>
              <c:x val="3.2447548302645401E-2"/>
              <c:y val="3.6605562246632799E-2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spPr>
          <a:ln/>
        </c:spPr>
        <c:crossAx val="2027975496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0.11683</cdr:x>
      <cdr:y>0.51508</cdr:y>
    </cdr:from>
    <cdr:to>
      <cdr:x>0.99016</cdr:x>
      <cdr:y>0.51508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6AD30924-B70B-384A-AD92-5B76A9F74EED}"/>
            </a:ext>
          </a:extLst>
        </cdr:cNvPr>
        <cdr:cNvCxnSpPr/>
      </cdr:nvCxnSpPr>
      <cdr:spPr>
        <a:xfrm xmlns:a="http://schemas.openxmlformats.org/drawingml/2006/main">
          <a:off x="719068" y="1172848"/>
          <a:ext cx="5375193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0.11683</cdr:x>
      <cdr:y>0.41248</cdr:y>
    </cdr:from>
    <cdr:to>
      <cdr:x>0.99073</cdr:x>
      <cdr:y>0.41248</cdr:y>
    </cdr:to>
    <cdr:cxnSp macro="">
      <cdr:nvCxnSpPr>
        <cdr:cNvPr id="8" name="Straight Connector 7">
          <a:extLst xmlns:a="http://schemas.openxmlformats.org/drawingml/2006/main">
            <a:ext uri="{FF2B5EF4-FFF2-40B4-BE49-F238E27FC236}">
              <a16:creationId xmlns:a16="http://schemas.microsoft.com/office/drawing/2014/main" id="{2CF0BCB7-D387-7D4D-94A1-E93BFC4D81B7}"/>
            </a:ext>
          </a:extLst>
        </cdr:cNvPr>
        <cdr:cNvCxnSpPr/>
      </cdr:nvCxnSpPr>
      <cdr:spPr>
        <a:xfrm xmlns:a="http://schemas.openxmlformats.org/drawingml/2006/main">
          <a:off x="721655" y="926564"/>
          <a:ext cx="5397976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646133"/>
            <a:ext cx="6217920" cy="35018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282989"/>
            <a:ext cx="5486400" cy="2428451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A8D6-0C62-C347-8421-AE6D23196BFC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8D6-2E54-6F49-8167-2F8AF0422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446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A8D6-0C62-C347-8421-AE6D23196BFC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8D6-2E54-6F49-8167-2F8AF0422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230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535517"/>
            <a:ext cx="157734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5517"/>
            <a:ext cx="4640580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A8D6-0C62-C347-8421-AE6D23196BFC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8D6-2E54-6F49-8167-2F8AF0422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677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A8D6-0C62-C347-8421-AE6D23196BFC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8D6-2E54-6F49-8167-2F8AF0422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51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507618"/>
            <a:ext cx="6309360" cy="418401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731215"/>
            <a:ext cx="6309360" cy="2200274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A8D6-0C62-C347-8421-AE6D23196BFC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8D6-2E54-6F49-8167-2F8AF0422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77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A8D6-0C62-C347-8421-AE6D23196BFC}" type="datetimeFigureOut">
              <a:rPr lang="en-US" smtClean="0"/>
              <a:t>6/1/22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8D6-2E54-6F49-8167-2F8AF0422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078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35519"/>
            <a:ext cx="630936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465706"/>
            <a:ext cx="3094672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674110"/>
            <a:ext cx="309467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465706"/>
            <a:ext cx="3109913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674110"/>
            <a:ext cx="3109913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A8D6-0C62-C347-8421-AE6D23196BFC}" type="datetimeFigureOut">
              <a:rPr lang="en-US" smtClean="0"/>
              <a:t>6/1/22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8D6-2E54-6F49-8167-2F8AF0422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17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A8D6-0C62-C347-8421-AE6D23196BFC}" type="datetimeFigureOut">
              <a:rPr lang="en-US" smtClean="0"/>
              <a:t>6/1/22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8D6-2E54-6F49-8167-2F8AF0422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201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A8D6-0C62-C347-8421-AE6D23196BFC}" type="datetimeFigureOut">
              <a:rPr lang="en-US" smtClean="0"/>
              <a:t>6/1/22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8D6-2E54-6F49-8167-2F8AF0422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57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448226"/>
            <a:ext cx="3703320" cy="714798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A8D6-0C62-C347-8421-AE6D23196BFC}" type="datetimeFigureOut">
              <a:rPr lang="en-US" smtClean="0"/>
              <a:t>6/1/22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8D6-2E54-6F49-8167-2F8AF0422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15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448226"/>
            <a:ext cx="3703320" cy="7147983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A8D6-0C62-C347-8421-AE6D23196BFC}" type="datetimeFigureOut">
              <a:rPr lang="en-US" smtClean="0"/>
              <a:t>6/1/22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88D6-2E54-6F49-8167-2F8AF0422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59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535519"/>
            <a:ext cx="630936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677584"/>
            <a:ext cx="630936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8A8D6-0C62-C347-8421-AE6D23196BFC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288D6-2E54-6F49-8167-2F8AF0422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06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8730D0B6-14E5-754E-AABF-F9F1771C6957}"/>
              </a:ext>
            </a:extLst>
          </p:cNvPr>
          <p:cNvSpPr txBox="1"/>
          <p:nvPr/>
        </p:nvSpPr>
        <p:spPr>
          <a:xfrm rot="16200000">
            <a:off x="3707343" y="-2370853"/>
            <a:ext cx="876253" cy="57200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WT #1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WT #2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mot2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rpl19a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endParaRPr 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rps25a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rpl7a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rpl15b</a:t>
            </a:r>
          </a:p>
          <a:p>
            <a:pPr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rpl41b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chk1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tpk1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hfd1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ckb2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rrp6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cst6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msn4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ras2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cth1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dgr2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oca4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rds1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yhr130c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xdj1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scj1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glo4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arg4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ylr282c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ypl062w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alr2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ygl214w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asi1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itc1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fmc1</a:t>
            </a:r>
          </a:p>
          <a:p>
            <a:pPr>
              <a:lnSpc>
                <a:spcPts val="1200"/>
              </a:lnSpc>
              <a:spcAft>
                <a:spcPts val="90"/>
              </a:spcAft>
            </a:pP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DE79C465-4690-B94C-9133-2CE4CDCE3F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6206" r="7710"/>
          <a:stretch/>
        </p:blipFill>
        <p:spPr>
          <a:xfrm>
            <a:off x="1210906" y="948634"/>
            <a:ext cx="5533678" cy="1301649"/>
          </a:xfrm>
          <a:prstGeom prst="rect">
            <a:avLst/>
          </a:prstGeom>
        </p:spPr>
      </p:pic>
      <p:sp>
        <p:nvSpPr>
          <p:cNvPr id="93" name="Rectangle 92">
            <a:extLst>
              <a:ext uri="{FF2B5EF4-FFF2-40B4-BE49-F238E27FC236}">
                <a16:creationId xmlns:a16="http://schemas.microsoft.com/office/drawing/2014/main" id="{9D43C9BD-35DA-ED40-A6C3-DC6A6E315DF7}"/>
              </a:ext>
            </a:extLst>
          </p:cNvPr>
          <p:cNvSpPr/>
          <p:nvPr/>
        </p:nvSpPr>
        <p:spPr>
          <a:xfrm>
            <a:off x="718183" y="910302"/>
            <a:ext cx="501680" cy="10404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1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223E135-AFC9-E44A-A830-C6D2321AB517}"/>
              </a:ext>
            </a:extLst>
          </p:cNvPr>
          <p:cNvSpPr txBox="1"/>
          <p:nvPr/>
        </p:nvSpPr>
        <p:spPr>
          <a:xfrm>
            <a:off x="818734" y="1125437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Ty1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EBAA145-38E7-C34C-B46B-EBC065CB2AA7}"/>
              </a:ext>
            </a:extLst>
          </p:cNvPr>
          <p:cNvSpPr txBox="1"/>
          <p:nvPr/>
        </p:nvSpPr>
        <p:spPr>
          <a:xfrm>
            <a:off x="793087" y="1246368"/>
            <a:ext cx="4026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Ty1i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D0E3F42F-F2F8-C942-B6C7-2BAE5DE6356A}"/>
              </a:ext>
            </a:extLst>
          </p:cNvPr>
          <p:cNvSpPr txBox="1"/>
          <p:nvPr/>
        </p:nvSpPr>
        <p:spPr>
          <a:xfrm>
            <a:off x="636729" y="1692337"/>
            <a:ext cx="5590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PYK1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0DB9910-4EA6-F549-AC8F-64BFB000AEDE}"/>
              </a:ext>
            </a:extLst>
          </p:cNvPr>
          <p:cNvSpPr txBox="1"/>
          <p:nvPr/>
        </p:nvSpPr>
        <p:spPr>
          <a:xfrm>
            <a:off x="501641" y="4521091"/>
            <a:ext cx="978153" cy="1680973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1" dirty="0">
                <a:latin typeface="Arial" panose="020B0604020202020204" pitchFamily="34" charset="0"/>
                <a:cs typeface="Arial" panose="020B0604020202020204" pitchFamily="34" charset="0"/>
              </a:rPr>
              <a:t>©  CONTROL</a:t>
            </a:r>
          </a:p>
          <a:p>
            <a:pPr>
              <a:lnSpc>
                <a:spcPct val="150000"/>
              </a:lnSpc>
            </a:pPr>
            <a:r>
              <a:rPr lang="en-US" sz="100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 </a:t>
            </a:r>
            <a:r>
              <a:rPr lang="en-US" sz="1001" i="1" dirty="0">
                <a:latin typeface="Arial" panose="020B0604020202020204" pitchFamily="34" charset="0"/>
                <a:cs typeface="Arial" panose="020B0604020202020204" pitchFamily="34" charset="0"/>
              </a:rPr>
              <a:t>u3dr-rhf</a:t>
            </a:r>
          </a:p>
          <a:p>
            <a:pPr>
              <a:lnSpc>
                <a:spcPct val="150000"/>
              </a:lnSpc>
            </a:pPr>
            <a:r>
              <a:rPr lang="en-US" sz="1001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1001" i="1" dirty="0">
                <a:latin typeface="Arial" panose="020B0604020202020204" pitchFamily="34" charset="0"/>
                <a:cs typeface="Arial" panose="020B0604020202020204" pitchFamily="34" charset="0"/>
              </a:rPr>
              <a:t>  u3dr-rtt</a:t>
            </a:r>
          </a:p>
          <a:p>
            <a:pPr>
              <a:lnSpc>
                <a:spcPct val="150000"/>
              </a:lnSpc>
            </a:pPr>
            <a:r>
              <a:rPr lang="en-US" sz="100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√</a:t>
            </a:r>
            <a:r>
              <a:rPr lang="en-US" sz="100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001" i="1" dirty="0">
                <a:latin typeface="Arial" panose="020B0604020202020204" pitchFamily="34" charset="0"/>
                <a:cs typeface="Arial" panose="020B0604020202020204" pitchFamily="34" charset="0"/>
              </a:rPr>
              <a:t>u3ir-rhf</a:t>
            </a:r>
          </a:p>
          <a:p>
            <a:pPr>
              <a:lnSpc>
                <a:spcPct val="150000"/>
              </a:lnSpc>
            </a:pPr>
            <a:r>
              <a:rPr lang="en-US" sz="1001" i="1" dirty="0">
                <a:solidFill>
                  <a:srgbClr val="8000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√</a:t>
            </a:r>
            <a:r>
              <a:rPr lang="en-US" sz="100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001" i="1" dirty="0">
                <a:latin typeface="Arial" panose="020B0604020202020204" pitchFamily="34" charset="0"/>
                <a:cs typeface="Arial" panose="020B0604020202020204" pitchFamily="34" charset="0"/>
              </a:rPr>
              <a:t>u3ir-rtt</a:t>
            </a:r>
          </a:p>
          <a:p>
            <a:pPr>
              <a:lnSpc>
                <a:spcPct val="150000"/>
              </a:lnSpc>
            </a:pPr>
            <a:r>
              <a:rPr lang="en-US" sz="100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 </a:t>
            </a:r>
            <a:r>
              <a:rPr lang="en-US" sz="1001" dirty="0">
                <a:latin typeface="Arial" panose="020B0604020202020204" pitchFamily="34" charset="0"/>
                <a:cs typeface="Arial" panose="020B0604020202020204" pitchFamily="34" charset="0"/>
              </a:rPr>
              <a:t>CR/</a:t>
            </a:r>
            <a:r>
              <a:rPr lang="en-US" sz="1001" i="1" dirty="0">
                <a:latin typeface="Arial" panose="020B0604020202020204" pitchFamily="34" charset="0"/>
                <a:cs typeface="Arial" panose="020B0604020202020204" pitchFamily="34" charset="0"/>
              </a:rPr>
              <a:t>rhf</a:t>
            </a:r>
          </a:p>
          <a:p>
            <a:pPr>
              <a:lnSpc>
                <a:spcPct val="150000"/>
              </a:lnSpc>
            </a:pPr>
            <a:r>
              <a:rPr lang="en-US" sz="1001" i="1" dirty="0">
                <a:latin typeface="Arial" panose="020B0604020202020204" pitchFamily="34" charset="0"/>
                <a:cs typeface="Arial" panose="020B0604020202020204" pitchFamily="34" charset="0"/>
              </a:rPr>
              <a:t>*  </a:t>
            </a:r>
            <a:r>
              <a:rPr lang="en-US" sz="1001" dirty="0">
                <a:latin typeface="Arial" panose="020B0604020202020204" pitchFamily="34" charset="0"/>
                <a:cs typeface="Arial" panose="020B0604020202020204" pitchFamily="34" charset="0"/>
              </a:rPr>
              <a:t>CR/</a:t>
            </a:r>
            <a:r>
              <a:rPr lang="en-US" sz="1001" i="1" dirty="0">
                <a:latin typeface="Arial" panose="020B0604020202020204" pitchFamily="34" charset="0"/>
                <a:cs typeface="Arial" panose="020B0604020202020204" pitchFamily="34" charset="0"/>
              </a:rPr>
              <a:t>rtt</a:t>
            </a:r>
          </a:p>
        </p:txBody>
      </p:sp>
      <p:graphicFrame>
        <p:nvGraphicFramePr>
          <p:cNvPr id="102" name="Chart 101">
            <a:extLst>
              <a:ext uri="{FF2B5EF4-FFF2-40B4-BE49-F238E27FC236}">
                <a16:creationId xmlns:a16="http://schemas.microsoft.com/office/drawing/2014/main" id="{E9BCC7F7-EE58-474A-952A-8C2732E03A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831044"/>
              </p:ext>
            </p:extLst>
          </p:nvPr>
        </p:nvGraphicFramePr>
        <p:xfrm>
          <a:off x="563433" y="2192769"/>
          <a:ext cx="6154825" cy="2277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Pentagon 22">
            <a:extLst>
              <a:ext uri="{FF2B5EF4-FFF2-40B4-BE49-F238E27FC236}">
                <a16:creationId xmlns:a16="http://schemas.microsoft.com/office/drawing/2014/main" id="{09B66FEE-B2DC-8044-9E34-39C17C027C69}"/>
              </a:ext>
            </a:extLst>
          </p:cNvPr>
          <p:cNvSpPr/>
          <p:nvPr/>
        </p:nvSpPr>
        <p:spPr>
          <a:xfrm>
            <a:off x="1147675" y="1216213"/>
            <a:ext cx="72368" cy="45719"/>
          </a:xfrm>
          <a:prstGeom prst="homePlat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103" name="Pentagon 102">
            <a:extLst>
              <a:ext uri="{FF2B5EF4-FFF2-40B4-BE49-F238E27FC236}">
                <a16:creationId xmlns:a16="http://schemas.microsoft.com/office/drawing/2014/main" id="{C34F6B11-EDCA-C94F-A2BA-2C79AF9A56E1}"/>
              </a:ext>
            </a:extLst>
          </p:cNvPr>
          <p:cNvSpPr/>
          <p:nvPr/>
        </p:nvSpPr>
        <p:spPr>
          <a:xfrm>
            <a:off x="1147675" y="1323782"/>
            <a:ext cx="72368" cy="45719"/>
          </a:xfrm>
          <a:prstGeom prst="homePlat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104" name="Pentagon 103">
            <a:extLst>
              <a:ext uri="{FF2B5EF4-FFF2-40B4-BE49-F238E27FC236}">
                <a16:creationId xmlns:a16="http://schemas.microsoft.com/office/drawing/2014/main" id="{1067CA0B-D5B4-C942-9E1A-D22201519565}"/>
              </a:ext>
            </a:extLst>
          </p:cNvPr>
          <p:cNvSpPr/>
          <p:nvPr/>
        </p:nvSpPr>
        <p:spPr>
          <a:xfrm>
            <a:off x="1147675" y="1783675"/>
            <a:ext cx="72368" cy="45719"/>
          </a:xfrm>
          <a:prstGeom prst="homePlat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graphicFrame>
        <p:nvGraphicFramePr>
          <p:cNvPr id="140" name="Chart 139">
            <a:extLst>
              <a:ext uri="{FF2B5EF4-FFF2-40B4-BE49-F238E27FC236}">
                <a16:creationId xmlns:a16="http://schemas.microsoft.com/office/drawing/2014/main" id="{9BE5D50E-6123-D14C-A501-5B99C6A223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464195"/>
              </p:ext>
            </p:extLst>
          </p:nvPr>
        </p:nvGraphicFramePr>
        <p:xfrm>
          <a:off x="1894850" y="6319937"/>
          <a:ext cx="4791456" cy="1996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92A5F0F0-7C9C-504B-88EB-D3BACE57C62C}"/>
              </a:ext>
            </a:extLst>
          </p:cNvPr>
          <p:cNvCxnSpPr>
            <a:cxnSpLocks/>
          </p:cNvCxnSpPr>
          <p:nvPr/>
        </p:nvCxnSpPr>
        <p:spPr>
          <a:xfrm>
            <a:off x="2537253" y="7340397"/>
            <a:ext cx="40518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0CB2067D-8989-D74F-9E81-2457A84B0F1C}"/>
              </a:ext>
            </a:extLst>
          </p:cNvPr>
          <p:cNvSpPr txBox="1"/>
          <p:nvPr/>
        </p:nvSpPr>
        <p:spPr>
          <a:xfrm>
            <a:off x="722053" y="92773"/>
            <a:ext cx="338554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B3A215E2-73A8-BE49-B2C0-F53CA8284608}"/>
              </a:ext>
            </a:extLst>
          </p:cNvPr>
          <p:cNvSpPr txBox="1"/>
          <p:nvPr/>
        </p:nvSpPr>
        <p:spPr>
          <a:xfrm>
            <a:off x="1947264" y="4425687"/>
            <a:ext cx="338554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21AD397-DDAF-7844-8441-ECD5FC81B5A9}"/>
              </a:ext>
            </a:extLst>
          </p:cNvPr>
          <p:cNvCxnSpPr>
            <a:cxnSpLocks/>
          </p:cNvCxnSpPr>
          <p:nvPr/>
        </p:nvCxnSpPr>
        <p:spPr>
          <a:xfrm>
            <a:off x="1335621" y="376779"/>
            <a:ext cx="54344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AFC27AA8-F697-5048-B742-A429727089EC}"/>
              </a:ext>
            </a:extLst>
          </p:cNvPr>
          <p:cNvSpPr txBox="1"/>
          <p:nvPr/>
        </p:nvSpPr>
        <p:spPr>
          <a:xfrm>
            <a:off x="2493263" y="155115"/>
            <a:ext cx="116292" cy="246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1" b="1" dirty="0">
                <a:solidFill>
                  <a:srgbClr val="FF0000"/>
                </a:solidFill>
                <a:latin typeface="Arial"/>
                <a:cs typeface="Arial"/>
              </a:rPr>
              <a:t>*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03AD5E0-7D4A-1845-835A-FCC88189D5FE}"/>
              </a:ext>
            </a:extLst>
          </p:cNvPr>
          <p:cNvSpPr txBox="1"/>
          <p:nvPr/>
        </p:nvSpPr>
        <p:spPr>
          <a:xfrm>
            <a:off x="2824485" y="155115"/>
            <a:ext cx="107582" cy="246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1" b="1" dirty="0">
                <a:latin typeface="Arial"/>
                <a:cs typeface="Arial"/>
              </a:rPr>
              <a:t>©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06378A-2536-7947-B322-BC0894C97700}"/>
              </a:ext>
            </a:extLst>
          </p:cNvPr>
          <p:cNvSpPr txBox="1"/>
          <p:nvPr/>
        </p:nvSpPr>
        <p:spPr>
          <a:xfrm>
            <a:off x="3137284" y="155115"/>
            <a:ext cx="116292" cy="246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1" b="1" dirty="0">
                <a:latin typeface="Arial"/>
                <a:cs typeface="Arial"/>
              </a:rPr>
              <a:t>*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28DB0EA-3694-974B-AF62-A6DD6FA98CE1}"/>
              </a:ext>
            </a:extLst>
          </p:cNvPr>
          <p:cNvSpPr txBox="1"/>
          <p:nvPr/>
        </p:nvSpPr>
        <p:spPr>
          <a:xfrm>
            <a:off x="3799805" y="155115"/>
            <a:ext cx="116292" cy="246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1" b="1" dirty="0">
                <a:latin typeface="Arial"/>
                <a:cs typeface="Arial"/>
              </a:rPr>
              <a:t>*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0054823-0B95-5341-B50A-67042EE04113}"/>
              </a:ext>
            </a:extLst>
          </p:cNvPr>
          <p:cNvSpPr txBox="1"/>
          <p:nvPr/>
        </p:nvSpPr>
        <p:spPr>
          <a:xfrm>
            <a:off x="4623472" y="155115"/>
            <a:ext cx="116292" cy="246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1" b="1" dirty="0">
                <a:latin typeface="Arial"/>
                <a:cs typeface="Arial"/>
              </a:rPr>
              <a:t>*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F24C0C9-547A-6D4E-9718-70E31064BD5B}"/>
              </a:ext>
            </a:extLst>
          </p:cNvPr>
          <p:cNvSpPr txBox="1"/>
          <p:nvPr/>
        </p:nvSpPr>
        <p:spPr>
          <a:xfrm>
            <a:off x="4964731" y="155115"/>
            <a:ext cx="116292" cy="246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1" b="1" dirty="0">
                <a:latin typeface="Arial"/>
                <a:cs typeface="Arial"/>
              </a:rPr>
              <a:t>*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03D8746-4EE0-AB43-8608-4BFE90BF4E5C}"/>
              </a:ext>
            </a:extLst>
          </p:cNvPr>
          <p:cNvSpPr txBox="1"/>
          <p:nvPr/>
        </p:nvSpPr>
        <p:spPr>
          <a:xfrm>
            <a:off x="5935710" y="155115"/>
            <a:ext cx="116292" cy="246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1" b="1" dirty="0">
                <a:latin typeface="Arial"/>
                <a:cs typeface="Arial"/>
              </a:rPr>
              <a:t>*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ABAA8E1-BCBD-4B4C-ABB7-422D22051477}"/>
              </a:ext>
            </a:extLst>
          </p:cNvPr>
          <p:cNvSpPr txBox="1"/>
          <p:nvPr/>
        </p:nvSpPr>
        <p:spPr>
          <a:xfrm>
            <a:off x="2103364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8618518-225F-8E40-A297-05946BC5965D}"/>
              </a:ext>
            </a:extLst>
          </p:cNvPr>
          <p:cNvSpPr txBox="1"/>
          <p:nvPr/>
        </p:nvSpPr>
        <p:spPr>
          <a:xfrm>
            <a:off x="2265450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E88EE3A-A45B-4946-A931-430BA9AC41F9}"/>
              </a:ext>
            </a:extLst>
          </p:cNvPr>
          <p:cNvSpPr txBox="1"/>
          <p:nvPr/>
        </p:nvSpPr>
        <p:spPr>
          <a:xfrm>
            <a:off x="2594787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0469493-A6AC-A741-9C8B-061F0E73063E}"/>
              </a:ext>
            </a:extLst>
          </p:cNvPr>
          <p:cNvSpPr txBox="1"/>
          <p:nvPr/>
        </p:nvSpPr>
        <p:spPr>
          <a:xfrm>
            <a:off x="2919008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91255BF-EF0D-5A4A-99BE-1C0106D1D1A6}"/>
              </a:ext>
            </a:extLst>
          </p:cNvPr>
          <p:cNvSpPr txBox="1"/>
          <p:nvPr/>
        </p:nvSpPr>
        <p:spPr>
          <a:xfrm>
            <a:off x="3233757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chemeClr val="accent2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22CAFAE-65D3-4C40-8219-6F0DE276D904}"/>
              </a:ext>
            </a:extLst>
          </p:cNvPr>
          <p:cNvSpPr txBox="1"/>
          <p:nvPr/>
        </p:nvSpPr>
        <p:spPr>
          <a:xfrm>
            <a:off x="3409586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D558C9C-CA88-F241-B8C2-731CA00246D9}"/>
              </a:ext>
            </a:extLst>
          </p:cNvPr>
          <p:cNvSpPr txBox="1"/>
          <p:nvPr/>
        </p:nvSpPr>
        <p:spPr>
          <a:xfrm>
            <a:off x="3577574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E42359B-CA32-2B4F-94DE-91870C5BAD61}"/>
              </a:ext>
            </a:extLst>
          </p:cNvPr>
          <p:cNvSpPr txBox="1"/>
          <p:nvPr/>
        </p:nvSpPr>
        <p:spPr>
          <a:xfrm>
            <a:off x="3890756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41BA5F4-D419-E941-8EAF-9D2611115209}"/>
              </a:ext>
            </a:extLst>
          </p:cNvPr>
          <p:cNvSpPr txBox="1"/>
          <p:nvPr/>
        </p:nvSpPr>
        <p:spPr>
          <a:xfrm>
            <a:off x="4053642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F463707-8B11-3149-B319-2C6C98002CBE}"/>
              </a:ext>
            </a:extLst>
          </p:cNvPr>
          <p:cNvSpPr txBox="1"/>
          <p:nvPr/>
        </p:nvSpPr>
        <p:spPr>
          <a:xfrm>
            <a:off x="4228234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5C8D075-2F6D-184F-A87F-E606B2C8DD02}"/>
              </a:ext>
            </a:extLst>
          </p:cNvPr>
          <p:cNvSpPr txBox="1"/>
          <p:nvPr/>
        </p:nvSpPr>
        <p:spPr>
          <a:xfrm>
            <a:off x="4387017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24CCE6E-EBAD-924B-AF70-8D5BE391B553}"/>
              </a:ext>
            </a:extLst>
          </p:cNvPr>
          <p:cNvSpPr txBox="1"/>
          <p:nvPr/>
        </p:nvSpPr>
        <p:spPr>
          <a:xfrm>
            <a:off x="4720564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B484FB4-E5D1-BE43-AC1E-FED997F5964A}"/>
              </a:ext>
            </a:extLst>
          </p:cNvPr>
          <p:cNvSpPr txBox="1"/>
          <p:nvPr/>
        </p:nvSpPr>
        <p:spPr>
          <a:xfrm>
            <a:off x="6375232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152670E-1453-FE40-AF76-8A77799E43CC}"/>
              </a:ext>
            </a:extLst>
          </p:cNvPr>
          <p:cNvSpPr txBox="1"/>
          <p:nvPr/>
        </p:nvSpPr>
        <p:spPr>
          <a:xfrm>
            <a:off x="5055801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7620BE0-3A3C-134D-8A91-5044E485F119}"/>
              </a:ext>
            </a:extLst>
          </p:cNvPr>
          <p:cNvSpPr txBox="1"/>
          <p:nvPr/>
        </p:nvSpPr>
        <p:spPr>
          <a:xfrm>
            <a:off x="5231201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A55A95-E9F5-3A42-BF0A-8D2622A46B82}"/>
              </a:ext>
            </a:extLst>
          </p:cNvPr>
          <p:cNvSpPr txBox="1"/>
          <p:nvPr/>
        </p:nvSpPr>
        <p:spPr>
          <a:xfrm>
            <a:off x="5389388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7CA6A2E-46DE-6B46-B467-59AECDDF7A48}"/>
              </a:ext>
            </a:extLst>
          </p:cNvPr>
          <p:cNvSpPr txBox="1"/>
          <p:nvPr/>
        </p:nvSpPr>
        <p:spPr>
          <a:xfrm>
            <a:off x="5539772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chemeClr val="accent2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DAA9A04-1623-9743-B7DB-2C314CEF158C}"/>
              </a:ext>
            </a:extLst>
          </p:cNvPr>
          <p:cNvSpPr txBox="1"/>
          <p:nvPr/>
        </p:nvSpPr>
        <p:spPr>
          <a:xfrm>
            <a:off x="5711190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D0E0518-C522-5940-BA2B-CB02BC80DBBC}"/>
              </a:ext>
            </a:extLst>
          </p:cNvPr>
          <p:cNvSpPr txBox="1"/>
          <p:nvPr/>
        </p:nvSpPr>
        <p:spPr>
          <a:xfrm>
            <a:off x="6028960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B47AAD-5247-5548-B0DC-FCDFD3B86738}"/>
              </a:ext>
            </a:extLst>
          </p:cNvPr>
          <p:cNvSpPr txBox="1"/>
          <p:nvPr/>
        </p:nvSpPr>
        <p:spPr>
          <a:xfrm>
            <a:off x="6203643" y="155115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921E4D6-1647-1E47-BFC0-A5EE4125257B}"/>
              </a:ext>
            </a:extLst>
          </p:cNvPr>
          <p:cNvSpPr txBox="1"/>
          <p:nvPr/>
        </p:nvSpPr>
        <p:spPr>
          <a:xfrm>
            <a:off x="6536719" y="155114"/>
            <a:ext cx="256802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1" b="1" dirty="0">
                <a:solidFill>
                  <a:srgbClr val="00B050"/>
                </a:solidFill>
                <a:latin typeface="Arial"/>
                <a:cs typeface="Arial"/>
              </a:rPr>
              <a:t>#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9513B3A-8C34-3C45-BF9F-B1AE7F5087A6}"/>
              </a:ext>
            </a:extLst>
          </p:cNvPr>
          <p:cNvSpPr txBox="1"/>
          <p:nvPr/>
        </p:nvSpPr>
        <p:spPr>
          <a:xfrm>
            <a:off x="1726547" y="155115"/>
            <a:ext cx="255198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1" b="1" dirty="0">
                <a:solidFill>
                  <a:srgbClr val="0000FF"/>
                </a:solidFill>
                <a:latin typeface="Arial"/>
                <a:cs typeface="Arial"/>
              </a:rPr>
              <a:t>√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AB852DD-3F5E-D34D-A6E9-83A374FEF282}"/>
              </a:ext>
            </a:extLst>
          </p:cNvPr>
          <p:cNvSpPr txBox="1"/>
          <p:nvPr/>
        </p:nvSpPr>
        <p:spPr>
          <a:xfrm>
            <a:off x="1594223" y="155115"/>
            <a:ext cx="255198" cy="246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1" b="1" dirty="0">
                <a:solidFill>
                  <a:srgbClr val="0000FF"/>
                </a:solidFill>
                <a:latin typeface="Arial"/>
                <a:cs typeface="Arial"/>
              </a:rPr>
              <a:t>√</a:t>
            </a:r>
          </a:p>
        </p:txBody>
      </p:sp>
      <p:sp>
        <p:nvSpPr>
          <p:cNvPr id="3" name="Rectangle 2"/>
          <p:cNvSpPr/>
          <p:nvPr/>
        </p:nvSpPr>
        <p:spPr>
          <a:xfrm>
            <a:off x="2442137" y="155115"/>
            <a:ext cx="234360" cy="2463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001" dirty="0"/>
          </a:p>
        </p:txBody>
      </p:sp>
      <p:sp>
        <p:nvSpPr>
          <p:cNvPr id="4" name="Rectangle 3"/>
          <p:cNvSpPr/>
          <p:nvPr/>
        </p:nvSpPr>
        <p:spPr>
          <a:xfrm>
            <a:off x="3739445" y="155115"/>
            <a:ext cx="184731" cy="2463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001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E75BCE9-1AA2-3A48-87F2-812BD990DBF4}"/>
              </a:ext>
            </a:extLst>
          </p:cNvPr>
          <p:cNvGrpSpPr/>
          <p:nvPr/>
        </p:nvGrpSpPr>
        <p:grpSpPr>
          <a:xfrm>
            <a:off x="1891927" y="4451144"/>
            <a:ext cx="4794908" cy="1953646"/>
            <a:chOff x="1891927" y="4350759"/>
            <a:chExt cx="4794909" cy="1953646"/>
          </a:xfrm>
        </p:grpSpPr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2889397F-3AA5-3C4C-9759-0CCC4E28A3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4199" r="25146" b="56388"/>
            <a:stretch/>
          </p:blipFill>
          <p:spPr>
            <a:xfrm>
              <a:off x="2488886" y="5238474"/>
              <a:ext cx="4165236" cy="1065931"/>
            </a:xfrm>
            <a:prstGeom prst="rect">
              <a:avLst/>
            </a:prstGeom>
          </p:spPr>
        </p:pic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2A86B012-E077-EA48-BB7E-FBEDC1D5A9C5}"/>
                </a:ext>
              </a:extLst>
            </p:cNvPr>
            <p:cNvGrpSpPr/>
            <p:nvPr/>
          </p:nvGrpSpPr>
          <p:grpSpPr>
            <a:xfrm>
              <a:off x="1891927" y="5184745"/>
              <a:ext cx="579724" cy="1040445"/>
              <a:chOff x="1564845" y="6071739"/>
              <a:chExt cx="583315" cy="1040445"/>
            </a:xfrm>
          </p:grpSpPr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40A2908C-C5D9-0B49-8AB3-DD4E9FE79423}"/>
                  </a:ext>
                </a:extLst>
              </p:cNvPr>
              <p:cNvSpPr/>
              <p:nvPr/>
            </p:nvSpPr>
            <p:spPr>
              <a:xfrm>
                <a:off x="1646299" y="6071739"/>
                <a:ext cx="501680" cy="10404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1"/>
              </a:p>
            </p:txBody>
          </p:sp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6FCD88FE-869C-7141-84C3-4A5A3343FE3F}"/>
                  </a:ext>
                </a:extLst>
              </p:cNvPr>
              <p:cNvSpPr txBox="1"/>
              <p:nvPr/>
            </p:nvSpPr>
            <p:spPr>
              <a:xfrm>
                <a:off x="1744515" y="6286877"/>
                <a:ext cx="37936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Ty1</a:t>
                </a:r>
              </a:p>
            </p:txBody>
          </p: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4202D2FB-2A62-BE44-9339-50C09547C6D1}"/>
                  </a:ext>
                </a:extLst>
              </p:cNvPr>
              <p:cNvSpPr txBox="1"/>
              <p:nvPr/>
            </p:nvSpPr>
            <p:spPr>
              <a:xfrm>
                <a:off x="1718707" y="6407808"/>
                <a:ext cx="40516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Ty1i</a:t>
                </a:r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7535BC8B-7D18-8046-A011-6402E9BDC5A6}"/>
                  </a:ext>
                </a:extLst>
              </p:cNvPr>
              <p:cNvSpPr txBox="1"/>
              <p:nvPr/>
            </p:nvSpPr>
            <p:spPr>
              <a:xfrm>
                <a:off x="1564845" y="6763837"/>
                <a:ext cx="55903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9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PYK1</a:t>
                </a:r>
              </a:p>
            </p:txBody>
          </p:sp>
          <p:sp>
            <p:nvSpPr>
              <p:cNvPr id="161" name="Pentagon 160">
                <a:extLst>
                  <a:ext uri="{FF2B5EF4-FFF2-40B4-BE49-F238E27FC236}">
                    <a16:creationId xmlns:a16="http://schemas.microsoft.com/office/drawing/2014/main" id="{325B4B58-2448-0242-BC71-D232E5C17079}"/>
                  </a:ext>
                </a:extLst>
              </p:cNvPr>
              <p:cNvSpPr/>
              <p:nvPr/>
            </p:nvSpPr>
            <p:spPr>
              <a:xfrm>
                <a:off x="2075792" y="6377650"/>
                <a:ext cx="72368" cy="45719"/>
              </a:xfrm>
              <a:prstGeom prst="homePlat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1"/>
              </a:p>
            </p:txBody>
          </p:sp>
          <p:sp>
            <p:nvSpPr>
              <p:cNvPr id="162" name="Pentagon 161">
                <a:extLst>
                  <a:ext uri="{FF2B5EF4-FFF2-40B4-BE49-F238E27FC236}">
                    <a16:creationId xmlns:a16="http://schemas.microsoft.com/office/drawing/2014/main" id="{2405F9AA-3A07-3F4E-987B-765153DF1462}"/>
                  </a:ext>
                </a:extLst>
              </p:cNvPr>
              <p:cNvSpPr/>
              <p:nvPr/>
            </p:nvSpPr>
            <p:spPr>
              <a:xfrm>
                <a:off x="2075792" y="6485218"/>
                <a:ext cx="72368" cy="45719"/>
              </a:xfrm>
              <a:prstGeom prst="homePlat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1"/>
              </a:p>
            </p:txBody>
          </p:sp>
          <p:sp>
            <p:nvSpPr>
              <p:cNvPr id="163" name="Pentagon 162">
                <a:extLst>
                  <a:ext uri="{FF2B5EF4-FFF2-40B4-BE49-F238E27FC236}">
                    <a16:creationId xmlns:a16="http://schemas.microsoft.com/office/drawing/2014/main" id="{C4249E55-9D6F-C546-A67C-1443C793DD83}"/>
                  </a:ext>
                </a:extLst>
              </p:cNvPr>
              <p:cNvSpPr/>
              <p:nvPr/>
            </p:nvSpPr>
            <p:spPr>
              <a:xfrm>
                <a:off x="2075792" y="6855172"/>
                <a:ext cx="72368" cy="45719"/>
              </a:xfrm>
              <a:prstGeom prst="homePlat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1"/>
              </a:p>
            </p:txBody>
          </p:sp>
        </p:grp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9CB3E18A-DAE7-0147-978C-54479992C0E2}"/>
                </a:ext>
              </a:extLst>
            </p:cNvPr>
            <p:cNvSpPr txBox="1"/>
            <p:nvPr/>
          </p:nvSpPr>
          <p:spPr>
            <a:xfrm rot="16200000">
              <a:off x="4291368" y="2858033"/>
              <a:ext cx="607859" cy="41652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13"/>
                </a:spcAft>
              </a:pP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spt3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cdc73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rad6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rad50</a:t>
              </a:r>
            </a:p>
            <a:p>
              <a:pPr>
                <a:spcAft>
                  <a:spcPts val="113"/>
                </a:spcAft>
              </a:pPr>
              <a:endParaRPr lang="en-US" sz="9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rtt106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rtt109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mms1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rad54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rad57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sae2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sgs1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hir2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hir3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taf14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gcr2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sgf29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rrm3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asc1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nfi1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elo1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opi3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ssk1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vps34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yel008w</a:t>
              </a:r>
            </a:p>
            <a:p>
              <a:pPr>
                <a:spcAft>
                  <a:spcPts val="113"/>
                </a:spcAft>
              </a:pPr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gds1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838C8A4-815C-724D-ACC6-0A5B296DCB2B}"/>
                </a:ext>
              </a:extLst>
            </p:cNvPr>
            <p:cNvGrpSpPr/>
            <p:nvPr/>
          </p:nvGrpSpPr>
          <p:grpSpPr>
            <a:xfrm>
              <a:off x="2559050" y="4350759"/>
              <a:ext cx="4127786" cy="362192"/>
              <a:chOff x="2559050" y="4350759"/>
              <a:chExt cx="4127786" cy="362192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798903" y="4466602"/>
                <a:ext cx="3887933" cy="246349"/>
                <a:chOff x="2570302" y="4944098"/>
                <a:chExt cx="3887933" cy="246349"/>
              </a:xfrm>
            </p:grpSpPr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0A341FC0-5C1D-534E-97BE-A67074EA559D}"/>
                    </a:ext>
                  </a:extLst>
                </p:cNvPr>
                <p:cNvSpPr txBox="1"/>
                <p:nvPr/>
              </p:nvSpPr>
              <p:spPr>
                <a:xfrm>
                  <a:off x="4745113" y="4944098"/>
                  <a:ext cx="107489" cy="2463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1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</a:t>
                  </a:r>
                </a:p>
              </p:txBody>
            </p:sp>
            <p:sp>
              <p:nvSpPr>
                <p:cNvPr id="109" name="TextBox 108">
                  <a:extLst>
                    <a:ext uri="{FF2B5EF4-FFF2-40B4-BE49-F238E27FC236}">
                      <a16:creationId xmlns:a16="http://schemas.microsoft.com/office/drawing/2014/main" id="{20CCE889-7579-104C-8AEB-1D299741D928}"/>
                    </a:ext>
                  </a:extLst>
                </p:cNvPr>
                <p:cNvSpPr txBox="1"/>
                <p:nvPr/>
              </p:nvSpPr>
              <p:spPr>
                <a:xfrm>
                  <a:off x="5507621" y="4944098"/>
                  <a:ext cx="107489" cy="2463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*</a:t>
                  </a:r>
                </a:p>
              </p:txBody>
            </p:sp>
            <p:sp>
              <p:nvSpPr>
                <p:cNvPr id="110" name="TextBox 109">
                  <a:extLst>
                    <a:ext uri="{FF2B5EF4-FFF2-40B4-BE49-F238E27FC236}">
                      <a16:creationId xmlns:a16="http://schemas.microsoft.com/office/drawing/2014/main" id="{28F57E6A-9FC1-4248-B1B3-956AACABC482}"/>
                    </a:ext>
                  </a:extLst>
                </p:cNvPr>
                <p:cNvSpPr txBox="1"/>
                <p:nvPr/>
              </p:nvSpPr>
              <p:spPr>
                <a:xfrm>
                  <a:off x="5649621" y="4944098"/>
                  <a:ext cx="107489" cy="2463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*</a:t>
                  </a:r>
                </a:p>
              </p:txBody>
            </p:sp>
            <p:sp>
              <p:nvSpPr>
                <p:cNvPr id="111" name="TextBox 110">
                  <a:extLst>
                    <a:ext uri="{FF2B5EF4-FFF2-40B4-BE49-F238E27FC236}">
                      <a16:creationId xmlns:a16="http://schemas.microsoft.com/office/drawing/2014/main" id="{496D6210-CC54-384C-B10C-4F133E59441E}"/>
                    </a:ext>
                  </a:extLst>
                </p:cNvPr>
                <p:cNvSpPr txBox="1"/>
                <p:nvPr/>
              </p:nvSpPr>
              <p:spPr>
                <a:xfrm>
                  <a:off x="5932753" y="4944098"/>
                  <a:ext cx="107489" cy="2463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*</a:t>
                  </a:r>
                </a:p>
              </p:txBody>
            </p:sp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3AE718EC-11EA-A041-B5D9-9E5AB23E3AD6}"/>
                    </a:ext>
                  </a:extLst>
                </p:cNvPr>
                <p:cNvSpPr txBox="1"/>
                <p:nvPr/>
              </p:nvSpPr>
              <p:spPr>
                <a:xfrm>
                  <a:off x="3183519" y="4944098"/>
                  <a:ext cx="256802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#</a:t>
                  </a:r>
                </a:p>
              </p:txBody>
            </p:sp>
            <p:sp>
              <p:nvSpPr>
                <p:cNvPr id="113" name="TextBox 112">
                  <a:extLst>
                    <a:ext uri="{FF2B5EF4-FFF2-40B4-BE49-F238E27FC236}">
                      <a16:creationId xmlns:a16="http://schemas.microsoft.com/office/drawing/2014/main" id="{68871BE4-961F-8942-BE56-6C6F24AD1BB8}"/>
                    </a:ext>
                  </a:extLst>
                </p:cNvPr>
                <p:cNvSpPr txBox="1"/>
                <p:nvPr/>
              </p:nvSpPr>
              <p:spPr>
                <a:xfrm>
                  <a:off x="3340699" y="4944098"/>
                  <a:ext cx="256802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#</a:t>
                  </a:r>
                </a:p>
              </p:txBody>
            </p:sp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EFC73C8F-9AAD-3A41-AFB8-CFB1270FC957}"/>
                    </a:ext>
                  </a:extLst>
                </p:cNvPr>
                <p:cNvSpPr txBox="1"/>
                <p:nvPr/>
              </p:nvSpPr>
              <p:spPr>
                <a:xfrm>
                  <a:off x="3496468" y="4944098"/>
                  <a:ext cx="256802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#</a:t>
                  </a:r>
                </a:p>
              </p:txBody>
            </p:sp>
            <p:sp>
              <p:nvSpPr>
                <p:cNvPr id="115" name="TextBox 114">
                  <a:extLst>
                    <a:ext uri="{FF2B5EF4-FFF2-40B4-BE49-F238E27FC236}">
                      <a16:creationId xmlns:a16="http://schemas.microsoft.com/office/drawing/2014/main" id="{3686147A-1471-E347-8F16-9A3E68829523}"/>
                    </a:ext>
                  </a:extLst>
                </p:cNvPr>
                <p:cNvSpPr txBox="1"/>
                <p:nvPr/>
              </p:nvSpPr>
              <p:spPr>
                <a:xfrm>
                  <a:off x="3631699" y="4944098"/>
                  <a:ext cx="256802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#</a:t>
                  </a:r>
                </a:p>
              </p:txBody>
            </p:sp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73DC4FA8-6CE0-AD47-925D-F5CE2E957F6B}"/>
                    </a:ext>
                  </a:extLst>
                </p:cNvPr>
                <p:cNvSpPr txBox="1"/>
                <p:nvPr/>
              </p:nvSpPr>
              <p:spPr>
                <a:xfrm>
                  <a:off x="3784417" y="4944098"/>
                  <a:ext cx="256802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#</a:t>
                  </a:r>
                </a:p>
              </p:txBody>
            </p:sp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C4A6BD4E-29EB-3A41-B828-B21C76389B9C}"/>
                    </a:ext>
                  </a:extLst>
                </p:cNvPr>
                <p:cNvSpPr txBox="1"/>
                <p:nvPr/>
              </p:nvSpPr>
              <p:spPr>
                <a:xfrm>
                  <a:off x="3941187" y="4944098"/>
                  <a:ext cx="256802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#</a:t>
                  </a:r>
                </a:p>
              </p:txBody>
            </p:sp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84D192FC-AA7E-A247-8DB8-5E38E3EB4874}"/>
                    </a:ext>
                  </a:extLst>
                </p:cNvPr>
                <p:cNvSpPr txBox="1"/>
                <p:nvPr/>
              </p:nvSpPr>
              <p:spPr>
                <a:xfrm>
                  <a:off x="4085241" y="4944098"/>
                  <a:ext cx="256802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#</a:t>
                  </a:r>
                </a:p>
              </p:txBody>
            </p:sp>
            <p:sp>
              <p:nvSpPr>
                <p:cNvPr id="119" name="TextBox 118">
                  <a:extLst>
                    <a:ext uri="{FF2B5EF4-FFF2-40B4-BE49-F238E27FC236}">
                      <a16:creationId xmlns:a16="http://schemas.microsoft.com/office/drawing/2014/main" id="{83AD2BB1-FF59-284D-8421-9923170EDC4C}"/>
                    </a:ext>
                  </a:extLst>
                </p:cNvPr>
                <p:cNvSpPr txBox="1"/>
                <p:nvPr/>
              </p:nvSpPr>
              <p:spPr>
                <a:xfrm>
                  <a:off x="4245651" y="4944098"/>
                  <a:ext cx="256802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#</a:t>
                  </a:r>
                </a:p>
              </p:txBody>
            </p:sp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7912AD9B-0084-3E47-94BE-17243E567CDF}"/>
                    </a:ext>
                  </a:extLst>
                </p:cNvPr>
                <p:cNvSpPr txBox="1"/>
                <p:nvPr/>
              </p:nvSpPr>
              <p:spPr>
                <a:xfrm>
                  <a:off x="4385656" y="4944098"/>
                  <a:ext cx="256802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#</a:t>
                  </a:r>
                </a:p>
              </p:txBody>
            </p:sp>
            <p:sp>
              <p:nvSpPr>
                <p:cNvPr id="121" name="TextBox 120">
                  <a:extLst>
                    <a:ext uri="{FF2B5EF4-FFF2-40B4-BE49-F238E27FC236}">
                      <a16:creationId xmlns:a16="http://schemas.microsoft.com/office/drawing/2014/main" id="{590A4AE2-0538-8D4E-AD61-4D2E56B531B8}"/>
                    </a:ext>
                  </a:extLst>
                </p:cNvPr>
                <p:cNvSpPr txBox="1"/>
                <p:nvPr/>
              </p:nvSpPr>
              <p:spPr>
                <a:xfrm>
                  <a:off x="4531467" y="4944098"/>
                  <a:ext cx="256802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#</a:t>
                  </a:r>
                </a:p>
              </p:txBody>
            </p:sp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65C2AB3F-1B6D-A24F-8F80-D82B6787C05D}"/>
                    </a:ext>
                  </a:extLst>
                </p:cNvPr>
                <p:cNvSpPr txBox="1"/>
                <p:nvPr/>
              </p:nvSpPr>
              <p:spPr>
                <a:xfrm>
                  <a:off x="4844201" y="4944098"/>
                  <a:ext cx="256802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#</a:t>
                  </a:r>
                </a:p>
              </p:txBody>
            </p:sp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C101EACF-5763-1946-9230-1C0F95D86E7F}"/>
                    </a:ext>
                  </a:extLst>
                </p:cNvPr>
                <p:cNvSpPr txBox="1"/>
                <p:nvPr/>
              </p:nvSpPr>
              <p:spPr>
                <a:xfrm>
                  <a:off x="5005628" y="4944098"/>
                  <a:ext cx="256802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#</a:t>
                  </a:r>
                </a:p>
              </p:txBody>
            </p:sp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43E6D5A7-0EBA-4F40-9734-1452E7434F96}"/>
                    </a:ext>
                  </a:extLst>
                </p:cNvPr>
                <p:cNvSpPr txBox="1"/>
                <p:nvPr/>
              </p:nvSpPr>
              <p:spPr>
                <a:xfrm>
                  <a:off x="5161922" y="4944098"/>
                  <a:ext cx="256802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#</a:t>
                  </a:r>
                </a:p>
              </p:txBody>
            </p:sp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24CA30F7-1712-FD44-AA1A-2B168E15DBD8}"/>
                    </a:ext>
                  </a:extLst>
                </p:cNvPr>
                <p:cNvSpPr txBox="1"/>
                <p:nvPr/>
              </p:nvSpPr>
              <p:spPr>
                <a:xfrm>
                  <a:off x="5758111" y="4944098"/>
                  <a:ext cx="256802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#</a:t>
                  </a:r>
                </a:p>
              </p:txBody>
            </p:sp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E6E963D8-61EE-B94C-A7C9-79CC3B512F94}"/>
                    </a:ext>
                  </a:extLst>
                </p:cNvPr>
                <p:cNvSpPr txBox="1"/>
                <p:nvPr/>
              </p:nvSpPr>
              <p:spPr>
                <a:xfrm>
                  <a:off x="6047135" y="4944098"/>
                  <a:ext cx="256802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#</a:t>
                  </a:r>
                </a:p>
              </p:txBody>
            </p:sp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4C447C2B-DBBD-5843-B261-B017A43E9406}"/>
                    </a:ext>
                  </a:extLst>
                </p:cNvPr>
                <p:cNvSpPr txBox="1"/>
                <p:nvPr/>
              </p:nvSpPr>
              <p:spPr>
                <a:xfrm>
                  <a:off x="6201433" y="4944098"/>
                  <a:ext cx="256802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#</a:t>
                  </a:r>
                </a:p>
              </p:txBody>
            </p:sp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EEE2583B-5FD2-DB42-A0AF-C84A7DC53986}"/>
                    </a:ext>
                  </a:extLst>
                </p:cNvPr>
                <p:cNvSpPr txBox="1"/>
                <p:nvPr/>
              </p:nvSpPr>
              <p:spPr>
                <a:xfrm>
                  <a:off x="2570302" y="4944098"/>
                  <a:ext cx="255198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rgbClr val="80000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√</a:t>
                  </a:r>
                </a:p>
              </p:txBody>
            </p:sp>
            <p:sp>
              <p:nvSpPr>
                <p:cNvPr id="129" name="TextBox 128">
                  <a:extLst>
                    <a:ext uri="{FF2B5EF4-FFF2-40B4-BE49-F238E27FC236}">
                      <a16:creationId xmlns:a16="http://schemas.microsoft.com/office/drawing/2014/main" id="{E8B951BC-CEC2-4E41-BAEB-65EC6AE4F18C}"/>
                    </a:ext>
                  </a:extLst>
                </p:cNvPr>
                <p:cNvSpPr txBox="1"/>
                <p:nvPr/>
              </p:nvSpPr>
              <p:spPr>
                <a:xfrm>
                  <a:off x="2723728" y="4944098"/>
                  <a:ext cx="255198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rgbClr val="80000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√</a:t>
                  </a:r>
                </a:p>
              </p:txBody>
            </p:sp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2ABEA383-1FBC-9647-A176-5FAFC7CA3812}"/>
                    </a:ext>
                  </a:extLst>
                </p:cNvPr>
                <p:cNvSpPr txBox="1"/>
                <p:nvPr/>
              </p:nvSpPr>
              <p:spPr>
                <a:xfrm>
                  <a:off x="2868968" y="4944098"/>
                  <a:ext cx="255198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rgbClr val="80000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√</a:t>
                  </a:r>
                </a:p>
              </p:txBody>
            </p: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0EB6725E-4913-F34D-843F-448B573370ED}"/>
                    </a:ext>
                  </a:extLst>
                </p:cNvPr>
                <p:cNvSpPr txBox="1"/>
                <p:nvPr/>
              </p:nvSpPr>
              <p:spPr>
                <a:xfrm>
                  <a:off x="5300729" y="4944098"/>
                  <a:ext cx="255198" cy="246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1" b="1" dirty="0">
                      <a:solidFill>
                        <a:srgbClr val="80000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√</a:t>
                  </a:r>
                </a:p>
              </p:txBody>
            </p:sp>
          </p:grp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AB14BBCF-6373-E846-9DCC-FA885C2115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59050" y="4666669"/>
                <a:ext cx="4127256" cy="3148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4915800-DF61-214E-907D-F69ABE995BD3}"/>
                  </a:ext>
                </a:extLst>
              </p:cNvPr>
              <p:cNvSpPr/>
              <p:nvPr/>
            </p:nvSpPr>
            <p:spPr>
              <a:xfrm>
                <a:off x="2658587" y="4466185"/>
                <a:ext cx="256802" cy="2463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1" dirty="0">
                    <a:solidFill>
                      <a:srgbClr val="00B1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#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C02E7DA-195C-0143-BC52-4CA44FA351EF}"/>
                  </a:ext>
                </a:extLst>
              </p:cNvPr>
              <p:cNvSpPr txBox="1"/>
              <p:nvPr/>
            </p:nvSpPr>
            <p:spPr>
              <a:xfrm>
                <a:off x="2650647" y="4350759"/>
                <a:ext cx="279244" cy="2463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1" dirty="0">
                    <a:latin typeface="Arial" panose="020B0604020202020204" pitchFamily="34" charset="0"/>
                    <a:cs typeface="Arial" panose="020B0604020202020204" pitchFamily="34" charset="0"/>
                  </a:rPr>
                  <a:t>©</a:t>
                </a:r>
              </a:p>
            </p:txBody>
          </p:sp>
        </p:grp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CAF0860C-4658-7844-BBAB-48BBBAE90F1D}"/>
              </a:ext>
            </a:extLst>
          </p:cNvPr>
          <p:cNvSpPr/>
          <p:nvPr/>
        </p:nvSpPr>
        <p:spPr>
          <a:xfrm>
            <a:off x="187812" y="8316792"/>
            <a:ext cx="701977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1"/>
              </a:spcBef>
              <a:spcAft>
                <a:spcPts val="1200"/>
              </a:spcAft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Presentation 2.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Many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u3dr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u3ir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mutants have minimal changes in relative Ty1 gRNA levels and no detectable Ty1i RNA. (A) Northern blot of Ty1 gRNA (“Ty1”) and Ty1i RNA in two independently prepared polyA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RNA samples from the wild-type strain BY4741 (WT#1 and WT#2) compared to that polyA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RNA from 29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rtt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rhf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mutants and the negative control strain,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chk1∆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PYK1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RNA was detected as a loading control. The graph below indicates the relative level of Ty1 gRNA, which is the Ty1 gRNA/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PYK1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RNA ratio in each mutant compared to that in WT#1, for each sample analyzed. Orange lines on the graph show the value of WT#1 and WT#2 samples. (B). A second northern blot of 24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rtt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rhf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mutants analyzed as in panel A. WT#3 is an independently prepared polyA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RNA sample of wild-type strain BY4741. The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spt3∆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mutant is a control for the detection of Ty1i RNA. The graph below indicates the relative level of Ty1 gRNA in each sample, which is the Ty1 gRNA/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PYK1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RNA ratio in each mutant compared to that in WT#3. The orange line indicates the relative level of Ty1 gRNA in the WT#3 sample. The legend for both blots is shown in the box.</a:t>
            </a:r>
            <a:endParaRPr lang="en-US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556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3638</TotalTime>
  <Words>409</Words>
  <Application>Microsoft Macintosh PowerPoint</Application>
  <PresentationFormat>Custom</PresentationFormat>
  <Paragraphs>135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Curcio, Joan J (HEALTH)</dc:creator>
  <cp:lastModifiedBy>Curcio, Joan J (HEALTH)</cp:lastModifiedBy>
  <cp:revision>48</cp:revision>
  <cp:lastPrinted>2019-12-11T20:52:52Z</cp:lastPrinted>
  <dcterms:created xsi:type="dcterms:W3CDTF">2019-12-11T19:10:53Z</dcterms:created>
  <dcterms:modified xsi:type="dcterms:W3CDTF">2022-06-01T21:15:03Z</dcterms:modified>
</cp:coreProperties>
</file>