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2" r:id="rId3"/>
    <p:sldId id="260" r:id="rId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35" autoAdjust="0"/>
    <p:restoredTop sz="94660"/>
  </p:normalViewPr>
  <p:slideViewPr>
    <p:cSldViewPr snapToGrid="0">
      <p:cViewPr varScale="1">
        <p:scale>
          <a:sx n="132" d="100"/>
          <a:sy n="132" d="100"/>
        </p:scale>
        <p:origin x="936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image" Target="../media/image6.emf"/><Relationship Id="rId4" Type="http://schemas.openxmlformats.org/officeDocument/2006/relationships/image" Target="../media/image9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4BD34-001D-4836-99D4-EC706C5C75D3}" type="datetimeFigureOut">
              <a:rPr kumimoji="1" lang="ja-JP" altLang="en-US" smtClean="0"/>
              <a:t>2020/10/30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95A47-7A3F-4489-958A-E50F45EFE9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1710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4BD34-001D-4836-99D4-EC706C5C75D3}" type="datetimeFigureOut">
              <a:rPr kumimoji="1" lang="ja-JP" altLang="en-US" smtClean="0"/>
              <a:t>2020/10/30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95A47-7A3F-4489-958A-E50F45EFE9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8157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4BD34-001D-4836-99D4-EC706C5C75D3}" type="datetimeFigureOut">
              <a:rPr kumimoji="1" lang="ja-JP" altLang="en-US" smtClean="0"/>
              <a:t>2020/10/30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95A47-7A3F-4489-958A-E50F45EFE9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22029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4BD34-001D-4836-99D4-EC706C5C75D3}" type="datetimeFigureOut">
              <a:rPr kumimoji="1" lang="ja-JP" altLang="en-US" smtClean="0"/>
              <a:t>2020/10/30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95A47-7A3F-4489-958A-E50F45EFE9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049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4BD34-001D-4836-99D4-EC706C5C75D3}" type="datetimeFigureOut">
              <a:rPr kumimoji="1" lang="ja-JP" altLang="en-US" smtClean="0"/>
              <a:t>2020/10/30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95A47-7A3F-4489-958A-E50F45EFE9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1298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4BD34-001D-4836-99D4-EC706C5C75D3}" type="datetimeFigureOut">
              <a:rPr kumimoji="1" lang="ja-JP" altLang="en-US" smtClean="0"/>
              <a:t>2020/10/30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95A47-7A3F-4489-958A-E50F45EFE9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956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4BD34-001D-4836-99D4-EC706C5C75D3}" type="datetimeFigureOut">
              <a:rPr kumimoji="1" lang="ja-JP" altLang="en-US" smtClean="0"/>
              <a:t>2020/10/30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95A47-7A3F-4489-958A-E50F45EFE9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9770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4BD34-001D-4836-99D4-EC706C5C75D3}" type="datetimeFigureOut">
              <a:rPr kumimoji="1" lang="ja-JP" altLang="en-US" smtClean="0"/>
              <a:t>2020/10/30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95A47-7A3F-4489-958A-E50F45EFE9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98820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4BD34-001D-4836-99D4-EC706C5C75D3}" type="datetimeFigureOut">
              <a:rPr kumimoji="1" lang="ja-JP" altLang="en-US" smtClean="0"/>
              <a:t>2020/10/30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95A47-7A3F-4489-958A-E50F45EFE9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269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4BD34-001D-4836-99D4-EC706C5C75D3}" type="datetimeFigureOut">
              <a:rPr kumimoji="1" lang="ja-JP" altLang="en-US" smtClean="0"/>
              <a:t>2020/10/30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95A47-7A3F-4489-958A-E50F45EFE9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8188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4BD34-001D-4836-99D4-EC706C5C75D3}" type="datetimeFigureOut">
              <a:rPr kumimoji="1" lang="ja-JP" altLang="en-US" smtClean="0"/>
              <a:t>2020/10/30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95A47-7A3F-4489-958A-E50F45EFE9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3340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4BD34-001D-4836-99D4-EC706C5C75D3}" type="datetimeFigureOut">
              <a:rPr kumimoji="1" lang="ja-JP" altLang="en-US" smtClean="0"/>
              <a:t>2020/10/30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D95A47-7A3F-4489-958A-E50F45EFE9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2742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9.emf"/><Relationship Id="rId4" Type="http://schemas.openxmlformats.org/officeDocument/2006/relationships/image" Target="../media/image6.emf"/><Relationship Id="rId9" Type="http://schemas.openxmlformats.org/officeDocument/2006/relationships/oleObject" Target="../embeddings/oleObject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図 2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7741" y="1615557"/>
            <a:ext cx="2106617" cy="1957777"/>
          </a:xfrm>
          <a:prstGeom prst="rect">
            <a:avLst/>
          </a:prstGeom>
        </p:spPr>
      </p:pic>
      <p:pic>
        <p:nvPicPr>
          <p:cNvPr id="37" name="図 3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4570" y="1598419"/>
            <a:ext cx="2082403" cy="1885042"/>
          </a:xfrm>
          <a:prstGeom prst="rect">
            <a:avLst/>
          </a:prstGeom>
        </p:spPr>
      </p:pic>
      <p:pic>
        <p:nvPicPr>
          <p:cNvPr id="24" name="図 2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864" y="3598597"/>
            <a:ext cx="2142492" cy="2198873"/>
          </a:xfrm>
          <a:prstGeom prst="rect">
            <a:avLst/>
          </a:prstGeom>
        </p:spPr>
      </p:pic>
      <p:pic>
        <p:nvPicPr>
          <p:cNvPr id="25" name="図 2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6740" y="3748182"/>
            <a:ext cx="2205921" cy="2043824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2287439" y="987599"/>
            <a:ext cx="632247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350" b="1" dirty="0"/>
              <a:t>Comparison</a:t>
            </a:r>
            <a:r>
              <a:rPr lang="ja-JP" altLang="en-US" sz="1350" b="1" dirty="0"/>
              <a:t> </a:t>
            </a:r>
            <a:r>
              <a:rPr lang="en-US" altLang="ja-JP" sz="1350" b="1" dirty="0"/>
              <a:t>of</a:t>
            </a:r>
            <a:r>
              <a:rPr lang="ja-JP" altLang="en-US" sz="1350" b="1" dirty="0"/>
              <a:t> </a:t>
            </a:r>
            <a:r>
              <a:rPr lang="en-US" altLang="ja-JP" sz="1350" b="1" dirty="0"/>
              <a:t>the calculation of TLR in a representative sample</a:t>
            </a:r>
          </a:p>
          <a:p>
            <a:pPr algn="ctr"/>
            <a:r>
              <a:rPr lang="en-US" altLang="ja-JP" sz="1350" b="1" dirty="0"/>
              <a:t>(Peritoneal lavage of a patient with early gastric cancer)</a:t>
            </a:r>
            <a:endParaRPr lang="ja-JP" altLang="en-US" sz="1350" b="1" dirty="0"/>
          </a:p>
        </p:txBody>
      </p:sp>
      <p:sp>
        <p:nvSpPr>
          <p:cNvPr id="5" name="正方形/長方形 4"/>
          <p:cNvSpPr/>
          <p:nvPr/>
        </p:nvSpPr>
        <p:spPr>
          <a:xfrm>
            <a:off x="1612511" y="1560840"/>
            <a:ext cx="936424" cy="10943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330171" y="3469127"/>
            <a:ext cx="872355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900" b="1" dirty="0"/>
              <a:t>Mouse-IgG1</a:t>
            </a:r>
            <a:endParaRPr lang="ja-JP" altLang="en-US" sz="900" b="1" dirty="0"/>
          </a:p>
        </p:txBody>
      </p:sp>
      <p:sp>
        <p:nvSpPr>
          <p:cNvPr id="8" name="テキスト ボックス 7"/>
          <p:cNvSpPr txBox="1"/>
          <p:nvPr/>
        </p:nvSpPr>
        <p:spPr>
          <a:xfrm rot="16200000">
            <a:off x="2972709" y="2411843"/>
            <a:ext cx="872355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900" b="1" dirty="0"/>
              <a:t>Mouse-IgG1</a:t>
            </a:r>
            <a:endParaRPr lang="ja-JP" altLang="en-US" sz="900" b="1" dirty="0"/>
          </a:p>
        </p:txBody>
      </p:sp>
      <p:sp>
        <p:nvSpPr>
          <p:cNvPr id="9" name="テキスト ボックス 8"/>
          <p:cNvSpPr txBox="1"/>
          <p:nvPr/>
        </p:nvSpPr>
        <p:spPr>
          <a:xfrm rot="16200000">
            <a:off x="625684" y="2458908"/>
            <a:ext cx="766557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900" b="1" dirty="0"/>
              <a:t>Anti-CD45</a:t>
            </a:r>
            <a:endParaRPr lang="ja-JP" altLang="en-US" sz="900" b="1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724570" y="3499481"/>
            <a:ext cx="832279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900" b="1" dirty="0"/>
              <a:t>Anti-CD326</a:t>
            </a:r>
            <a:endParaRPr lang="ja-JP" altLang="en-US" sz="900" b="1" dirty="0"/>
          </a:p>
        </p:txBody>
      </p:sp>
      <p:sp>
        <p:nvSpPr>
          <p:cNvPr id="12" name="テキスト ボックス 11"/>
          <p:cNvSpPr txBox="1"/>
          <p:nvPr/>
        </p:nvSpPr>
        <p:spPr>
          <a:xfrm rot="16200000">
            <a:off x="623932" y="4593929"/>
            <a:ext cx="766557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900" b="1" dirty="0"/>
              <a:t>Anti-CD45</a:t>
            </a:r>
            <a:endParaRPr lang="ja-JP" altLang="en-US" sz="900" b="1" dirty="0"/>
          </a:p>
        </p:txBody>
      </p:sp>
      <p:sp>
        <p:nvSpPr>
          <p:cNvPr id="13" name="テキスト ボックス 12"/>
          <p:cNvSpPr txBox="1"/>
          <p:nvPr/>
        </p:nvSpPr>
        <p:spPr>
          <a:xfrm rot="16200000">
            <a:off x="2978065" y="4593928"/>
            <a:ext cx="872355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900" b="1" dirty="0"/>
              <a:t>Mouse-IgG1</a:t>
            </a:r>
            <a:endParaRPr lang="ja-JP" altLang="en-US" sz="900" b="1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892443" y="5785872"/>
            <a:ext cx="832279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900" b="1" dirty="0"/>
              <a:t>Anti-CD326</a:t>
            </a:r>
            <a:endParaRPr lang="ja-JP" altLang="en-US" sz="900" b="1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354705" y="5818352"/>
            <a:ext cx="872355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900" b="1" dirty="0"/>
              <a:t>Mouse-IgG1</a:t>
            </a:r>
            <a:endParaRPr lang="ja-JP" altLang="en-US" sz="900" b="1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97274" y="1414107"/>
            <a:ext cx="14462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/>
              <a:t>Previous</a:t>
            </a:r>
            <a:r>
              <a:rPr lang="ja-JP" altLang="en-US" sz="1200" b="1" dirty="0"/>
              <a:t> </a:t>
            </a:r>
            <a:r>
              <a:rPr lang="en-US" altLang="ja-JP" sz="1200" b="1" dirty="0"/>
              <a:t>method</a:t>
            </a:r>
            <a:endParaRPr lang="ja-JP" altLang="en-US" sz="1200" b="1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78787" y="3647827"/>
            <a:ext cx="11336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/>
              <a:t>New</a:t>
            </a:r>
            <a:r>
              <a:rPr lang="ja-JP" altLang="en-US" sz="1200" b="1" dirty="0"/>
              <a:t> </a:t>
            </a:r>
            <a:r>
              <a:rPr lang="en-US" altLang="ja-JP" sz="1200" b="1" dirty="0"/>
              <a:t>method</a:t>
            </a:r>
            <a:endParaRPr lang="ja-JP" altLang="en-US" sz="1200" b="1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6711627" y="2507191"/>
            <a:ext cx="2020105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900" dirty="0"/>
              <a:t>7-AAD(-) dots:13171</a:t>
            </a:r>
          </a:p>
          <a:p>
            <a:r>
              <a:rPr lang="en-US" altLang="ja-JP" sz="900" dirty="0"/>
              <a:t>IgG1-FITC(+) %=5/12109=0.083%</a:t>
            </a:r>
          </a:p>
          <a:p>
            <a:r>
              <a:rPr lang="en-US" altLang="ja-JP" sz="900" dirty="0"/>
              <a:t>IgG1-PE (+)%=18/12109=0.149%</a:t>
            </a: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6275254" y="4122116"/>
            <a:ext cx="179728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900" dirty="0"/>
              <a:t>DAPI(+)FVS780(-) dots:23727</a:t>
            </a:r>
          </a:p>
          <a:p>
            <a:r>
              <a:rPr lang="en-US" altLang="ja-JP" sz="900" dirty="0"/>
              <a:t>CD45(+) %=23393/23727</a:t>
            </a:r>
          </a:p>
          <a:p>
            <a:r>
              <a:rPr lang="en-US" altLang="ja-JP" sz="900" dirty="0"/>
              <a:t>CD326(+)%=2/23727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6156130" y="1859203"/>
            <a:ext cx="195758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900" dirty="0"/>
              <a:t>7-AAD(-) dots:13171</a:t>
            </a:r>
          </a:p>
          <a:p>
            <a:r>
              <a:rPr lang="en-US" altLang="ja-JP" sz="900" dirty="0"/>
              <a:t>CD45(+) %=8122/13171=61.67%</a:t>
            </a:r>
          </a:p>
          <a:p>
            <a:r>
              <a:rPr lang="en-US" altLang="ja-JP" sz="900" dirty="0"/>
              <a:t>CD326(+)%=2/13171=0.015%</a:t>
            </a: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6832353" y="4833388"/>
            <a:ext cx="1859805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900" dirty="0"/>
              <a:t>DAPI(+)FVS780(-) dots:31647</a:t>
            </a:r>
          </a:p>
          <a:p>
            <a:r>
              <a:rPr lang="en-US" altLang="ja-JP" sz="900" dirty="0"/>
              <a:t>CD45(+) %=14/31647=0.044%</a:t>
            </a:r>
          </a:p>
          <a:p>
            <a:r>
              <a:rPr lang="en-US" altLang="ja-JP" sz="900" dirty="0"/>
              <a:t>CD326(+)%=2/31647=0.0063%</a:t>
            </a: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2241957" y="3809245"/>
            <a:ext cx="748924" cy="334835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sz="788" b="1" dirty="0"/>
              <a:t>CD45(+) </a:t>
            </a:r>
          </a:p>
          <a:p>
            <a:pPr algn="ctr"/>
            <a:r>
              <a:rPr lang="en-US" altLang="ja-JP" sz="788" b="1" dirty="0"/>
              <a:t>Leukocytes</a:t>
            </a:r>
            <a:endParaRPr lang="ja-JP" altLang="en-US" sz="788" b="1" dirty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2526723" y="5231161"/>
            <a:ext cx="760144" cy="334835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sz="788" b="1" dirty="0"/>
              <a:t>CD326(+) </a:t>
            </a:r>
          </a:p>
          <a:p>
            <a:pPr algn="ctr"/>
            <a:r>
              <a:rPr lang="en-US" altLang="ja-JP" sz="788" b="1" dirty="0"/>
              <a:t>Tumor cells</a:t>
            </a:r>
            <a:endParaRPr lang="ja-JP" altLang="en-US" sz="788" b="1" dirty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2358322" y="1724992"/>
            <a:ext cx="748924" cy="334835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sz="788" b="1" dirty="0"/>
              <a:t>CD45(+) </a:t>
            </a:r>
          </a:p>
          <a:p>
            <a:pPr algn="ctr"/>
            <a:r>
              <a:rPr lang="en-US" altLang="ja-JP" sz="788" b="1" dirty="0"/>
              <a:t>Leukocytes</a:t>
            </a:r>
            <a:endParaRPr lang="ja-JP" altLang="en-US" sz="788" b="1" dirty="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2680538" y="3057879"/>
            <a:ext cx="760144" cy="334835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sz="788" b="1" dirty="0"/>
              <a:t>CD326(+) </a:t>
            </a:r>
          </a:p>
          <a:p>
            <a:pPr algn="ctr"/>
            <a:r>
              <a:rPr lang="en-US" altLang="ja-JP" sz="788" b="1" dirty="0"/>
              <a:t>Tumor cells</a:t>
            </a:r>
            <a:endParaRPr lang="ja-JP" altLang="en-US" sz="788" b="1" dirty="0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4851448" y="2989030"/>
            <a:ext cx="1071127" cy="334835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sz="788" b="1" dirty="0"/>
              <a:t>Non-specific </a:t>
            </a:r>
          </a:p>
          <a:p>
            <a:pPr algn="ctr"/>
            <a:r>
              <a:rPr lang="en-US" altLang="ja-JP" sz="788" b="1" dirty="0"/>
              <a:t>binding for CD326</a:t>
            </a:r>
            <a:endParaRPr lang="ja-JP" altLang="en-US" sz="788" b="1" dirty="0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4825069" y="1698871"/>
            <a:ext cx="1013419" cy="334835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sz="788" b="1" dirty="0"/>
              <a:t>Non-specific </a:t>
            </a:r>
          </a:p>
          <a:p>
            <a:pPr algn="ctr"/>
            <a:r>
              <a:rPr lang="en-US" altLang="ja-JP" sz="788" b="1" dirty="0"/>
              <a:t>binding for CD45</a:t>
            </a:r>
            <a:endParaRPr lang="ja-JP" altLang="en-US" sz="788" b="1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4784432" y="3858755"/>
            <a:ext cx="1013419" cy="334835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sz="788" b="1" dirty="0"/>
              <a:t>Non-specific </a:t>
            </a:r>
          </a:p>
          <a:p>
            <a:pPr algn="ctr"/>
            <a:r>
              <a:rPr lang="en-US" altLang="ja-JP" sz="788" b="1" dirty="0"/>
              <a:t>binding for CD45</a:t>
            </a:r>
            <a:endParaRPr lang="ja-JP" altLang="en-US" sz="788" b="1" dirty="0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4819947" y="5231161"/>
            <a:ext cx="1071127" cy="334835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sz="788" b="1" dirty="0"/>
              <a:t>Non-specific </a:t>
            </a:r>
          </a:p>
          <a:p>
            <a:pPr algn="ctr"/>
            <a:r>
              <a:rPr lang="en-US" altLang="ja-JP" sz="788" b="1" dirty="0"/>
              <a:t>binding for CD326</a:t>
            </a:r>
            <a:endParaRPr lang="ja-JP" altLang="en-US" sz="788" b="1" dirty="0"/>
          </a:p>
        </p:txBody>
      </p:sp>
      <p:sp>
        <p:nvSpPr>
          <p:cNvPr id="34" name="フリーフォーム 33"/>
          <p:cNvSpPr/>
          <p:nvPr/>
        </p:nvSpPr>
        <p:spPr>
          <a:xfrm>
            <a:off x="4340805" y="5273796"/>
            <a:ext cx="328499" cy="226354"/>
          </a:xfrm>
          <a:custGeom>
            <a:avLst/>
            <a:gdLst>
              <a:gd name="connsiteX0" fmla="*/ 304800 w 321733"/>
              <a:gd name="connsiteY0" fmla="*/ 2224 h 265816"/>
              <a:gd name="connsiteX1" fmla="*/ 228600 w 321733"/>
              <a:gd name="connsiteY1" fmla="*/ 10691 h 265816"/>
              <a:gd name="connsiteX2" fmla="*/ 194733 w 321733"/>
              <a:gd name="connsiteY2" fmla="*/ 19157 h 265816"/>
              <a:gd name="connsiteX3" fmla="*/ 67733 w 321733"/>
              <a:gd name="connsiteY3" fmla="*/ 27624 h 265816"/>
              <a:gd name="connsiteX4" fmla="*/ 42333 w 321733"/>
              <a:gd name="connsiteY4" fmla="*/ 44557 h 265816"/>
              <a:gd name="connsiteX5" fmla="*/ 33867 w 321733"/>
              <a:gd name="connsiteY5" fmla="*/ 69957 h 265816"/>
              <a:gd name="connsiteX6" fmla="*/ 25400 w 321733"/>
              <a:gd name="connsiteY6" fmla="*/ 129224 h 265816"/>
              <a:gd name="connsiteX7" fmla="*/ 8467 w 321733"/>
              <a:gd name="connsiteY7" fmla="*/ 154624 h 265816"/>
              <a:gd name="connsiteX8" fmla="*/ 0 w 321733"/>
              <a:gd name="connsiteY8" fmla="*/ 180024 h 265816"/>
              <a:gd name="connsiteX9" fmla="*/ 8467 w 321733"/>
              <a:gd name="connsiteY9" fmla="*/ 239291 h 265816"/>
              <a:gd name="connsiteX10" fmla="*/ 143933 w 321733"/>
              <a:gd name="connsiteY10" fmla="*/ 264691 h 265816"/>
              <a:gd name="connsiteX11" fmla="*/ 304800 w 321733"/>
              <a:gd name="connsiteY11" fmla="*/ 256224 h 265816"/>
              <a:gd name="connsiteX12" fmla="*/ 321733 w 321733"/>
              <a:gd name="connsiteY12" fmla="*/ 205424 h 265816"/>
              <a:gd name="connsiteX13" fmla="*/ 313267 w 321733"/>
              <a:gd name="connsiteY13" fmla="*/ 53024 h 265816"/>
              <a:gd name="connsiteX14" fmla="*/ 304800 w 321733"/>
              <a:gd name="connsiteY14" fmla="*/ 2224 h 265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21733" h="265816">
                <a:moveTo>
                  <a:pt x="304800" y="2224"/>
                </a:moveTo>
                <a:cubicBezTo>
                  <a:pt x="290689" y="-4831"/>
                  <a:pt x="253859" y="6805"/>
                  <a:pt x="228600" y="10691"/>
                </a:cubicBezTo>
                <a:cubicBezTo>
                  <a:pt x="217099" y="12460"/>
                  <a:pt x="206305" y="17939"/>
                  <a:pt x="194733" y="19157"/>
                </a:cubicBezTo>
                <a:cubicBezTo>
                  <a:pt x="152539" y="23598"/>
                  <a:pt x="110066" y="24802"/>
                  <a:pt x="67733" y="27624"/>
                </a:cubicBezTo>
                <a:cubicBezTo>
                  <a:pt x="59266" y="33268"/>
                  <a:pt x="48690" y="36611"/>
                  <a:pt x="42333" y="44557"/>
                </a:cubicBezTo>
                <a:cubicBezTo>
                  <a:pt x="36758" y="51526"/>
                  <a:pt x="35617" y="61206"/>
                  <a:pt x="33867" y="69957"/>
                </a:cubicBezTo>
                <a:cubicBezTo>
                  <a:pt x="29953" y="89526"/>
                  <a:pt x="31134" y="110109"/>
                  <a:pt x="25400" y="129224"/>
                </a:cubicBezTo>
                <a:cubicBezTo>
                  <a:pt x="22476" y="138970"/>
                  <a:pt x="13018" y="145523"/>
                  <a:pt x="8467" y="154624"/>
                </a:cubicBezTo>
                <a:cubicBezTo>
                  <a:pt x="4476" y="162606"/>
                  <a:pt x="2822" y="171557"/>
                  <a:pt x="0" y="180024"/>
                </a:cubicBezTo>
                <a:cubicBezTo>
                  <a:pt x="2822" y="199780"/>
                  <a:pt x="-3785" y="223539"/>
                  <a:pt x="8467" y="239291"/>
                </a:cubicBezTo>
                <a:cubicBezTo>
                  <a:pt x="23758" y="258951"/>
                  <a:pt x="140687" y="264366"/>
                  <a:pt x="143933" y="264691"/>
                </a:cubicBezTo>
                <a:cubicBezTo>
                  <a:pt x="197555" y="261869"/>
                  <a:pt x="253859" y="273204"/>
                  <a:pt x="304800" y="256224"/>
                </a:cubicBezTo>
                <a:cubicBezTo>
                  <a:pt x="321733" y="250580"/>
                  <a:pt x="321733" y="205424"/>
                  <a:pt x="321733" y="205424"/>
                </a:cubicBezTo>
                <a:cubicBezTo>
                  <a:pt x="318911" y="154624"/>
                  <a:pt x="320814" y="103339"/>
                  <a:pt x="313267" y="53024"/>
                </a:cubicBezTo>
                <a:cubicBezTo>
                  <a:pt x="312083" y="45130"/>
                  <a:pt x="318911" y="9279"/>
                  <a:pt x="304800" y="2224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35" name="角丸四角形 34"/>
          <p:cNvSpPr/>
          <p:nvPr/>
        </p:nvSpPr>
        <p:spPr>
          <a:xfrm>
            <a:off x="4251656" y="2092950"/>
            <a:ext cx="174080" cy="15575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38" name="正方形/長方形 37"/>
          <p:cNvSpPr/>
          <p:nvPr/>
        </p:nvSpPr>
        <p:spPr>
          <a:xfrm>
            <a:off x="4089993" y="1513735"/>
            <a:ext cx="936424" cy="10943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39" name="フリーフォーム 38"/>
          <p:cNvSpPr/>
          <p:nvPr/>
        </p:nvSpPr>
        <p:spPr>
          <a:xfrm>
            <a:off x="1846521" y="5230578"/>
            <a:ext cx="350216" cy="298648"/>
          </a:xfrm>
          <a:custGeom>
            <a:avLst/>
            <a:gdLst>
              <a:gd name="connsiteX0" fmla="*/ 304800 w 321733"/>
              <a:gd name="connsiteY0" fmla="*/ 2224 h 265816"/>
              <a:gd name="connsiteX1" fmla="*/ 228600 w 321733"/>
              <a:gd name="connsiteY1" fmla="*/ 10691 h 265816"/>
              <a:gd name="connsiteX2" fmla="*/ 194733 w 321733"/>
              <a:gd name="connsiteY2" fmla="*/ 19157 h 265816"/>
              <a:gd name="connsiteX3" fmla="*/ 67733 w 321733"/>
              <a:gd name="connsiteY3" fmla="*/ 27624 h 265816"/>
              <a:gd name="connsiteX4" fmla="*/ 42333 w 321733"/>
              <a:gd name="connsiteY4" fmla="*/ 44557 h 265816"/>
              <a:gd name="connsiteX5" fmla="*/ 33867 w 321733"/>
              <a:gd name="connsiteY5" fmla="*/ 69957 h 265816"/>
              <a:gd name="connsiteX6" fmla="*/ 25400 w 321733"/>
              <a:gd name="connsiteY6" fmla="*/ 129224 h 265816"/>
              <a:gd name="connsiteX7" fmla="*/ 8467 w 321733"/>
              <a:gd name="connsiteY7" fmla="*/ 154624 h 265816"/>
              <a:gd name="connsiteX8" fmla="*/ 0 w 321733"/>
              <a:gd name="connsiteY8" fmla="*/ 180024 h 265816"/>
              <a:gd name="connsiteX9" fmla="*/ 8467 w 321733"/>
              <a:gd name="connsiteY9" fmla="*/ 239291 h 265816"/>
              <a:gd name="connsiteX10" fmla="*/ 143933 w 321733"/>
              <a:gd name="connsiteY10" fmla="*/ 264691 h 265816"/>
              <a:gd name="connsiteX11" fmla="*/ 304800 w 321733"/>
              <a:gd name="connsiteY11" fmla="*/ 256224 h 265816"/>
              <a:gd name="connsiteX12" fmla="*/ 321733 w 321733"/>
              <a:gd name="connsiteY12" fmla="*/ 205424 h 265816"/>
              <a:gd name="connsiteX13" fmla="*/ 313267 w 321733"/>
              <a:gd name="connsiteY13" fmla="*/ 53024 h 265816"/>
              <a:gd name="connsiteX14" fmla="*/ 304800 w 321733"/>
              <a:gd name="connsiteY14" fmla="*/ 2224 h 265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21733" h="265816">
                <a:moveTo>
                  <a:pt x="304800" y="2224"/>
                </a:moveTo>
                <a:cubicBezTo>
                  <a:pt x="290689" y="-4831"/>
                  <a:pt x="253859" y="6805"/>
                  <a:pt x="228600" y="10691"/>
                </a:cubicBezTo>
                <a:cubicBezTo>
                  <a:pt x="217099" y="12460"/>
                  <a:pt x="206305" y="17939"/>
                  <a:pt x="194733" y="19157"/>
                </a:cubicBezTo>
                <a:cubicBezTo>
                  <a:pt x="152539" y="23598"/>
                  <a:pt x="110066" y="24802"/>
                  <a:pt x="67733" y="27624"/>
                </a:cubicBezTo>
                <a:cubicBezTo>
                  <a:pt x="59266" y="33268"/>
                  <a:pt x="48690" y="36611"/>
                  <a:pt x="42333" y="44557"/>
                </a:cubicBezTo>
                <a:cubicBezTo>
                  <a:pt x="36758" y="51526"/>
                  <a:pt x="35617" y="61206"/>
                  <a:pt x="33867" y="69957"/>
                </a:cubicBezTo>
                <a:cubicBezTo>
                  <a:pt x="29953" y="89526"/>
                  <a:pt x="31134" y="110109"/>
                  <a:pt x="25400" y="129224"/>
                </a:cubicBezTo>
                <a:cubicBezTo>
                  <a:pt x="22476" y="138970"/>
                  <a:pt x="13018" y="145523"/>
                  <a:pt x="8467" y="154624"/>
                </a:cubicBezTo>
                <a:cubicBezTo>
                  <a:pt x="4476" y="162606"/>
                  <a:pt x="2822" y="171557"/>
                  <a:pt x="0" y="180024"/>
                </a:cubicBezTo>
                <a:cubicBezTo>
                  <a:pt x="2822" y="199780"/>
                  <a:pt x="-3785" y="223539"/>
                  <a:pt x="8467" y="239291"/>
                </a:cubicBezTo>
                <a:cubicBezTo>
                  <a:pt x="23758" y="258951"/>
                  <a:pt x="140687" y="264366"/>
                  <a:pt x="143933" y="264691"/>
                </a:cubicBezTo>
                <a:cubicBezTo>
                  <a:pt x="197555" y="261869"/>
                  <a:pt x="253859" y="273204"/>
                  <a:pt x="304800" y="256224"/>
                </a:cubicBezTo>
                <a:cubicBezTo>
                  <a:pt x="321733" y="250580"/>
                  <a:pt x="321733" y="205424"/>
                  <a:pt x="321733" y="205424"/>
                </a:cubicBezTo>
                <a:cubicBezTo>
                  <a:pt x="318911" y="154624"/>
                  <a:pt x="320814" y="103339"/>
                  <a:pt x="313267" y="53024"/>
                </a:cubicBezTo>
                <a:cubicBezTo>
                  <a:pt x="312083" y="45130"/>
                  <a:pt x="318911" y="9279"/>
                  <a:pt x="304800" y="2224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6145031" y="1671011"/>
            <a:ext cx="140936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900" b="1" dirty="0"/>
              <a:t>CD45, CD326 staining</a:t>
            </a:r>
            <a:endParaRPr lang="ja-JP" altLang="en-US" sz="900" b="1" dirty="0"/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6727948" y="2349970"/>
            <a:ext cx="159530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900" b="1" dirty="0"/>
              <a:t>Negative control staining</a:t>
            </a:r>
            <a:endParaRPr lang="ja-JP" altLang="en-US" sz="900" b="1" dirty="0"/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6272082" y="3936512"/>
            <a:ext cx="140936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900" b="1" dirty="0"/>
              <a:t>CD45, CD326 staining</a:t>
            </a:r>
            <a:endParaRPr lang="ja-JP" altLang="en-US" sz="900" b="1" dirty="0"/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6820919" y="4625638"/>
            <a:ext cx="159530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900" b="1" dirty="0"/>
              <a:t>Negative control staining</a:t>
            </a:r>
            <a:endParaRPr lang="ja-JP" altLang="en-US" sz="900" b="1" dirty="0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6156130" y="3068071"/>
            <a:ext cx="182453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50" b="1" dirty="0"/>
              <a:t>TLR=2/8122x100= 0.25%</a:t>
            </a:r>
            <a:endParaRPr lang="ja-JP" altLang="en-US" sz="1050" b="1" dirty="0"/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6272952" y="5381429"/>
            <a:ext cx="205537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50" b="1" dirty="0"/>
              <a:t>TLR= 2/23393x100=0.0085%</a:t>
            </a:r>
            <a:endParaRPr lang="ja-JP" altLang="en-US" sz="1050" b="1" dirty="0"/>
          </a:p>
        </p:txBody>
      </p:sp>
      <p:grpSp>
        <p:nvGrpSpPr>
          <p:cNvPr id="51" name="グループ化 50"/>
          <p:cNvGrpSpPr/>
          <p:nvPr/>
        </p:nvGrpSpPr>
        <p:grpSpPr>
          <a:xfrm>
            <a:off x="6245423" y="3071569"/>
            <a:ext cx="2892175" cy="577081"/>
            <a:chOff x="8356260" y="3072676"/>
            <a:chExt cx="3856233" cy="769441"/>
          </a:xfrm>
        </p:grpSpPr>
        <p:sp>
          <p:nvSpPr>
            <p:cNvPr id="44" name="テキスト ボックス 43"/>
            <p:cNvSpPr txBox="1"/>
            <p:nvPr/>
          </p:nvSpPr>
          <p:spPr>
            <a:xfrm>
              <a:off x="9593698" y="3072676"/>
              <a:ext cx="1756095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050" b="1" dirty="0"/>
                <a:t>                          </a:t>
              </a:r>
              <a:r>
                <a:rPr lang="ja-JP" altLang="en-US" sz="1050" b="1" dirty="0" smtClean="0"/>
                <a:t>　</a:t>
              </a:r>
              <a:r>
                <a:rPr lang="en-US" altLang="ja-JP" sz="1050" b="1" dirty="0" smtClean="0"/>
                <a:t>0.015-0.149                     </a:t>
              </a:r>
              <a:r>
                <a:rPr lang="en-US" altLang="ja-JP" sz="1050" b="1" dirty="0"/>
                <a:t>61.67-0.083                      </a:t>
              </a:r>
            </a:p>
          </p:txBody>
        </p:sp>
        <p:sp>
          <p:nvSpPr>
            <p:cNvPr id="48" name="テキスト ボックス 47"/>
            <p:cNvSpPr txBox="1"/>
            <p:nvPr/>
          </p:nvSpPr>
          <p:spPr>
            <a:xfrm>
              <a:off x="8356260" y="3393851"/>
              <a:ext cx="3856233" cy="338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050" b="1" dirty="0"/>
                <a:t>Modified TLR=        </a:t>
              </a:r>
              <a:r>
                <a:rPr lang="ja-JP" altLang="en-US" sz="1050" b="1" dirty="0" smtClean="0"/>
                <a:t>　　　</a:t>
              </a:r>
              <a:r>
                <a:rPr lang="en-US" altLang="ja-JP" sz="1050" b="1" dirty="0" smtClean="0"/>
                <a:t>        </a:t>
              </a:r>
              <a:r>
                <a:rPr lang="en-US" altLang="ja-JP" sz="1050" b="1" dirty="0"/>
                <a:t>x100 =- 0.22%      </a:t>
              </a:r>
            </a:p>
          </p:txBody>
        </p:sp>
        <p:cxnSp>
          <p:nvCxnSpPr>
            <p:cNvPr id="50" name="直線コネクタ 49"/>
            <p:cNvCxnSpPr/>
            <p:nvPr/>
          </p:nvCxnSpPr>
          <p:spPr>
            <a:xfrm>
              <a:off x="9641954" y="3569194"/>
              <a:ext cx="1041841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テキスト ボックス 1"/>
          <p:cNvSpPr txBox="1"/>
          <p:nvPr/>
        </p:nvSpPr>
        <p:spPr>
          <a:xfrm>
            <a:off x="357521" y="390698"/>
            <a:ext cx="22929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/>
              <a:t>Supplementary data 1</a:t>
            </a:r>
            <a:endParaRPr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1154450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グループ化 34"/>
          <p:cNvGrpSpPr/>
          <p:nvPr/>
        </p:nvGrpSpPr>
        <p:grpSpPr>
          <a:xfrm>
            <a:off x="490074" y="1075095"/>
            <a:ext cx="8031513" cy="2382931"/>
            <a:chOff x="274193" y="1066766"/>
            <a:chExt cx="11514686" cy="3524031"/>
          </a:xfrm>
        </p:grpSpPr>
        <p:pic>
          <p:nvPicPr>
            <p:cNvPr id="4" name="図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9023" y="1838632"/>
              <a:ext cx="10989856" cy="2273474"/>
            </a:xfrm>
            <a:prstGeom prst="rect">
              <a:avLst/>
            </a:prstGeom>
          </p:spPr>
        </p:pic>
        <p:cxnSp>
          <p:nvCxnSpPr>
            <p:cNvPr id="5" name="直線矢印コネクタ 4"/>
            <p:cNvCxnSpPr/>
            <p:nvPr/>
          </p:nvCxnSpPr>
          <p:spPr>
            <a:xfrm flipH="1" flipV="1">
              <a:off x="513528" y="1750848"/>
              <a:ext cx="5276" cy="2624507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線矢印コネクタ 5"/>
            <p:cNvCxnSpPr/>
            <p:nvPr/>
          </p:nvCxnSpPr>
          <p:spPr>
            <a:xfrm>
              <a:off x="518804" y="4375354"/>
              <a:ext cx="11171751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テキスト ボックス 6"/>
            <p:cNvSpPr txBox="1"/>
            <p:nvPr/>
          </p:nvSpPr>
          <p:spPr>
            <a:xfrm>
              <a:off x="5673213" y="4190688"/>
              <a:ext cx="987877" cy="40010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altLang="ja-JP" sz="1350" b="1" dirty="0"/>
                <a:t>CD326</a:t>
              </a:r>
              <a:endParaRPr lang="ja-JP" altLang="en-US" sz="1350" b="1" dirty="0"/>
            </a:p>
          </p:txBody>
        </p:sp>
        <p:sp>
          <p:nvSpPr>
            <p:cNvPr id="8" name="テキスト ボックス 7"/>
            <p:cNvSpPr txBox="1"/>
            <p:nvPr/>
          </p:nvSpPr>
          <p:spPr>
            <a:xfrm rot="16200000">
              <a:off x="46566" y="2863046"/>
              <a:ext cx="855363" cy="40010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altLang="ja-JP" sz="1350" b="1" dirty="0"/>
                <a:t>CD45</a:t>
              </a:r>
              <a:endParaRPr lang="ja-JP" altLang="en-US" sz="1350" b="1" dirty="0"/>
            </a:p>
          </p:txBody>
        </p:sp>
        <p:sp>
          <p:nvSpPr>
            <p:cNvPr id="9" name="テキスト ボックス 8"/>
            <p:cNvSpPr txBox="1"/>
            <p:nvPr/>
          </p:nvSpPr>
          <p:spPr>
            <a:xfrm>
              <a:off x="811686" y="1838633"/>
              <a:ext cx="998565" cy="44644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788" b="1" dirty="0"/>
                <a:t>CD45(+) </a:t>
              </a:r>
            </a:p>
            <a:p>
              <a:pPr algn="ctr"/>
              <a:r>
                <a:rPr lang="en-US" altLang="ja-JP" sz="788" b="1" dirty="0"/>
                <a:t>Leukocytes</a:t>
              </a:r>
              <a:endParaRPr lang="ja-JP" altLang="en-US" sz="788" b="1" dirty="0"/>
            </a:p>
          </p:txBody>
        </p:sp>
        <p:sp>
          <p:nvSpPr>
            <p:cNvPr id="10" name="テキスト ボックス 9"/>
            <p:cNvSpPr txBox="1"/>
            <p:nvPr/>
          </p:nvSpPr>
          <p:spPr>
            <a:xfrm>
              <a:off x="824566" y="3573674"/>
              <a:ext cx="1167415" cy="44644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788" b="1" dirty="0"/>
                <a:t>    CD326(+)   </a:t>
              </a:r>
            </a:p>
            <a:p>
              <a:pPr algn="ctr"/>
              <a:r>
                <a:rPr lang="en-US" altLang="ja-JP" sz="788" b="1" dirty="0"/>
                <a:t>  Tumor cells  </a:t>
              </a:r>
              <a:endParaRPr lang="ja-JP" altLang="en-US" sz="788" b="1" dirty="0"/>
            </a:p>
          </p:txBody>
        </p:sp>
        <p:sp>
          <p:nvSpPr>
            <p:cNvPr id="11" name="テキスト ボックス 10"/>
            <p:cNvSpPr txBox="1"/>
            <p:nvPr/>
          </p:nvSpPr>
          <p:spPr>
            <a:xfrm>
              <a:off x="2972914" y="3594155"/>
              <a:ext cx="1167415" cy="44644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788" b="1" dirty="0"/>
                <a:t>    CD326(+)   </a:t>
              </a:r>
            </a:p>
            <a:p>
              <a:pPr algn="ctr"/>
              <a:r>
                <a:rPr lang="en-US" altLang="ja-JP" sz="788" b="1" dirty="0"/>
                <a:t>  Tumor cells  </a:t>
              </a:r>
              <a:endParaRPr lang="ja-JP" altLang="en-US" sz="788" b="1" dirty="0"/>
            </a:p>
          </p:txBody>
        </p:sp>
        <p:sp>
          <p:nvSpPr>
            <p:cNvPr id="12" name="テキスト ボックス 11"/>
            <p:cNvSpPr txBox="1"/>
            <p:nvPr/>
          </p:nvSpPr>
          <p:spPr>
            <a:xfrm>
              <a:off x="5154957" y="3594155"/>
              <a:ext cx="1167415" cy="44644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788" b="1" dirty="0"/>
                <a:t>    CD326(+)   </a:t>
              </a:r>
            </a:p>
            <a:p>
              <a:pPr algn="ctr"/>
              <a:r>
                <a:rPr lang="en-US" altLang="ja-JP" sz="788" b="1" dirty="0"/>
                <a:t>  Tumor cells  </a:t>
              </a:r>
              <a:endParaRPr lang="ja-JP" altLang="en-US" sz="788" b="1" dirty="0"/>
            </a:p>
          </p:txBody>
        </p:sp>
        <p:sp>
          <p:nvSpPr>
            <p:cNvPr id="13" name="テキスト ボックス 12"/>
            <p:cNvSpPr txBox="1"/>
            <p:nvPr/>
          </p:nvSpPr>
          <p:spPr>
            <a:xfrm>
              <a:off x="7336998" y="3564696"/>
              <a:ext cx="1167415" cy="44644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788" b="1" dirty="0"/>
                <a:t>    CD326(+)   </a:t>
              </a:r>
            </a:p>
            <a:p>
              <a:pPr algn="ctr"/>
              <a:r>
                <a:rPr lang="en-US" altLang="ja-JP" sz="788" b="1" dirty="0"/>
                <a:t>  Tumor cells  </a:t>
              </a:r>
              <a:endParaRPr lang="ja-JP" altLang="en-US" sz="788" b="1" dirty="0"/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9519040" y="3581192"/>
              <a:ext cx="1167415" cy="44644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788" b="1" dirty="0"/>
                <a:t>    CD326(+)   </a:t>
              </a:r>
            </a:p>
            <a:p>
              <a:pPr algn="ctr"/>
              <a:r>
                <a:rPr lang="en-US" altLang="ja-JP" sz="788" b="1" dirty="0"/>
                <a:t>  Tumor cells  </a:t>
              </a:r>
              <a:endParaRPr lang="ja-JP" altLang="en-US" sz="788" b="1" dirty="0"/>
            </a:p>
          </p:txBody>
        </p:sp>
        <p:sp>
          <p:nvSpPr>
            <p:cNvPr id="15" name="テキスト ボックス 14"/>
            <p:cNvSpPr txBox="1"/>
            <p:nvPr/>
          </p:nvSpPr>
          <p:spPr>
            <a:xfrm>
              <a:off x="3000218" y="1828801"/>
              <a:ext cx="998565" cy="44644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788" b="1" dirty="0"/>
                <a:t>CD45(+) </a:t>
              </a:r>
            </a:p>
            <a:p>
              <a:pPr algn="ctr"/>
              <a:r>
                <a:rPr lang="en-US" altLang="ja-JP" sz="788" b="1" dirty="0"/>
                <a:t>Leukocytes</a:t>
              </a:r>
              <a:endParaRPr lang="ja-JP" altLang="en-US" sz="788" b="1" dirty="0"/>
            </a:p>
          </p:txBody>
        </p:sp>
        <p:sp>
          <p:nvSpPr>
            <p:cNvPr id="16" name="テキスト ボックス 15"/>
            <p:cNvSpPr txBox="1"/>
            <p:nvPr/>
          </p:nvSpPr>
          <p:spPr>
            <a:xfrm>
              <a:off x="5188750" y="1819042"/>
              <a:ext cx="998565" cy="44644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788" b="1" dirty="0"/>
                <a:t>CD45(+) </a:t>
              </a:r>
            </a:p>
            <a:p>
              <a:pPr algn="ctr"/>
              <a:r>
                <a:rPr lang="en-US" altLang="ja-JP" sz="788" b="1" dirty="0"/>
                <a:t>Leukocytes</a:t>
              </a:r>
              <a:endParaRPr lang="ja-JP" altLang="en-US" sz="788" b="1" dirty="0"/>
            </a:p>
          </p:txBody>
        </p:sp>
        <p:sp>
          <p:nvSpPr>
            <p:cNvPr id="17" name="テキスト ボックス 16"/>
            <p:cNvSpPr txBox="1"/>
            <p:nvPr/>
          </p:nvSpPr>
          <p:spPr>
            <a:xfrm>
              <a:off x="7355071" y="1814050"/>
              <a:ext cx="998565" cy="44644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788" b="1" dirty="0"/>
                <a:t>CD45(+) </a:t>
              </a:r>
            </a:p>
            <a:p>
              <a:pPr algn="ctr"/>
              <a:r>
                <a:rPr lang="en-US" altLang="ja-JP" sz="788" b="1" dirty="0"/>
                <a:t>Leukocytes</a:t>
              </a:r>
              <a:endParaRPr lang="ja-JP" altLang="en-US" sz="788" b="1" dirty="0"/>
            </a:p>
          </p:txBody>
        </p:sp>
        <p:sp>
          <p:nvSpPr>
            <p:cNvPr id="18" name="テキスト ボックス 17"/>
            <p:cNvSpPr txBox="1"/>
            <p:nvPr/>
          </p:nvSpPr>
          <p:spPr>
            <a:xfrm>
              <a:off x="9547675" y="1784561"/>
              <a:ext cx="998565" cy="44644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788" b="1" dirty="0"/>
                <a:t>CD45(+) </a:t>
              </a:r>
            </a:p>
            <a:p>
              <a:pPr algn="ctr"/>
              <a:r>
                <a:rPr lang="en-US" altLang="ja-JP" sz="788" b="1" dirty="0"/>
                <a:t>Leukocytes</a:t>
              </a:r>
              <a:endParaRPr lang="ja-JP" altLang="en-US" sz="788" b="1" dirty="0"/>
            </a:p>
          </p:txBody>
        </p:sp>
        <p:sp>
          <p:nvSpPr>
            <p:cNvPr id="19" name="正方形/長方形 18"/>
            <p:cNvSpPr/>
            <p:nvPr/>
          </p:nvSpPr>
          <p:spPr>
            <a:xfrm>
              <a:off x="10766323" y="2046381"/>
              <a:ext cx="422787" cy="38258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  <p:sp>
          <p:nvSpPr>
            <p:cNvPr id="21" name="テキスト ボックス 20"/>
            <p:cNvSpPr txBox="1"/>
            <p:nvPr/>
          </p:nvSpPr>
          <p:spPr>
            <a:xfrm>
              <a:off x="1584370" y="1081799"/>
              <a:ext cx="8972659" cy="4437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350" b="1" dirty="0" smtClean="0"/>
                <a:t>10</a:t>
              </a:r>
              <a:r>
                <a:rPr lang="en-US" altLang="ja-JP" sz="1350" b="1" baseline="30000" dirty="0" smtClean="0"/>
                <a:t>4</a:t>
              </a:r>
              <a:r>
                <a:rPr lang="en-US" altLang="ja-JP" sz="1350" b="1" dirty="0" smtClean="0"/>
                <a:t>	</a:t>
              </a:r>
              <a:r>
                <a:rPr lang="en-US" altLang="ja-JP" sz="1350" b="1" dirty="0"/>
                <a:t> </a:t>
              </a:r>
              <a:r>
                <a:rPr lang="en-US" altLang="ja-JP" sz="1350" b="1" dirty="0" smtClean="0"/>
                <a:t>             </a:t>
              </a:r>
              <a:r>
                <a:rPr lang="en-US" altLang="ja-JP" sz="1350" b="1" dirty="0"/>
                <a:t>10</a:t>
              </a:r>
              <a:r>
                <a:rPr lang="en-US" altLang="ja-JP" sz="1350" b="1" baseline="30000" dirty="0"/>
                <a:t>3</a:t>
              </a:r>
              <a:r>
                <a:rPr lang="en-US" altLang="ja-JP" sz="1350" b="1" dirty="0"/>
                <a:t>		      </a:t>
              </a:r>
              <a:r>
                <a:rPr lang="en-US" altLang="ja-JP" sz="1350" b="1" dirty="0" smtClean="0"/>
                <a:t>     10</a:t>
              </a:r>
              <a:r>
                <a:rPr lang="en-US" altLang="ja-JP" sz="1350" b="1" baseline="30000" dirty="0" smtClean="0"/>
                <a:t>2</a:t>
              </a:r>
              <a:r>
                <a:rPr lang="en-US" altLang="ja-JP" sz="1350" b="1" dirty="0"/>
                <a:t>	  </a:t>
              </a:r>
              <a:r>
                <a:rPr lang="en-US" altLang="ja-JP" sz="1350" b="1" dirty="0" smtClean="0"/>
                <a:t>                    </a:t>
              </a:r>
              <a:r>
                <a:rPr lang="en-US" altLang="ja-JP" sz="1350" b="1" dirty="0"/>
                <a:t>10                              </a:t>
              </a:r>
              <a:r>
                <a:rPr lang="en-US" altLang="ja-JP" sz="1350" b="1" dirty="0" smtClean="0"/>
                <a:t>   </a:t>
              </a:r>
              <a:r>
                <a:rPr lang="en-US" altLang="ja-JP" sz="1350" b="1" dirty="0"/>
                <a:t>0</a:t>
              </a:r>
            </a:p>
          </p:txBody>
        </p:sp>
        <p:sp>
          <p:nvSpPr>
            <p:cNvPr id="22" name="テキスト ボックス 21"/>
            <p:cNvSpPr txBox="1"/>
            <p:nvPr/>
          </p:nvSpPr>
          <p:spPr>
            <a:xfrm>
              <a:off x="323769" y="1066766"/>
              <a:ext cx="960092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350" b="1" dirty="0"/>
                <a:t>Added </a:t>
              </a:r>
              <a:endParaRPr lang="en-US" altLang="ja-JP" sz="1350" b="1" dirty="0" smtClean="0"/>
            </a:p>
            <a:p>
              <a:r>
                <a:rPr lang="en-US" altLang="ja-JP" sz="1350" b="1" dirty="0" smtClean="0"/>
                <a:t>MKN45</a:t>
              </a:r>
              <a:endParaRPr lang="ja-JP" altLang="en-US" sz="1350" b="1" dirty="0"/>
            </a:p>
          </p:txBody>
        </p:sp>
        <p:sp>
          <p:nvSpPr>
            <p:cNvPr id="24" name="正方形/長方形 23"/>
            <p:cNvSpPr/>
            <p:nvPr/>
          </p:nvSpPr>
          <p:spPr>
            <a:xfrm>
              <a:off x="1822914" y="1967299"/>
              <a:ext cx="684376" cy="3077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900" b="1" dirty="0">
                  <a:solidFill>
                    <a:srgbClr val="FF0000"/>
                  </a:solidFill>
                </a:rPr>
                <a:t>89246</a:t>
              </a:r>
              <a:endParaRPr lang="ja-JP" altLang="en-US" sz="900" b="1" dirty="0">
                <a:solidFill>
                  <a:srgbClr val="FF0000"/>
                </a:solidFill>
              </a:endParaRPr>
            </a:p>
          </p:txBody>
        </p:sp>
        <p:sp>
          <p:nvSpPr>
            <p:cNvPr id="25" name="正方形/長方形 24"/>
            <p:cNvSpPr/>
            <p:nvPr/>
          </p:nvSpPr>
          <p:spPr>
            <a:xfrm>
              <a:off x="3968160" y="1961882"/>
              <a:ext cx="684376" cy="3077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900" b="1" dirty="0">
                  <a:solidFill>
                    <a:srgbClr val="FF0000"/>
                  </a:solidFill>
                </a:rPr>
                <a:t>85763</a:t>
              </a:r>
              <a:endParaRPr lang="ja-JP" altLang="en-US" sz="900" b="1" dirty="0">
                <a:solidFill>
                  <a:srgbClr val="FF0000"/>
                </a:solidFill>
              </a:endParaRPr>
            </a:p>
          </p:txBody>
        </p:sp>
        <p:sp>
          <p:nvSpPr>
            <p:cNvPr id="26" name="正方形/長方形 25"/>
            <p:cNvSpPr/>
            <p:nvPr/>
          </p:nvSpPr>
          <p:spPr>
            <a:xfrm>
              <a:off x="6215165" y="1923059"/>
              <a:ext cx="684376" cy="3077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900" b="1" dirty="0">
                  <a:solidFill>
                    <a:srgbClr val="FF0000"/>
                  </a:solidFill>
                </a:rPr>
                <a:t>87068</a:t>
              </a:r>
              <a:endParaRPr lang="ja-JP" altLang="en-US" sz="900" b="1" dirty="0">
                <a:solidFill>
                  <a:srgbClr val="FF0000"/>
                </a:solidFill>
              </a:endParaRPr>
            </a:p>
          </p:txBody>
        </p:sp>
        <p:sp>
          <p:nvSpPr>
            <p:cNvPr id="27" name="正方形/長方形 26"/>
            <p:cNvSpPr/>
            <p:nvPr/>
          </p:nvSpPr>
          <p:spPr>
            <a:xfrm>
              <a:off x="8355983" y="1934549"/>
              <a:ext cx="684376" cy="3077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900" b="1" dirty="0">
                  <a:solidFill>
                    <a:srgbClr val="FF0000"/>
                  </a:solidFill>
                </a:rPr>
                <a:t>86796</a:t>
              </a:r>
              <a:endParaRPr lang="ja-JP" altLang="en-US" sz="900" b="1" dirty="0">
                <a:solidFill>
                  <a:srgbClr val="FF0000"/>
                </a:solidFill>
              </a:endParaRPr>
            </a:p>
          </p:txBody>
        </p:sp>
        <p:sp>
          <p:nvSpPr>
            <p:cNvPr id="28" name="正方形/長方形 27"/>
            <p:cNvSpPr/>
            <p:nvPr/>
          </p:nvSpPr>
          <p:spPr>
            <a:xfrm>
              <a:off x="10544515" y="1902966"/>
              <a:ext cx="684376" cy="3077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900" b="1" dirty="0">
                  <a:solidFill>
                    <a:srgbClr val="FF0000"/>
                  </a:solidFill>
                </a:rPr>
                <a:t>90910</a:t>
              </a:r>
              <a:endParaRPr lang="ja-JP" altLang="en-US" sz="900" b="1" dirty="0">
                <a:solidFill>
                  <a:srgbClr val="FF0000"/>
                </a:solidFill>
              </a:endParaRPr>
            </a:p>
          </p:txBody>
        </p:sp>
        <p:sp>
          <p:nvSpPr>
            <p:cNvPr id="29" name="正方形/長方形 28"/>
            <p:cNvSpPr/>
            <p:nvPr/>
          </p:nvSpPr>
          <p:spPr>
            <a:xfrm>
              <a:off x="1952169" y="3712174"/>
              <a:ext cx="684376" cy="3077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900" b="1" dirty="0">
                  <a:solidFill>
                    <a:srgbClr val="FF0000"/>
                  </a:solidFill>
                </a:rPr>
                <a:t>12165</a:t>
              </a:r>
              <a:endParaRPr lang="ja-JP" altLang="en-US" sz="900" b="1" dirty="0">
                <a:solidFill>
                  <a:srgbClr val="FF0000"/>
                </a:solidFill>
              </a:endParaRPr>
            </a:p>
          </p:txBody>
        </p:sp>
        <p:sp>
          <p:nvSpPr>
            <p:cNvPr id="30" name="正方形/長方形 29"/>
            <p:cNvSpPr/>
            <p:nvPr/>
          </p:nvSpPr>
          <p:spPr>
            <a:xfrm>
              <a:off x="4177176" y="3732654"/>
              <a:ext cx="596744" cy="3077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900" b="1" dirty="0">
                  <a:solidFill>
                    <a:srgbClr val="FF0000"/>
                  </a:solidFill>
                </a:rPr>
                <a:t>1109</a:t>
              </a:r>
              <a:endParaRPr lang="ja-JP" altLang="en-US" sz="900" b="1" dirty="0">
                <a:solidFill>
                  <a:srgbClr val="FF0000"/>
                </a:solidFill>
              </a:endParaRPr>
            </a:p>
          </p:txBody>
        </p:sp>
        <p:sp>
          <p:nvSpPr>
            <p:cNvPr id="31" name="正方形/長方形 30"/>
            <p:cNvSpPr/>
            <p:nvPr/>
          </p:nvSpPr>
          <p:spPr>
            <a:xfrm>
              <a:off x="6360778" y="3689642"/>
              <a:ext cx="509115" cy="3077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900" b="1" dirty="0">
                  <a:solidFill>
                    <a:srgbClr val="FF0000"/>
                  </a:solidFill>
                </a:rPr>
                <a:t>136</a:t>
              </a:r>
              <a:endParaRPr lang="ja-JP" altLang="en-US" sz="900" b="1" dirty="0">
                <a:solidFill>
                  <a:srgbClr val="FF0000"/>
                </a:solidFill>
              </a:endParaRPr>
            </a:p>
          </p:txBody>
        </p:sp>
        <p:sp>
          <p:nvSpPr>
            <p:cNvPr id="32" name="正方形/長方形 31"/>
            <p:cNvSpPr/>
            <p:nvPr/>
          </p:nvSpPr>
          <p:spPr>
            <a:xfrm>
              <a:off x="8541259" y="3712174"/>
              <a:ext cx="421483" cy="3077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900" b="1" dirty="0">
                  <a:solidFill>
                    <a:srgbClr val="FF0000"/>
                  </a:solidFill>
                </a:rPr>
                <a:t>13</a:t>
              </a:r>
              <a:endParaRPr lang="ja-JP" altLang="en-US" sz="900" b="1" dirty="0">
                <a:solidFill>
                  <a:srgbClr val="FF0000"/>
                </a:solidFill>
              </a:endParaRPr>
            </a:p>
          </p:txBody>
        </p:sp>
        <p:sp>
          <p:nvSpPr>
            <p:cNvPr id="33" name="正方形/長方形 32"/>
            <p:cNvSpPr/>
            <p:nvPr/>
          </p:nvSpPr>
          <p:spPr>
            <a:xfrm>
              <a:off x="10723301" y="3709416"/>
              <a:ext cx="333853" cy="3077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900" b="1" dirty="0">
                  <a:solidFill>
                    <a:srgbClr val="FF0000"/>
                  </a:solidFill>
                </a:rPr>
                <a:t>0</a:t>
              </a:r>
              <a:endParaRPr lang="ja-JP" altLang="en-US" sz="900" b="1" dirty="0">
                <a:solidFill>
                  <a:srgbClr val="FF0000"/>
                </a:solidFill>
              </a:endParaRPr>
            </a:p>
          </p:txBody>
        </p:sp>
        <p:sp>
          <p:nvSpPr>
            <p:cNvPr id="34" name="テキスト ボックス 33"/>
            <p:cNvSpPr txBox="1"/>
            <p:nvPr/>
          </p:nvSpPr>
          <p:spPr>
            <a:xfrm>
              <a:off x="1250753" y="1384278"/>
              <a:ext cx="10229777" cy="4437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350" b="1" dirty="0"/>
                <a:t>TLR=13.6%	    </a:t>
              </a:r>
              <a:r>
                <a:rPr lang="ja-JP" altLang="en-US" sz="1350" b="1" dirty="0" smtClean="0"/>
                <a:t>　</a:t>
              </a:r>
              <a:r>
                <a:rPr lang="ja-JP" altLang="en-US" sz="1350" b="1" dirty="0"/>
                <a:t> </a:t>
              </a:r>
              <a:r>
                <a:rPr lang="ja-JP" altLang="en-US" sz="1350" b="1" dirty="0" smtClean="0"/>
                <a:t>   </a:t>
              </a:r>
              <a:r>
                <a:rPr lang="en-US" altLang="ja-JP" sz="1350" b="1" dirty="0" smtClean="0"/>
                <a:t>TLR=1.29</a:t>
              </a:r>
              <a:r>
                <a:rPr lang="en-US" altLang="ja-JP" sz="1350" b="1" dirty="0"/>
                <a:t>%              </a:t>
              </a:r>
              <a:r>
                <a:rPr lang="ja-JP" altLang="en-US" sz="1350" b="1" dirty="0" smtClean="0"/>
                <a:t>　</a:t>
              </a:r>
              <a:r>
                <a:rPr lang="ja-JP" altLang="en-US" sz="1350" b="1" dirty="0"/>
                <a:t> </a:t>
              </a:r>
              <a:r>
                <a:rPr lang="ja-JP" altLang="en-US" sz="1350" b="1" dirty="0" smtClean="0"/>
                <a:t>  </a:t>
              </a:r>
              <a:r>
                <a:rPr lang="en-US" altLang="ja-JP" sz="1350" b="1" dirty="0" smtClean="0"/>
                <a:t>TLR=0.16</a:t>
              </a:r>
              <a:r>
                <a:rPr lang="en-US" altLang="ja-JP" sz="1350" b="1" dirty="0"/>
                <a:t>%               </a:t>
              </a:r>
              <a:r>
                <a:rPr lang="ja-JP" altLang="en-US" sz="1350" b="1" dirty="0"/>
                <a:t> </a:t>
              </a:r>
              <a:r>
                <a:rPr lang="en-US" altLang="ja-JP" sz="1350" b="1" dirty="0" smtClean="0"/>
                <a:t>TLR=0.015</a:t>
              </a:r>
              <a:r>
                <a:rPr lang="en-US" altLang="ja-JP" sz="1350" b="1" dirty="0"/>
                <a:t>%              </a:t>
              </a:r>
              <a:r>
                <a:rPr lang="en-US" altLang="ja-JP" sz="1350" b="1" dirty="0" smtClean="0"/>
                <a:t>    </a:t>
              </a:r>
              <a:r>
                <a:rPr lang="en-US" altLang="ja-JP" sz="1350" b="1" dirty="0"/>
                <a:t>TLR=0%           </a:t>
              </a:r>
            </a:p>
          </p:txBody>
        </p:sp>
      </p:grpSp>
      <p:sp>
        <p:nvSpPr>
          <p:cNvPr id="36" name="テキスト ボックス 35"/>
          <p:cNvSpPr txBox="1"/>
          <p:nvPr/>
        </p:nvSpPr>
        <p:spPr>
          <a:xfrm>
            <a:off x="403794" y="717712"/>
            <a:ext cx="839877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350" b="1" dirty="0" smtClean="0"/>
              <a:t>Experiment 1. </a:t>
            </a:r>
            <a:r>
              <a:rPr lang="en-US" altLang="ja-JP" sz="1350" b="1" dirty="0"/>
              <a:t>Flow cytometry profile and calculation of TLR in experimental </a:t>
            </a:r>
            <a:r>
              <a:rPr lang="en-US" altLang="ja-JP" sz="1350" b="1" dirty="0" smtClean="0"/>
              <a:t>system</a:t>
            </a:r>
            <a:endParaRPr lang="en-US" altLang="ja-JP" sz="1350" b="1" dirty="0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620867" y="269352"/>
            <a:ext cx="25324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/>
              <a:t>Supplementary data 2</a:t>
            </a:r>
            <a:endParaRPr lang="ja-JP" altLang="en-US" sz="2000" b="1" dirty="0"/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432892" y="3770100"/>
            <a:ext cx="809946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350" b="1" dirty="0" smtClean="0"/>
              <a:t>Experiment 2</a:t>
            </a:r>
            <a:r>
              <a:rPr lang="en-US" altLang="ja-JP" sz="1350" b="1" dirty="0" smtClean="0"/>
              <a:t>. Variation of TLR among experiments. </a:t>
            </a:r>
            <a:endParaRPr lang="en-US" altLang="ja-JP" sz="1400" dirty="0" smtClean="0"/>
          </a:p>
        </p:txBody>
      </p:sp>
      <p:sp>
        <p:nvSpPr>
          <p:cNvPr id="2" name="正方形/長方形 1"/>
          <p:cNvSpPr/>
          <p:nvPr/>
        </p:nvSpPr>
        <p:spPr>
          <a:xfrm>
            <a:off x="490073" y="5524565"/>
            <a:ext cx="813776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dirty="0" smtClean="0"/>
              <a:t>Upper: Various </a:t>
            </a:r>
            <a:r>
              <a:rPr lang="en-US" altLang="ja-JP" sz="1400" dirty="0"/>
              <a:t>number (</a:t>
            </a:r>
            <a:r>
              <a:rPr lang="en-US" altLang="ja-JP" sz="1400" dirty="0" smtClean="0"/>
              <a:t>10 ~ 103</a:t>
            </a:r>
            <a:r>
              <a:rPr lang="en-US" altLang="ja-JP" sz="1400" dirty="0"/>
              <a:t>) </a:t>
            </a:r>
            <a:r>
              <a:rPr lang="en-US" altLang="ja-JP" sz="1400" dirty="0" smtClean="0"/>
              <a:t>of </a:t>
            </a:r>
            <a:r>
              <a:rPr lang="en-US" altLang="ja-JP" sz="1400" dirty="0"/>
              <a:t>MKN45, a human gastric cancer cell, were mixed with 10</a:t>
            </a:r>
            <a:r>
              <a:rPr lang="en-US" altLang="ja-JP" sz="1400" baseline="30000" dirty="0"/>
              <a:t>5 </a:t>
            </a:r>
            <a:r>
              <a:rPr lang="en-US" altLang="ja-JP" sz="1400" dirty="0"/>
              <a:t>cells derived from lavages of a patient without peritoneal metastasis and evaluated the TLR. </a:t>
            </a:r>
            <a:endParaRPr lang="en-US" altLang="ja-JP" sz="1400" dirty="0" smtClean="0"/>
          </a:p>
          <a:p>
            <a:r>
              <a:rPr lang="en-US" altLang="ja-JP" sz="1400" dirty="0" smtClean="0"/>
              <a:t>Lower: TLR was calculated in </a:t>
            </a:r>
            <a:r>
              <a:rPr lang="en-US" altLang="ja-JP" sz="1400" dirty="0"/>
              <a:t>10 different tubes </a:t>
            </a:r>
            <a:r>
              <a:rPr lang="en-US" altLang="ja-JP" sz="1400" dirty="0" smtClean="0"/>
              <a:t>made in the same way and Mean, Standard deviation and Variation coefficient were described.</a:t>
            </a:r>
            <a:endParaRPr lang="en-US" altLang="ja-JP" sz="1400" dirty="0"/>
          </a:p>
        </p:txBody>
      </p:sp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7996601"/>
              </p:ext>
            </p:extLst>
          </p:nvPr>
        </p:nvGraphicFramePr>
        <p:xfrm>
          <a:off x="524653" y="4218697"/>
          <a:ext cx="4749800" cy="962025"/>
        </p:xfrm>
        <a:graphic>
          <a:graphicData uri="http://schemas.openxmlformats.org/drawingml/2006/table">
            <a:tbl>
              <a:tblPr/>
              <a:tblGrid>
                <a:gridCol w="2181484">
                  <a:extLst>
                    <a:ext uri="{9D8B030D-6E8A-4147-A177-3AD203B41FA5}">
                      <a16:colId xmlns:a16="http://schemas.microsoft.com/office/drawing/2014/main" val="3525626026"/>
                    </a:ext>
                  </a:extLst>
                </a:gridCol>
                <a:gridCol w="941716">
                  <a:extLst>
                    <a:ext uri="{9D8B030D-6E8A-4147-A177-3AD203B41FA5}">
                      <a16:colId xmlns:a16="http://schemas.microsoft.com/office/drawing/2014/main" val="1404264188"/>
                    </a:ext>
                  </a:extLst>
                </a:gridCol>
                <a:gridCol w="941716">
                  <a:extLst>
                    <a:ext uri="{9D8B030D-6E8A-4147-A177-3AD203B41FA5}">
                      <a16:colId xmlns:a16="http://schemas.microsoft.com/office/drawing/2014/main" val="1539902621"/>
                    </a:ext>
                  </a:extLst>
                </a:gridCol>
                <a:gridCol w="684884">
                  <a:extLst>
                    <a:ext uri="{9D8B030D-6E8A-4147-A177-3AD203B41FA5}">
                      <a16:colId xmlns:a16="http://schemas.microsoft.com/office/drawing/2014/main" val="1611342074"/>
                    </a:ext>
                  </a:extLst>
                </a:gridCol>
              </a:tblGrid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Added number of MKN45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8552680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Mean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1.18%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0.11%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0.019%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68774763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Standard deviation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0.11%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0.020%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0.0046%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2007238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Variation coefficient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9.2%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17.6%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24.4%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14015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063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2168559"/>
              </p:ext>
            </p:extLst>
          </p:nvPr>
        </p:nvGraphicFramePr>
        <p:xfrm>
          <a:off x="366268" y="2031593"/>
          <a:ext cx="2206228" cy="223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7" name="Prism 8" r:id="rId3" imgW="2940868" imgH="2973072" progId="Prism8.Document">
                  <p:embed/>
                </p:oleObj>
              </mc:Choice>
              <mc:Fallback>
                <p:oleObj name="Prism 8" r:id="rId3" imgW="2940868" imgH="2973072" progId="Prism8.Document">
                  <p:embed/>
                  <p:pic>
                    <p:nvPicPr>
                      <p:cNvPr id="2" name="オブジェクト 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66268" y="2031593"/>
                        <a:ext cx="2206228" cy="22300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オブジェクト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4979539"/>
              </p:ext>
            </p:extLst>
          </p:nvPr>
        </p:nvGraphicFramePr>
        <p:xfrm>
          <a:off x="2379370" y="2031593"/>
          <a:ext cx="2206228" cy="223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8" name="Prism 8" r:id="rId5" imgW="2940868" imgH="2973072" progId="Prism8.Document">
                  <p:embed/>
                </p:oleObj>
              </mc:Choice>
              <mc:Fallback>
                <p:oleObj name="Prism 8" r:id="rId5" imgW="2940868" imgH="2973072" progId="Prism8.Document">
                  <p:embed/>
                  <p:pic>
                    <p:nvPicPr>
                      <p:cNvPr id="3" name="オブジェクト 2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379370" y="2031593"/>
                        <a:ext cx="2206228" cy="22300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オブジェクト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041710"/>
              </p:ext>
            </p:extLst>
          </p:nvPr>
        </p:nvGraphicFramePr>
        <p:xfrm>
          <a:off x="4457754" y="2031593"/>
          <a:ext cx="2206228" cy="223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9" name="Prism 8" r:id="rId7" imgW="2940868" imgH="2973072" progId="Prism8.Document">
                  <p:embed/>
                </p:oleObj>
              </mc:Choice>
              <mc:Fallback>
                <p:oleObj name="Prism 8" r:id="rId7" imgW="2940868" imgH="2973072" progId="Prism8.Document">
                  <p:embed/>
                  <p:pic>
                    <p:nvPicPr>
                      <p:cNvPr id="4" name="オブジェクト 3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457754" y="2031593"/>
                        <a:ext cx="2206228" cy="22300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テキスト ボックス 5"/>
          <p:cNvSpPr txBox="1"/>
          <p:nvPr/>
        </p:nvSpPr>
        <p:spPr>
          <a:xfrm>
            <a:off x="725435" y="304984"/>
            <a:ext cx="25324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/>
              <a:t>Supplementary data 3</a:t>
            </a:r>
            <a:endParaRPr lang="ja-JP" altLang="en-US" sz="2000" b="1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078142" y="906678"/>
            <a:ext cx="63264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/>
              <a:t>ROC curves on the correlations between TLR and CY1 or P1 (A) and CY1 (B) in the whole patients</a:t>
            </a:r>
          </a:p>
          <a:p>
            <a:r>
              <a:rPr lang="en-US" altLang="ja-JP" sz="1200" b="1" dirty="0"/>
              <a:t>and CY1 in P1 patients (C) and correlation with recurrence in T4 patients (D).</a:t>
            </a:r>
            <a:endParaRPr lang="ja-JP" altLang="en-US" sz="1200" dirty="0"/>
          </a:p>
        </p:txBody>
      </p:sp>
      <p:graphicFrame>
        <p:nvGraphicFramePr>
          <p:cNvPr id="12" name="オブジェクト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67371518"/>
              </p:ext>
            </p:extLst>
          </p:nvPr>
        </p:nvGraphicFramePr>
        <p:xfrm>
          <a:off x="6497472" y="2031593"/>
          <a:ext cx="2241623" cy="21981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0" name="Prism 8" r:id="rId9" imgW="3032343" imgH="2973072" progId="Prism8.Document">
                  <p:embed/>
                </p:oleObj>
              </mc:Choice>
              <mc:Fallback>
                <p:oleObj name="Prism 8" r:id="rId9" imgW="3032343" imgH="2973072" progId="Prism8.Document">
                  <p:embed/>
                  <p:pic>
                    <p:nvPicPr>
                      <p:cNvPr id="20" name="オブジェクト 19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6497472" y="2031593"/>
                        <a:ext cx="2241623" cy="21981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テキスト ボックス 4"/>
          <p:cNvSpPr txBox="1"/>
          <p:nvPr/>
        </p:nvSpPr>
        <p:spPr>
          <a:xfrm>
            <a:off x="725435" y="1800760"/>
            <a:ext cx="831223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1200" b="1" dirty="0"/>
              <a:t>(</a:t>
            </a:r>
            <a:r>
              <a:rPr lang="en-US" altLang="ja-JP" sz="1200" b="1" dirty="0" smtClean="0"/>
              <a:t>A)</a:t>
            </a:r>
            <a:r>
              <a:rPr lang="ja-JP" altLang="en-US" sz="1200" b="1" dirty="0" smtClean="0"/>
              <a:t> </a:t>
            </a:r>
            <a:r>
              <a:rPr lang="en-US" altLang="ja-JP" sz="1200" b="1" dirty="0" smtClean="0"/>
              <a:t>P1 or CY1 vs P0CY0                    </a:t>
            </a:r>
            <a:r>
              <a:rPr lang="ja-JP" altLang="en-US" sz="1200" b="1" dirty="0" smtClean="0"/>
              <a:t>　</a:t>
            </a:r>
            <a:r>
              <a:rPr lang="en-US" altLang="ja-JP" sz="1200" b="1" dirty="0" smtClean="0"/>
              <a:t>(B) CY1 vs CY0                                 (C) CY1 vs CY0                   (D) Recurrence (+) vs</a:t>
            </a:r>
            <a:r>
              <a:rPr lang="en-US" altLang="ja-JP" sz="1200" b="1" dirty="0"/>
              <a:t> </a:t>
            </a:r>
            <a:r>
              <a:rPr lang="en-US" altLang="ja-JP" sz="1200" b="1" dirty="0" smtClean="0"/>
              <a:t>Recurrence(-)</a:t>
            </a:r>
          </a:p>
          <a:p>
            <a:r>
              <a:rPr lang="en-US" altLang="ja-JP" sz="1200" b="1" dirty="0" smtClean="0"/>
              <a:t>                                                             in </a:t>
            </a:r>
            <a:r>
              <a:rPr lang="en-US" altLang="ja-JP" sz="1200" b="1" dirty="0"/>
              <a:t>whole </a:t>
            </a:r>
            <a:r>
              <a:rPr lang="en-US" altLang="ja-JP" sz="1200" b="1" dirty="0" smtClean="0"/>
              <a:t>patients</a:t>
            </a:r>
            <a:r>
              <a:rPr lang="en-US" altLang="ja-JP" sz="1200" b="1" dirty="0"/>
              <a:t> </a:t>
            </a:r>
            <a:r>
              <a:rPr lang="en-US" altLang="ja-JP" sz="1200" b="1" dirty="0" smtClean="0"/>
              <a:t>                           </a:t>
            </a:r>
            <a:r>
              <a:rPr lang="ja-JP" altLang="en-US" sz="1200" b="1" dirty="0"/>
              <a:t> </a:t>
            </a:r>
            <a:r>
              <a:rPr lang="en-US" altLang="ja-JP" sz="1200" b="1" dirty="0" smtClean="0"/>
              <a:t>   in </a:t>
            </a:r>
            <a:r>
              <a:rPr lang="en-US" altLang="ja-JP" sz="1200" b="1" dirty="0"/>
              <a:t>P1 patients </a:t>
            </a:r>
            <a:r>
              <a:rPr lang="en-US" altLang="ja-JP" sz="1200" b="1" dirty="0" smtClean="0"/>
              <a:t>                                </a:t>
            </a:r>
            <a:r>
              <a:rPr lang="ja-JP" altLang="en-US" sz="1200" b="1" dirty="0" smtClean="0"/>
              <a:t>　</a:t>
            </a:r>
            <a:r>
              <a:rPr lang="en-US" altLang="ja-JP" sz="1200" b="1" dirty="0" smtClean="0"/>
              <a:t>in T4 patients</a:t>
            </a:r>
            <a:endParaRPr kumimoji="1" lang="ja-JP" altLang="en-US" sz="1200" b="1" dirty="0"/>
          </a:p>
        </p:txBody>
      </p:sp>
      <p:graphicFrame>
        <p:nvGraphicFramePr>
          <p:cNvPr id="17" name="表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7207767"/>
              </p:ext>
            </p:extLst>
          </p:nvPr>
        </p:nvGraphicFramePr>
        <p:xfrm>
          <a:off x="162091" y="4340698"/>
          <a:ext cx="8457221" cy="2154555"/>
        </p:xfrm>
        <a:graphic>
          <a:graphicData uri="http://schemas.openxmlformats.org/drawingml/2006/table">
            <a:tbl>
              <a:tblPr/>
              <a:tblGrid>
                <a:gridCol w="1080555">
                  <a:extLst>
                    <a:ext uri="{9D8B030D-6E8A-4147-A177-3AD203B41FA5}">
                      <a16:colId xmlns:a16="http://schemas.microsoft.com/office/drawing/2014/main" val="3646123796"/>
                    </a:ext>
                  </a:extLst>
                </a:gridCol>
                <a:gridCol w="1483867">
                  <a:extLst>
                    <a:ext uri="{9D8B030D-6E8A-4147-A177-3AD203B41FA5}">
                      <a16:colId xmlns:a16="http://schemas.microsoft.com/office/drawing/2014/main" val="3850516975"/>
                    </a:ext>
                  </a:extLst>
                </a:gridCol>
                <a:gridCol w="1861118">
                  <a:extLst>
                    <a:ext uri="{9D8B030D-6E8A-4147-A177-3AD203B41FA5}">
                      <a16:colId xmlns:a16="http://schemas.microsoft.com/office/drawing/2014/main" val="1393883319"/>
                    </a:ext>
                  </a:extLst>
                </a:gridCol>
                <a:gridCol w="2480575">
                  <a:extLst>
                    <a:ext uri="{9D8B030D-6E8A-4147-A177-3AD203B41FA5}">
                      <a16:colId xmlns:a16="http://schemas.microsoft.com/office/drawing/2014/main" val="1188305561"/>
                    </a:ext>
                  </a:extLst>
                </a:gridCol>
                <a:gridCol w="1551106">
                  <a:extLst>
                    <a:ext uri="{9D8B030D-6E8A-4147-A177-3AD203B41FA5}">
                      <a16:colId xmlns:a16="http://schemas.microsoft.com/office/drawing/2014/main" val="442092892"/>
                    </a:ext>
                  </a:extLst>
                </a:gridCol>
              </a:tblGrid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AUC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0.8745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0.9097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0.8481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0.8697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33537233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95% CI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0.8188-0.9302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0.8596-0.9598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0.7426-0.9535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0.7345-1.000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3066530"/>
                  </a:ext>
                </a:extLst>
              </a:tr>
              <a:tr h="3619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Optimal 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cut off point by </a:t>
                      </a:r>
                      <a:r>
                        <a:rPr lang="en-US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Youden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 Index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0.07405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0.08115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0.08115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0.0559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48178162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Sensitivity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76.81%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87.27%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87.27%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80.00%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3701180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Specificity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87.84%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86.21%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78.57%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87.88%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8387819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Positive 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predictive value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85.48%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91.46%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61.11%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61.11%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32989042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Negative 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predictive value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80.25%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80.00%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94.11%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94.11%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84972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9350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610</TotalTime>
  <Words>436</Words>
  <Application>Microsoft Office PowerPoint</Application>
  <PresentationFormat>画面に合わせる (4:3)</PresentationFormat>
  <Paragraphs>146</Paragraphs>
  <Slides>3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1" baseType="lpstr">
      <vt:lpstr>游ゴシック</vt:lpstr>
      <vt:lpstr>游ゴシック Light</vt:lpstr>
      <vt:lpstr>Arial</vt:lpstr>
      <vt:lpstr>Calibri</vt:lpstr>
      <vt:lpstr>Calibri Light</vt:lpstr>
      <vt:lpstr>Times New Roman</vt:lpstr>
      <vt:lpstr>Office テーマ</vt:lpstr>
      <vt:lpstr>Prism 8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kitayama joji</dc:creator>
  <cp:lastModifiedBy>kitayama joji</cp:lastModifiedBy>
  <cp:revision>47</cp:revision>
  <dcterms:created xsi:type="dcterms:W3CDTF">2020-09-23T02:50:40Z</dcterms:created>
  <dcterms:modified xsi:type="dcterms:W3CDTF">2020-10-30T01:26:08Z</dcterms:modified>
</cp:coreProperties>
</file>