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4" r:id="rId5"/>
    <p:sldId id="268" r:id="rId6"/>
    <p:sldId id="267" r:id="rId7"/>
    <p:sldId id="269" r:id="rId8"/>
    <p:sldId id="262" r:id="rId9"/>
    <p:sldId id="271" r:id="rId10"/>
    <p:sldId id="270" r:id="rId11"/>
    <p:sldId id="261" r:id="rId12"/>
    <p:sldId id="273" r:id="rId13"/>
    <p:sldId id="272" r:id="rId14"/>
    <p:sldId id="260" r:id="rId15"/>
    <p:sldId id="259" r:id="rId16"/>
    <p:sldId id="258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68" autoAdjust="0"/>
    <p:restoredTop sz="96591" autoAdjust="0"/>
  </p:normalViewPr>
  <p:slideViewPr>
    <p:cSldViewPr snapToGrid="0">
      <p:cViewPr varScale="1">
        <p:scale>
          <a:sx n="85" d="100"/>
          <a:sy n="85" d="100"/>
        </p:scale>
        <p:origin x="475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564FE5-C5F3-4DDE-B716-7589B5AB450D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1E99AAE-B238-4ED5-8A9F-523F3E10C77B}">
      <dgm:prSet/>
      <dgm:spPr/>
      <dgm:t>
        <a:bodyPr/>
        <a:lstStyle/>
        <a:p>
          <a:r>
            <a:rPr lang="en-GB" b="0" i="0" dirty="0"/>
            <a:t>Why not join the debate on this article through our correspondence section?</a:t>
          </a:r>
          <a:endParaRPr lang="en-US" dirty="0"/>
        </a:p>
      </dgm:t>
    </dgm:pt>
    <dgm:pt modelId="{1A5D4170-2C20-4217-A4B3-7B7DCB584DBA}" type="parTrans" cxnId="{0B81098D-A235-4DC9-B5DC-DB49F316A2C4}">
      <dgm:prSet/>
      <dgm:spPr/>
      <dgm:t>
        <a:bodyPr/>
        <a:lstStyle/>
        <a:p>
          <a:endParaRPr lang="en-US"/>
        </a:p>
      </dgm:t>
    </dgm:pt>
    <dgm:pt modelId="{3AACFCFB-F160-49A7-9561-301ED8744C45}" type="sibTrans" cxnId="{0B81098D-A235-4DC9-B5DC-DB49F316A2C4}">
      <dgm:prSet/>
      <dgm:spPr/>
      <dgm:t>
        <a:bodyPr/>
        <a:lstStyle/>
        <a:p>
          <a:endParaRPr lang="en-US"/>
        </a:p>
      </dgm:t>
    </dgm:pt>
    <dgm:pt modelId="{539475C9-3169-4CB8-A6A8-ADB67562A8B1}">
      <dgm:prSet/>
      <dgm:spPr/>
      <dgm:t>
        <a:bodyPr/>
        <a:lstStyle/>
        <a:p>
          <a:r>
            <a:rPr lang="en-GB" b="0" i="0"/>
            <a:t>Rapid responses should not exceed 350 words, four references and one figure</a:t>
          </a:r>
          <a:endParaRPr lang="en-US"/>
        </a:p>
      </dgm:t>
    </dgm:pt>
    <dgm:pt modelId="{45A4D85C-557D-4C06-8A03-B35851AFB3AF}" type="parTrans" cxnId="{15406EF0-D75E-4E38-9E09-585BE657C079}">
      <dgm:prSet/>
      <dgm:spPr/>
      <dgm:t>
        <a:bodyPr/>
        <a:lstStyle/>
        <a:p>
          <a:endParaRPr lang="en-US"/>
        </a:p>
      </dgm:t>
    </dgm:pt>
    <dgm:pt modelId="{A4CD5933-E70C-4FB9-AE24-6162366D0C48}" type="sibTrans" cxnId="{15406EF0-D75E-4E38-9E09-585BE657C079}">
      <dgm:prSet/>
      <dgm:spPr/>
      <dgm:t>
        <a:bodyPr/>
        <a:lstStyle/>
        <a:p>
          <a:endParaRPr lang="en-US"/>
        </a:p>
      </dgm:t>
    </dgm:pt>
    <dgm:pt modelId="{46B07E58-C236-4FAA-AC3F-AB1CA4C13F2E}">
      <dgm:prSet/>
      <dgm:spPr/>
      <dgm:t>
        <a:bodyPr/>
        <a:lstStyle/>
        <a:p>
          <a:r>
            <a:rPr lang="en-GB" b="0" i="0" dirty="0"/>
            <a:t>Further details can be found on the BJD website</a:t>
          </a:r>
          <a:endParaRPr lang="en-US" dirty="0"/>
        </a:p>
      </dgm:t>
    </dgm:pt>
    <dgm:pt modelId="{F51FB381-54C7-46C2-BC29-44E50CACC9AF}" type="parTrans" cxnId="{78B76F46-9E8D-44DF-8880-242DA37603AF}">
      <dgm:prSet/>
      <dgm:spPr/>
      <dgm:t>
        <a:bodyPr/>
        <a:lstStyle/>
        <a:p>
          <a:endParaRPr lang="en-US"/>
        </a:p>
      </dgm:t>
    </dgm:pt>
    <dgm:pt modelId="{406DC4D2-F9AA-4B37-9885-54EE54374DF7}" type="sibTrans" cxnId="{78B76F46-9E8D-44DF-8880-242DA37603AF}">
      <dgm:prSet/>
      <dgm:spPr/>
      <dgm:t>
        <a:bodyPr/>
        <a:lstStyle/>
        <a:p>
          <a:endParaRPr lang="en-US"/>
        </a:p>
      </dgm:t>
    </dgm:pt>
    <dgm:pt modelId="{39600F07-E099-44DF-8038-130E16555F67}" type="pres">
      <dgm:prSet presAssocID="{DB564FE5-C5F3-4DDE-B716-7589B5AB450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3271F11E-5790-4188-ACDC-A1E3A7D7F929}" type="pres">
      <dgm:prSet presAssocID="{61E99AAE-B238-4ED5-8A9F-523F3E10C77B}" presName="hierRoot1" presStyleCnt="0"/>
      <dgm:spPr/>
    </dgm:pt>
    <dgm:pt modelId="{E62DDCA2-82F2-4F7D-9E49-051D1CCDFB97}" type="pres">
      <dgm:prSet presAssocID="{61E99AAE-B238-4ED5-8A9F-523F3E10C77B}" presName="composite" presStyleCnt="0"/>
      <dgm:spPr/>
    </dgm:pt>
    <dgm:pt modelId="{6F589EF0-CC18-4F1D-A021-85D6B51A70C5}" type="pres">
      <dgm:prSet presAssocID="{61E99AAE-B238-4ED5-8A9F-523F3E10C77B}" presName="background" presStyleLbl="node0" presStyleIdx="0" presStyleCnt="3"/>
      <dgm:spPr/>
    </dgm:pt>
    <dgm:pt modelId="{4BB1EFC5-3D0B-4721-8059-C74943CCEA04}" type="pres">
      <dgm:prSet presAssocID="{61E99AAE-B238-4ED5-8A9F-523F3E10C77B}" presName="text" presStyleLbl="fgAcc0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1665351-EEEB-4428-B898-EC484E972D23}" type="pres">
      <dgm:prSet presAssocID="{61E99AAE-B238-4ED5-8A9F-523F3E10C77B}" presName="hierChild2" presStyleCnt="0"/>
      <dgm:spPr/>
    </dgm:pt>
    <dgm:pt modelId="{4A4080DE-DF1C-4CBE-9AE8-FE52D0F5FA6A}" type="pres">
      <dgm:prSet presAssocID="{539475C9-3169-4CB8-A6A8-ADB67562A8B1}" presName="hierRoot1" presStyleCnt="0"/>
      <dgm:spPr/>
    </dgm:pt>
    <dgm:pt modelId="{AF0E0334-1640-402A-B88D-F41155B90513}" type="pres">
      <dgm:prSet presAssocID="{539475C9-3169-4CB8-A6A8-ADB67562A8B1}" presName="composite" presStyleCnt="0"/>
      <dgm:spPr/>
    </dgm:pt>
    <dgm:pt modelId="{AB583545-4501-4E3B-844F-FF50758E8240}" type="pres">
      <dgm:prSet presAssocID="{539475C9-3169-4CB8-A6A8-ADB67562A8B1}" presName="background" presStyleLbl="node0" presStyleIdx="1" presStyleCnt="3"/>
      <dgm:spPr/>
    </dgm:pt>
    <dgm:pt modelId="{4DFF7487-D8AE-46CD-898D-64C26E302513}" type="pres">
      <dgm:prSet presAssocID="{539475C9-3169-4CB8-A6A8-ADB67562A8B1}" presName="text" presStyleLbl="fgAcc0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B6A0F1B-FB1D-4AD5-9859-B20331C5881D}" type="pres">
      <dgm:prSet presAssocID="{539475C9-3169-4CB8-A6A8-ADB67562A8B1}" presName="hierChild2" presStyleCnt="0"/>
      <dgm:spPr/>
    </dgm:pt>
    <dgm:pt modelId="{CF881F19-6FCD-4636-8CBA-705E368CF5DF}" type="pres">
      <dgm:prSet presAssocID="{46B07E58-C236-4FAA-AC3F-AB1CA4C13F2E}" presName="hierRoot1" presStyleCnt="0"/>
      <dgm:spPr/>
    </dgm:pt>
    <dgm:pt modelId="{F8169D2B-CC0F-4925-BA20-95490413367B}" type="pres">
      <dgm:prSet presAssocID="{46B07E58-C236-4FAA-AC3F-AB1CA4C13F2E}" presName="composite" presStyleCnt="0"/>
      <dgm:spPr/>
    </dgm:pt>
    <dgm:pt modelId="{2B7A7F20-121A-4E84-948C-0E406B9D1E2B}" type="pres">
      <dgm:prSet presAssocID="{46B07E58-C236-4FAA-AC3F-AB1CA4C13F2E}" presName="background" presStyleLbl="node0" presStyleIdx="2" presStyleCnt="3"/>
      <dgm:spPr/>
    </dgm:pt>
    <dgm:pt modelId="{202A4A0E-E77C-4070-8FDB-D680624066A8}" type="pres">
      <dgm:prSet presAssocID="{46B07E58-C236-4FAA-AC3F-AB1CA4C13F2E}" presName="text" presStyleLbl="fgAcc0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D20567B-BB1A-44D2-AA5E-9F2BAD9A7C94}" type="pres">
      <dgm:prSet presAssocID="{46B07E58-C236-4FAA-AC3F-AB1CA4C13F2E}" presName="hierChild2" presStyleCnt="0"/>
      <dgm:spPr/>
    </dgm:pt>
  </dgm:ptLst>
  <dgm:cxnLst>
    <dgm:cxn modelId="{56D36538-3616-4027-98BF-D3AFDDED460E}" type="presOf" srcId="{46B07E58-C236-4FAA-AC3F-AB1CA4C13F2E}" destId="{202A4A0E-E77C-4070-8FDB-D680624066A8}" srcOrd="0" destOrd="0" presId="urn:microsoft.com/office/officeart/2005/8/layout/hierarchy1"/>
    <dgm:cxn modelId="{78B76F46-9E8D-44DF-8880-242DA37603AF}" srcId="{DB564FE5-C5F3-4DDE-B716-7589B5AB450D}" destId="{46B07E58-C236-4FAA-AC3F-AB1CA4C13F2E}" srcOrd="2" destOrd="0" parTransId="{F51FB381-54C7-46C2-BC29-44E50CACC9AF}" sibTransId="{406DC4D2-F9AA-4B37-9885-54EE54374DF7}"/>
    <dgm:cxn modelId="{DB0A669C-A87E-4648-A535-E5893C24890F}" type="presOf" srcId="{DB564FE5-C5F3-4DDE-B716-7589B5AB450D}" destId="{39600F07-E099-44DF-8038-130E16555F67}" srcOrd="0" destOrd="0" presId="urn:microsoft.com/office/officeart/2005/8/layout/hierarchy1"/>
    <dgm:cxn modelId="{15406EF0-D75E-4E38-9E09-585BE657C079}" srcId="{DB564FE5-C5F3-4DDE-B716-7589B5AB450D}" destId="{539475C9-3169-4CB8-A6A8-ADB67562A8B1}" srcOrd="1" destOrd="0" parTransId="{45A4D85C-557D-4C06-8A03-B35851AFB3AF}" sibTransId="{A4CD5933-E70C-4FB9-AE24-6162366D0C48}"/>
    <dgm:cxn modelId="{2BE81D58-CAD8-4FF9-B8EF-6E6862A4E8A9}" type="presOf" srcId="{539475C9-3169-4CB8-A6A8-ADB67562A8B1}" destId="{4DFF7487-D8AE-46CD-898D-64C26E302513}" srcOrd="0" destOrd="0" presId="urn:microsoft.com/office/officeart/2005/8/layout/hierarchy1"/>
    <dgm:cxn modelId="{0B81098D-A235-4DC9-B5DC-DB49F316A2C4}" srcId="{DB564FE5-C5F3-4DDE-B716-7589B5AB450D}" destId="{61E99AAE-B238-4ED5-8A9F-523F3E10C77B}" srcOrd="0" destOrd="0" parTransId="{1A5D4170-2C20-4217-A4B3-7B7DCB584DBA}" sibTransId="{3AACFCFB-F160-49A7-9561-301ED8744C45}"/>
    <dgm:cxn modelId="{CCF34ECA-76CC-4001-81E6-7DAA73F8504E}" type="presOf" srcId="{61E99AAE-B238-4ED5-8A9F-523F3E10C77B}" destId="{4BB1EFC5-3D0B-4721-8059-C74943CCEA04}" srcOrd="0" destOrd="0" presId="urn:microsoft.com/office/officeart/2005/8/layout/hierarchy1"/>
    <dgm:cxn modelId="{BDC6D846-5293-41DB-B19C-942E77880814}" type="presParOf" srcId="{39600F07-E099-44DF-8038-130E16555F67}" destId="{3271F11E-5790-4188-ACDC-A1E3A7D7F929}" srcOrd="0" destOrd="0" presId="urn:microsoft.com/office/officeart/2005/8/layout/hierarchy1"/>
    <dgm:cxn modelId="{E29FC63F-C87E-4F92-8832-BC0353C4D1E6}" type="presParOf" srcId="{3271F11E-5790-4188-ACDC-A1E3A7D7F929}" destId="{E62DDCA2-82F2-4F7D-9E49-051D1CCDFB97}" srcOrd="0" destOrd="0" presId="urn:microsoft.com/office/officeart/2005/8/layout/hierarchy1"/>
    <dgm:cxn modelId="{8CD72200-A718-4C75-B3DD-9FBE549FAC64}" type="presParOf" srcId="{E62DDCA2-82F2-4F7D-9E49-051D1CCDFB97}" destId="{6F589EF0-CC18-4F1D-A021-85D6B51A70C5}" srcOrd="0" destOrd="0" presId="urn:microsoft.com/office/officeart/2005/8/layout/hierarchy1"/>
    <dgm:cxn modelId="{1C52437B-966C-4D2A-B39B-43F84AB143EF}" type="presParOf" srcId="{E62DDCA2-82F2-4F7D-9E49-051D1CCDFB97}" destId="{4BB1EFC5-3D0B-4721-8059-C74943CCEA04}" srcOrd="1" destOrd="0" presId="urn:microsoft.com/office/officeart/2005/8/layout/hierarchy1"/>
    <dgm:cxn modelId="{E8271D22-70A0-4B35-836F-CC84E0ABD167}" type="presParOf" srcId="{3271F11E-5790-4188-ACDC-A1E3A7D7F929}" destId="{A1665351-EEEB-4428-B898-EC484E972D23}" srcOrd="1" destOrd="0" presId="urn:microsoft.com/office/officeart/2005/8/layout/hierarchy1"/>
    <dgm:cxn modelId="{0BC397AF-099A-4A09-98F9-98C8465FAF13}" type="presParOf" srcId="{39600F07-E099-44DF-8038-130E16555F67}" destId="{4A4080DE-DF1C-4CBE-9AE8-FE52D0F5FA6A}" srcOrd="1" destOrd="0" presId="urn:microsoft.com/office/officeart/2005/8/layout/hierarchy1"/>
    <dgm:cxn modelId="{D6446B66-B3E5-4AA4-AA7C-6105C34BD147}" type="presParOf" srcId="{4A4080DE-DF1C-4CBE-9AE8-FE52D0F5FA6A}" destId="{AF0E0334-1640-402A-B88D-F41155B90513}" srcOrd="0" destOrd="0" presId="urn:microsoft.com/office/officeart/2005/8/layout/hierarchy1"/>
    <dgm:cxn modelId="{8D191180-6EB3-400D-9E6F-2B11FF57D452}" type="presParOf" srcId="{AF0E0334-1640-402A-B88D-F41155B90513}" destId="{AB583545-4501-4E3B-844F-FF50758E8240}" srcOrd="0" destOrd="0" presId="urn:microsoft.com/office/officeart/2005/8/layout/hierarchy1"/>
    <dgm:cxn modelId="{27270FAE-E9B0-4FC7-9403-EB831F8BD6A7}" type="presParOf" srcId="{AF0E0334-1640-402A-B88D-F41155B90513}" destId="{4DFF7487-D8AE-46CD-898D-64C26E302513}" srcOrd="1" destOrd="0" presId="urn:microsoft.com/office/officeart/2005/8/layout/hierarchy1"/>
    <dgm:cxn modelId="{0D9238F4-4FC1-45F6-BF50-6998A1747093}" type="presParOf" srcId="{4A4080DE-DF1C-4CBE-9AE8-FE52D0F5FA6A}" destId="{8B6A0F1B-FB1D-4AD5-9859-B20331C5881D}" srcOrd="1" destOrd="0" presId="urn:microsoft.com/office/officeart/2005/8/layout/hierarchy1"/>
    <dgm:cxn modelId="{A2AE8E52-3545-4304-9D00-2A91E235C882}" type="presParOf" srcId="{39600F07-E099-44DF-8038-130E16555F67}" destId="{CF881F19-6FCD-4636-8CBA-705E368CF5DF}" srcOrd="2" destOrd="0" presId="urn:microsoft.com/office/officeart/2005/8/layout/hierarchy1"/>
    <dgm:cxn modelId="{AC8C9347-901C-49DD-AB92-D6F19D284712}" type="presParOf" srcId="{CF881F19-6FCD-4636-8CBA-705E368CF5DF}" destId="{F8169D2B-CC0F-4925-BA20-95490413367B}" srcOrd="0" destOrd="0" presId="urn:microsoft.com/office/officeart/2005/8/layout/hierarchy1"/>
    <dgm:cxn modelId="{C6AB3353-90C1-4F80-917D-D677262370BE}" type="presParOf" srcId="{F8169D2B-CC0F-4925-BA20-95490413367B}" destId="{2B7A7F20-121A-4E84-948C-0E406B9D1E2B}" srcOrd="0" destOrd="0" presId="urn:microsoft.com/office/officeart/2005/8/layout/hierarchy1"/>
    <dgm:cxn modelId="{99907AFF-DA08-4FFB-A189-CF0197F72374}" type="presParOf" srcId="{F8169D2B-CC0F-4925-BA20-95490413367B}" destId="{202A4A0E-E77C-4070-8FDB-D680624066A8}" srcOrd="1" destOrd="0" presId="urn:microsoft.com/office/officeart/2005/8/layout/hierarchy1"/>
    <dgm:cxn modelId="{8A3092E9-7BCF-437F-9193-E81999F27042}" type="presParOf" srcId="{CF881F19-6FCD-4636-8CBA-705E368CF5DF}" destId="{ED20567B-BB1A-44D2-AA5E-9F2BAD9A7C9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50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1287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heme" Target="../theme/them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A7BFB68-081E-43B2-8EEA-D43B02322B55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806A7-FFC4-47D2-B02D-1B2EC9FB11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079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11/bjd.20626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doi.org/10.1111/bjd.20626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11/bjd.20626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11/bjd.20626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11/bjd.20626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11/bjd.20626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hyperlink" Target="https://doi.org/10.1111/bjd.20626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doi.org/10.1111/bjd.2062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11/bjd.20626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11/bjd.20626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11/bjd.20626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11/bjd.20626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11/bjd.20626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doi.org/10.1111/bjd.2062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doi.org/10.1111/bjd.2062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E150B03-F7FF-498F-8F4B-7DEFAC4EE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1099457"/>
          </a:xfrm>
        </p:spPr>
        <p:txBody>
          <a:bodyPr/>
          <a:lstStyle/>
          <a:p>
            <a:r>
              <a:rPr lang="en-GB" sz="4000" dirty="0"/>
              <a:t>Early melanoma </a:t>
            </a:r>
            <a:r>
              <a:rPr lang="en-GB" sz="4000" dirty="0" err="1"/>
              <a:t>invasivity</a:t>
            </a:r>
            <a:r>
              <a:rPr lang="en-GB" sz="4000" dirty="0"/>
              <a:t> correlates with gut fungal and bacterial profiles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1D817D5E-913B-4AF1-A6EA-180367550A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4" y="2861494"/>
            <a:ext cx="10236945" cy="861420"/>
          </a:xfrm>
        </p:spPr>
        <p:txBody>
          <a:bodyPr>
            <a:noAutofit/>
          </a:bodyPr>
          <a:lstStyle/>
          <a:p>
            <a:r>
              <a:rPr lang="it-IT" sz="1800" dirty="0"/>
              <a:t>Francesco Vitali </a:t>
            </a:r>
            <a:r>
              <a:rPr lang="it-IT" sz="1800" baseline="30000" dirty="0"/>
              <a:t>*1</a:t>
            </a:r>
            <a:r>
              <a:rPr lang="it-IT" sz="1800" dirty="0"/>
              <a:t>, Roberta Colucci </a:t>
            </a:r>
            <a:r>
              <a:rPr lang="it-IT" sz="1800" baseline="30000" dirty="0"/>
              <a:t>*2</a:t>
            </a:r>
            <a:r>
              <a:rPr lang="it-IT" sz="1800" dirty="0"/>
              <a:t>, Monica Di Paola </a:t>
            </a:r>
            <a:r>
              <a:rPr lang="it-IT" sz="1800" baseline="30000" dirty="0"/>
              <a:t>3</a:t>
            </a:r>
            <a:r>
              <a:rPr lang="it-IT" sz="1800" dirty="0"/>
              <a:t>, Massimo Pindo </a:t>
            </a:r>
            <a:r>
              <a:rPr lang="it-IT" sz="1800" baseline="30000" dirty="0"/>
              <a:t>4</a:t>
            </a:r>
            <a:r>
              <a:rPr lang="it-IT" sz="1800" dirty="0"/>
              <a:t>, Carlotta De Filippo </a:t>
            </a:r>
            <a:r>
              <a:rPr lang="it-IT" sz="1800" baseline="30000" dirty="0"/>
              <a:t>1</a:t>
            </a:r>
            <a:r>
              <a:rPr lang="it-IT" sz="1800" dirty="0"/>
              <a:t>, Silvia Moretti </a:t>
            </a:r>
            <a:r>
              <a:rPr lang="it-IT" sz="1800" baseline="30000" dirty="0"/>
              <a:t>$2</a:t>
            </a:r>
            <a:r>
              <a:rPr lang="it-IT" sz="1800" dirty="0"/>
              <a:t>, Duccio Cavalieri </a:t>
            </a:r>
            <a:r>
              <a:rPr lang="it-IT" sz="1800" baseline="30000" dirty="0"/>
              <a:t>$3</a:t>
            </a:r>
          </a:p>
          <a:p>
            <a:endParaRPr lang="en-GB" dirty="0"/>
          </a:p>
          <a:p>
            <a:r>
              <a:rPr lang="en-GB" sz="900" dirty="0"/>
              <a:t>1- Institute of Agricultural Biology and Biotechnology (IBBA), National Research Council (CNR), Via </a:t>
            </a:r>
            <a:r>
              <a:rPr lang="en-GB" sz="900" dirty="0" err="1"/>
              <a:t>Moruzzi</a:t>
            </a:r>
            <a:r>
              <a:rPr lang="en-GB" sz="900" dirty="0"/>
              <a:t> 1, 56124, Pisa, Italy.</a:t>
            </a:r>
            <a:endParaRPr lang="it-IT" sz="900" dirty="0"/>
          </a:p>
          <a:p>
            <a:r>
              <a:rPr lang="en-GB" sz="900" dirty="0"/>
              <a:t>2- Section of Dermatology, Department of Health Sciences (DSS), University of Florence, </a:t>
            </a:r>
            <a:r>
              <a:rPr lang="en-GB" sz="900" dirty="0" err="1"/>
              <a:t>Palagi</a:t>
            </a:r>
            <a:r>
              <a:rPr lang="en-GB" sz="900" dirty="0"/>
              <a:t> Hospital, </a:t>
            </a:r>
            <a:r>
              <a:rPr lang="en-GB" sz="900" dirty="0" err="1"/>
              <a:t>Viale</a:t>
            </a:r>
            <a:r>
              <a:rPr lang="en-GB" sz="900" dirty="0"/>
              <a:t> Michelangelo 41,50125 Florence, Italy</a:t>
            </a:r>
            <a:endParaRPr lang="it-IT" sz="900" dirty="0"/>
          </a:p>
          <a:p>
            <a:r>
              <a:rPr lang="en-GB" sz="900" dirty="0"/>
              <a:t>3- Department of Biology, University of Florence, Via Madonna del Piano 6, 50019 Sesto </a:t>
            </a:r>
            <a:r>
              <a:rPr lang="en-GB" sz="900" dirty="0" err="1"/>
              <a:t>Fiorentino</a:t>
            </a:r>
            <a:r>
              <a:rPr lang="en-GB" sz="900" dirty="0"/>
              <a:t>, Florence, Italy.</a:t>
            </a:r>
            <a:endParaRPr lang="it-IT" sz="900" dirty="0"/>
          </a:p>
          <a:p>
            <a:r>
              <a:rPr lang="en-GB" sz="900" dirty="0"/>
              <a:t>4- Genomics Platform, Unit of Computational Biology, Edmund Mach Foundation, Via E. Mach 1,San Michele a/A, 38010, Trento, Italy</a:t>
            </a:r>
          </a:p>
          <a:p>
            <a:r>
              <a:rPr lang="en-GB" sz="900" dirty="0"/>
              <a:t>* = author contributed equally; $ = corresponding authors</a:t>
            </a:r>
            <a:endParaRPr lang="it-IT" sz="9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4E34A6F9-9476-4E64-A0BC-8389EC3378CF}"/>
              </a:ext>
            </a:extLst>
          </p:cNvPr>
          <p:cNvSpPr/>
          <p:nvPr/>
        </p:nvSpPr>
        <p:spPr>
          <a:xfrm>
            <a:off x="293914" y="6204858"/>
            <a:ext cx="1172663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British Journal of Dermatology. DOI: </a:t>
            </a:r>
            <a:r>
              <a:rPr lang="it-IT" sz="2400" dirty="0">
                <a:hlinkClick r:id="rId3"/>
              </a:rPr>
              <a:t>https://doi.org/10.1111/bjd.20626</a:t>
            </a:r>
            <a:endParaRPr lang="it-IT" sz="2400" dirty="0"/>
          </a:p>
          <a:p>
            <a:endParaRPr lang="en-GB" sz="2200" u="sng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483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E6420-673A-4C4D-ACCF-EA69069ED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Autofit/>
          </a:bodyPr>
          <a:lstStyle/>
          <a:p>
            <a:r>
              <a:rPr lang="en-GB" sz="3200" dirty="0">
                <a:solidFill>
                  <a:srgbClr val="FFFFFF"/>
                </a:solidFill>
              </a:rPr>
              <a:t>Results </a:t>
            </a:r>
            <a:r>
              <a:rPr lang="en-GB" sz="3200" dirty="0" smtClean="0">
                <a:solidFill>
                  <a:srgbClr val="FFFFFF"/>
                </a:solidFill>
              </a:rPr>
              <a:t>(3)-  </a:t>
            </a:r>
            <a:r>
              <a:rPr lang="en-GB" sz="3200" dirty="0">
                <a:solidFill>
                  <a:srgbClr val="FFFFFF"/>
                </a:solidFill>
              </a:rPr>
              <a:t>A meta-analysis between metastatic and </a:t>
            </a:r>
            <a:r>
              <a:rPr lang="en-GB" sz="3200" dirty="0" smtClean="0">
                <a:solidFill>
                  <a:srgbClr val="FFFFFF"/>
                </a:solidFill>
              </a:rPr>
              <a:t>non </a:t>
            </a:r>
            <a:r>
              <a:rPr lang="en-GB" sz="3200" dirty="0">
                <a:solidFill>
                  <a:srgbClr val="FFFFFF"/>
                </a:solidFill>
              </a:rPr>
              <a:t>metastatic melanoma patients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F5031E7-5F11-478C-A92D-024F4F2E4B2F}"/>
              </a:ext>
            </a:extLst>
          </p:cNvPr>
          <p:cNvSpPr/>
          <p:nvPr/>
        </p:nvSpPr>
        <p:spPr>
          <a:xfrm>
            <a:off x="221860" y="6248399"/>
            <a:ext cx="9988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</a:t>
            </a:r>
            <a:r>
              <a:rPr lang="it-IT" sz="2400" dirty="0">
                <a:hlinkClick r:id="rId2"/>
              </a:rPr>
              <a:t>https://doi.org/10.1111/bjd.20626</a:t>
            </a:r>
            <a:endParaRPr lang="it-IT" sz="24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F220461E-A83D-47D2-BC2B-7E1191D31D66}"/>
              </a:ext>
            </a:extLst>
          </p:cNvPr>
          <p:cNvSpPr txBox="1">
            <a:spLocks/>
          </p:cNvSpPr>
          <p:nvPr/>
        </p:nvSpPr>
        <p:spPr>
          <a:xfrm>
            <a:off x="-109184" y="2183783"/>
            <a:ext cx="5827594" cy="4136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algn="just"/>
            <a:r>
              <a:rPr lang="en-GB" sz="1800" dirty="0"/>
              <a:t>Changes in community structure between tumour </a:t>
            </a:r>
            <a:r>
              <a:rPr lang="en-GB" sz="1800" dirty="0" smtClean="0"/>
              <a:t>stages were </a:t>
            </a:r>
            <a:r>
              <a:rPr lang="en-GB" sz="1800" dirty="0"/>
              <a:t>observed by </a:t>
            </a:r>
            <a:r>
              <a:rPr lang="en-GB" sz="1800" dirty="0" err="1"/>
              <a:t>PCoA</a:t>
            </a:r>
            <a:r>
              <a:rPr lang="en-GB" sz="1800" dirty="0"/>
              <a:t> ordination (A). </a:t>
            </a:r>
          </a:p>
          <a:p>
            <a:pPr algn="just"/>
            <a:r>
              <a:rPr lang="en-GB" sz="1800" dirty="0"/>
              <a:t>Significant differences between bacterial communities of metastatic melanoma patients and both early M and control </a:t>
            </a:r>
            <a:r>
              <a:rPr lang="en-GB" sz="1800" dirty="0" smtClean="0"/>
              <a:t>subject</a:t>
            </a:r>
          </a:p>
          <a:p>
            <a:pPr algn="just"/>
            <a:r>
              <a:rPr lang="en-GB" sz="1800" dirty="0" smtClean="0"/>
              <a:t>No significant </a:t>
            </a:r>
            <a:r>
              <a:rPr lang="en-GB" sz="1800" dirty="0"/>
              <a:t>differences were found between the latter and control </a:t>
            </a:r>
            <a:r>
              <a:rPr lang="en-GB" sz="1800" dirty="0" smtClean="0"/>
              <a:t>subjects </a:t>
            </a:r>
            <a:r>
              <a:rPr lang="en-GB" sz="1800" dirty="0"/>
              <a:t>(B). </a:t>
            </a:r>
          </a:p>
          <a:p>
            <a:pPr algn="just"/>
            <a:r>
              <a:rPr lang="en-GB" sz="1800" dirty="0"/>
              <a:t>Bacterial richness and evenness </a:t>
            </a:r>
            <a:r>
              <a:rPr lang="en-GB" sz="1800" dirty="0" smtClean="0"/>
              <a:t>showed </a:t>
            </a:r>
            <a:r>
              <a:rPr lang="en-GB" sz="1800" dirty="0"/>
              <a:t>a significant decline in community diversity in advanced metastatic melanoma with respect to early </a:t>
            </a:r>
            <a:r>
              <a:rPr lang="en-GB" sz="1800" dirty="0" smtClean="0"/>
              <a:t>melanoma (</a:t>
            </a:r>
            <a:r>
              <a:rPr lang="en-GB" sz="1800" dirty="0"/>
              <a:t>C and D) . </a:t>
            </a:r>
            <a:endParaRPr lang="it-IT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410" y="2876229"/>
            <a:ext cx="6454540" cy="289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6192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253518-683A-4BBA-A09E-4BDA644D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Discussion (1)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F5031E7-5F11-478C-A92D-024F4F2E4B2F}"/>
              </a:ext>
            </a:extLst>
          </p:cNvPr>
          <p:cNvSpPr/>
          <p:nvPr/>
        </p:nvSpPr>
        <p:spPr>
          <a:xfrm>
            <a:off x="221860" y="6248399"/>
            <a:ext cx="9988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</a:t>
            </a:r>
            <a:r>
              <a:rPr lang="it-IT" sz="2400" dirty="0">
                <a:hlinkClick r:id="rId2"/>
              </a:rPr>
              <a:t>https://doi.org/10.1111/bjd.20626</a:t>
            </a:r>
            <a:endParaRPr lang="it-IT" sz="24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E74CFB47-2576-445F-9C1D-62E8A2B8D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991" y="2343149"/>
            <a:ext cx="11439524" cy="3905250"/>
          </a:xfrm>
        </p:spPr>
        <p:txBody>
          <a:bodyPr>
            <a:noAutofit/>
          </a:bodyPr>
          <a:lstStyle/>
          <a:p>
            <a:pPr algn="just"/>
            <a:r>
              <a:rPr lang="en-GB" sz="1600" dirty="0"/>
              <a:t>The observed microbiota features connected to melanoma progression from </a:t>
            </a:r>
            <a:r>
              <a:rPr lang="en-GB" sz="1600" i="1" dirty="0"/>
              <a:t>in situ</a:t>
            </a:r>
            <a:r>
              <a:rPr lang="en-GB" sz="1600" dirty="0"/>
              <a:t> to invasive suggest imbalance in butyrate-producing. </a:t>
            </a:r>
            <a:endParaRPr lang="en-GB" sz="1600" dirty="0" smtClean="0"/>
          </a:p>
          <a:p>
            <a:pPr algn="just"/>
            <a:r>
              <a:rPr lang="en-GB" sz="1600" dirty="0" smtClean="0"/>
              <a:t>As </a:t>
            </a:r>
            <a:r>
              <a:rPr lang="en-GB" sz="1600" dirty="0"/>
              <a:t>butyrate producers were also found associated to </a:t>
            </a:r>
            <a:r>
              <a:rPr lang="en-GB" sz="1600" i="1" dirty="0"/>
              <a:t>in situ</a:t>
            </a:r>
            <a:r>
              <a:rPr lang="en-GB" sz="1600" dirty="0"/>
              <a:t> </a:t>
            </a:r>
            <a:r>
              <a:rPr lang="en-GB" sz="1600" dirty="0" smtClean="0"/>
              <a:t>melanoma, </a:t>
            </a:r>
            <a:r>
              <a:rPr lang="en-GB" sz="1600" dirty="0"/>
              <a:t>butyrate-producers might promote melanoma evolution towards both an invasive phenotype, or towards a non-invasive phenotype. </a:t>
            </a:r>
          </a:p>
          <a:p>
            <a:pPr algn="just"/>
            <a:r>
              <a:rPr lang="en-GB" sz="1600" dirty="0"/>
              <a:t>Highly immunogenic melanoma might be characterized by invasion and regression together, and connected to a worse prognosis. </a:t>
            </a:r>
            <a:endParaRPr lang="en-GB" sz="1600" dirty="0" smtClean="0"/>
          </a:p>
          <a:p>
            <a:pPr lvl="1" algn="just"/>
            <a:r>
              <a:rPr lang="en-GB" sz="1600" dirty="0" smtClean="0"/>
              <a:t>Peculiar </a:t>
            </a:r>
            <a:r>
              <a:rPr lang="en-GB" sz="1600" dirty="0" err="1"/>
              <a:t>zOTU</a:t>
            </a:r>
            <a:r>
              <a:rPr lang="en-GB" sz="1600" dirty="0"/>
              <a:t> belonging to the </a:t>
            </a:r>
            <a:r>
              <a:rPr lang="en-GB" sz="1600" i="1" dirty="0" err="1"/>
              <a:t>Bacteroides</a:t>
            </a:r>
            <a:r>
              <a:rPr lang="en-GB" sz="1600" dirty="0"/>
              <a:t>  genus were shared by regressive and invasive melanoma. </a:t>
            </a:r>
          </a:p>
          <a:p>
            <a:pPr lvl="1" algn="just"/>
            <a:r>
              <a:rPr lang="en-GB" sz="1600" dirty="0"/>
              <a:t>Selected strains of </a:t>
            </a:r>
            <a:r>
              <a:rPr lang="en-GB" sz="1600" i="1" dirty="0" err="1"/>
              <a:t>Bacteroides</a:t>
            </a:r>
            <a:r>
              <a:rPr lang="en-GB" sz="1600" i="1" dirty="0"/>
              <a:t> </a:t>
            </a:r>
            <a:r>
              <a:rPr lang="en-GB" sz="1600" i="1" dirty="0" err="1"/>
              <a:t>ovatus</a:t>
            </a:r>
            <a:r>
              <a:rPr lang="en-GB" sz="1600" dirty="0"/>
              <a:t> capable of eliciting </a:t>
            </a:r>
            <a:r>
              <a:rPr lang="en-GB" sz="1600" dirty="0" err="1"/>
              <a:t>IgM</a:t>
            </a:r>
            <a:r>
              <a:rPr lang="en-GB" sz="1600" dirty="0"/>
              <a:t> and </a:t>
            </a:r>
            <a:r>
              <a:rPr lang="en-GB" sz="1600" dirty="0" err="1"/>
              <a:t>IgG</a:t>
            </a:r>
            <a:r>
              <a:rPr lang="en-GB" sz="1600" dirty="0"/>
              <a:t> mediated responses </a:t>
            </a:r>
            <a:r>
              <a:rPr lang="en-GB" sz="1600" i="1" dirty="0"/>
              <a:t>in vitro </a:t>
            </a:r>
            <a:r>
              <a:rPr lang="en-GB" sz="1600" dirty="0"/>
              <a:t>toward human acute </a:t>
            </a:r>
            <a:r>
              <a:rPr lang="en-GB" sz="1600" dirty="0" err="1"/>
              <a:t>myelogenous</a:t>
            </a:r>
            <a:r>
              <a:rPr lang="en-GB" sz="1600" dirty="0"/>
              <a:t> leukaemia cells have been isolated from the human gut. </a:t>
            </a:r>
          </a:p>
          <a:p>
            <a:pPr lvl="1" algn="just"/>
            <a:r>
              <a:rPr lang="en-GB" sz="1600" dirty="0"/>
              <a:t>Enrichment of </a:t>
            </a:r>
            <a:r>
              <a:rPr lang="en-GB" sz="1600" i="1" dirty="0" err="1"/>
              <a:t>Bacteroidetes</a:t>
            </a:r>
            <a:r>
              <a:rPr lang="en-GB" sz="1600" dirty="0"/>
              <a:t> phylum, connected to worst prognosis and limited responsiveness to immune therapy in metastatic melanoma cohort.</a:t>
            </a:r>
            <a:endParaRPr lang="it-IT" sz="1600" dirty="0"/>
          </a:p>
          <a:p>
            <a:pPr algn="just"/>
            <a:endParaRPr lang="it-IT" sz="1600" dirty="0"/>
          </a:p>
          <a:p>
            <a:pPr algn="just"/>
            <a:endParaRPr lang="it-IT" sz="1800" dirty="0"/>
          </a:p>
          <a:p>
            <a:pPr algn="just"/>
            <a:endParaRPr lang="en-US" sz="1800" dirty="0"/>
          </a:p>
          <a:p>
            <a:pPr marL="0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795802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253518-683A-4BBA-A09E-4BDA644D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Discussion </a:t>
            </a:r>
            <a:r>
              <a:rPr lang="en-GB" dirty="0" smtClean="0">
                <a:solidFill>
                  <a:srgbClr val="FFFFFF"/>
                </a:solidFill>
              </a:rPr>
              <a:t>(2)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F5031E7-5F11-478C-A92D-024F4F2E4B2F}"/>
              </a:ext>
            </a:extLst>
          </p:cNvPr>
          <p:cNvSpPr/>
          <p:nvPr/>
        </p:nvSpPr>
        <p:spPr>
          <a:xfrm>
            <a:off x="221860" y="6248399"/>
            <a:ext cx="9988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</a:t>
            </a:r>
            <a:r>
              <a:rPr lang="it-IT" sz="2400" dirty="0">
                <a:hlinkClick r:id="rId2"/>
              </a:rPr>
              <a:t>https://doi.org/10.1111/bjd.20626</a:t>
            </a:r>
            <a:endParaRPr lang="it-IT" sz="24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E74CFB47-2576-445F-9C1D-62E8A2B8DA10}"/>
              </a:ext>
            </a:extLst>
          </p:cNvPr>
          <p:cNvSpPr txBox="1">
            <a:spLocks/>
          </p:cNvSpPr>
          <p:nvPr/>
        </p:nvSpPr>
        <p:spPr>
          <a:xfrm>
            <a:off x="1103312" y="2763520"/>
            <a:ext cx="8946541" cy="34848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algn="just"/>
            <a:r>
              <a:rPr lang="en-GB" sz="1800" dirty="0"/>
              <a:t>Gut </a:t>
            </a:r>
            <a:r>
              <a:rPr lang="en-GB" sz="1800" dirty="0" err="1"/>
              <a:t>microbiota</a:t>
            </a:r>
            <a:r>
              <a:rPr lang="en-GB" sz="1800" dirty="0"/>
              <a:t> composition and the immunogenicity degree of early stage melanoma might change along the gradient from in situ to invasive.</a:t>
            </a:r>
          </a:p>
          <a:p>
            <a:pPr algn="just"/>
            <a:r>
              <a:rPr lang="en-GB" sz="1800" dirty="0"/>
              <a:t>This observed trend of deterioration in gut </a:t>
            </a:r>
            <a:r>
              <a:rPr lang="en-GB" sz="1800" dirty="0" err="1"/>
              <a:t>microbiota</a:t>
            </a:r>
            <a:r>
              <a:rPr lang="en-GB" sz="1800" dirty="0"/>
              <a:t> from in situ to invasive, also likely accompanies the transition from an early and local melanoma phenotype, to the advanced and metastatic one.</a:t>
            </a:r>
            <a:endParaRPr lang="it-IT" sz="1800" dirty="0"/>
          </a:p>
          <a:p>
            <a:pPr algn="just"/>
            <a:endParaRPr lang="en-US" sz="1800" dirty="0"/>
          </a:p>
          <a:p>
            <a:pPr marL="0" indent="0">
              <a:buFont typeface="Wingdings 3" charset="2"/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2146267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253518-683A-4BBA-A09E-4BDA644D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721894"/>
            <a:ext cx="8947522" cy="1131353"/>
          </a:xfrm>
        </p:spPr>
        <p:txBody>
          <a:bodyPr anchor="ctr">
            <a:normAutofit fontScale="90000"/>
          </a:bodyPr>
          <a:lstStyle/>
          <a:p>
            <a:r>
              <a:rPr lang="en-GB" dirty="0">
                <a:solidFill>
                  <a:srgbClr val="FFFFFF"/>
                </a:solidFill>
              </a:rPr>
              <a:t>Discussion </a:t>
            </a:r>
            <a:r>
              <a:rPr lang="en-GB" dirty="0" smtClean="0">
                <a:solidFill>
                  <a:srgbClr val="FFFFFF"/>
                </a:solidFill>
              </a:rPr>
              <a:t>(3)</a:t>
            </a:r>
            <a:br>
              <a:rPr lang="en-GB" dirty="0" smtClean="0">
                <a:solidFill>
                  <a:srgbClr val="FFFFFF"/>
                </a:solidFill>
              </a:rPr>
            </a:br>
            <a:r>
              <a:rPr lang="en-GB" dirty="0" smtClean="0">
                <a:solidFill>
                  <a:srgbClr val="FFFFFF"/>
                </a:solidFill>
              </a:rPr>
              <a:t>Limitations </a:t>
            </a:r>
            <a:r>
              <a:rPr lang="en-GB" dirty="0">
                <a:solidFill>
                  <a:srgbClr val="FFFFFF"/>
                </a:solidFill>
              </a:rPr>
              <a:t>and future direction</a:t>
            </a:r>
            <a:br>
              <a:rPr lang="en-GB" dirty="0">
                <a:solidFill>
                  <a:srgbClr val="FFFFFF"/>
                </a:solidFill>
              </a:rPr>
            </a:b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89D7913-0E49-4327-A077-93DDADB6A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350168"/>
            <a:ext cx="9717088" cy="3898231"/>
          </a:xfrm>
        </p:spPr>
        <p:txBody>
          <a:bodyPr>
            <a:noAutofit/>
          </a:bodyPr>
          <a:lstStyle/>
          <a:p>
            <a:r>
              <a:rPr lang="en-GB" sz="1800" dirty="0"/>
              <a:t>Re-evaluation of results on larger and better balanced cohorts of early melanoma patients</a:t>
            </a:r>
          </a:p>
          <a:p>
            <a:r>
              <a:rPr lang="en-GB" sz="1800" dirty="0" smtClean="0"/>
              <a:t>Metastatic patients </a:t>
            </a:r>
            <a:r>
              <a:rPr lang="en-GB" sz="1800" dirty="0"/>
              <a:t>should be included in the recruiting to fully explore the </a:t>
            </a:r>
            <a:r>
              <a:rPr lang="en-GB" sz="1800" i="1" dirty="0"/>
              <a:t>in situ</a:t>
            </a:r>
            <a:r>
              <a:rPr lang="en-GB" sz="1800" dirty="0"/>
              <a:t> – invasive – metastatic progression. </a:t>
            </a:r>
            <a:endParaRPr lang="en-GB" sz="1800" dirty="0" smtClean="0"/>
          </a:p>
          <a:p>
            <a:r>
              <a:rPr lang="en-GB" sz="1800" dirty="0" smtClean="0"/>
              <a:t>However</a:t>
            </a:r>
            <a:r>
              <a:rPr lang="en-GB" sz="1800" dirty="0"/>
              <a:t>,  overlap in ordination analysis is reassuring about the soundness of the analysis and its correspondence with the real biology of the system. </a:t>
            </a:r>
          </a:p>
          <a:p>
            <a:r>
              <a:rPr lang="en-GB" sz="1800" dirty="0"/>
              <a:t>The difficulty in cultivating the microbes hamper our ability to prove their causal role, future studies should consider cultivation of bacteria and fungi</a:t>
            </a:r>
          </a:p>
          <a:p>
            <a:r>
              <a:rPr lang="en-GB" sz="1800" dirty="0"/>
              <a:t>Future studies should also consider evaluation of skin </a:t>
            </a:r>
            <a:r>
              <a:rPr lang="en-GB" sz="1800" dirty="0" err="1"/>
              <a:t>microbiota</a:t>
            </a:r>
            <a:endParaRPr lang="en-GB" sz="1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F5031E7-5F11-478C-A92D-024F4F2E4B2F}"/>
              </a:ext>
            </a:extLst>
          </p:cNvPr>
          <p:cNvSpPr/>
          <p:nvPr/>
        </p:nvSpPr>
        <p:spPr>
          <a:xfrm>
            <a:off x="221860" y="6248399"/>
            <a:ext cx="9988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</a:t>
            </a:r>
            <a:r>
              <a:rPr lang="it-IT" sz="2400" dirty="0">
                <a:hlinkClick r:id="rId2"/>
              </a:rPr>
              <a:t>https://doi.org/10.1111/bjd.20626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4210502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6CA8F06-668F-4141-A0A4-63716E732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Conclusions</a:t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What does this study add?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968521C-CD47-4624-A11A-7821318D1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189" y="2550694"/>
            <a:ext cx="10074443" cy="3521959"/>
          </a:xfrm>
        </p:spPr>
        <p:txBody>
          <a:bodyPr>
            <a:noAutofit/>
          </a:bodyPr>
          <a:lstStyle/>
          <a:p>
            <a:pPr lvl="1" algn="just"/>
            <a:r>
              <a:rPr lang="en-GB" dirty="0"/>
              <a:t>This study evaluates for the first time the gut microbial community of early melanoma patients </a:t>
            </a:r>
            <a:r>
              <a:rPr lang="en-GB" dirty="0" smtClean="0"/>
              <a:t>(stage </a:t>
            </a:r>
            <a:r>
              <a:rPr lang="en-GB" dirty="0"/>
              <a:t>I and II), including bacteria, yeasts, and fungi. </a:t>
            </a:r>
            <a:endParaRPr lang="en-GB" dirty="0" smtClean="0"/>
          </a:p>
          <a:p>
            <a:pPr lvl="1" algn="just"/>
            <a:r>
              <a:rPr lang="en-GB" dirty="0" smtClean="0"/>
              <a:t>Promising </a:t>
            </a:r>
            <a:r>
              <a:rPr lang="en-GB" dirty="0"/>
              <a:t>associations between gut microbial profiles and histopathological features of melanoma along the </a:t>
            </a:r>
            <a:r>
              <a:rPr lang="en-GB" i="1" dirty="0"/>
              <a:t>in situ</a:t>
            </a:r>
            <a:r>
              <a:rPr lang="en-GB" dirty="0"/>
              <a:t> – invasive </a:t>
            </a:r>
            <a:r>
              <a:rPr lang="en-GB" dirty="0" smtClean="0"/>
              <a:t>axis </a:t>
            </a:r>
            <a:r>
              <a:rPr lang="en-GB" dirty="0"/>
              <a:t>were found. </a:t>
            </a:r>
            <a:endParaRPr lang="it-IT" dirty="0"/>
          </a:p>
          <a:p>
            <a:pPr lvl="1" algn="just"/>
            <a:r>
              <a:rPr lang="it-IT" dirty="0" smtClean="0"/>
              <a:t>Promising </a:t>
            </a:r>
            <a:r>
              <a:rPr lang="en-GB" dirty="0" smtClean="0"/>
              <a:t>future </a:t>
            </a:r>
            <a:r>
              <a:rPr lang="en-GB" dirty="0"/>
              <a:t>developments in early melanoma research, where the microbiota could represent a valuable tool for early patient </a:t>
            </a:r>
            <a:r>
              <a:rPr lang="en-GB" dirty="0" smtClean="0"/>
              <a:t>classification</a:t>
            </a:r>
            <a:endParaRPr lang="en-GB" dirty="0"/>
          </a:p>
          <a:p>
            <a:pPr lvl="1" algn="just"/>
            <a:r>
              <a:rPr lang="en-GB" dirty="0" smtClean="0"/>
              <a:t>Microbial profiles </a:t>
            </a:r>
            <a:r>
              <a:rPr lang="en-GB" dirty="0"/>
              <a:t>evaluation might contribute to the better prognosis of early stage melanoma through a direct or indirect immunomodulation. </a:t>
            </a:r>
          </a:p>
          <a:p>
            <a:pPr lvl="1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F5031E7-5F11-478C-A92D-024F4F2E4B2F}"/>
              </a:ext>
            </a:extLst>
          </p:cNvPr>
          <p:cNvSpPr/>
          <p:nvPr/>
        </p:nvSpPr>
        <p:spPr>
          <a:xfrm>
            <a:off x="221860" y="6248399"/>
            <a:ext cx="9988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</a:t>
            </a:r>
            <a:r>
              <a:rPr lang="it-IT" sz="2400" dirty="0">
                <a:hlinkClick r:id="rId2"/>
              </a:rPr>
              <a:t>https://doi.org/10.1111/bjd.20626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0617357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86EFD7A-1790-4046-A52F-F891E5CB6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The Team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F5031E7-5F11-478C-A92D-024F4F2E4B2F}"/>
              </a:ext>
            </a:extLst>
          </p:cNvPr>
          <p:cNvSpPr/>
          <p:nvPr/>
        </p:nvSpPr>
        <p:spPr>
          <a:xfrm>
            <a:off x="221860" y="6248399"/>
            <a:ext cx="9988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</a:t>
            </a:r>
            <a:r>
              <a:rPr lang="it-IT" sz="2400" dirty="0">
                <a:hlinkClick r:id="rId2"/>
              </a:rPr>
              <a:t>https://doi.org/10.1111/bjd.20626</a:t>
            </a:r>
            <a:endParaRPr lang="it-IT" sz="2400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xmlns="" id="{1D817D5E-913B-4AF1-A6EA-180367550A7D}"/>
              </a:ext>
            </a:extLst>
          </p:cNvPr>
          <p:cNvSpPr txBox="1">
            <a:spLocks/>
          </p:cNvSpPr>
          <p:nvPr/>
        </p:nvSpPr>
        <p:spPr>
          <a:xfrm>
            <a:off x="2210795" y="2547169"/>
            <a:ext cx="7777660" cy="8614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algn="ctr">
              <a:buNone/>
            </a:pPr>
            <a:r>
              <a:rPr lang="it-IT" sz="1800" dirty="0"/>
              <a:t>Francesco Vitali, Roberta Colucci, Monica Di Paola, Massimo Pindo, Carlotta De Filippo, Silvia Moretti, and Duccio Cavalieri</a:t>
            </a:r>
            <a:endParaRPr lang="it-IT" sz="1800" baseline="30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455" y="3348626"/>
            <a:ext cx="1503249" cy="15032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740" y="3348626"/>
            <a:ext cx="1705462" cy="16571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326" y="3348626"/>
            <a:ext cx="1601373" cy="16013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3348626"/>
            <a:ext cx="1563095" cy="15968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100" y="4562395"/>
            <a:ext cx="1278921" cy="17069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6" b="13596"/>
          <a:stretch/>
        </p:blipFill>
        <p:spPr>
          <a:xfrm>
            <a:off x="8307507" y="4199369"/>
            <a:ext cx="1615645" cy="197287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004" y="4393572"/>
            <a:ext cx="1184431" cy="177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040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5E70F10-869E-4CF6-A94B-992BB1096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Call for correspondence</a:t>
            </a:r>
          </a:p>
        </p:txBody>
      </p:sp>
      <p:graphicFrame>
        <p:nvGraphicFramePr>
          <p:cNvPr id="9" name="Content Placeholder 2">
            <a:extLst>
              <a:ext uri="{FF2B5EF4-FFF2-40B4-BE49-F238E27FC236}">
                <a16:creationId xmlns:a16="http://schemas.microsoft.com/office/drawing/2014/main" xmlns="" id="{9BC9058D-0FA1-4B64-8AD1-853149BD8D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2305776"/>
              </p:ext>
            </p:extLst>
          </p:nvPr>
        </p:nvGraphicFramePr>
        <p:xfrm>
          <a:off x="489857" y="1959429"/>
          <a:ext cx="10994572" cy="5018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955264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9C3AA56-F447-4B91-8E17-310EE67DB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Lead </a:t>
            </a:r>
            <a:r>
              <a:rPr lang="en-GB" dirty="0" smtClean="0">
                <a:solidFill>
                  <a:srgbClr val="FFFFFF"/>
                </a:solidFill>
              </a:rPr>
              <a:t>Researchers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F5031E7-5F11-478C-A92D-024F4F2E4B2F}"/>
              </a:ext>
            </a:extLst>
          </p:cNvPr>
          <p:cNvSpPr/>
          <p:nvPr/>
        </p:nvSpPr>
        <p:spPr>
          <a:xfrm>
            <a:off x="221860" y="6248399"/>
            <a:ext cx="9988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</a:t>
            </a:r>
            <a:r>
              <a:rPr lang="it-IT" sz="2400" dirty="0">
                <a:hlinkClick r:id="rId2"/>
              </a:rPr>
              <a:t>https://doi.org/10.1111/bjd.20626</a:t>
            </a:r>
            <a:endParaRPr lang="it-IT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59" y="2457450"/>
            <a:ext cx="1445143" cy="14763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22" y="4471951"/>
            <a:ext cx="1261416" cy="168358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162300" y="3462634"/>
            <a:ext cx="88773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Institute of Agricultural Biology and Biotechnology (IBBA), National Research Council (CNR), Via </a:t>
            </a:r>
            <a:r>
              <a:rPr lang="en-GB" sz="1400" dirty="0" err="1"/>
              <a:t>Moruzzi</a:t>
            </a:r>
            <a:r>
              <a:rPr lang="en-GB" sz="1400" dirty="0"/>
              <a:t> 1, 56124, Pisa, Italy</a:t>
            </a:r>
            <a:endParaRPr lang="it-IT" sz="1400" dirty="0"/>
          </a:p>
        </p:txBody>
      </p:sp>
      <p:sp>
        <p:nvSpPr>
          <p:cNvPr id="10" name="Rectangle 9"/>
          <p:cNvSpPr/>
          <p:nvPr/>
        </p:nvSpPr>
        <p:spPr>
          <a:xfrm>
            <a:off x="3133725" y="5602068"/>
            <a:ext cx="89725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Section of Dermatology, Department of Health Sciences (DSS), University of Florence, </a:t>
            </a:r>
            <a:r>
              <a:rPr lang="en-GB" sz="1400" dirty="0" err="1"/>
              <a:t>Palagi</a:t>
            </a:r>
            <a:r>
              <a:rPr lang="en-GB" sz="1400" dirty="0"/>
              <a:t> Hospital, </a:t>
            </a:r>
            <a:r>
              <a:rPr lang="en-GB" sz="1400" dirty="0" err="1"/>
              <a:t>Viale</a:t>
            </a:r>
            <a:r>
              <a:rPr lang="en-GB" sz="1400" dirty="0"/>
              <a:t> Michelangelo 41,50125 Florence, Italy</a:t>
            </a:r>
            <a:endParaRPr lang="it-IT" sz="1400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1D817D5E-913B-4AF1-A6EA-180367550A7D}"/>
              </a:ext>
            </a:extLst>
          </p:cNvPr>
          <p:cNvSpPr txBox="1">
            <a:spLocks/>
          </p:cNvSpPr>
          <p:nvPr/>
        </p:nvSpPr>
        <p:spPr>
          <a:xfrm>
            <a:off x="3164729" y="2457450"/>
            <a:ext cx="7712821" cy="6709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it-IT" dirty="0"/>
              <a:t>Francesco Vitali, PhD</a:t>
            </a:r>
          </a:p>
          <a:p>
            <a:pPr marL="0" indent="0">
              <a:buNone/>
            </a:pPr>
            <a:r>
              <a:rPr lang="it-IT" sz="1400" dirty="0"/>
              <a:t>Bioinformatic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xmlns="" id="{1D817D5E-913B-4AF1-A6EA-180367550A7D}"/>
              </a:ext>
            </a:extLst>
          </p:cNvPr>
          <p:cNvSpPr txBox="1">
            <a:spLocks/>
          </p:cNvSpPr>
          <p:nvPr/>
        </p:nvSpPr>
        <p:spPr>
          <a:xfrm>
            <a:off x="3164729" y="4471951"/>
            <a:ext cx="7712821" cy="6709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it-IT" dirty="0"/>
              <a:t>Roberta Colucci, MD PhD</a:t>
            </a:r>
          </a:p>
          <a:p>
            <a:pPr marL="0" indent="0">
              <a:buNone/>
            </a:pPr>
            <a:r>
              <a:rPr lang="it-IT" sz="1400" dirty="0"/>
              <a:t>Dermatologist</a:t>
            </a:r>
          </a:p>
        </p:txBody>
      </p:sp>
    </p:spTree>
    <p:extLst>
      <p:ext uri="{BB962C8B-B14F-4D97-AF65-F5344CB8AC3E}">
        <p14:creationId xmlns:p14="http://schemas.microsoft.com/office/powerpoint/2010/main" val="9590855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BC44A27-5ECE-4A9B-BEED-58901870B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Introduction</a:t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What’s already known?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E7C1515-3F6C-4316-9316-92C391422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3350384"/>
            <a:ext cx="9945688" cy="1958605"/>
          </a:xfrm>
        </p:spPr>
        <p:txBody>
          <a:bodyPr>
            <a:normAutofit/>
          </a:bodyPr>
          <a:lstStyle/>
          <a:p>
            <a:pPr lvl="1"/>
            <a:r>
              <a:rPr lang="en-GB" dirty="0"/>
              <a:t>The microbial community living in symbiosis with our human body (i.e. the </a:t>
            </a:r>
            <a:r>
              <a:rPr lang="en-GB" dirty="0" err="1"/>
              <a:t>microbiota</a:t>
            </a:r>
            <a:r>
              <a:rPr lang="en-GB" dirty="0"/>
              <a:t>) plays a critical role in health and disease.</a:t>
            </a:r>
          </a:p>
          <a:p>
            <a:pPr lvl="1"/>
            <a:r>
              <a:rPr lang="en-GB" dirty="0"/>
              <a:t>In the cancer field, in particular in melanoma, the gut </a:t>
            </a:r>
            <a:r>
              <a:rPr lang="en-GB" dirty="0" err="1"/>
              <a:t>microbiota</a:t>
            </a:r>
            <a:r>
              <a:rPr lang="en-GB" dirty="0"/>
              <a:t> is drawing attention due to its ability to control immune checkpoint and to determine success of immune therapies. </a:t>
            </a:r>
            <a:endParaRPr lang="it-IT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F5031E7-5F11-478C-A92D-024F4F2E4B2F}"/>
              </a:ext>
            </a:extLst>
          </p:cNvPr>
          <p:cNvSpPr/>
          <p:nvPr/>
        </p:nvSpPr>
        <p:spPr>
          <a:xfrm>
            <a:off x="221860" y="6248399"/>
            <a:ext cx="9988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</a:t>
            </a:r>
            <a:r>
              <a:rPr lang="it-IT" sz="2400" dirty="0">
                <a:hlinkClick r:id="rId2"/>
              </a:rPr>
              <a:t>https://doi.org/10.1111/bjd.20626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107386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CFC853-37AB-4BE0-9412-D3BB8F537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Objectives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F5031E7-5F11-478C-A92D-024F4F2E4B2F}"/>
              </a:ext>
            </a:extLst>
          </p:cNvPr>
          <p:cNvSpPr/>
          <p:nvPr/>
        </p:nvSpPr>
        <p:spPr>
          <a:xfrm>
            <a:off x="221860" y="6248399"/>
            <a:ext cx="9988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</a:t>
            </a:r>
            <a:r>
              <a:rPr lang="it-IT" sz="2400" dirty="0">
                <a:hlinkClick r:id="rId2"/>
              </a:rPr>
              <a:t>https://doi.org/10.1111/bjd.20626</a:t>
            </a:r>
            <a:endParaRPr lang="it-IT" sz="24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2E7C1515-3F6C-4316-9316-92C391422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9945688" cy="3484879"/>
          </a:xfrm>
        </p:spPr>
        <p:txBody>
          <a:bodyPr>
            <a:normAutofit/>
          </a:bodyPr>
          <a:lstStyle/>
          <a:p>
            <a:pPr lvl="1"/>
            <a:r>
              <a:rPr lang="en-GB" dirty="0"/>
              <a:t>Evaluate the gut bacterial and fungal community composition in a group of stage I and II melanoma patients </a:t>
            </a:r>
          </a:p>
          <a:p>
            <a:pPr lvl="2"/>
            <a:r>
              <a:rPr lang="en-GB" sz="1800" dirty="0"/>
              <a:t>(i) Comparison with healthy controls to highlight differences possibly connected with pathogenesis.</a:t>
            </a:r>
          </a:p>
          <a:p>
            <a:pPr lvl="2"/>
            <a:r>
              <a:rPr lang="en-GB" sz="1800" dirty="0"/>
              <a:t>(ii) Association of clinical and </a:t>
            </a:r>
            <a:r>
              <a:rPr lang="en-GB" sz="1800" dirty="0" err="1"/>
              <a:t>histopathological</a:t>
            </a:r>
            <a:r>
              <a:rPr lang="en-GB" sz="1800" dirty="0"/>
              <a:t> features of early stage melanoma with the identified microbial profiles, in order to discover putative microbial biomarkers and evidences for melanoma progression. </a:t>
            </a:r>
          </a:p>
          <a:p>
            <a:pPr lvl="2"/>
            <a:r>
              <a:rPr lang="en-GB" sz="1800" dirty="0"/>
              <a:t>(iii) Comparison of early and advanced (metastatic) melanoma with a meta-analysis, to </a:t>
            </a:r>
            <a:r>
              <a:rPr lang="en-GB" sz="1800" dirty="0" smtClean="0"/>
              <a:t>evaluate </a:t>
            </a:r>
            <a:r>
              <a:rPr lang="en-GB" sz="1800" dirty="0"/>
              <a:t>the relations between melanoma progression and microbiota.</a:t>
            </a:r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23244953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AEC0D33-5FAF-4562-9F26-CC75E85D1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Methods </a:t>
            </a:r>
            <a:r>
              <a:rPr lang="en-GB" dirty="0" smtClean="0">
                <a:solidFill>
                  <a:srgbClr val="FFFFFF"/>
                </a:solidFill>
              </a:rPr>
              <a:t>(1)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74CFB47-2576-445F-9C1D-62E8A2B8D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2157662"/>
            <a:ext cx="11221453" cy="375385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1800" b="1" dirty="0"/>
              <a:t>Study participants: </a:t>
            </a:r>
            <a:endParaRPr lang="en-US" sz="1800" b="1" dirty="0" smtClean="0"/>
          </a:p>
          <a:p>
            <a:pPr algn="just"/>
            <a:r>
              <a:rPr lang="en-GB" sz="1600" dirty="0" smtClean="0"/>
              <a:t>20 </a:t>
            </a:r>
            <a:r>
              <a:rPr lang="en-GB" sz="1600" dirty="0"/>
              <a:t>patients with histopathological diagnosis of melanoma (M</a:t>
            </a:r>
            <a:r>
              <a:rPr lang="en-GB" sz="1600" dirty="0" smtClean="0"/>
              <a:t>)</a:t>
            </a:r>
          </a:p>
          <a:p>
            <a:pPr algn="just"/>
            <a:r>
              <a:rPr lang="en-GB" sz="1600" dirty="0" smtClean="0"/>
              <a:t>16 </a:t>
            </a:r>
            <a:r>
              <a:rPr lang="en-GB" sz="1600" dirty="0"/>
              <a:t>age- and gender- matched healthy controls (HC) living in the province of Florence (Tuscany - Italy)</a:t>
            </a:r>
          </a:p>
          <a:p>
            <a:pPr marL="0" indent="0" algn="just">
              <a:buNone/>
            </a:pPr>
            <a:r>
              <a:rPr lang="en-GB" sz="1800" b="1" dirty="0"/>
              <a:t>Exclusion criteria:</a:t>
            </a:r>
            <a:r>
              <a:rPr lang="en-GB" sz="1800" dirty="0"/>
              <a:t> </a:t>
            </a:r>
            <a:endParaRPr lang="en-GB" sz="1800" dirty="0" smtClean="0"/>
          </a:p>
          <a:p>
            <a:pPr algn="just"/>
            <a:r>
              <a:rPr lang="en-GB" sz="1600" dirty="0"/>
              <a:t>U</a:t>
            </a:r>
            <a:r>
              <a:rPr lang="en-GB" sz="1600" dirty="0" smtClean="0"/>
              <a:t>nder </a:t>
            </a:r>
            <a:r>
              <a:rPr lang="en-GB" sz="1600" dirty="0"/>
              <a:t>18 </a:t>
            </a:r>
            <a:r>
              <a:rPr lang="en-GB" sz="1600" dirty="0" smtClean="0"/>
              <a:t>years</a:t>
            </a:r>
          </a:p>
          <a:p>
            <a:pPr algn="just"/>
            <a:r>
              <a:rPr lang="en-GB" sz="1600" dirty="0"/>
              <a:t>P</a:t>
            </a:r>
            <a:r>
              <a:rPr lang="en-GB" sz="1600" dirty="0" smtClean="0"/>
              <a:t>resence </a:t>
            </a:r>
            <a:r>
              <a:rPr lang="en-GB" sz="1600" dirty="0"/>
              <a:t>of clinically evident inflammatory </a:t>
            </a:r>
            <a:r>
              <a:rPr lang="en-GB" sz="1600" dirty="0" smtClean="0"/>
              <a:t>disorders</a:t>
            </a:r>
          </a:p>
          <a:p>
            <a:pPr algn="just"/>
            <a:r>
              <a:rPr lang="en-GB" sz="1600" dirty="0"/>
              <a:t>G</a:t>
            </a:r>
            <a:r>
              <a:rPr lang="en-GB" sz="1600" dirty="0" smtClean="0"/>
              <a:t>astro-enteric </a:t>
            </a:r>
            <a:r>
              <a:rPr lang="en-GB" sz="1600" dirty="0"/>
              <a:t>symptoms in the month preceding the collection of faecal </a:t>
            </a:r>
            <a:r>
              <a:rPr lang="en-GB" sz="1600" dirty="0" smtClean="0"/>
              <a:t>samples</a:t>
            </a:r>
          </a:p>
          <a:p>
            <a:pPr algn="just"/>
            <a:r>
              <a:rPr lang="en-GB" sz="1600" dirty="0" smtClean="0"/>
              <a:t>Irritable </a:t>
            </a:r>
            <a:r>
              <a:rPr lang="en-GB" sz="1600" dirty="0"/>
              <a:t>Bowel Syndrome, Inflammatory Bowel Disease, Coeliac disease or other autoimmune </a:t>
            </a:r>
            <a:r>
              <a:rPr lang="en-GB" sz="1600" dirty="0" smtClean="0"/>
              <a:t>disorders</a:t>
            </a:r>
          </a:p>
          <a:p>
            <a:pPr algn="just"/>
            <a:r>
              <a:rPr lang="en-GB" sz="1600" dirty="0"/>
              <a:t>H</a:t>
            </a:r>
            <a:r>
              <a:rPr lang="en-GB" sz="1600" dirty="0" smtClean="0"/>
              <a:t>istory </a:t>
            </a:r>
            <a:r>
              <a:rPr lang="en-GB" sz="1600" dirty="0"/>
              <a:t>of colorectal cancer or colectomy </a:t>
            </a:r>
            <a:endParaRPr lang="en-GB" sz="1600" dirty="0" smtClean="0"/>
          </a:p>
          <a:p>
            <a:pPr algn="just"/>
            <a:r>
              <a:rPr lang="en-GB" sz="1600" dirty="0"/>
              <a:t>U</a:t>
            </a:r>
            <a:r>
              <a:rPr lang="en-GB" sz="1600" dirty="0" smtClean="0"/>
              <a:t>se </a:t>
            </a:r>
            <a:r>
              <a:rPr lang="en-GB" sz="1600" dirty="0"/>
              <a:t>of systemic antibiotics in the three </a:t>
            </a:r>
            <a:r>
              <a:rPr lang="en-GB" sz="1600" dirty="0" smtClean="0"/>
              <a:t>months</a:t>
            </a:r>
          </a:p>
          <a:p>
            <a:pPr algn="just"/>
            <a:r>
              <a:rPr lang="en-GB" sz="1600" dirty="0" smtClean="0"/>
              <a:t>Presence </a:t>
            </a:r>
            <a:r>
              <a:rPr lang="en-GB" sz="1600" dirty="0"/>
              <a:t>of dietary and nutrition spectrum disorders, </a:t>
            </a:r>
            <a:r>
              <a:rPr lang="en-GB" sz="1600" dirty="0" smtClean="0"/>
              <a:t>obesity</a:t>
            </a:r>
            <a:endParaRPr lang="it-IT" sz="1600" dirty="0"/>
          </a:p>
          <a:p>
            <a:pPr algn="just"/>
            <a:endParaRPr lang="en-US" sz="1800" dirty="0"/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F5031E7-5F11-478C-A92D-024F4F2E4B2F}"/>
              </a:ext>
            </a:extLst>
          </p:cNvPr>
          <p:cNvSpPr/>
          <p:nvPr/>
        </p:nvSpPr>
        <p:spPr>
          <a:xfrm>
            <a:off x="221860" y="6248399"/>
            <a:ext cx="9988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</a:t>
            </a:r>
            <a:r>
              <a:rPr lang="it-IT" sz="2400" dirty="0">
                <a:hlinkClick r:id="rId2"/>
              </a:rPr>
              <a:t>https://doi.org/10.1111/bjd.20626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495124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AEC0D33-5FAF-4562-9F26-CC75E85D1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Methods </a:t>
            </a:r>
            <a:r>
              <a:rPr lang="en-GB" dirty="0" smtClean="0">
                <a:solidFill>
                  <a:srgbClr val="FFFFFF"/>
                </a:solidFill>
              </a:rPr>
              <a:t>(2)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74CFB47-2576-445F-9C1D-62E8A2B8D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245896"/>
            <a:ext cx="10451432" cy="400250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GB" sz="1800" b="1" dirty="0"/>
              <a:t>Histological parameters of melanoma:</a:t>
            </a:r>
            <a:r>
              <a:rPr lang="en-GB" sz="1800" dirty="0"/>
              <a:t> body site, histopathological subtype, Breslow thickness, ulceration, mitotic index, </a:t>
            </a:r>
            <a:r>
              <a:rPr lang="en-GB" sz="1800" dirty="0" err="1"/>
              <a:t>lymphovascular</a:t>
            </a:r>
            <a:r>
              <a:rPr lang="en-GB" sz="1800" dirty="0"/>
              <a:t> invasion, microsatellite/in transit metastasis, </a:t>
            </a:r>
            <a:r>
              <a:rPr lang="en-GB" sz="1800" dirty="0" err="1"/>
              <a:t>perineural</a:t>
            </a:r>
            <a:r>
              <a:rPr lang="en-GB" sz="1800" dirty="0"/>
              <a:t> invasion/</a:t>
            </a:r>
            <a:r>
              <a:rPr lang="en-GB" sz="1800" dirty="0" err="1"/>
              <a:t>neurotrophism</a:t>
            </a:r>
            <a:r>
              <a:rPr lang="en-GB" sz="1800" dirty="0"/>
              <a:t>, growth phase, tumour infiltrating lymphocytes  and type (brisk or not brisk), regression, Clark level. </a:t>
            </a:r>
            <a:endParaRPr lang="en-GB" sz="1800" dirty="0" smtClean="0"/>
          </a:p>
          <a:p>
            <a:pPr algn="just"/>
            <a:r>
              <a:rPr lang="en-GB" sz="1800" dirty="0" smtClean="0"/>
              <a:t>Melanoma </a:t>
            </a:r>
            <a:r>
              <a:rPr lang="en-GB" sz="1800" dirty="0"/>
              <a:t>staging was defined according to American Joint Cancer Committee 8</a:t>
            </a:r>
            <a:r>
              <a:rPr lang="en-GB" sz="1800" baseline="30000" dirty="0"/>
              <a:t>th</a:t>
            </a:r>
            <a:r>
              <a:rPr lang="en-GB" sz="1800" dirty="0"/>
              <a:t> edition.</a:t>
            </a:r>
          </a:p>
          <a:p>
            <a:pPr marL="0" indent="0" algn="just">
              <a:buNone/>
            </a:pPr>
            <a:r>
              <a:rPr lang="en-US" sz="1800" b="1" dirty="0"/>
              <a:t>Meta-taxonomic analysis:</a:t>
            </a:r>
            <a:r>
              <a:rPr lang="en-US" sz="1800" dirty="0"/>
              <a:t> </a:t>
            </a:r>
            <a:r>
              <a:rPr lang="en-US" sz="1800" dirty="0" err="1"/>
              <a:t>Faecal</a:t>
            </a:r>
            <a:r>
              <a:rPr lang="en-US" sz="1800" dirty="0"/>
              <a:t> s</a:t>
            </a:r>
            <a:r>
              <a:rPr lang="en-GB" sz="1800" dirty="0"/>
              <a:t>ample collection was performed after the excision of the </a:t>
            </a:r>
            <a:r>
              <a:rPr lang="en-GB" sz="1800" dirty="0" err="1"/>
              <a:t>tumor</a:t>
            </a:r>
            <a:r>
              <a:rPr lang="en-GB" sz="1800" dirty="0"/>
              <a:t> and the subsequent histopathological diagnosis of melanoma, within 12 months</a:t>
            </a:r>
            <a:r>
              <a:rPr lang="en-GB" sz="1800" dirty="0" smtClean="0"/>
              <a:t>.</a:t>
            </a:r>
          </a:p>
          <a:p>
            <a:pPr algn="just"/>
            <a:r>
              <a:rPr lang="en-GB" sz="1800" dirty="0" smtClean="0"/>
              <a:t>Genomic </a:t>
            </a:r>
            <a:r>
              <a:rPr lang="en-GB" sz="1800" dirty="0"/>
              <a:t>DNA was extracted, and sequenced for Bacteria (target V3-V4 of the 16S </a:t>
            </a:r>
            <a:r>
              <a:rPr lang="en-GB" sz="1800" dirty="0" err="1"/>
              <a:t>rRNA</a:t>
            </a:r>
            <a:r>
              <a:rPr lang="en-GB" sz="1800" dirty="0"/>
              <a:t> gene) and Fungi (target ITS1 region) using an Illumina </a:t>
            </a:r>
            <a:r>
              <a:rPr lang="en-GB" sz="1800" dirty="0" err="1"/>
              <a:t>MiSeq</a:t>
            </a:r>
            <a:r>
              <a:rPr lang="en-GB" sz="1800" dirty="0"/>
              <a:t>  with V3 chemistry 600 cycle PE300.</a:t>
            </a:r>
            <a:r>
              <a:rPr lang="en-GB" sz="1800" b="1" dirty="0"/>
              <a:t> </a:t>
            </a:r>
            <a:endParaRPr lang="it-IT" sz="1800" dirty="0"/>
          </a:p>
          <a:p>
            <a:pPr algn="just"/>
            <a:endParaRPr lang="en-US" sz="1800" dirty="0"/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F5031E7-5F11-478C-A92D-024F4F2E4B2F}"/>
              </a:ext>
            </a:extLst>
          </p:cNvPr>
          <p:cNvSpPr/>
          <p:nvPr/>
        </p:nvSpPr>
        <p:spPr>
          <a:xfrm>
            <a:off x="221860" y="6248399"/>
            <a:ext cx="9988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</a:t>
            </a:r>
            <a:r>
              <a:rPr lang="it-IT" sz="2400" dirty="0">
                <a:hlinkClick r:id="rId2"/>
              </a:rPr>
              <a:t>https://doi.org/10.1111/bjd.20626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4319620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AEC0D33-5FAF-4562-9F26-CC75E85D1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Methods </a:t>
            </a:r>
            <a:r>
              <a:rPr lang="en-GB" dirty="0" smtClean="0">
                <a:solidFill>
                  <a:srgbClr val="FFFFFF"/>
                </a:solidFill>
              </a:rPr>
              <a:t>(3)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74CFB47-2576-445F-9C1D-62E8A2B8D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7832" y="2486526"/>
            <a:ext cx="10026315" cy="3693633"/>
          </a:xfrm>
        </p:spPr>
        <p:txBody>
          <a:bodyPr>
            <a:noAutofit/>
          </a:bodyPr>
          <a:lstStyle/>
          <a:p>
            <a:pPr algn="just"/>
            <a:r>
              <a:rPr lang="en-GB" sz="1800" b="1" dirty="0"/>
              <a:t>Data analysis:</a:t>
            </a:r>
            <a:r>
              <a:rPr lang="en-GB" sz="1800" dirty="0"/>
              <a:t> R</a:t>
            </a:r>
            <a:r>
              <a:rPr lang="en-GB" sz="1800" dirty="0" smtClean="0"/>
              <a:t>eads </a:t>
            </a:r>
            <a:r>
              <a:rPr lang="en-GB" sz="1800" dirty="0"/>
              <a:t>were grouped in </a:t>
            </a:r>
            <a:r>
              <a:rPr lang="en-GB" sz="1800" dirty="0" err="1"/>
              <a:t>zOTU</a:t>
            </a:r>
            <a:r>
              <a:rPr lang="en-GB" sz="1800" dirty="0"/>
              <a:t> (zero-radius OTU) using UNOISE algorithm in MICCA software. </a:t>
            </a:r>
            <a:endParaRPr lang="en-GB" sz="1800" dirty="0" smtClean="0"/>
          </a:p>
          <a:p>
            <a:pPr algn="just"/>
            <a:r>
              <a:rPr lang="en-GB" sz="1800" dirty="0" smtClean="0"/>
              <a:t>R </a:t>
            </a:r>
            <a:r>
              <a:rPr lang="en-GB" sz="1800" dirty="0"/>
              <a:t>software </a:t>
            </a:r>
            <a:r>
              <a:rPr lang="en-GB" sz="1800" dirty="0" smtClean="0"/>
              <a:t>was used for </a:t>
            </a:r>
            <a:r>
              <a:rPr lang="en-GB" sz="1800" dirty="0"/>
              <a:t>data normalization (CSS transformation), for diversity analysis (i.e. </a:t>
            </a:r>
            <a:r>
              <a:rPr lang="en-GB" sz="1800" dirty="0" err="1"/>
              <a:t>PCoA</a:t>
            </a:r>
            <a:r>
              <a:rPr lang="en-GB" sz="1800" dirty="0"/>
              <a:t> ordination based on Bray-Curtis, alpha diversity indices, PERMANOVA test) and for differential abundance testing (</a:t>
            </a:r>
            <a:r>
              <a:rPr lang="en-GB" sz="1800" dirty="0" err="1"/>
              <a:t>LEfSe</a:t>
            </a:r>
            <a:r>
              <a:rPr lang="en-GB" sz="1800" dirty="0"/>
              <a:t>, DESeq2, Random forest)</a:t>
            </a:r>
          </a:p>
          <a:p>
            <a:pPr algn="just"/>
            <a:r>
              <a:rPr lang="en-US" sz="1800" b="1" dirty="0"/>
              <a:t>Meta-analysis:</a:t>
            </a:r>
            <a:r>
              <a:rPr lang="en-GB" sz="1800" dirty="0"/>
              <a:t> We compared bacterial community from our study to the metastatic melanoma patients cohort from Matson et al. 2018. </a:t>
            </a:r>
            <a:endParaRPr lang="en-GB" sz="1800" dirty="0" smtClean="0"/>
          </a:p>
          <a:p>
            <a:pPr algn="just"/>
            <a:r>
              <a:rPr lang="en-GB" sz="1800" dirty="0"/>
              <a:t>S</a:t>
            </a:r>
            <a:r>
              <a:rPr lang="en-GB" sz="1800" dirty="0" smtClean="0"/>
              <a:t>equence </a:t>
            </a:r>
            <a:r>
              <a:rPr lang="en-GB" sz="1800" dirty="0"/>
              <a:t>data of both studies were cropped to the V4 region (</a:t>
            </a:r>
            <a:r>
              <a:rPr lang="en-US" sz="1800" dirty="0"/>
              <a:t>common region between the two studies), and joined prior to </a:t>
            </a:r>
            <a:r>
              <a:rPr lang="en-GB" sz="1800" dirty="0"/>
              <a:t>OUT picking using </a:t>
            </a:r>
            <a:r>
              <a:rPr lang="en-GB" sz="1800" i="1" dirty="0" err="1"/>
              <a:t>denovo</a:t>
            </a:r>
            <a:r>
              <a:rPr lang="en-GB" sz="1800" dirty="0"/>
              <a:t> algorithm. For diversity analysis </a:t>
            </a:r>
            <a:r>
              <a:rPr lang="en-GB" sz="1800" dirty="0" smtClean="0"/>
              <a:t>data </a:t>
            </a:r>
            <a:r>
              <a:rPr lang="en-GB" sz="1800" dirty="0"/>
              <a:t>were normalized using rarefaction.</a:t>
            </a:r>
          </a:p>
          <a:p>
            <a:pPr algn="just"/>
            <a:endParaRPr lang="it-IT" sz="1800" dirty="0"/>
          </a:p>
          <a:p>
            <a:pPr algn="just"/>
            <a:endParaRPr lang="en-US" sz="1800" dirty="0"/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F5031E7-5F11-478C-A92D-024F4F2E4B2F}"/>
              </a:ext>
            </a:extLst>
          </p:cNvPr>
          <p:cNvSpPr/>
          <p:nvPr/>
        </p:nvSpPr>
        <p:spPr>
          <a:xfrm>
            <a:off x="221860" y="6248399"/>
            <a:ext cx="9988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</a:t>
            </a:r>
            <a:r>
              <a:rPr lang="it-IT" sz="2400" dirty="0">
                <a:hlinkClick r:id="rId2"/>
              </a:rPr>
              <a:t>https://doi.org/10.1111/bjd.20626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4331389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E6420-673A-4C4D-ACCF-EA69069ED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Autofit/>
          </a:bodyPr>
          <a:lstStyle/>
          <a:p>
            <a:r>
              <a:rPr lang="en-GB" sz="3200" dirty="0" smtClean="0">
                <a:solidFill>
                  <a:srgbClr val="FFFFFF"/>
                </a:solidFill>
              </a:rPr>
              <a:t>Results (1) </a:t>
            </a:r>
            <a:r>
              <a:rPr lang="en-GB" sz="3200" dirty="0">
                <a:solidFill>
                  <a:srgbClr val="FFFFFF"/>
                </a:solidFill>
              </a:rPr>
              <a:t>- Different gut microbial communities between melanoma patients and healthy controls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F5031E7-5F11-478C-A92D-024F4F2E4B2F}"/>
              </a:ext>
            </a:extLst>
          </p:cNvPr>
          <p:cNvSpPr/>
          <p:nvPr/>
        </p:nvSpPr>
        <p:spPr>
          <a:xfrm>
            <a:off x="221860" y="6248399"/>
            <a:ext cx="9988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</a:t>
            </a:r>
            <a:r>
              <a:rPr lang="it-IT" sz="2400" dirty="0">
                <a:hlinkClick r:id="rId2"/>
              </a:rPr>
              <a:t>https://doi.org/10.1111/bjd.20626</a:t>
            </a:r>
            <a:endParaRPr lang="it-IT" sz="24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F220461E-A83D-47D2-BC2B-7E1191D31D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511" y="5001815"/>
            <a:ext cx="5762625" cy="892054"/>
          </a:xfrm>
        </p:spPr>
        <p:txBody>
          <a:bodyPr>
            <a:normAutofit/>
          </a:bodyPr>
          <a:lstStyle/>
          <a:p>
            <a:pPr algn="just"/>
            <a:r>
              <a:rPr lang="en-US" sz="1600" dirty="0"/>
              <a:t>Slight, but significant, differences were observed in the gut microbial communities  (Bacteria + Fungi) between M and HC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42" t="47600" b="8644"/>
          <a:stretch/>
        </p:blipFill>
        <p:spPr>
          <a:xfrm>
            <a:off x="6825455" y="1723190"/>
            <a:ext cx="4947178" cy="34759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42" b="55271"/>
          <a:stretch/>
        </p:blipFill>
        <p:spPr>
          <a:xfrm>
            <a:off x="1000688" y="1920488"/>
            <a:ext cx="4290221" cy="3081327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F220461E-A83D-47D2-BC2B-7E1191D31D66}"/>
              </a:ext>
            </a:extLst>
          </p:cNvPr>
          <p:cNvSpPr txBox="1">
            <a:spLocks/>
          </p:cNvSpPr>
          <p:nvPr/>
        </p:nvSpPr>
        <p:spPr>
          <a:xfrm>
            <a:off x="6264191" y="5298333"/>
            <a:ext cx="5762625" cy="1004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algn="just"/>
            <a:r>
              <a:rPr lang="en-US" sz="1600" dirty="0"/>
              <a:t>A set of both Bacteria and Fungi were identified as biomarkers for the two samples groups</a:t>
            </a:r>
          </a:p>
        </p:txBody>
      </p:sp>
    </p:spTree>
    <p:extLst>
      <p:ext uri="{BB962C8B-B14F-4D97-AF65-F5344CB8AC3E}">
        <p14:creationId xmlns:p14="http://schemas.microsoft.com/office/powerpoint/2010/main" val="30757721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E6420-673A-4C4D-ACCF-EA69069ED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Autofit/>
          </a:bodyPr>
          <a:lstStyle/>
          <a:p>
            <a:r>
              <a:rPr lang="en-GB" sz="3200" dirty="0">
                <a:solidFill>
                  <a:srgbClr val="FFFFFF"/>
                </a:solidFill>
              </a:rPr>
              <a:t>Results </a:t>
            </a:r>
            <a:r>
              <a:rPr lang="en-GB" sz="3200" dirty="0" smtClean="0">
                <a:solidFill>
                  <a:srgbClr val="FFFFFF"/>
                </a:solidFill>
              </a:rPr>
              <a:t>(2)- </a:t>
            </a:r>
            <a:r>
              <a:rPr lang="en-GB" sz="3200" dirty="0">
                <a:solidFill>
                  <a:srgbClr val="FFFFFF"/>
                </a:solidFill>
              </a:rPr>
              <a:t>Microbial profiles of melanoma patients differ according to histopathological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220461E-A83D-47D2-BC2B-7E1191D31D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2614863"/>
            <a:ext cx="5314950" cy="3633536"/>
          </a:xfrm>
        </p:spPr>
        <p:txBody>
          <a:bodyPr>
            <a:normAutofit/>
          </a:bodyPr>
          <a:lstStyle/>
          <a:p>
            <a:pPr algn="just"/>
            <a:r>
              <a:rPr lang="en-GB" sz="1800" dirty="0"/>
              <a:t>Microbiota resulted significantly different when M patients were </a:t>
            </a:r>
            <a:r>
              <a:rPr lang="en-GB" sz="1800" dirty="0" smtClean="0"/>
              <a:t>stratified </a:t>
            </a:r>
            <a:r>
              <a:rPr lang="en-GB" sz="1800" dirty="0"/>
              <a:t>for </a:t>
            </a:r>
            <a:r>
              <a:rPr lang="en-GB" sz="1800" dirty="0" smtClean="0"/>
              <a:t>regression </a:t>
            </a:r>
            <a:r>
              <a:rPr lang="en-GB" sz="1800" dirty="0"/>
              <a:t>and, mainly, invasiveness of melanoma</a:t>
            </a:r>
            <a:endParaRPr lang="en-US" sz="1800" dirty="0"/>
          </a:p>
          <a:p>
            <a:pPr algn="just"/>
            <a:r>
              <a:rPr lang="en-GB" sz="1800" dirty="0" smtClean="0"/>
              <a:t>Most </a:t>
            </a:r>
            <a:r>
              <a:rPr lang="en-GB" sz="1800" dirty="0"/>
              <a:t>of those were enriched in </a:t>
            </a:r>
            <a:r>
              <a:rPr lang="en-GB" sz="1800" i="1" dirty="0"/>
              <a:t>in situ</a:t>
            </a:r>
            <a:r>
              <a:rPr lang="en-GB" sz="1800" dirty="0"/>
              <a:t> melanoma (8/10); all belonged to the </a:t>
            </a:r>
            <a:r>
              <a:rPr lang="en-GB" sz="1800" i="1" dirty="0"/>
              <a:t>Clostridia</a:t>
            </a:r>
            <a:r>
              <a:rPr lang="en-GB" sz="1800" dirty="0"/>
              <a:t> class – Butyrate producers</a:t>
            </a:r>
          </a:p>
          <a:p>
            <a:pPr algn="just"/>
            <a:r>
              <a:rPr lang="en-GB" sz="1800" dirty="0"/>
              <a:t>Bacterial richness decreases from </a:t>
            </a:r>
            <a:r>
              <a:rPr lang="en-GB" sz="1800" i="1" dirty="0"/>
              <a:t>in situ</a:t>
            </a:r>
            <a:r>
              <a:rPr lang="en-GB" sz="1800" dirty="0"/>
              <a:t> to </a:t>
            </a:r>
            <a:r>
              <a:rPr lang="en-GB" sz="1800" i="1" dirty="0"/>
              <a:t>invasive</a:t>
            </a:r>
            <a:r>
              <a:rPr lang="en-GB" sz="1800" dirty="0"/>
              <a:t> melanoma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F5031E7-5F11-478C-A92D-024F4F2E4B2F}"/>
              </a:ext>
            </a:extLst>
          </p:cNvPr>
          <p:cNvSpPr/>
          <p:nvPr/>
        </p:nvSpPr>
        <p:spPr>
          <a:xfrm>
            <a:off x="221860" y="6248399"/>
            <a:ext cx="9988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</a:t>
            </a:r>
            <a:r>
              <a:rPr lang="it-IT" sz="2400" dirty="0">
                <a:hlinkClick r:id="rId2"/>
              </a:rPr>
              <a:t>https://doi.org/10.1111/bjd.20626</a:t>
            </a:r>
            <a:endParaRPr lang="it-IT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290" y="2373848"/>
            <a:ext cx="6577460" cy="389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5342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TM04033929[[fn=Slate]]</Template>
  <TotalTime>466</TotalTime>
  <Words>1508</Words>
  <Application>Microsoft Office PowerPoint</Application>
  <PresentationFormat>Widescreen</PresentationFormat>
  <Paragraphs>102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Century Gothic</vt:lpstr>
      <vt:lpstr>Wingdings 3</vt:lpstr>
      <vt:lpstr>Ion</vt:lpstr>
      <vt:lpstr>Early melanoma invasivity correlates with gut fungal and bacterial profiles</vt:lpstr>
      <vt:lpstr>Lead Researchers</vt:lpstr>
      <vt:lpstr>Introduction What’s already known?</vt:lpstr>
      <vt:lpstr>Objectives</vt:lpstr>
      <vt:lpstr>Methods (1)</vt:lpstr>
      <vt:lpstr>Methods (2)</vt:lpstr>
      <vt:lpstr>Methods (3)</vt:lpstr>
      <vt:lpstr>Results (1) - Different gut microbial communities between melanoma patients and healthy controls</vt:lpstr>
      <vt:lpstr>Results (2)- Microbial profiles of melanoma patients differ according to histopathological features</vt:lpstr>
      <vt:lpstr>Results (3)-  A meta-analysis between metastatic and non metastatic melanoma patients</vt:lpstr>
      <vt:lpstr>Discussion (1)</vt:lpstr>
      <vt:lpstr>Discussion (2)</vt:lpstr>
      <vt:lpstr>Discussion (3) Limitations and future direction </vt:lpstr>
      <vt:lpstr>Conclusions What does this study add?</vt:lpstr>
      <vt:lpstr>The Team</vt:lpstr>
      <vt:lpstr>Call for correspondence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Caulfield</dc:creator>
  <cp:lastModifiedBy>Rohini S.</cp:lastModifiedBy>
  <cp:revision>35</cp:revision>
  <dcterms:created xsi:type="dcterms:W3CDTF">2019-11-06T14:04:22Z</dcterms:created>
  <dcterms:modified xsi:type="dcterms:W3CDTF">2021-12-14T12:04:20Z</dcterms:modified>
</cp:coreProperties>
</file>