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0" r:id="rId4"/>
    <p:sldId id="271" r:id="rId5"/>
    <p:sldId id="273" r:id="rId6"/>
    <p:sldId id="274" r:id="rId7"/>
    <p:sldId id="269" r:id="rId8"/>
  </p:sldIdLst>
  <p:sldSz cx="12192000" cy="6858000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3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82830A-BC45-404A-8CDF-6C2B8D27D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F4F9AE6-B88B-489F-8E0D-5EFA4B7747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E95ACC-61CA-42EA-A563-8625F8A1F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977A4C-20EE-420F-95DC-4DDB600F6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90B6A7-9E73-4990-B862-8479F3AEE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47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ABA005-FB26-4468-A8B0-098BB0F91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201E014-44C1-4630-824B-4833FB6B5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D6D327-05F9-4502-805D-A0664172D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E6E5D4-841E-4FF8-95AE-5647FFBDD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8999E3-425F-4DCC-8C94-B9EEA6CAA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197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0DA56A2-04EA-47D4-B3A2-144C90CB5B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0609872-8F1E-4E9D-83C1-D3AE2AE377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006A8E-6C41-4D25-B5ED-516C9F830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4386D5-FB0E-41AF-AFBD-17D8722B9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3EBD8D-471B-4E41-8E79-798D435A8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9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81A1C6-726F-407D-AB80-AACB4DAF4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11FE8F-C127-4650-8291-E6F2DC0FC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987C9C-EB7B-49D1-A78B-AD515B142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A00189-E44F-4A0E-BE30-91F4FBC98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067949-B5B5-4D11-8AED-9E3D6B319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43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22E5F3-7910-4ACC-BCD2-BBF6A22ED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1FB572E-EDAC-41D5-9C68-E7B8FA353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68DAD07-9CE9-45E3-9C37-668B8A385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1432A1-1AE7-46AE-9078-1CB3FC7C1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2A62C2-AB12-40EE-9522-309019496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286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9F0333-83FC-4366-BE6F-E33E31790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B9D650-DDA3-4AEF-9530-8014242740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62BD80-68BC-42AD-A1DD-836D80B7A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C4F21D-8614-4DC0-BF95-F39BDD83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23A1A6-B359-410C-BA5A-BE53F3C0C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3C474C-756F-427A-8B27-A2AC0B7A2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46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BB8B73-27B2-4798-9F1B-A5F9A3B66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F44BC9-47D5-4A41-89B2-D472DFFA4E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25C6EA-02E1-4F12-A612-FEBA28151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B39F611-4E11-4768-A3CE-172A998F47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C41E962-B074-44D9-8F69-F94A263A2F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4CD52CE-C0F5-44E9-AFBF-B15259C2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3E2E6C1-D80C-423E-A957-59631D64E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821B0D8-03F5-48C4-AA40-87C6733BE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86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8D6A47-0FCF-4883-AD62-FE9F46999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7DB85DA-1EC1-47F9-BC51-D95059EF7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187792-2239-471E-B373-196A203C4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551084F-98AE-40D0-9962-E1B9CD75E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5165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DF70D9-E757-4013-90D8-9F46FCDD1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E1D50B8-16C1-4E74-9008-5DAF9B7E2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3900314-B688-47A7-9854-79D7759A1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98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AA5387-7E1A-4ED5-8CC7-394A5DA25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9FF1ED-5D51-45E4-9422-B6680C8BA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FDCF209-113F-4020-AC93-E6A6E36A6B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08CF4C-A521-4FB0-A06F-9EEC23042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90C2C7-0083-4659-AC3C-6B826DEB9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BD719A0-9FD3-43E4-AF41-A834679E4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2108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64D0B0-2F55-4E26-AB7C-542974CED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682CE7D-B94B-4A91-B6E1-466C2F0466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55C11A2-BF98-4A98-B16C-3B14FA28C3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15EA96-446C-4DE0-A572-2C1E9A35A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32905C-1DD0-4EDC-81CC-BF964F377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B228C9-5C68-4FA1-A2FC-9E794F424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616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6E370B3-D7AE-4710-9C9B-5CF766D5F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09317A-019D-46E4-942F-084C29059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1F2FCE-6953-4D17-9444-BFCECF0B62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C9A1E-EEB6-4FAE-BD8F-5581D22DBC1C}" type="datetimeFigureOut">
              <a:rPr kumimoji="1" lang="ja-JP" altLang="en-US" smtClean="0"/>
              <a:t>2021/12/28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2BA2BC-E76D-4BDE-99BD-1622C28C72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8B70E5-1349-44EF-845D-451E8F615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EEFBD-1A90-4C46-9FD7-7ABD886C82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38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5A3E3B80-B2C0-4B4C-BA24-DB2CF61FBA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304223"/>
              </p:ext>
            </p:extLst>
          </p:nvPr>
        </p:nvGraphicFramePr>
        <p:xfrm>
          <a:off x="422001" y="753538"/>
          <a:ext cx="11347997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8865">
                  <a:extLst>
                    <a:ext uri="{9D8B030D-6E8A-4147-A177-3AD203B41FA5}">
                      <a16:colId xmlns:a16="http://schemas.microsoft.com/office/drawing/2014/main" val="2368849348"/>
                    </a:ext>
                  </a:extLst>
                </a:gridCol>
                <a:gridCol w="1412558">
                  <a:extLst>
                    <a:ext uri="{9D8B030D-6E8A-4147-A177-3AD203B41FA5}">
                      <a16:colId xmlns:a16="http://schemas.microsoft.com/office/drawing/2014/main" val="315192091"/>
                    </a:ext>
                  </a:extLst>
                </a:gridCol>
                <a:gridCol w="1810558">
                  <a:extLst>
                    <a:ext uri="{9D8B030D-6E8A-4147-A177-3AD203B41FA5}">
                      <a16:colId xmlns:a16="http://schemas.microsoft.com/office/drawing/2014/main" val="2553347721"/>
                    </a:ext>
                  </a:extLst>
                </a:gridCol>
                <a:gridCol w="1730613">
                  <a:extLst>
                    <a:ext uri="{9D8B030D-6E8A-4147-A177-3AD203B41FA5}">
                      <a16:colId xmlns:a16="http://schemas.microsoft.com/office/drawing/2014/main" val="3650611388"/>
                    </a:ext>
                  </a:extLst>
                </a:gridCol>
                <a:gridCol w="2050873">
                  <a:extLst>
                    <a:ext uri="{9D8B030D-6E8A-4147-A177-3AD203B41FA5}">
                      <a16:colId xmlns:a16="http://schemas.microsoft.com/office/drawing/2014/main" val="551442755"/>
                    </a:ext>
                  </a:extLst>
                </a:gridCol>
                <a:gridCol w="1994530">
                  <a:extLst>
                    <a:ext uri="{9D8B030D-6E8A-4147-A177-3AD203B41FA5}">
                      <a16:colId xmlns:a16="http://schemas.microsoft.com/office/drawing/2014/main" val="14178852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Characteristics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Category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TACE alone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TACE plus sorafenib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p-value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7881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Age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Median(range)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73.0(53-86)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72.0(36-85)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0.317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6608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IN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Median(range)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74.3(57-86)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71.5(50-85)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0.076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1425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OUT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Median(range)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70.0(53-85)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73.0(36-84)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0.687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925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Gender (n)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Male/Female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55/21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63/17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0.353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348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IN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Male/Female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36/14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43/11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0.363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543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OUT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Male/Female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19/7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20/6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0.749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9417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Performance status (n)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0/1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67/9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71/9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0.908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87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IN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0/1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46/4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48/6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0.691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7692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OUT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0/1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21/5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23/3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0.442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4203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HBV (n)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Positive/negative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2/74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10/70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0.021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2266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IN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Positive/negative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0/50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8/46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4161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OUT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Positive/negative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2/24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2/24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1.000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892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HCV (n)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Positive/negative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53/23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38/42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0.015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975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IN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Positive/negative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39/11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27/27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0.003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3601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OUT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游ゴシック" panose="020B0400000000000000" pitchFamily="50" charset="-128"/>
                          <a:cs typeface="Calibri" panose="020F0502020204030204" pitchFamily="34" charset="0"/>
                        </a:rPr>
                        <a:t>Positive/negative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游ゴシック" panose="020B0400000000000000" pitchFamily="50" charset="-128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14/12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11/15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0.469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17881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CE9EE39-5051-4776-B9DE-3A49BEB4BC30}"/>
              </a:ext>
            </a:extLst>
          </p:cNvPr>
          <p:cNvSpPr txBox="1"/>
          <p:nvPr/>
        </p:nvSpPr>
        <p:spPr>
          <a:xfrm>
            <a:off x="1777041" y="266188"/>
            <a:ext cx="96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Baseline Patient Characteristics According to Up-to-seven Criteria (1)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BB9ACE1-42A9-469E-BCBA-95416C4A5205}"/>
              </a:ext>
            </a:extLst>
          </p:cNvPr>
          <p:cNvSpPr txBox="1"/>
          <p:nvPr/>
        </p:nvSpPr>
        <p:spPr>
          <a:xfrm>
            <a:off x="-61645" y="-13644"/>
            <a:ext cx="3518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Table 1</a:t>
            </a:r>
            <a:r>
              <a:rPr kumimoji="0" lang="ja-JP" altLang="en-US" sz="1800" dirty="0"/>
              <a:t>　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6272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5A3E3B80-B2C0-4B4C-BA24-DB2CF61FBA6F}"/>
              </a:ext>
            </a:extLst>
          </p:cNvPr>
          <p:cNvGraphicFramePr>
            <a:graphicFrameLocks noGrp="1"/>
          </p:cNvGraphicFramePr>
          <p:nvPr/>
        </p:nvGraphicFramePr>
        <p:xfrm>
          <a:off x="278569" y="1261608"/>
          <a:ext cx="11634861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0453">
                  <a:extLst>
                    <a:ext uri="{9D8B030D-6E8A-4147-A177-3AD203B41FA5}">
                      <a16:colId xmlns:a16="http://schemas.microsoft.com/office/drawing/2014/main" val="1852090448"/>
                    </a:ext>
                  </a:extLst>
                </a:gridCol>
                <a:gridCol w="1412558">
                  <a:extLst>
                    <a:ext uri="{9D8B030D-6E8A-4147-A177-3AD203B41FA5}">
                      <a16:colId xmlns:a16="http://schemas.microsoft.com/office/drawing/2014/main" val="315192091"/>
                    </a:ext>
                  </a:extLst>
                </a:gridCol>
                <a:gridCol w="2369249">
                  <a:extLst>
                    <a:ext uri="{9D8B030D-6E8A-4147-A177-3AD203B41FA5}">
                      <a16:colId xmlns:a16="http://schemas.microsoft.com/office/drawing/2014/main" val="2553347721"/>
                    </a:ext>
                  </a:extLst>
                </a:gridCol>
                <a:gridCol w="1708029">
                  <a:extLst>
                    <a:ext uri="{9D8B030D-6E8A-4147-A177-3AD203B41FA5}">
                      <a16:colId xmlns:a16="http://schemas.microsoft.com/office/drawing/2014/main" val="3650611388"/>
                    </a:ext>
                  </a:extLst>
                </a:gridCol>
                <a:gridCol w="2076069">
                  <a:extLst>
                    <a:ext uri="{9D8B030D-6E8A-4147-A177-3AD203B41FA5}">
                      <a16:colId xmlns:a16="http://schemas.microsoft.com/office/drawing/2014/main" val="551442755"/>
                    </a:ext>
                  </a:extLst>
                </a:gridCol>
                <a:gridCol w="1968503">
                  <a:extLst>
                    <a:ext uri="{9D8B030D-6E8A-4147-A177-3AD203B41FA5}">
                      <a16:colId xmlns:a16="http://schemas.microsoft.com/office/drawing/2014/main" val="14178852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Characteristics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Category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TACE alone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TACE plus sorafenib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p-value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7881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Child-Pugh score (n)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5/6/7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54/17/5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64/15/1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0.170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6608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IN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5/6/7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33/14/3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41/12/1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0.393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1425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OUT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5/6/7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21/3/2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23/3/0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0.352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925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BCLC stage (n)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A/B/C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30/37/9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25/46/9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0.515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6348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IN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A/B/C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28/18/4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23/25/6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0.391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543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OUT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A/B/C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2/19/5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2/21/3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0.741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9417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Prior TACE (n)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0/1-2 times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48/28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45/35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0.379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87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IN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0/1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29/21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26/28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0.315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7692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OUT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0/1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19/7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19/7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1.000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4203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AFP (n)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u="sng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200ng/ml/&lt;200ng/ml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16/60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16/64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0.871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2266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IN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u="sng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200ng/ml/&lt;200ng/ml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7/43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10/44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0.534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4161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Up-to-7 OUT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u="sng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</a:t>
                      </a: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200ng/ml/&lt;200ng/ml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9/17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6/20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0.358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89245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151626D-FA7A-4503-97C3-F6BCD195A574}"/>
              </a:ext>
            </a:extLst>
          </p:cNvPr>
          <p:cNvSpPr txBox="1"/>
          <p:nvPr/>
        </p:nvSpPr>
        <p:spPr>
          <a:xfrm>
            <a:off x="1410759" y="544639"/>
            <a:ext cx="9702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Baseline Patient Characteristics According to Up-to-seven Criteria (2) 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23677D6-D5FB-4057-8F0F-1ABB516719B9}"/>
              </a:ext>
            </a:extLst>
          </p:cNvPr>
          <p:cNvSpPr txBox="1"/>
          <p:nvPr/>
        </p:nvSpPr>
        <p:spPr>
          <a:xfrm>
            <a:off x="123290" y="81522"/>
            <a:ext cx="5409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Table 1 (</a:t>
            </a:r>
            <a:r>
              <a:rPr kumimoji="0" lang="en-US" altLang="ja-JP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Continewed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)</a:t>
            </a:r>
            <a:r>
              <a:rPr kumimoji="0" lang="ja-JP" altLang="en-US" sz="1800" dirty="0"/>
              <a:t>　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080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10EAD1A9-B1CA-4DCE-8CC8-401126FEA6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841711"/>
              </p:ext>
            </p:extLst>
          </p:nvPr>
        </p:nvGraphicFramePr>
        <p:xfrm>
          <a:off x="1008698" y="1133951"/>
          <a:ext cx="10249853" cy="4566764"/>
        </p:xfrm>
        <a:graphic>
          <a:graphicData uri="http://schemas.openxmlformats.org/drawingml/2006/table">
            <a:tbl>
              <a:tblPr firstRow="1" bandRow="1"/>
              <a:tblGrid>
                <a:gridCol w="3523602">
                  <a:extLst>
                    <a:ext uri="{9D8B030D-6E8A-4147-A177-3AD203B41FA5}">
                      <a16:colId xmlns:a16="http://schemas.microsoft.com/office/drawing/2014/main" val="1530875716"/>
                    </a:ext>
                  </a:extLst>
                </a:gridCol>
                <a:gridCol w="3523602">
                  <a:extLst>
                    <a:ext uri="{9D8B030D-6E8A-4147-A177-3AD203B41FA5}">
                      <a16:colId xmlns:a16="http://schemas.microsoft.com/office/drawing/2014/main" val="2544673226"/>
                    </a:ext>
                  </a:extLst>
                </a:gridCol>
                <a:gridCol w="3202649">
                  <a:extLst>
                    <a:ext uri="{9D8B030D-6E8A-4147-A177-3AD203B41FA5}">
                      <a16:colId xmlns:a16="http://schemas.microsoft.com/office/drawing/2014/main" val="114689350"/>
                    </a:ext>
                  </a:extLst>
                </a:gridCol>
              </a:tblGrid>
              <a:tr h="709670"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Survival rate</a:t>
                      </a:r>
                      <a:endParaRPr lang="ja-JP" sz="2000" kern="100" dirty="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TACE plus Sorafenib</a:t>
                      </a:r>
                      <a:endParaRPr lang="ja-JP" sz="2000" kern="100" dirty="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(%)</a:t>
                      </a:r>
                      <a:endParaRPr lang="ja-JP" sz="2000" kern="100" dirty="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TACE alone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(%)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164617"/>
                  </a:ext>
                </a:extLst>
              </a:tr>
              <a:tr h="546168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6-months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97.5</a:t>
                      </a:r>
                      <a:endParaRPr lang="ja-JP" sz="2000" kern="100" dirty="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94.7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4630868"/>
                  </a:ext>
                </a:extLst>
              </a:tr>
              <a:tr h="546168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12-months</a:t>
                      </a:r>
                      <a:endParaRPr lang="ja-JP" sz="2000" kern="100" dirty="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93.6</a:t>
                      </a:r>
                      <a:endParaRPr lang="ja-JP" sz="2000" kern="100" dirty="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81.6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3330406"/>
                  </a:ext>
                </a:extLst>
              </a:tr>
              <a:tr h="546168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18-months</a:t>
                      </a:r>
                      <a:endParaRPr lang="ja-JP" sz="2000" kern="100" dirty="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84.5</a:t>
                      </a:r>
                      <a:endParaRPr lang="ja-JP" sz="2000" kern="100" dirty="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71.1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346415"/>
                  </a:ext>
                </a:extLst>
              </a:tr>
              <a:tr h="546168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24-months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75.2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60.5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2419120"/>
                  </a:ext>
                </a:extLst>
              </a:tr>
              <a:tr h="546168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36-months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50.2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44.7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725200"/>
                  </a:ext>
                </a:extLst>
              </a:tr>
              <a:tr h="546168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48-months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34.3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32.7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4710285"/>
                  </a:ext>
                </a:extLst>
              </a:tr>
              <a:tr h="580086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60-months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23.4</a:t>
                      </a:r>
                      <a:endParaRPr lang="ja-JP" sz="2000" kern="10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HGP教科書体" panose="02020600000000000000" pitchFamily="18" charset="-128"/>
                          <a:cs typeface="Times New Roman" panose="02020603050405020304" pitchFamily="18" charset="0"/>
                        </a:rPr>
                        <a:t>25.6</a:t>
                      </a:r>
                      <a:endParaRPr lang="ja-JP" sz="2000" kern="100" dirty="0">
                        <a:effectLst/>
                        <a:latin typeface="Times New Roman" panose="02020603050405020304" pitchFamily="18" charset="0"/>
                        <a:ea typeface="HGP教科書体" panose="020206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3480573"/>
                  </a:ext>
                </a:extLst>
              </a:tr>
            </a:tbl>
          </a:graphicData>
        </a:graphic>
      </p:graphicFrame>
      <p:sp>
        <p:nvSpPr>
          <p:cNvPr id="15" name="Rectangle 5">
            <a:extLst>
              <a:ext uri="{FF2B5EF4-FFF2-40B4-BE49-F238E27FC236}">
                <a16:creationId xmlns:a16="http://schemas.microsoft.com/office/drawing/2014/main" id="{E814FE5E-9268-4AFF-BF50-60C70256D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239" y="232222"/>
            <a:ext cx="530299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33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Table 2</a:t>
            </a:r>
            <a:r>
              <a:rPr kumimoji="0" lang="ja-JP" altLang="en-US" sz="2000" dirty="0"/>
              <a:t>　　</a:t>
            </a:r>
            <a:r>
              <a:rPr kumimoji="0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Overall survival rate</a:t>
            </a:r>
            <a:endParaRPr kumimoji="0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911A128-E07D-48FC-ACB9-4A2329973525}"/>
              </a:ext>
            </a:extLst>
          </p:cNvPr>
          <p:cNvSpPr txBox="1"/>
          <p:nvPr/>
        </p:nvSpPr>
        <p:spPr>
          <a:xfrm>
            <a:off x="425648" y="6141150"/>
            <a:ext cx="109406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133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 median length of follow-up was 33.4 (range, 0.1-110.7 months) for all randomized patients. 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6727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AB893E0-2A83-45B3-9E47-975976F40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884371"/>
              </p:ext>
            </p:extLst>
          </p:nvPr>
        </p:nvGraphicFramePr>
        <p:xfrm>
          <a:off x="804226" y="1100138"/>
          <a:ext cx="10117773" cy="4057649"/>
        </p:xfrm>
        <a:graphic>
          <a:graphicData uri="http://schemas.openxmlformats.org/drawingml/2006/table">
            <a:tbl>
              <a:tblPr firstRow="1" bandRow="1"/>
              <a:tblGrid>
                <a:gridCol w="3383924">
                  <a:extLst>
                    <a:ext uri="{9D8B030D-6E8A-4147-A177-3AD203B41FA5}">
                      <a16:colId xmlns:a16="http://schemas.microsoft.com/office/drawing/2014/main" val="2545048020"/>
                    </a:ext>
                  </a:extLst>
                </a:gridCol>
                <a:gridCol w="3383924">
                  <a:extLst>
                    <a:ext uri="{9D8B030D-6E8A-4147-A177-3AD203B41FA5}">
                      <a16:colId xmlns:a16="http://schemas.microsoft.com/office/drawing/2014/main" val="331980272"/>
                    </a:ext>
                  </a:extLst>
                </a:gridCol>
                <a:gridCol w="3349925">
                  <a:extLst>
                    <a:ext uri="{9D8B030D-6E8A-4147-A177-3AD203B41FA5}">
                      <a16:colId xmlns:a16="http://schemas.microsoft.com/office/drawing/2014/main" val="4274763289"/>
                    </a:ext>
                  </a:extLst>
                </a:gridCol>
              </a:tblGrid>
              <a:tr h="791358"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Progression free survival rate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TACE plus Sorafenib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(%)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TACE alone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(%)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4400201"/>
                  </a:ext>
                </a:extLst>
              </a:tr>
              <a:tr h="467444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6-months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89.9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74.7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408163"/>
                  </a:ext>
                </a:extLst>
              </a:tr>
              <a:tr h="467444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12-months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69.6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51.6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1658724"/>
                  </a:ext>
                </a:extLst>
              </a:tr>
              <a:tr h="467444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18-months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63.3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44.6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0259517"/>
                  </a:ext>
                </a:extLst>
              </a:tr>
              <a:tr h="467444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24-months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49.4</a:t>
                      </a:r>
                      <a:endParaRPr lang="ja-JP" sz="20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33.4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557822"/>
                  </a:ext>
                </a:extLst>
              </a:tr>
              <a:tr h="465505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36-months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30.0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18.0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172876"/>
                  </a:ext>
                </a:extLst>
              </a:tr>
              <a:tr h="465505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48-months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23.2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12.0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101628"/>
                  </a:ext>
                </a:extLst>
              </a:tr>
              <a:tr h="465505"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60-months</a:t>
                      </a:r>
                      <a:endParaRPr lang="ja-JP" sz="20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8.7</a:t>
                      </a:r>
                      <a:endParaRPr lang="ja-JP" sz="20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6.2</a:t>
                      </a:r>
                      <a:endParaRPr lang="ja-JP" sz="20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9490384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B8B228A1-B08B-4084-9146-7135878B0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313" y="330170"/>
            <a:ext cx="92668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Table 3</a:t>
            </a:r>
            <a:r>
              <a:rPr kumimoji="0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Progression free survival rate (updated)</a:t>
            </a:r>
            <a:endParaRPr kumimoji="0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8681E6E-061A-4789-B84A-9D0CAF67AD0A}"/>
              </a:ext>
            </a:extLst>
          </p:cNvPr>
          <p:cNvSpPr txBox="1"/>
          <p:nvPr/>
        </p:nvSpPr>
        <p:spPr>
          <a:xfrm>
            <a:off x="341313" y="5513357"/>
            <a:ext cx="91451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 median length of follow-up was 33.4 (range, 0.1-110.7 months) for all randomized patients. </a:t>
            </a:r>
            <a:endParaRPr kumimoji="0" lang="en-US" altLang="ja-JP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679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EC7745A7-6AC1-407D-860A-CD9A5B671E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406358"/>
              </p:ext>
            </p:extLst>
          </p:nvPr>
        </p:nvGraphicFramePr>
        <p:xfrm>
          <a:off x="473162" y="652773"/>
          <a:ext cx="11245675" cy="5972173"/>
        </p:xfrm>
        <a:graphic>
          <a:graphicData uri="http://schemas.openxmlformats.org/drawingml/2006/table">
            <a:tbl>
              <a:tblPr/>
              <a:tblGrid>
                <a:gridCol w="5219953">
                  <a:extLst>
                    <a:ext uri="{9D8B030D-6E8A-4147-A177-3AD203B41FA5}">
                      <a16:colId xmlns:a16="http://schemas.microsoft.com/office/drawing/2014/main" val="1769555031"/>
                    </a:ext>
                  </a:extLst>
                </a:gridCol>
                <a:gridCol w="2293741">
                  <a:extLst>
                    <a:ext uri="{9D8B030D-6E8A-4147-A177-3AD203B41FA5}">
                      <a16:colId xmlns:a16="http://schemas.microsoft.com/office/drawing/2014/main" val="3638985827"/>
                    </a:ext>
                  </a:extLst>
                </a:gridCol>
                <a:gridCol w="1965605">
                  <a:extLst>
                    <a:ext uri="{9D8B030D-6E8A-4147-A177-3AD203B41FA5}">
                      <a16:colId xmlns:a16="http://schemas.microsoft.com/office/drawing/2014/main" val="2744578917"/>
                    </a:ext>
                  </a:extLst>
                </a:gridCol>
                <a:gridCol w="1766376">
                  <a:extLst>
                    <a:ext uri="{9D8B030D-6E8A-4147-A177-3AD203B41FA5}">
                      <a16:colId xmlns:a16="http://schemas.microsoft.com/office/drawing/2014/main" val="4253613019"/>
                    </a:ext>
                  </a:extLst>
                </a:gridCol>
              </a:tblGrid>
              <a:tr h="644528">
                <a:tc>
                  <a:txBody>
                    <a:bodyPr/>
                    <a:lstStyle/>
                    <a:p>
                      <a:pPr algn="l"/>
                      <a:endParaRPr lang="ja-JP" sz="16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TACE plus Sorafenib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altLang="ja-JP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(n=80)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TACE alone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altLang="ja-JP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(n=76)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Total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en-US" altLang="ja-JP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(n=156)</a:t>
                      </a:r>
                      <a:endParaRPr lang="ja-JP" alt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0122879"/>
                  </a:ext>
                </a:extLst>
              </a:tr>
              <a:tr h="336540"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Growth of Intrahepatic lesion (</a:t>
                      </a:r>
                      <a:r>
                        <a:rPr lang="en-US" sz="1800" b="1" u="sng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25%)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32 (40.0)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36 </a:t>
                      </a:r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(47.4)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68 (43.6)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7534228"/>
                  </a:ext>
                </a:extLst>
              </a:tr>
              <a:tr h="647196"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Appearance of MVI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13 (16.3)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8 (10.5)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21 (13.5)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145039"/>
                  </a:ext>
                </a:extLst>
              </a:tr>
              <a:tr h="647196"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Appearance of EHS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11 (13.8)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7 (9.2)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18 (11.5)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9640142"/>
                  </a:ext>
                </a:extLst>
              </a:tr>
              <a:tr h="647196"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Liver function deterioration to Child-Pugh grade C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 (7.5)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 0 (0.0)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 (3.8)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86879565"/>
                  </a:ext>
                </a:extLst>
              </a:tr>
              <a:tr h="647196"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TACE refractoriness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 (3.8)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 5 (6.6)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8 (5.1)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4114163"/>
                  </a:ext>
                </a:extLst>
              </a:tr>
              <a:tr h="647196"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Death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7 (8.8)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 6 (7.9)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13 (8.3)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6550165"/>
                  </a:ext>
                </a:extLst>
              </a:tr>
              <a:tr h="647196"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No event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5 (6.3)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 7 (9.2)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12 (7.7)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0552171"/>
                  </a:ext>
                </a:extLst>
              </a:tr>
              <a:tr h="647196">
                <a:tc>
                  <a:txBody>
                    <a:bodyPr/>
                    <a:lstStyle/>
                    <a:p>
                      <a:pPr algn="l"/>
                      <a:r>
                        <a:rPr lang="en-US" sz="18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Censored (switched to other therapy)</a:t>
                      </a:r>
                      <a:endParaRPr lang="ja-JP" sz="1800" b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 (3.8)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 7 (9.2)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10 (6.4)</a:t>
                      </a:r>
                      <a:endParaRPr lang="ja-JP" sz="20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0435083"/>
                  </a:ext>
                </a:extLst>
              </a:tr>
              <a:tr h="460733">
                <a:tc gridSpan="4">
                  <a:txBody>
                    <a:bodyPr/>
                    <a:lstStyle/>
                    <a:p>
                      <a:pPr algn="just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Results reported at n (%), unless otherwise indicated</a:t>
                      </a:r>
                      <a:endParaRPr lang="ja-JP" sz="14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MVI, macrovascular invasion; EHS, extrahepatic spread</a:t>
                      </a:r>
                      <a:endParaRPr lang="ja-JP" sz="14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810" marR="3810" marT="38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00733464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B2155620-1F0F-4941-B26A-1A4EC7299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49" y="0"/>
            <a:ext cx="71834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4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304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Table </a:t>
            </a:r>
            <a:r>
              <a:rPr kumimoji="0" lang="en-US" altLang="ja-JP" sz="20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4</a:t>
            </a:r>
            <a:r>
              <a:rPr kumimoji="0" lang="ja-JP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Patterns of </a:t>
            </a:r>
            <a:r>
              <a:rPr kumimoji="0" lang="en-US" altLang="ja-JP" sz="2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UnTACEable</a:t>
            </a: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 Progression</a:t>
            </a:r>
            <a:endParaRPr kumimoji="0" lang="en-US" altLang="ja-JP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601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3FAB38D-F420-4497-AF4C-F482C79065A2}"/>
              </a:ext>
            </a:extLst>
          </p:cNvPr>
          <p:cNvSpPr txBox="1"/>
          <p:nvPr/>
        </p:nvSpPr>
        <p:spPr>
          <a:xfrm>
            <a:off x="0" y="0"/>
            <a:ext cx="89123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20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Table </a:t>
            </a:r>
            <a:r>
              <a:rPr lang="en-US" altLang="ja-JP" sz="2000" kern="1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5</a:t>
            </a:r>
            <a:r>
              <a:rPr lang="en-US" altLang="ja-JP" sz="20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  Comparison of TACE combination Trials</a:t>
            </a:r>
            <a:endParaRPr lang="ja-JP" altLang="ja-JP" sz="20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D2B1D2E6-2334-4D05-AA85-3F922A2D6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730355"/>
              </p:ext>
            </p:extLst>
          </p:nvPr>
        </p:nvGraphicFramePr>
        <p:xfrm>
          <a:off x="156411" y="531373"/>
          <a:ext cx="11863134" cy="4849220"/>
        </p:xfrm>
        <a:graphic>
          <a:graphicData uri="http://schemas.openxmlformats.org/drawingml/2006/table">
            <a:tbl>
              <a:tblPr firstRow="1" bandRow="1"/>
              <a:tblGrid>
                <a:gridCol w="1046544">
                  <a:extLst>
                    <a:ext uri="{9D8B030D-6E8A-4147-A177-3AD203B41FA5}">
                      <a16:colId xmlns:a16="http://schemas.microsoft.com/office/drawing/2014/main" val="4189999878"/>
                    </a:ext>
                  </a:extLst>
                </a:gridCol>
                <a:gridCol w="1531996">
                  <a:extLst>
                    <a:ext uri="{9D8B030D-6E8A-4147-A177-3AD203B41FA5}">
                      <a16:colId xmlns:a16="http://schemas.microsoft.com/office/drawing/2014/main" val="3741133520"/>
                    </a:ext>
                  </a:extLst>
                </a:gridCol>
                <a:gridCol w="1531225">
                  <a:extLst>
                    <a:ext uri="{9D8B030D-6E8A-4147-A177-3AD203B41FA5}">
                      <a16:colId xmlns:a16="http://schemas.microsoft.com/office/drawing/2014/main" val="2415191993"/>
                    </a:ext>
                  </a:extLst>
                </a:gridCol>
                <a:gridCol w="1545889">
                  <a:extLst>
                    <a:ext uri="{9D8B030D-6E8A-4147-A177-3AD203B41FA5}">
                      <a16:colId xmlns:a16="http://schemas.microsoft.com/office/drawing/2014/main" val="3171160126"/>
                    </a:ext>
                  </a:extLst>
                </a:gridCol>
                <a:gridCol w="2064529">
                  <a:extLst>
                    <a:ext uri="{9D8B030D-6E8A-4147-A177-3AD203B41FA5}">
                      <a16:colId xmlns:a16="http://schemas.microsoft.com/office/drawing/2014/main" val="1339670624"/>
                    </a:ext>
                  </a:extLst>
                </a:gridCol>
                <a:gridCol w="2064529">
                  <a:extLst>
                    <a:ext uri="{9D8B030D-6E8A-4147-A177-3AD203B41FA5}">
                      <a16:colId xmlns:a16="http://schemas.microsoft.com/office/drawing/2014/main" val="1651216845"/>
                    </a:ext>
                  </a:extLst>
                </a:gridCol>
                <a:gridCol w="2078422">
                  <a:extLst>
                    <a:ext uri="{9D8B030D-6E8A-4147-A177-3AD203B41FA5}">
                      <a16:colId xmlns:a16="http://schemas.microsoft.com/office/drawing/2014/main" val="4067266878"/>
                    </a:ext>
                  </a:extLst>
                </a:gridCol>
              </a:tblGrid>
              <a:tr h="23868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Trial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Post-TACE</a:t>
                      </a:r>
                      <a:r>
                        <a:rPr lang="en-US" sz="1400" b="1" kern="100" baseline="300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SPACE</a:t>
                      </a:r>
                      <a:r>
                        <a:rPr lang="en-US" sz="1400" b="1" kern="100" baseline="300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TACE-2</a:t>
                      </a:r>
                      <a:r>
                        <a:rPr lang="en-US" sz="1400" b="1" kern="100" baseline="300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5)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BRISK-TA</a:t>
                      </a:r>
                      <a:r>
                        <a:rPr lang="en-US" sz="1400" b="1" kern="100" baseline="300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ORIENTAL</a:t>
                      </a:r>
                      <a:r>
                        <a:rPr lang="en-US" sz="1400" b="1" kern="100" baseline="300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TACTICS</a:t>
                      </a:r>
                      <a:r>
                        <a:rPr lang="en-US" sz="1400" b="1" kern="100" baseline="300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2375"/>
                  </a:ext>
                </a:extLst>
              </a:tr>
              <a:tr h="238680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Phase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Phase III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Randomized Phase II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Phase III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Phase III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Phase III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Randomized Phase II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997991"/>
                  </a:ext>
                </a:extLst>
              </a:tr>
              <a:tr h="238680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Agent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Sorafenib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Sorafenib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Sorafenib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Brivanib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Orantinib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Sorafenib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585854"/>
                  </a:ext>
                </a:extLst>
              </a:tr>
              <a:tr h="238680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CP Class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 (no ascites)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 and B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A5-B7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220191"/>
                  </a:ext>
                </a:extLst>
              </a:tr>
              <a:tr h="238680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ECOG PS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0-1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0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0-1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0-1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0-1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0-1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9635642"/>
                  </a:ext>
                </a:extLst>
              </a:tr>
              <a:tr h="788275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Tumor burden for inclusion criteria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u="sng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7cm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u="sng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10 nodules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Unresectable multi-nodules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Not a candidate for resection or transplanation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&lt;4 nodules, </a:t>
                      </a:r>
                      <a:r>
                        <a:rPr lang="en-US" sz="1400" u="sng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5 cm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u="sng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4nodules, </a:t>
                      </a:r>
                      <a:r>
                        <a:rPr lang="en-US" sz="1400" u="sng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 cm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u="sng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&gt;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 nodules, &lt;1 cm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2-3 nodules, &gt;3 cm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 nodule, &gt;5 cm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u="sng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10cm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u="sng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10 nodules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905594"/>
                  </a:ext>
                </a:extLst>
              </a:tr>
              <a:tr h="42187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TACE procedure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cTACE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On demand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DEB-TACE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Scheduled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DEB-TACE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On demand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cTACE or DEB-TACE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On demand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cTACE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On demand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cTACE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On demand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324255"/>
                  </a:ext>
                </a:extLst>
              </a:tr>
              <a:tr h="42187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Progression criteria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RECICL 2004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mRECIST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RECIST v1.1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mRECIST</a:t>
                      </a:r>
                      <a:endParaRPr lang="ja-JP" sz="14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TACE discontinuation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criteria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RECICL &amp; TACE discontinuation Criteria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411658"/>
                  </a:ext>
                </a:extLst>
              </a:tr>
              <a:tr h="605077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PFS or TTP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(TACE alone)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5.4 M  (vs. 3.7 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HR=0.87,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=0.252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5.6 M (vs. 5.5 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HR=0.79,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=0.072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7.9 M (vs. 7.9 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HR=0.99,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=0.94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8.4 M (vs. 4.9M)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HR=0.61,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&lt;0.0001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2.9M (vs. 2.5M)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=0.03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22.8 M (vs. 13.5 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HR=0.66,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=0.02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83239"/>
                  </a:ext>
                </a:extLst>
              </a:tr>
              <a:tr h="605077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TTUP, TTDP, TTTF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-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TTUP:3.0 (vs. 7.4)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HR=1.56, </a:t>
                      </a:r>
                      <a:r>
                        <a:rPr lang="en-US" sz="1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=0.99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-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TTDP: 12.0M (vs. 10.9M)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HR=0.94, </a:t>
                      </a:r>
                      <a:r>
                        <a:rPr lang="en-US" sz="1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=0.62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TTTF: 23.9 M (vs. 19.8M)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HR=0.88,</a:t>
                      </a:r>
                      <a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P</a:t>
                      </a:r>
                      <a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=0.245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TTUP: 26.7 M (vs. 20.6M)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HR=0.57, P=0.02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528094"/>
                  </a:ext>
                </a:extLst>
              </a:tr>
              <a:tr h="42187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OS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29.7 M (N.E)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HR=1.06,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=0.79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N.E (N.E)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HR=0.90,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=0.29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20.9 M (vs. 19.8 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HR=0.91,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=0.57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26.4 M (vs. 26.1 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HR=0.90,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=0.52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31.1 M (vs. 32.3 M)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HR=1.09,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=0.435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36.2 M (vs. 30.8 M)</a:t>
                      </a:r>
                      <a:r>
                        <a:rPr lang="ja-JP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Δ5.4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HR=0.86, </a:t>
                      </a:r>
                      <a:r>
                        <a:rPr lang="en-US" sz="1400" i="1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400" kern="10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=0.40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860425"/>
                  </a:ext>
                </a:extLst>
              </a:tr>
              <a:tr h="238680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DOT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77193" marR="77193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17.0 wks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21.0 wks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17.1wks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24.0 wks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43.6 wks</a:t>
                      </a:r>
                      <a:endParaRPr lang="ja-JP" sz="14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69.9 </a:t>
                      </a:r>
                      <a:r>
                        <a:rPr lang="en-US" sz="1400" kern="1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wks</a:t>
                      </a:r>
                      <a:endParaRPr lang="ja-JP" sz="14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30556" marR="8041" marT="30556" marB="3055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07529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33EE662-D106-4B9B-8381-861B2DA68987}"/>
              </a:ext>
            </a:extLst>
          </p:cNvPr>
          <p:cNvSpPr txBox="1"/>
          <p:nvPr/>
        </p:nvSpPr>
        <p:spPr>
          <a:xfrm>
            <a:off x="70183" y="5511856"/>
            <a:ext cx="12035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RECICL, response evaluation criteria in cancer of the liver; RECIST, response evaluation criteria in solid tumors; </a:t>
            </a:r>
            <a:r>
              <a:rPr lang="en-US" altLang="ja-JP" sz="12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mRECIST</a:t>
            </a:r>
            <a:r>
              <a:rPr lang="en-US" altLang="ja-JP" sz="12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, modified RECIST; </a:t>
            </a:r>
            <a:r>
              <a:rPr lang="en-US" altLang="ja-JP" sz="12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cTACE</a:t>
            </a:r>
            <a:r>
              <a:rPr lang="en-US" altLang="ja-JP" sz="12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, conventional </a:t>
            </a:r>
            <a:r>
              <a:rPr lang="en-US" altLang="ja-JP" sz="12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transarterial</a:t>
            </a:r>
            <a:r>
              <a:rPr lang="en-US" altLang="ja-JP" sz="12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 chemoembolization; DEB-TACE, drug-eluting beads TACE;TTUP, time to untreatable progression; TTDP, time to disease progression; TTTF, time to treatment failure; HR, hazard ratio; DOT, duration of treatment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473148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B7E1143-F931-4BD2-8319-0ACE543F0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140" y="726513"/>
            <a:ext cx="8692741" cy="613148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ACDA2C-4002-4098-B4E2-5DD1EFEBE7DF}"/>
              </a:ext>
            </a:extLst>
          </p:cNvPr>
          <p:cNvSpPr txBox="1"/>
          <p:nvPr/>
        </p:nvSpPr>
        <p:spPr>
          <a:xfrm>
            <a:off x="408214" y="239876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Supplementary Fig </a:t>
            </a:r>
            <a:r>
              <a:rPr kumimoji="1" lang="en-US" altLang="ja-JP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BAF7DEF-CEB1-4D9A-AA9B-A5C0C4150C41}"/>
              </a:ext>
            </a:extLst>
          </p:cNvPr>
          <p:cNvSpPr/>
          <p:nvPr/>
        </p:nvSpPr>
        <p:spPr>
          <a:xfrm>
            <a:off x="2654300" y="3365500"/>
            <a:ext cx="914400" cy="248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F1E2168-0E40-481D-8F6C-7AF25B31EB41}"/>
              </a:ext>
            </a:extLst>
          </p:cNvPr>
          <p:cNvSpPr/>
          <p:nvPr/>
        </p:nvSpPr>
        <p:spPr>
          <a:xfrm>
            <a:off x="2641600" y="3390900"/>
            <a:ext cx="927100" cy="2463800"/>
          </a:xfrm>
          <a:prstGeom prst="rect">
            <a:avLst/>
          </a:prstGeom>
          <a:solidFill>
            <a:schemeClr val="bg2">
              <a:lumMod val="90000"/>
              <a:alpha val="69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5800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1088</Words>
  <Application>Microsoft Office PowerPoint</Application>
  <PresentationFormat>ワイド画面</PresentationFormat>
  <Paragraphs>373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游ゴシック</vt:lpstr>
      <vt:lpstr>游ゴシック Light</vt:lpstr>
      <vt:lpstr>游明朝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Masatoshi Kudo</dc:creator>
  <cp:lastModifiedBy>正俊 工藤</cp:lastModifiedBy>
  <cp:revision>28</cp:revision>
  <cp:lastPrinted>2021-08-10T07:26:02Z</cp:lastPrinted>
  <dcterms:created xsi:type="dcterms:W3CDTF">2021-02-22T05:23:38Z</dcterms:created>
  <dcterms:modified xsi:type="dcterms:W3CDTF">2021-12-28T03:04:36Z</dcterms:modified>
</cp:coreProperties>
</file>