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99" r:id="rId2"/>
    <p:sldId id="289" r:id="rId3"/>
    <p:sldId id="273" r:id="rId4"/>
    <p:sldId id="277" r:id="rId5"/>
    <p:sldId id="290" r:id="rId6"/>
    <p:sldId id="286" r:id="rId7"/>
    <p:sldId id="287" r:id="rId8"/>
    <p:sldId id="291" r:id="rId9"/>
    <p:sldId id="292" r:id="rId10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8" autoAdjust="0"/>
    <p:restoredTop sz="94636" autoAdjust="0"/>
  </p:normalViewPr>
  <p:slideViewPr>
    <p:cSldViewPr snapToGrid="0">
      <p:cViewPr>
        <p:scale>
          <a:sx n="120" d="100"/>
          <a:sy n="120" d="100"/>
        </p:scale>
        <p:origin x="224" y="-29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8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wolf\Desktop\Revision_Plant%20Journal%202021\Data%20for%20Revision\&#1512;&#1497;&#1499;&#1493;&#1494;%20&#1504;&#1514;&#1493;&#1504;&#1497;&#1501;-&#1492;&#1494;&#1491;&#1511;&#1504;&#1493;&#1514;%20&#1492;&#1512;&#1499;&#1489;&#1493;&#1514;-&#1505;&#1508;&#1496;&#1502;&#1489;&#1512;%2021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0255137026790571"/>
          <c:y val="0.1091455791308529"/>
          <c:w val="0.75495613723960175"/>
          <c:h val="0.57635214777418364"/>
        </c:manualLayout>
      </c:layout>
      <c:scatterChart>
        <c:scatterStyle val="lineMarker"/>
        <c:varyColors val="0"/>
        <c:ser>
          <c:idx val="0"/>
          <c:order val="0"/>
          <c:tx>
            <c:strRef>
              <c:f>'ריכוז נתונים'!$C$16</c:f>
              <c:strCache>
                <c:ptCount val="1"/>
                <c:pt idx="0">
                  <c:v>M82/M82</c:v>
                </c:pt>
              </c:strCache>
            </c:strRef>
          </c:tx>
          <c:spPr>
            <a:ln w="22225">
              <a:solidFill>
                <a:sysClr val="windowText" lastClr="000000"/>
              </a:solidFill>
              <a:prstDash val="solid"/>
            </a:ln>
          </c:spPr>
          <c:marker>
            <c:symbol val="circle"/>
            <c:size val="9"/>
            <c:spPr>
              <a:solidFill>
                <a:schemeClr val="tx1"/>
              </a:solidFill>
              <a:ln w="9525"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'ריכוז נתונים'!$D$18:$I$18</c:f>
                <c:numCache>
                  <c:formatCode>General</c:formatCode>
                  <c:ptCount val="6"/>
                  <c:pt idx="0">
                    <c:v>0.62376174930857287</c:v>
                  </c:pt>
                  <c:pt idx="1">
                    <c:v>0.57401414271176432</c:v>
                  </c:pt>
                  <c:pt idx="2">
                    <c:v>0.53136316719832033</c:v>
                  </c:pt>
                  <c:pt idx="3">
                    <c:v>1.869930373844823</c:v>
                  </c:pt>
                  <c:pt idx="4">
                    <c:v>1.329827049250593</c:v>
                  </c:pt>
                  <c:pt idx="5">
                    <c:v>0.4730047668175581</c:v>
                  </c:pt>
                </c:numCache>
              </c:numRef>
            </c:plus>
            <c:minus>
              <c:numRef>
                <c:f>'ריכוז נתונים'!$D$18:$I$18</c:f>
                <c:numCache>
                  <c:formatCode>General</c:formatCode>
                  <c:ptCount val="6"/>
                  <c:pt idx="0">
                    <c:v>0.62376174930857287</c:v>
                  </c:pt>
                  <c:pt idx="1">
                    <c:v>0.57401414271176432</c:v>
                  </c:pt>
                  <c:pt idx="2">
                    <c:v>0.53136316719832033</c:v>
                  </c:pt>
                  <c:pt idx="3">
                    <c:v>1.869930373844823</c:v>
                  </c:pt>
                  <c:pt idx="4">
                    <c:v>1.329827049250593</c:v>
                  </c:pt>
                  <c:pt idx="5">
                    <c:v>0.4730047668175581</c:v>
                  </c:pt>
                </c:numCache>
              </c:numRef>
            </c:minus>
          </c:errBars>
          <c:xVal>
            <c:numRef>
              <c:f>'ריכוז נתונים'!$D$15:$G$15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11</c:v>
                </c:pt>
                <c:pt idx="3">
                  <c:v>18</c:v>
                </c:pt>
              </c:numCache>
            </c:numRef>
          </c:xVal>
          <c:yVal>
            <c:numRef>
              <c:f>'ריכוז נתונים'!$D$16:$G$16</c:f>
              <c:numCache>
                <c:formatCode>General</c:formatCode>
                <c:ptCount val="4"/>
                <c:pt idx="0">
                  <c:v>16.910653125327137</c:v>
                </c:pt>
                <c:pt idx="1">
                  <c:v>13.66088014374956</c:v>
                </c:pt>
                <c:pt idx="2">
                  <c:v>10.328136903908867</c:v>
                </c:pt>
                <c:pt idx="3">
                  <c:v>5.9377620922645935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402-49A4-A3A4-8489A463A4D2}"/>
            </c:ext>
          </c:extLst>
        </c:ser>
        <c:ser>
          <c:idx val="1"/>
          <c:order val="1"/>
          <c:tx>
            <c:strRef>
              <c:f>'ריכוז נתונים'!$C$17</c:f>
              <c:strCache>
                <c:ptCount val="1"/>
                <c:pt idx="0">
                  <c:v>MDK-IPT/M82</c:v>
                </c:pt>
              </c:strCache>
            </c:strRef>
          </c:tx>
          <c:spPr>
            <a:ln w="22225">
              <a:solidFill>
                <a:sysClr val="windowText" lastClr="000000"/>
              </a:solidFill>
              <a:prstDash val="solid"/>
            </a:ln>
          </c:spPr>
          <c:marker>
            <c:symbol val="plus"/>
            <c:size val="9"/>
            <c:spPr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'ריכוז נתונים'!$D$19:$J$19</c:f>
                <c:numCache>
                  <c:formatCode>General</c:formatCode>
                  <c:ptCount val="7"/>
                  <c:pt idx="0">
                    <c:v>0.87454518481866772</c:v>
                  </c:pt>
                  <c:pt idx="1">
                    <c:v>1.7265382251856041</c:v>
                  </c:pt>
                  <c:pt idx="2">
                    <c:v>8.9386523610117313E-2</c:v>
                  </c:pt>
                  <c:pt idx="3">
                    <c:v>1.0789521635025185</c:v>
                  </c:pt>
                  <c:pt idx="4">
                    <c:v>1.6720047112121676</c:v>
                  </c:pt>
                  <c:pt idx="5">
                    <c:v>1.6348330997718143</c:v>
                  </c:pt>
                  <c:pt idx="6">
                    <c:v>0.69070864916434693</c:v>
                  </c:pt>
                </c:numCache>
              </c:numRef>
            </c:plus>
            <c:minus>
              <c:numRef>
                <c:f>'ריכוז נתונים'!$D$19:$J$19</c:f>
                <c:numCache>
                  <c:formatCode>General</c:formatCode>
                  <c:ptCount val="7"/>
                  <c:pt idx="0">
                    <c:v>0.87454518481866772</c:v>
                  </c:pt>
                  <c:pt idx="1">
                    <c:v>1.7265382251856041</c:v>
                  </c:pt>
                  <c:pt idx="2">
                    <c:v>8.9386523610117313E-2</c:v>
                  </c:pt>
                  <c:pt idx="3">
                    <c:v>1.0789521635025185</c:v>
                  </c:pt>
                  <c:pt idx="4">
                    <c:v>1.6720047112121676</c:v>
                  </c:pt>
                  <c:pt idx="5">
                    <c:v>1.6348330997718143</c:v>
                  </c:pt>
                  <c:pt idx="6">
                    <c:v>0.69070864916434693</c:v>
                  </c:pt>
                </c:numCache>
              </c:numRef>
            </c:minus>
          </c:errBars>
          <c:xVal>
            <c:numRef>
              <c:f>'ריכוז נתונים'!$D$15:$G$15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11</c:v>
                </c:pt>
                <c:pt idx="3">
                  <c:v>18</c:v>
                </c:pt>
              </c:numCache>
            </c:numRef>
          </c:xVal>
          <c:yVal>
            <c:numRef>
              <c:f>'ריכוז נתונים'!$D$17:$G$17</c:f>
              <c:numCache>
                <c:formatCode>General</c:formatCode>
                <c:ptCount val="4"/>
                <c:pt idx="0">
                  <c:v>17.750251479792368</c:v>
                </c:pt>
                <c:pt idx="1">
                  <c:v>16.446130044541665</c:v>
                </c:pt>
                <c:pt idx="2">
                  <c:v>12.571331265111299</c:v>
                </c:pt>
                <c:pt idx="3">
                  <c:v>10.955786543885333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402-49A4-A3A4-8489A463A4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528448"/>
        <c:axId val="95530368"/>
      </c:scatterChart>
      <c:valAx>
        <c:axId val="95528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95530368"/>
        <c:crosses val="autoZero"/>
        <c:crossBetween val="midCat"/>
      </c:valAx>
      <c:valAx>
        <c:axId val="95530368"/>
        <c:scaling>
          <c:orientation val="minMax"/>
          <c:max val="2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100" b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CO</a:t>
                </a:r>
                <a:r>
                  <a:rPr lang="en-US" sz="1100" b="1" baseline="-2500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100" b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assimilation rate</a:t>
                </a:r>
                <a:endParaRPr lang="he-IL" sz="110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 sz="11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100" b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(µmol CO</a:t>
                </a:r>
                <a:r>
                  <a:rPr lang="en-US" sz="1100" b="1" baseline="-2500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100" b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m</a:t>
                </a:r>
                <a:r>
                  <a:rPr lang="en-US" sz="1100" b="1" baseline="3000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-2</a:t>
                </a:r>
                <a:r>
                  <a:rPr lang="en-US" sz="1100" b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s</a:t>
                </a:r>
                <a:r>
                  <a:rPr lang="en-US" sz="1100" b="1" baseline="3000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r>
                  <a:rPr lang="en-US" sz="1100" b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he-IL" sz="110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 sz="11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1.1111111111111112E-2"/>
              <c:y val="0.1634955526392534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95528448"/>
        <c:crosses val="autoZero"/>
        <c:crossBetween val="midCat"/>
      </c:valAx>
      <c:spPr>
        <a:ln w="41275"/>
      </c:spPr>
    </c:plotArea>
    <c:plotVisOnly val="1"/>
    <c:dispBlanksAs val="gap"/>
    <c:showDLblsOverMax val="0"/>
  </c:chart>
  <c:txPr>
    <a:bodyPr/>
    <a:lstStyle/>
    <a:p>
      <a:pPr algn="ctr" rtl="0">
        <a:defRPr lang="he-IL" sz="1200" b="1" i="0" u="none" strike="noStrike" kern="1200" baseline="0"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AA841-5256-4A79-B881-3E36B5ACCC2B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2A0E8-1CC6-40D6-92A1-9BE2473A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089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2A0E8-1CC6-40D6-92A1-9BE2473AD4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22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68DC-00BF-46A3-9958-0A0AE0FE13C7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AD27-A580-4641-91BF-B7C084FD1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93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68DC-00BF-46A3-9958-0A0AE0FE13C7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AD27-A580-4641-91BF-B7C084FD1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41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68DC-00BF-46A3-9958-0A0AE0FE13C7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AD27-A580-4641-91BF-B7C084FD1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311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68DC-00BF-46A3-9958-0A0AE0FE13C7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AD27-A580-4641-91BF-B7C084FD1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24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68DC-00BF-46A3-9958-0A0AE0FE13C7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AD27-A580-4641-91BF-B7C084FD1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87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68DC-00BF-46A3-9958-0A0AE0FE13C7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AD27-A580-4641-91BF-B7C084FD1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870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68DC-00BF-46A3-9958-0A0AE0FE13C7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AD27-A580-4641-91BF-B7C084FD1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5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68DC-00BF-46A3-9958-0A0AE0FE13C7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AD27-A580-4641-91BF-B7C084FD1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4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68DC-00BF-46A3-9958-0A0AE0FE13C7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AD27-A580-4641-91BF-B7C084FD1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864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68DC-00BF-46A3-9958-0A0AE0FE13C7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AD27-A580-4641-91BF-B7C084FD1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1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68DC-00BF-46A3-9958-0A0AE0FE13C7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5AD27-A580-4641-91BF-B7C084FD1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06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B68DC-00BF-46A3-9958-0A0AE0FE13C7}" type="datetimeFigureOut">
              <a:rPr lang="en-US" smtClean="0"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5AD27-A580-4641-91BF-B7C084FD1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95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2327" y="1072055"/>
            <a:ext cx="35688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FIGURES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70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645148" y="1725394"/>
            <a:ext cx="3490412" cy="1554480"/>
            <a:chOff x="1473958" y="4468599"/>
            <a:chExt cx="3490412" cy="155448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25" r="18811"/>
            <a:stretch/>
          </p:blipFill>
          <p:spPr>
            <a:xfrm>
              <a:off x="1473958" y="4468599"/>
              <a:ext cx="1726570" cy="155448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22" r="8567"/>
            <a:stretch/>
          </p:blipFill>
          <p:spPr>
            <a:xfrm>
              <a:off x="3239087" y="4468599"/>
              <a:ext cx="1725283" cy="1554480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731942" y="946690"/>
            <a:ext cx="91320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he-I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1942" y="3781579"/>
            <a:ext cx="581406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Inhibition of dye movement from source leaf to roots in the phloem of tomato plants following girdling of the main stem.  </a:t>
            </a:r>
          </a:p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Cut section of the main stem below the girdling point just above the first joint.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Parallel section in non-girdled plant indicating movement of the blue dye following petiole feeding. 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6589" y="1663700"/>
            <a:ext cx="29367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A</a:t>
            </a:r>
            <a:endParaRPr lang="he-IL" sz="14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1718" y="1663700"/>
            <a:ext cx="285656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B</a:t>
            </a:r>
            <a:endParaRPr lang="he-IL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62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2AA733-BD39-F141-96F3-98A4DE37B6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"/>
                    </a14:imgEffect>
                    <a14:imgEffect>
                      <a14:saturation sat="116000"/>
                    </a14:imgEffect>
                    <a14:imgEffect>
                      <a14:brightnessContrast bright="29000"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93" y="1762441"/>
            <a:ext cx="2437920" cy="27352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1943" y="738023"/>
            <a:ext cx="2191650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he-I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9518" y="5013649"/>
            <a:ext cx="4764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Localization of RFP in the lateral root tip of transgenic tomato plants expressing the gene under the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AtMDK4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promoter.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39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943" y="738023"/>
            <a:ext cx="2191650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he-I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729" y="1462427"/>
            <a:ext cx="3133213" cy="23499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729" y="3987226"/>
            <a:ext cx="3133213" cy="187992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318814" y="3441415"/>
            <a:ext cx="2923067" cy="267202"/>
            <a:chOff x="2330244" y="3475705"/>
            <a:chExt cx="2923067" cy="267202"/>
          </a:xfrm>
        </p:grpSpPr>
        <p:sp>
          <p:nvSpPr>
            <p:cNvPr id="5" name="TextBox 4"/>
            <p:cNvSpPr txBox="1"/>
            <p:nvPr/>
          </p:nvSpPr>
          <p:spPr>
            <a:xfrm>
              <a:off x="2330244" y="3481297"/>
              <a:ext cx="7472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42968" y="3475705"/>
              <a:ext cx="10323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20924" y="3476044"/>
              <a:ext cx="10323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261929" y="5583301"/>
            <a:ext cx="2718114" cy="267202"/>
            <a:chOff x="2330244" y="3475705"/>
            <a:chExt cx="2718114" cy="267202"/>
          </a:xfrm>
        </p:grpSpPr>
        <p:sp>
          <p:nvSpPr>
            <p:cNvPr id="10" name="TextBox 9"/>
            <p:cNvSpPr txBox="1"/>
            <p:nvPr/>
          </p:nvSpPr>
          <p:spPr>
            <a:xfrm>
              <a:off x="2330244" y="3481297"/>
              <a:ext cx="7472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37486" y="3475705"/>
              <a:ext cx="110138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FBPase:CKX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15971" y="3476044"/>
              <a:ext cx="10323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MDK:CKX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37446" y="6373652"/>
            <a:ext cx="47648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Effect of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IPT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CKX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on the phenotype of transgenic tomato plants expressing the respective genes under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FBPase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sz="12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AtMDK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promoters. Plants were grown for 6-7 weeks in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 temperature-controlled greenhouse (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25/18°C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day/night).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Bar = 20 cm.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97224" y="1461800"/>
            <a:ext cx="4215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0336" y="3977947"/>
            <a:ext cx="4215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80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Box 79"/>
          <p:cNvSpPr txBox="1"/>
          <p:nvPr/>
        </p:nvSpPr>
        <p:spPr>
          <a:xfrm>
            <a:off x="1197583" y="4418446"/>
            <a:ext cx="474942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No Effect of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IPT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on photosynthetic activity and leaf aging of transgenic tomato plants expressing the gene under </a:t>
            </a:r>
            <a:r>
              <a:rPr lang="en-US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FBPase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promoter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Photosynthetic rate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source leaves of the control variety M82 and three independent transgenic tomato lines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(plant lines #1,2,7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 expressing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IPT7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under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FBPase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FBPase:IPT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promoter.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 were taken in young fully expanded leaves and 30 days later. Plants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were grown in a temperature-controlled greenhouse (25/18°C day/night). Data represent means (±SE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 of five replicates. Similar letters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indicate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no significant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differences between plant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lines in each date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&lt; 0.05 by Tukey HSD test. 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31943" y="738023"/>
            <a:ext cx="2191650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  <a:endParaRPr lang="he-I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88571" y="1688737"/>
            <a:ext cx="3955175" cy="2342411"/>
            <a:chOff x="1388571" y="1688737"/>
            <a:chExt cx="3955175" cy="2342411"/>
          </a:xfrm>
        </p:grpSpPr>
        <p:sp>
          <p:nvSpPr>
            <p:cNvPr id="69" name="Rectangle 68"/>
            <p:cNvSpPr/>
            <p:nvPr/>
          </p:nvSpPr>
          <p:spPr>
            <a:xfrm>
              <a:off x="4986152" y="2869703"/>
              <a:ext cx="182880" cy="581159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4684199" y="2815370"/>
              <a:ext cx="182880" cy="636492"/>
              <a:chOff x="4844650" y="2520027"/>
              <a:chExt cx="182880" cy="636492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4844650" y="2644455"/>
                <a:ext cx="182880" cy="512064"/>
              </a:xfrm>
              <a:prstGeom prst="rect">
                <a:avLst/>
              </a:prstGeom>
              <a:pattFill prst="lt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3" name="Group 62"/>
              <p:cNvGrpSpPr/>
              <p:nvPr/>
            </p:nvGrpSpPr>
            <p:grpSpPr>
              <a:xfrm>
                <a:off x="4901396" y="2520027"/>
                <a:ext cx="73152" cy="265176"/>
                <a:chOff x="2224103" y="6684988"/>
                <a:chExt cx="73152" cy="355520"/>
              </a:xfrm>
            </p:grpSpPr>
            <p:cxnSp>
              <p:nvCxnSpPr>
                <p:cNvPr id="64" name="Straight Connector 63"/>
                <p:cNvCxnSpPr/>
                <p:nvPr/>
              </p:nvCxnSpPr>
              <p:spPr>
                <a:xfrm flipH="1">
                  <a:off x="2260363" y="6689953"/>
                  <a:ext cx="1" cy="350555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 rot="5400000" flipH="1">
                  <a:off x="2260678" y="7003829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rot="5400000" flipH="1">
                  <a:off x="2260678" y="6648413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5" name="Rectangle 54"/>
            <p:cNvSpPr/>
            <p:nvPr/>
          </p:nvSpPr>
          <p:spPr>
            <a:xfrm>
              <a:off x="4399336" y="2699350"/>
              <a:ext cx="182880" cy="758952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 flipH="1">
              <a:off x="4492342" y="2575962"/>
              <a:ext cx="1" cy="27048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 flipH="1">
              <a:off x="4492657" y="2809796"/>
              <a:ext cx="1" cy="7315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 flipH="1">
              <a:off x="4492657" y="2535556"/>
              <a:ext cx="1" cy="7315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38"/>
            <p:cNvGrpSpPr/>
            <p:nvPr/>
          </p:nvGrpSpPr>
          <p:grpSpPr>
            <a:xfrm>
              <a:off x="3515549" y="2040968"/>
              <a:ext cx="182880" cy="1413645"/>
              <a:chOff x="3534585" y="1745625"/>
              <a:chExt cx="182880" cy="1413645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3534585" y="1805958"/>
                <a:ext cx="182880" cy="1353312"/>
              </a:xfrm>
              <a:prstGeom prst="rect">
                <a:avLst/>
              </a:prstGeom>
              <a:pattFill prst="lt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3591331" y="1745625"/>
                <a:ext cx="73152" cy="137160"/>
                <a:chOff x="2224103" y="6684988"/>
                <a:chExt cx="73152" cy="355520"/>
              </a:xfrm>
            </p:grpSpPr>
            <p:cxnSp>
              <p:nvCxnSpPr>
                <p:cNvPr id="36" name="Straight Connector 35"/>
                <p:cNvCxnSpPr/>
                <p:nvPr/>
              </p:nvCxnSpPr>
              <p:spPr>
                <a:xfrm flipH="1">
                  <a:off x="2260363" y="6689953"/>
                  <a:ext cx="1" cy="350555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rot="5400000" flipH="1">
                  <a:off x="2260678" y="7003829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rot="5400000" flipH="1">
                  <a:off x="2260678" y="6648413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2" name="Group 31"/>
            <p:cNvGrpSpPr/>
            <p:nvPr/>
          </p:nvGrpSpPr>
          <p:grpSpPr>
            <a:xfrm>
              <a:off x="3218851" y="2037587"/>
              <a:ext cx="182880" cy="1421181"/>
              <a:chOff x="3237887" y="1742244"/>
              <a:chExt cx="182880" cy="1421181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3237887" y="1791825"/>
                <a:ext cx="182880" cy="1371600"/>
              </a:xfrm>
              <a:prstGeom prst="rect">
                <a:avLst/>
              </a:prstGeom>
              <a:pattFill prst="lt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3294633" y="1742244"/>
                <a:ext cx="73152" cy="109728"/>
                <a:chOff x="2224103" y="6684988"/>
                <a:chExt cx="73152" cy="355520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2260363" y="6689953"/>
                  <a:ext cx="1" cy="350555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rot="5400000" flipH="1">
                  <a:off x="2260678" y="7003829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rot="5400000" flipH="1">
                  <a:off x="2260678" y="6648413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2" name="Group 21"/>
            <p:cNvGrpSpPr/>
            <p:nvPr/>
          </p:nvGrpSpPr>
          <p:grpSpPr>
            <a:xfrm>
              <a:off x="2927447" y="2046028"/>
              <a:ext cx="182880" cy="1408831"/>
              <a:chOff x="2955029" y="1750685"/>
              <a:chExt cx="182880" cy="1408831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2955029" y="1815477"/>
                <a:ext cx="182880" cy="1344039"/>
              </a:xfrm>
              <a:prstGeom prst="rect">
                <a:avLst/>
              </a:prstGeom>
              <a:pattFill prst="lt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3012292" y="1750685"/>
                <a:ext cx="73152" cy="128016"/>
                <a:chOff x="2224103" y="6684988"/>
                <a:chExt cx="73152" cy="355520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 flipH="1">
                  <a:off x="2260363" y="6689953"/>
                  <a:ext cx="1" cy="350555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rot="5400000" flipH="1">
                  <a:off x="2260678" y="7003829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rot="5400000" flipH="1">
                  <a:off x="2260678" y="6648413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" name="Group 2"/>
            <p:cNvGrpSpPr/>
            <p:nvPr/>
          </p:nvGrpSpPr>
          <p:grpSpPr>
            <a:xfrm>
              <a:off x="2234786" y="1813138"/>
              <a:ext cx="3108960" cy="1645920"/>
              <a:chOff x="2295132" y="1517795"/>
              <a:chExt cx="3108960" cy="1645920"/>
            </a:xfrm>
          </p:grpSpPr>
          <p:cxnSp>
            <p:nvCxnSpPr>
              <p:cNvPr id="4" name="Straight Connector 3"/>
              <p:cNvCxnSpPr/>
              <p:nvPr/>
            </p:nvCxnSpPr>
            <p:spPr>
              <a:xfrm rot="5400000" flipV="1">
                <a:off x="1557144" y="2340389"/>
                <a:ext cx="1645469" cy="28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 flipV="1">
                <a:off x="2295132" y="3163461"/>
                <a:ext cx="3108960" cy="2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1882463" y="1688737"/>
              <a:ext cx="5050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2595037" y="1870405"/>
              <a:ext cx="182880" cy="1580716"/>
              <a:chOff x="2655383" y="1575062"/>
              <a:chExt cx="182880" cy="1580716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2655383" y="1665306"/>
                <a:ext cx="182880" cy="149047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2707856" y="1575062"/>
                <a:ext cx="73152" cy="182880"/>
                <a:chOff x="2224103" y="6684988"/>
                <a:chExt cx="73152" cy="355520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 flipH="1">
                  <a:off x="2260363" y="6689953"/>
                  <a:ext cx="1" cy="350555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rot="5400000" flipH="1">
                  <a:off x="2260678" y="7003829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rot="5400000" flipH="1">
                  <a:off x="2260678" y="6648413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0" name="Group 69"/>
            <p:cNvGrpSpPr/>
            <p:nvPr/>
          </p:nvGrpSpPr>
          <p:grpSpPr>
            <a:xfrm>
              <a:off x="5038625" y="2749851"/>
              <a:ext cx="73152" cy="256032"/>
              <a:chOff x="2224103" y="6684988"/>
              <a:chExt cx="73152" cy="355520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/>
            <p:nvPr/>
          </p:nvCxnSpPr>
          <p:spPr>
            <a:xfrm flipV="1">
              <a:off x="2235371" y="1809727"/>
              <a:ext cx="9144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2233097" y="2362459"/>
              <a:ext cx="9144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2221722" y="2906094"/>
              <a:ext cx="9144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1921131" y="2236921"/>
              <a:ext cx="4284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918855" y="2785106"/>
              <a:ext cx="4284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5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921130" y="3324189"/>
              <a:ext cx="4284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361688" y="3428216"/>
              <a:ext cx="6665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856278" y="3430488"/>
              <a:ext cx="914036" cy="408446"/>
              <a:chOff x="2931294" y="3169375"/>
              <a:chExt cx="914036" cy="408446"/>
            </a:xfrm>
          </p:grpSpPr>
          <p:sp>
            <p:nvSpPr>
              <p:cNvPr id="83" name="TextBox 82"/>
              <p:cNvSpPr txBox="1"/>
              <p:nvPr/>
            </p:nvSpPr>
            <p:spPr>
              <a:xfrm>
                <a:off x="2962293" y="3169375"/>
                <a:ext cx="88303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FBPase:IPT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2931294" y="3329165"/>
                <a:ext cx="31066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1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3221417" y="3330789"/>
                <a:ext cx="31066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2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3520512" y="3331600"/>
                <a:ext cx="31066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7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4319150" y="3431299"/>
              <a:ext cx="914036" cy="408446"/>
              <a:chOff x="2931294" y="3169375"/>
              <a:chExt cx="914036" cy="408446"/>
            </a:xfrm>
          </p:grpSpPr>
          <p:sp>
            <p:nvSpPr>
              <p:cNvPr id="91" name="TextBox 90"/>
              <p:cNvSpPr txBox="1"/>
              <p:nvPr/>
            </p:nvSpPr>
            <p:spPr>
              <a:xfrm>
                <a:off x="2962293" y="3169375"/>
                <a:ext cx="88303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FBPase:IPT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2931294" y="3329165"/>
                <a:ext cx="31066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1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3221417" y="3330789"/>
                <a:ext cx="31066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2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3520512" y="3331600"/>
                <a:ext cx="31066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7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3839227" y="3429030"/>
              <a:ext cx="6665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2921710" y="3767257"/>
              <a:ext cx="2102862" cy="263891"/>
              <a:chOff x="1131848" y="5254877"/>
              <a:chExt cx="2102862" cy="263891"/>
            </a:xfrm>
          </p:grpSpPr>
          <p:sp>
            <p:nvSpPr>
              <p:cNvPr id="99" name="TextBox 98"/>
              <p:cNvSpPr txBox="1"/>
              <p:nvPr/>
            </p:nvSpPr>
            <p:spPr>
              <a:xfrm>
                <a:off x="1131848" y="5254877"/>
                <a:ext cx="76754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2467170" y="5257158"/>
                <a:ext cx="76754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30  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1" name="TextBox 100"/>
            <p:cNvSpPr txBox="1"/>
            <p:nvPr/>
          </p:nvSpPr>
          <p:spPr>
            <a:xfrm>
              <a:off x="1388571" y="3768459"/>
              <a:ext cx="1997392" cy="25391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Leaf age (days)</a:t>
              </a:r>
              <a:endParaRPr lang="he-IL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 rot="16200000">
              <a:off x="993171" y="2404326"/>
              <a:ext cx="1772275" cy="41549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 rtl="0"/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</a:t>
              </a:r>
              <a:r>
                <a:rPr lang="en-US" sz="105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assimilation rate (µmol CO</a:t>
              </a:r>
              <a:r>
                <a:rPr lang="en-US" sz="105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</a:t>
              </a:r>
              <a:r>
                <a:rPr lang="en-US" sz="105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-2</a:t>
              </a:r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s</a:t>
              </a:r>
              <a:r>
                <a:rPr lang="en-US" sz="105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he-IL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070158" y="2851743"/>
              <a:ext cx="182880" cy="600514"/>
              <a:chOff x="4070158" y="2851743"/>
              <a:chExt cx="182880" cy="600514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4070158" y="2967625"/>
                <a:ext cx="182880" cy="4846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4122631" y="2851743"/>
                <a:ext cx="73152" cy="228600"/>
                <a:chOff x="2224103" y="6684988"/>
                <a:chExt cx="73152" cy="355520"/>
              </a:xfrm>
            </p:grpSpPr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2260363" y="6689953"/>
                  <a:ext cx="1" cy="350555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rot="5400000" flipH="1">
                  <a:off x="2260678" y="7003829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rot="5400000" flipH="1">
                  <a:off x="2260678" y="6648413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04" name="TextBox 103"/>
          <p:cNvSpPr txBox="1"/>
          <p:nvPr/>
        </p:nvSpPr>
        <p:spPr>
          <a:xfrm>
            <a:off x="2557542" y="1648694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893871" y="1827369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188159" y="1832628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482447" y="1832630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028986" y="2636672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365316" y="2363405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649098" y="2599887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948644" y="2536827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86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 rot="5400000" flipV="1">
            <a:off x="931181" y="5908638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 flipV="1">
            <a:off x="934991" y="4529418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 flipV="1">
            <a:off x="933453" y="7296161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5" name="Group 324"/>
          <p:cNvGrpSpPr/>
          <p:nvPr/>
        </p:nvGrpSpPr>
        <p:grpSpPr>
          <a:xfrm>
            <a:off x="2129271" y="1399465"/>
            <a:ext cx="182880" cy="912117"/>
            <a:chOff x="2009054" y="1800833"/>
            <a:chExt cx="182880" cy="912117"/>
          </a:xfrm>
        </p:grpSpPr>
        <p:sp>
          <p:nvSpPr>
            <p:cNvPr id="56" name="Rectangle 55"/>
            <p:cNvSpPr/>
            <p:nvPr/>
          </p:nvSpPr>
          <p:spPr>
            <a:xfrm>
              <a:off x="2009054" y="1889990"/>
              <a:ext cx="182880" cy="82296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2065923" y="1800833"/>
              <a:ext cx="73152" cy="182880"/>
              <a:chOff x="2224103" y="6684988"/>
              <a:chExt cx="73152" cy="355520"/>
            </a:xfrm>
          </p:grpSpPr>
          <p:cxnSp>
            <p:nvCxnSpPr>
              <p:cNvPr id="58" name="Straight Connector 57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6" name="Group 325"/>
          <p:cNvGrpSpPr/>
          <p:nvPr/>
        </p:nvGrpSpPr>
        <p:grpSpPr>
          <a:xfrm>
            <a:off x="2814263" y="1626848"/>
            <a:ext cx="182880" cy="684225"/>
            <a:chOff x="2537259" y="2023667"/>
            <a:chExt cx="182880" cy="684225"/>
          </a:xfrm>
        </p:grpSpPr>
        <p:sp>
          <p:nvSpPr>
            <p:cNvPr id="62" name="Rectangle 61"/>
            <p:cNvSpPr/>
            <p:nvPr/>
          </p:nvSpPr>
          <p:spPr>
            <a:xfrm>
              <a:off x="2537259" y="2067812"/>
              <a:ext cx="182880" cy="64008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2595453" y="2023667"/>
              <a:ext cx="73152" cy="91440"/>
              <a:chOff x="2224103" y="6684988"/>
              <a:chExt cx="73152" cy="355520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1" name="Group 320"/>
          <p:cNvGrpSpPr/>
          <p:nvPr/>
        </p:nvGrpSpPr>
        <p:grpSpPr>
          <a:xfrm>
            <a:off x="1566562" y="2284351"/>
            <a:ext cx="182880" cy="29703"/>
            <a:chOff x="1462268" y="2681170"/>
            <a:chExt cx="182880" cy="29703"/>
          </a:xfrm>
        </p:grpSpPr>
        <p:grpSp>
          <p:nvGrpSpPr>
            <p:cNvPr id="72" name="Group 71"/>
            <p:cNvGrpSpPr/>
            <p:nvPr/>
          </p:nvGrpSpPr>
          <p:grpSpPr>
            <a:xfrm>
              <a:off x="1516303" y="2681170"/>
              <a:ext cx="73152" cy="9144"/>
              <a:chOff x="634156" y="2660303"/>
              <a:chExt cx="73152" cy="27432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 flipH="1">
                <a:off x="670417" y="2660686"/>
                <a:ext cx="1" cy="27049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5400000" flipH="1">
                <a:off x="670732" y="2651151"/>
                <a:ext cx="0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5400000" flipH="1">
                <a:off x="670732" y="2623727"/>
                <a:ext cx="0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Rectangle 70"/>
            <p:cNvSpPr/>
            <p:nvPr/>
          </p:nvSpPr>
          <p:spPr>
            <a:xfrm>
              <a:off x="1462268" y="2692585"/>
              <a:ext cx="182880" cy="18288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3" name="Straight Connector 72"/>
          <p:cNvCxnSpPr/>
          <p:nvPr/>
        </p:nvCxnSpPr>
        <p:spPr>
          <a:xfrm flipV="1">
            <a:off x="1413384" y="1226136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1411111" y="1410379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1404286" y="159007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1411111" y="1769767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1404286" y="1949461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1406562" y="2133704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111217" y="1100573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 rot="16200000">
            <a:off x="289793" y="1557450"/>
            <a:ext cx="1322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87" name="TextBox 86"/>
          <p:cNvSpPr txBox="1"/>
          <p:nvPr/>
        </p:nvSpPr>
        <p:spPr>
          <a:xfrm rot="16200000">
            <a:off x="292899" y="2947705"/>
            <a:ext cx="1322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iPR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88" name="TextBox 87"/>
          <p:cNvSpPr txBox="1"/>
          <p:nvPr/>
        </p:nvSpPr>
        <p:spPr>
          <a:xfrm rot="16200000">
            <a:off x="256094" y="4329153"/>
            <a:ext cx="1402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iP9G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89" name="TextBox 88"/>
          <p:cNvSpPr txBox="1"/>
          <p:nvPr/>
        </p:nvSpPr>
        <p:spPr>
          <a:xfrm rot="16200000">
            <a:off x="292901" y="5709575"/>
            <a:ext cx="1322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tZ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90" name="TextBox 89"/>
          <p:cNvSpPr txBox="1"/>
          <p:nvPr/>
        </p:nvSpPr>
        <p:spPr>
          <a:xfrm rot="16200000">
            <a:off x="296007" y="7099830"/>
            <a:ext cx="1322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tZR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grpSp>
        <p:nvGrpSpPr>
          <p:cNvPr id="328" name="Group 327"/>
          <p:cNvGrpSpPr/>
          <p:nvPr/>
        </p:nvGrpSpPr>
        <p:grpSpPr>
          <a:xfrm>
            <a:off x="1564122" y="3655945"/>
            <a:ext cx="182880" cy="29703"/>
            <a:chOff x="1471602" y="4052764"/>
            <a:chExt cx="182880" cy="29703"/>
          </a:xfrm>
        </p:grpSpPr>
        <p:grpSp>
          <p:nvGrpSpPr>
            <p:cNvPr id="92" name="Group 91"/>
            <p:cNvGrpSpPr/>
            <p:nvPr/>
          </p:nvGrpSpPr>
          <p:grpSpPr>
            <a:xfrm>
              <a:off x="1525637" y="4052764"/>
              <a:ext cx="73152" cy="9144"/>
              <a:chOff x="634156" y="2660303"/>
              <a:chExt cx="73152" cy="27432"/>
            </a:xfrm>
          </p:grpSpPr>
          <p:cxnSp>
            <p:nvCxnSpPr>
              <p:cNvPr id="93" name="Straight Connector 92"/>
              <p:cNvCxnSpPr/>
              <p:nvPr/>
            </p:nvCxnSpPr>
            <p:spPr>
              <a:xfrm flipH="1">
                <a:off x="670417" y="2660686"/>
                <a:ext cx="1" cy="27049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5400000" flipH="1">
                <a:off x="670732" y="2651151"/>
                <a:ext cx="0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5400000" flipH="1">
                <a:off x="670732" y="2623727"/>
                <a:ext cx="0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Rectangle 95"/>
            <p:cNvSpPr/>
            <p:nvPr/>
          </p:nvSpPr>
          <p:spPr>
            <a:xfrm>
              <a:off x="1471602" y="4064179"/>
              <a:ext cx="182880" cy="18288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7" name="Group 326"/>
          <p:cNvGrpSpPr/>
          <p:nvPr/>
        </p:nvGrpSpPr>
        <p:grpSpPr>
          <a:xfrm>
            <a:off x="2130875" y="2718520"/>
            <a:ext cx="182880" cy="968519"/>
            <a:chOff x="1999730" y="3115339"/>
            <a:chExt cx="182880" cy="968519"/>
          </a:xfrm>
        </p:grpSpPr>
        <p:sp>
          <p:nvSpPr>
            <p:cNvPr id="91" name="Rectangle 90"/>
            <p:cNvSpPr/>
            <p:nvPr/>
          </p:nvSpPr>
          <p:spPr>
            <a:xfrm>
              <a:off x="1999730" y="3178602"/>
              <a:ext cx="182880" cy="90525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2060458" y="3115339"/>
              <a:ext cx="73152" cy="155448"/>
              <a:chOff x="2224103" y="6684988"/>
              <a:chExt cx="73152" cy="355520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4" name="Group 323"/>
          <p:cNvGrpSpPr/>
          <p:nvPr/>
        </p:nvGrpSpPr>
        <p:grpSpPr>
          <a:xfrm>
            <a:off x="2811911" y="3389014"/>
            <a:ext cx="182880" cy="304413"/>
            <a:chOff x="2525806" y="3785833"/>
            <a:chExt cx="182880" cy="304413"/>
          </a:xfrm>
        </p:grpSpPr>
        <p:sp>
          <p:nvSpPr>
            <p:cNvPr id="101" name="Rectangle 100"/>
            <p:cNvSpPr/>
            <p:nvPr/>
          </p:nvSpPr>
          <p:spPr>
            <a:xfrm>
              <a:off x="2525806" y="3825070"/>
              <a:ext cx="182880" cy="26517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2585459" y="3785833"/>
              <a:ext cx="73152" cy="82296"/>
              <a:chOff x="2224103" y="6684988"/>
              <a:chExt cx="73152" cy="355520"/>
            </a:xfrm>
          </p:grpSpPr>
          <p:cxnSp>
            <p:nvCxnSpPr>
              <p:cNvPr id="103" name="Straight Connector 102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6" name="TextBox 105"/>
          <p:cNvSpPr txBox="1"/>
          <p:nvPr/>
        </p:nvSpPr>
        <p:spPr>
          <a:xfrm>
            <a:off x="1049606" y="2478395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flipV="1">
            <a:off x="1410276" y="2610170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0" name="Group 329"/>
          <p:cNvGrpSpPr/>
          <p:nvPr/>
        </p:nvGrpSpPr>
        <p:grpSpPr>
          <a:xfrm>
            <a:off x="2138405" y="4126812"/>
            <a:ext cx="182880" cy="940612"/>
            <a:chOff x="2012055" y="4523631"/>
            <a:chExt cx="182880" cy="940612"/>
          </a:xfrm>
        </p:grpSpPr>
        <p:sp>
          <p:nvSpPr>
            <p:cNvPr id="108" name="Rectangle 107"/>
            <p:cNvSpPr/>
            <p:nvPr/>
          </p:nvSpPr>
          <p:spPr>
            <a:xfrm>
              <a:off x="2012055" y="4622995"/>
              <a:ext cx="182880" cy="841248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2064543" y="4523631"/>
              <a:ext cx="73152" cy="182880"/>
              <a:chOff x="2224103" y="6684988"/>
              <a:chExt cx="73152" cy="355520"/>
            </a:xfrm>
          </p:grpSpPr>
          <p:cxnSp>
            <p:nvCxnSpPr>
              <p:cNvPr id="111" name="Straight Connector 110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9" name="Group 328"/>
          <p:cNvGrpSpPr/>
          <p:nvPr/>
        </p:nvGrpSpPr>
        <p:grpSpPr>
          <a:xfrm>
            <a:off x="2811435" y="4383736"/>
            <a:ext cx="182880" cy="685005"/>
            <a:chOff x="2541095" y="4780555"/>
            <a:chExt cx="182880" cy="685005"/>
          </a:xfrm>
        </p:grpSpPr>
        <p:sp>
          <p:nvSpPr>
            <p:cNvPr id="109" name="Rectangle 108"/>
            <p:cNvSpPr/>
            <p:nvPr/>
          </p:nvSpPr>
          <p:spPr>
            <a:xfrm>
              <a:off x="2541095" y="4816336"/>
              <a:ext cx="182880" cy="649224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2603599" y="4780555"/>
              <a:ext cx="73152" cy="73152"/>
              <a:chOff x="2224103" y="6684988"/>
              <a:chExt cx="73152" cy="355520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Group 53"/>
          <p:cNvGrpSpPr/>
          <p:nvPr/>
        </p:nvGrpSpPr>
        <p:grpSpPr>
          <a:xfrm>
            <a:off x="1565169" y="5016996"/>
            <a:ext cx="182880" cy="58428"/>
            <a:chOff x="1472649" y="5418364"/>
            <a:chExt cx="182880" cy="58428"/>
          </a:xfrm>
        </p:grpSpPr>
        <p:sp>
          <p:nvSpPr>
            <p:cNvPr id="118" name="Rectangle 117"/>
            <p:cNvSpPr/>
            <p:nvPr/>
          </p:nvSpPr>
          <p:spPr>
            <a:xfrm>
              <a:off x="1472649" y="5431072"/>
              <a:ext cx="182880" cy="4572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1534037" y="5418364"/>
              <a:ext cx="73152" cy="9144"/>
              <a:chOff x="634156" y="2660303"/>
              <a:chExt cx="73152" cy="27432"/>
            </a:xfrm>
          </p:grpSpPr>
          <p:cxnSp>
            <p:nvCxnSpPr>
              <p:cNvPr id="120" name="Straight Connector 119"/>
              <p:cNvCxnSpPr/>
              <p:nvPr/>
            </p:nvCxnSpPr>
            <p:spPr>
              <a:xfrm flipH="1">
                <a:off x="670417" y="2660686"/>
                <a:ext cx="1" cy="27049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rot="5400000" flipH="1">
                <a:off x="670732" y="2651151"/>
                <a:ext cx="0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5400000" flipH="1">
                <a:off x="670732" y="2623727"/>
                <a:ext cx="0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3" name="TextBox 122"/>
          <p:cNvSpPr txBox="1"/>
          <p:nvPr/>
        </p:nvSpPr>
        <p:spPr>
          <a:xfrm>
            <a:off x="1110077" y="128368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108937" y="1463377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104385" y="1646485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106657" y="182618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105517" y="201270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124849" y="2192397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051878" y="3023171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050738" y="2749071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050738" y="3294991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046186" y="3566811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 flipV="1">
            <a:off x="1405724" y="2871754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1404584" y="3143574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V="1">
            <a:off x="1403444" y="3422218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V="1">
            <a:off x="1420504" y="3985187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1073482" y="3856828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 flipV="1">
            <a:off x="1409128" y="4349131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V="1">
            <a:off x="1407988" y="470966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1072342" y="4585851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072342" y="4224181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1074614" y="4949786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2" name="Group 331"/>
          <p:cNvGrpSpPr/>
          <p:nvPr/>
        </p:nvGrpSpPr>
        <p:grpSpPr>
          <a:xfrm>
            <a:off x="1560856" y="5434719"/>
            <a:ext cx="182880" cy="1015894"/>
            <a:chOff x="1478846" y="5831538"/>
            <a:chExt cx="182880" cy="1015894"/>
          </a:xfrm>
        </p:grpSpPr>
        <p:sp>
          <p:nvSpPr>
            <p:cNvPr id="143" name="Rectangle 142"/>
            <p:cNvSpPr/>
            <p:nvPr/>
          </p:nvSpPr>
          <p:spPr>
            <a:xfrm>
              <a:off x="1478846" y="6189064"/>
              <a:ext cx="182880" cy="658368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5" name="Group 144"/>
            <p:cNvGrpSpPr/>
            <p:nvPr/>
          </p:nvGrpSpPr>
          <p:grpSpPr>
            <a:xfrm>
              <a:off x="1539103" y="5831538"/>
              <a:ext cx="73152" cy="713232"/>
              <a:chOff x="2224103" y="6684988"/>
              <a:chExt cx="73152" cy="355520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1" name="Group 330"/>
          <p:cNvGrpSpPr/>
          <p:nvPr/>
        </p:nvGrpSpPr>
        <p:grpSpPr>
          <a:xfrm>
            <a:off x="2814417" y="5921495"/>
            <a:ext cx="182880" cy="530352"/>
            <a:chOff x="2538822" y="6318314"/>
            <a:chExt cx="182880" cy="530352"/>
          </a:xfrm>
        </p:grpSpPr>
        <p:sp>
          <p:nvSpPr>
            <p:cNvPr id="144" name="Rectangle 143"/>
            <p:cNvSpPr/>
            <p:nvPr/>
          </p:nvSpPr>
          <p:spPr>
            <a:xfrm>
              <a:off x="2538822" y="6590540"/>
              <a:ext cx="182880" cy="256032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2596808" y="6318314"/>
              <a:ext cx="73152" cy="530352"/>
              <a:chOff x="2583161" y="6328550"/>
              <a:chExt cx="73152" cy="530352"/>
            </a:xfrm>
          </p:grpSpPr>
          <p:cxnSp>
            <p:nvCxnSpPr>
              <p:cNvPr id="150" name="Straight Connector 149"/>
              <p:cNvCxnSpPr/>
              <p:nvPr/>
            </p:nvCxnSpPr>
            <p:spPr>
              <a:xfrm flipH="1">
                <a:off x="2619421" y="6335957"/>
                <a:ext cx="1" cy="52294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rot="5400000" flipH="1">
                <a:off x="2619736" y="6291975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53" name="Straight Connector 152"/>
          <p:cNvCxnSpPr/>
          <p:nvPr/>
        </p:nvCxnSpPr>
        <p:spPr>
          <a:xfrm flipV="1">
            <a:off x="1410260" y="5367036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flipV="1">
            <a:off x="1409120" y="5632032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V="1">
            <a:off x="1404568" y="5903852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V="1">
            <a:off x="1400016" y="6179084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/>
          <p:cNvSpPr txBox="1"/>
          <p:nvPr/>
        </p:nvSpPr>
        <p:spPr>
          <a:xfrm>
            <a:off x="1074614" y="5239810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073474" y="5508218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1072334" y="5776626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1074606" y="6055270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1073466" y="6333914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2" name="Straight Connector 161"/>
          <p:cNvCxnSpPr/>
          <p:nvPr/>
        </p:nvCxnSpPr>
        <p:spPr>
          <a:xfrm flipV="1">
            <a:off x="1412532" y="6757972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flipV="1">
            <a:off x="1404568" y="7026380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flipV="1">
            <a:off x="1410252" y="7298200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1403428" y="7571160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1067790" y="7174360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1070062" y="6634124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1070062" y="6907084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1072334" y="7445032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1071194" y="7713440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5" name="Group 334"/>
          <p:cNvGrpSpPr/>
          <p:nvPr/>
        </p:nvGrpSpPr>
        <p:grpSpPr>
          <a:xfrm>
            <a:off x="1557873" y="7381068"/>
            <a:ext cx="182880" cy="454742"/>
            <a:chOff x="1481118" y="7777887"/>
            <a:chExt cx="182880" cy="454742"/>
          </a:xfrm>
        </p:grpSpPr>
        <p:sp>
          <p:nvSpPr>
            <p:cNvPr id="171" name="Rectangle 170"/>
            <p:cNvSpPr/>
            <p:nvPr/>
          </p:nvSpPr>
          <p:spPr>
            <a:xfrm>
              <a:off x="1481118" y="7812005"/>
              <a:ext cx="182880" cy="420624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2" name="Group 171"/>
            <p:cNvGrpSpPr/>
            <p:nvPr/>
          </p:nvGrpSpPr>
          <p:grpSpPr>
            <a:xfrm>
              <a:off x="1535619" y="7777887"/>
              <a:ext cx="73152" cy="73152"/>
              <a:chOff x="2224103" y="6684988"/>
              <a:chExt cx="73152" cy="355520"/>
            </a:xfrm>
          </p:grpSpPr>
          <p:cxnSp>
            <p:nvCxnSpPr>
              <p:cNvPr id="173" name="Straight Connector 172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3" name="Group 332"/>
          <p:cNvGrpSpPr/>
          <p:nvPr/>
        </p:nvGrpSpPr>
        <p:grpSpPr>
          <a:xfrm>
            <a:off x="2808943" y="6917776"/>
            <a:ext cx="182880" cy="915526"/>
            <a:chOff x="2537683" y="7314595"/>
            <a:chExt cx="182880" cy="915526"/>
          </a:xfrm>
        </p:grpSpPr>
        <p:sp>
          <p:nvSpPr>
            <p:cNvPr id="184" name="Rectangle 183"/>
            <p:cNvSpPr/>
            <p:nvPr/>
          </p:nvSpPr>
          <p:spPr>
            <a:xfrm>
              <a:off x="2537683" y="7626617"/>
              <a:ext cx="182880" cy="603504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9" name="Group 178"/>
            <p:cNvGrpSpPr/>
            <p:nvPr/>
          </p:nvGrpSpPr>
          <p:grpSpPr>
            <a:xfrm>
              <a:off x="2594529" y="7314595"/>
              <a:ext cx="73152" cy="612648"/>
              <a:chOff x="2224103" y="6684988"/>
              <a:chExt cx="73152" cy="355520"/>
            </a:xfrm>
          </p:grpSpPr>
          <p:cxnSp>
            <p:nvCxnSpPr>
              <p:cNvPr id="180" name="Straight Connector 179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 44"/>
          <p:cNvGrpSpPr/>
          <p:nvPr/>
        </p:nvGrpSpPr>
        <p:grpSpPr>
          <a:xfrm>
            <a:off x="1408679" y="1222139"/>
            <a:ext cx="1737360" cy="1097280"/>
            <a:chOff x="1236149" y="1618958"/>
            <a:chExt cx="1737360" cy="1097280"/>
          </a:xfrm>
        </p:grpSpPr>
        <p:cxnSp>
          <p:nvCxnSpPr>
            <p:cNvPr id="15" name="Straight Connector 14"/>
            <p:cNvCxnSpPr/>
            <p:nvPr/>
          </p:nvCxnSpPr>
          <p:spPr>
            <a:xfrm rot="5400000" flipV="1">
              <a:off x="758651" y="2167457"/>
              <a:ext cx="109728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236149" y="2711805"/>
              <a:ext cx="173736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" name="Straight Connector 1"/>
          <p:cNvCxnSpPr/>
          <p:nvPr/>
        </p:nvCxnSpPr>
        <p:spPr>
          <a:xfrm rot="5400000" flipV="1">
            <a:off x="927371" y="3149858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V="1">
            <a:off x="1404869" y="3694206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1412489" y="5073766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408679" y="6452986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4" name="Group 333"/>
          <p:cNvGrpSpPr/>
          <p:nvPr/>
        </p:nvGrpSpPr>
        <p:grpSpPr>
          <a:xfrm>
            <a:off x="2129013" y="7466922"/>
            <a:ext cx="182880" cy="372256"/>
            <a:chOff x="2008838" y="7863741"/>
            <a:chExt cx="182880" cy="372256"/>
          </a:xfrm>
        </p:grpSpPr>
        <p:sp>
          <p:nvSpPr>
            <p:cNvPr id="183" name="Rectangle 182"/>
            <p:cNvSpPr/>
            <p:nvPr/>
          </p:nvSpPr>
          <p:spPr>
            <a:xfrm>
              <a:off x="2008838" y="8053117"/>
              <a:ext cx="182880" cy="18288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6" name="Group 175"/>
            <p:cNvGrpSpPr/>
            <p:nvPr/>
          </p:nvGrpSpPr>
          <p:grpSpPr>
            <a:xfrm>
              <a:off x="2067957" y="7863741"/>
              <a:ext cx="73152" cy="365760"/>
              <a:chOff x="2583161" y="6328550"/>
              <a:chExt cx="73152" cy="530352"/>
            </a:xfrm>
          </p:grpSpPr>
          <p:cxnSp>
            <p:nvCxnSpPr>
              <p:cNvPr id="177" name="Straight Connector 176"/>
              <p:cNvCxnSpPr/>
              <p:nvPr/>
            </p:nvCxnSpPr>
            <p:spPr>
              <a:xfrm flipH="1">
                <a:off x="2619421" y="6335957"/>
                <a:ext cx="1" cy="52294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rot="5400000" flipH="1">
                <a:off x="2619736" y="6291975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7" name="Straight Connector 6"/>
          <p:cNvCxnSpPr/>
          <p:nvPr/>
        </p:nvCxnSpPr>
        <p:spPr>
          <a:xfrm rot="5400000" flipV="1">
            <a:off x="3600468" y="3149859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V="1">
            <a:off x="3604278" y="1770639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V="1">
            <a:off x="3604278" y="5908639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 flipV="1">
            <a:off x="3608088" y="4529419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085586" y="5073767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 flipV="1">
            <a:off x="3606550" y="7296162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 rot="16200000">
            <a:off x="2998510" y="1578333"/>
            <a:ext cx="1402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tZ9G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201" name="TextBox 200"/>
          <p:cNvSpPr txBox="1"/>
          <p:nvPr/>
        </p:nvSpPr>
        <p:spPr>
          <a:xfrm rot="16200000">
            <a:off x="3033253" y="2951135"/>
            <a:ext cx="1322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cZ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202" name="TextBox 201"/>
          <p:cNvSpPr txBox="1"/>
          <p:nvPr/>
        </p:nvSpPr>
        <p:spPr>
          <a:xfrm rot="16200000">
            <a:off x="3036359" y="4341390"/>
            <a:ext cx="1322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cZR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203" name="TextBox 202"/>
          <p:cNvSpPr txBox="1"/>
          <p:nvPr/>
        </p:nvSpPr>
        <p:spPr>
          <a:xfrm rot="16200000">
            <a:off x="2989964" y="5723613"/>
            <a:ext cx="1402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cZ9G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204" name="TextBox 203"/>
          <p:cNvSpPr txBox="1"/>
          <p:nvPr/>
        </p:nvSpPr>
        <p:spPr>
          <a:xfrm rot="16200000">
            <a:off x="2994594" y="7125693"/>
            <a:ext cx="1402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iPMP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cxnSp>
        <p:nvCxnSpPr>
          <p:cNvPr id="210" name="Straight Connector 209"/>
          <p:cNvCxnSpPr/>
          <p:nvPr/>
        </p:nvCxnSpPr>
        <p:spPr>
          <a:xfrm flipV="1">
            <a:off x="4085968" y="2600196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flipV="1">
            <a:off x="4081694" y="1221469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 flipV="1">
            <a:off x="4087387" y="3986035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 flipV="1">
            <a:off x="4085959" y="5364760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/>
          <p:nvPr/>
        </p:nvCxnSpPr>
        <p:spPr>
          <a:xfrm flipV="1">
            <a:off x="4084531" y="6756300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9" name="Group 318"/>
          <p:cNvGrpSpPr/>
          <p:nvPr/>
        </p:nvGrpSpPr>
        <p:grpSpPr>
          <a:xfrm>
            <a:off x="5498723" y="2071166"/>
            <a:ext cx="182880" cy="238932"/>
            <a:chOff x="4920682" y="2467985"/>
            <a:chExt cx="182880" cy="238932"/>
          </a:xfrm>
        </p:grpSpPr>
        <p:sp>
          <p:nvSpPr>
            <p:cNvPr id="215" name="Rectangle 214"/>
            <p:cNvSpPr/>
            <p:nvPr/>
          </p:nvSpPr>
          <p:spPr>
            <a:xfrm>
              <a:off x="4920682" y="2560613"/>
              <a:ext cx="182880" cy="146304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06" name="Group 205"/>
            <p:cNvGrpSpPr/>
            <p:nvPr/>
          </p:nvGrpSpPr>
          <p:grpSpPr>
            <a:xfrm>
              <a:off x="4977816" y="2467985"/>
              <a:ext cx="73152" cy="182880"/>
              <a:chOff x="2224103" y="6684988"/>
              <a:chExt cx="73152" cy="355520"/>
            </a:xfrm>
          </p:grpSpPr>
          <p:cxnSp>
            <p:nvCxnSpPr>
              <p:cNvPr id="207" name="Straight Connector 206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0" name="Group 319"/>
          <p:cNvGrpSpPr/>
          <p:nvPr/>
        </p:nvGrpSpPr>
        <p:grpSpPr>
          <a:xfrm>
            <a:off x="4811013" y="1394629"/>
            <a:ext cx="182880" cy="914244"/>
            <a:chOff x="4392267" y="1791448"/>
            <a:chExt cx="182880" cy="914244"/>
          </a:xfrm>
        </p:grpSpPr>
        <p:sp>
          <p:nvSpPr>
            <p:cNvPr id="205" name="Rectangle 204"/>
            <p:cNvSpPr/>
            <p:nvPr/>
          </p:nvSpPr>
          <p:spPr>
            <a:xfrm>
              <a:off x="4392267" y="1946740"/>
              <a:ext cx="182880" cy="758952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16" name="Group 215"/>
            <p:cNvGrpSpPr/>
            <p:nvPr/>
          </p:nvGrpSpPr>
          <p:grpSpPr>
            <a:xfrm>
              <a:off x="4452242" y="1791448"/>
              <a:ext cx="73152" cy="301752"/>
              <a:chOff x="2224103" y="6684988"/>
              <a:chExt cx="73152" cy="355520"/>
            </a:xfrm>
          </p:grpSpPr>
          <p:cxnSp>
            <p:nvCxnSpPr>
              <p:cNvPr id="217" name="Straight Connector 216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8" name="Group 317"/>
          <p:cNvGrpSpPr/>
          <p:nvPr/>
        </p:nvGrpSpPr>
        <p:grpSpPr>
          <a:xfrm>
            <a:off x="4237835" y="3493275"/>
            <a:ext cx="182880" cy="201894"/>
            <a:chOff x="3873843" y="3890094"/>
            <a:chExt cx="182880" cy="201894"/>
          </a:xfrm>
        </p:grpSpPr>
        <p:sp>
          <p:nvSpPr>
            <p:cNvPr id="221" name="Rectangle 220"/>
            <p:cNvSpPr/>
            <p:nvPr/>
          </p:nvSpPr>
          <p:spPr>
            <a:xfrm>
              <a:off x="3873843" y="3918252"/>
              <a:ext cx="182880" cy="17373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22" name="Group 221"/>
            <p:cNvGrpSpPr/>
            <p:nvPr/>
          </p:nvGrpSpPr>
          <p:grpSpPr>
            <a:xfrm>
              <a:off x="3928104" y="3890094"/>
              <a:ext cx="73152" cy="64008"/>
              <a:chOff x="2224103" y="6684988"/>
              <a:chExt cx="73152" cy="355520"/>
            </a:xfrm>
          </p:grpSpPr>
          <p:cxnSp>
            <p:nvCxnSpPr>
              <p:cNvPr id="223" name="Straight Connector 222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Group 51"/>
          <p:cNvGrpSpPr/>
          <p:nvPr/>
        </p:nvGrpSpPr>
        <p:grpSpPr>
          <a:xfrm>
            <a:off x="4811304" y="2891151"/>
            <a:ext cx="182880" cy="800705"/>
            <a:chOff x="4396532" y="3292519"/>
            <a:chExt cx="182880" cy="800705"/>
          </a:xfrm>
        </p:grpSpPr>
        <p:sp>
          <p:nvSpPr>
            <p:cNvPr id="220" name="Rectangle 219"/>
            <p:cNvSpPr/>
            <p:nvPr/>
          </p:nvSpPr>
          <p:spPr>
            <a:xfrm>
              <a:off x="4396532" y="3526296"/>
              <a:ext cx="182880" cy="566928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26" name="Group 225"/>
            <p:cNvGrpSpPr/>
            <p:nvPr/>
          </p:nvGrpSpPr>
          <p:grpSpPr>
            <a:xfrm>
              <a:off x="4453339" y="3292519"/>
              <a:ext cx="73152" cy="457200"/>
              <a:chOff x="2224103" y="6684988"/>
              <a:chExt cx="73152" cy="355520"/>
            </a:xfrm>
          </p:grpSpPr>
          <p:cxnSp>
            <p:nvCxnSpPr>
              <p:cNvPr id="227" name="Straight Connector 226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0" name="TextBox 229"/>
          <p:cNvSpPr txBox="1"/>
          <p:nvPr/>
        </p:nvSpPr>
        <p:spPr>
          <a:xfrm>
            <a:off x="3756330" y="1102986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1" name="Straight Connector 230"/>
          <p:cNvCxnSpPr/>
          <p:nvPr/>
        </p:nvCxnSpPr>
        <p:spPr>
          <a:xfrm flipV="1">
            <a:off x="4080265" y="1493517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 flipV="1">
            <a:off x="4078834" y="1768411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 flipV="1">
            <a:off x="4080257" y="204046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>
            <a:off x="3757753" y="1645646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3759170" y="1367900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3760589" y="1919096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3759163" y="2191134"/>
            <a:ext cx="435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8" name="Straight Connector 237"/>
          <p:cNvCxnSpPr/>
          <p:nvPr/>
        </p:nvCxnSpPr>
        <p:spPr>
          <a:xfrm flipV="1">
            <a:off x="4073151" y="286939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/>
          <p:nvPr/>
        </p:nvCxnSpPr>
        <p:spPr>
          <a:xfrm flipV="1">
            <a:off x="4071721" y="3144290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 flipV="1">
            <a:off x="4073140" y="3416332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extBox 240"/>
          <p:cNvSpPr txBox="1"/>
          <p:nvPr/>
        </p:nvSpPr>
        <p:spPr>
          <a:xfrm>
            <a:off x="3762695" y="3025386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764116" y="2479873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765539" y="2749069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764111" y="329457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3765530" y="356660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5499038" y="3475621"/>
            <a:ext cx="182880" cy="217566"/>
            <a:chOff x="4919256" y="3876989"/>
            <a:chExt cx="182880" cy="217566"/>
          </a:xfrm>
        </p:grpSpPr>
        <p:sp>
          <p:nvSpPr>
            <p:cNvPr id="246" name="Rectangle 245"/>
            <p:cNvSpPr/>
            <p:nvPr/>
          </p:nvSpPr>
          <p:spPr>
            <a:xfrm>
              <a:off x="4919256" y="3920819"/>
              <a:ext cx="182880" cy="17373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47" name="Group 246"/>
            <p:cNvGrpSpPr/>
            <p:nvPr/>
          </p:nvGrpSpPr>
          <p:grpSpPr>
            <a:xfrm>
              <a:off x="4976285" y="3876989"/>
              <a:ext cx="73152" cy="91440"/>
              <a:chOff x="2224103" y="6684988"/>
              <a:chExt cx="73152" cy="355520"/>
            </a:xfrm>
          </p:grpSpPr>
          <p:cxnSp>
            <p:nvCxnSpPr>
              <p:cNvPr id="248" name="Straight Connector 247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56" name="Straight Connector 255"/>
          <p:cNvCxnSpPr/>
          <p:nvPr/>
        </p:nvCxnSpPr>
        <p:spPr>
          <a:xfrm flipV="1">
            <a:off x="4082835" y="425444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/>
        </p:nvCxnSpPr>
        <p:spPr>
          <a:xfrm flipV="1">
            <a:off x="4078283" y="452626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/>
        </p:nvCxnSpPr>
        <p:spPr>
          <a:xfrm flipV="1">
            <a:off x="4080555" y="479808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/>
        </p:nvCxnSpPr>
        <p:spPr>
          <a:xfrm flipV="1">
            <a:off x="4076003" y="5578291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extBox 259"/>
          <p:cNvSpPr txBox="1"/>
          <p:nvPr/>
        </p:nvSpPr>
        <p:spPr>
          <a:xfrm>
            <a:off x="3762971" y="413278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3761831" y="3865505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3765243" y="440460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3764103" y="4679833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3762963" y="4951653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5" name="Straight Connector 264"/>
          <p:cNvCxnSpPr/>
          <p:nvPr/>
        </p:nvCxnSpPr>
        <p:spPr>
          <a:xfrm flipV="1">
            <a:off x="4074863" y="5795519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 flipV="1">
            <a:off x="4073723" y="6012747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/>
        </p:nvCxnSpPr>
        <p:spPr>
          <a:xfrm flipV="1">
            <a:off x="4075995" y="6233387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7" name="Group 316"/>
          <p:cNvGrpSpPr/>
          <p:nvPr/>
        </p:nvGrpSpPr>
        <p:grpSpPr>
          <a:xfrm>
            <a:off x="4247826" y="4677881"/>
            <a:ext cx="182880" cy="389085"/>
            <a:chOff x="3882454" y="5074700"/>
            <a:chExt cx="182880" cy="389085"/>
          </a:xfrm>
        </p:grpSpPr>
        <p:sp>
          <p:nvSpPr>
            <p:cNvPr id="268" name="Rectangle 267"/>
            <p:cNvSpPr/>
            <p:nvPr/>
          </p:nvSpPr>
          <p:spPr>
            <a:xfrm>
              <a:off x="3882454" y="5107169"/>
              <a:ext cx="182880" cy="35661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70" name="Group 269"/>
            <p:cNvGrpSpPr/>
            <p:nvPr/>
          </p:nvGrpSpPr>
          <p:grpSpPr>
            <a:xfrm>
              <a:off x="3942673" y="5074700"/>
              <a:ext cx="73152" cy="73152"/>
              <a:chOff x="2224103" y="6684988"/>
              <a:chExt cx="73152" cy="355520"/>
            </a:xfrm>
          </p:grpSpPr>
          <p:cxnSp>
            <p:nvCxnSpPr>
              <p:cNvPr id="271" name="Straight Connector 270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1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6" name="Group 315"/>
          <p:cNvGrpSpPr/>
          <p:nvPr/>
        </p:nvGrpSpPr>
        <p:grpSpPr>
          <a:xfrm>
            <a:off x="4785861" y="4348057"/>
            <a:ext cx="182880" cy="722541"/>
            <a:chOff x="4410174" y="4744876"/>
            <a:chExt cx="182880" cy="722541"/>
          </a:xfrm>
        </p:grpSpPr>
        <p:sp>
          <p:nvSpPr>
            <p:cNvPr id="269" name="Rectangle 268"/>
            <p:cNvSpPr/>
            <p:nvPr/>
          </p:nvSpPr>
          <p:spPr>
            <a:xfrm>
              <a:off x="4410174" y="4836481"/>
              <a:ext cx="182880" cy="63093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52" name="Group 251"/>
            <p:cNvGrpSpPr/>
            <p:nvPr/>
          </p:nvGrpSpPr>
          <p:grpSpPr>
            <a:xfrm>
              <a:off x="4465847" y="4744876"/>
              <a:ext cx="73152" cy="182880"/>
              <a:chOff x="2224103" y="6684988"/>
              <a:chExt cx="73152" cy="355520"/>
            </a:xfrm>
          </p:grpSpPr>
          <p:cxnSp>
            <p:nvCxnSpPr>
              <p:cNvPr id="253" name="Straight Connector 252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4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5" name="Group 314"/>
          <p:cNvGrpSpPr/>
          <p:nvPr/>
        </p:nvGrpSpPr>
        <p:grpSpPr>
          <a:xfrm>
            <a:off x="5498505" y="4258205"/>
            <a:ext cx="182880" cy="811261"/>
            <a:chOff x="4934488" y="4655024"/>
            <a:chExt cx="182880" cy="811261"/>
          </a:xfrm>
        </p:grpSpPr>
        <p:sp>
          <p:nvSpPr>
            <p:cNvPr id="251" name="Rectangle 250"/>
            <p:cNvSpPr/>
            <p:nvPr/>
          </p:nvSpPr>
          <p:spPr>
            <a:xfrm>
              <a:off x="4934488" y="4835349"/>
              <a:ext cx="182880" cy="63093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74" name="Group 273"/>
            <p:cNvGrpSpPr/>
            <p:nvPr/>
          </p:nvGrpSpPr>
          <p:grpSpPr>
            <a:xfrm>
              <a:off x="4990155" y="4655024"/>
              <a:ext cx="73152" cy="365760"/>
              <a:chOff x="2224103" y="6684988"/>
              <a:chExt cx="73152" cy="355520"/>
            </a:xfrm>
          </p:grpSpPr>
          <p:cxnSp>
            <p:nvCxnSpPr>
              <p:cNvPr id="275" name="Straight Connector 274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8" name="TextBox 277"/>
          <p:cNvSpPr txBox="1"/>
          <p:nvPr/>
        </p:nvSpPr>
        <p:spPr>
          <a:xfrm>
            <a:off x="3764967" y="6112075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4" name="Group 313"/>
          <p:cNvGrpSpPr/>
          <p:nvPr/>
        </p:nvGrpSpPr>
        <p:grpSpPr>
          <a:xfrm>
            <a:off x="4786564" y="5571822"/>
            <a:ext cx="182880" cy="881129"/>
            <a:chOff x="4405622" y="5968641"/>
            <a:chExt cx="182880" cy="881129"/>
          </a:xfrm>
        </p:grpSpPr>
        <p:sp>
          <p:nvSpPr>
            <p:cNvPr id="279" name="Rectangle 278"/>
            <p:cNvSpPr/>
            <p:nvPr/>
          </p:nvSpPr>
          <p:spPr>
            <a:xfrm>
              <a:off x="4405622" y="6118250"/>
              <a:ext cx="182880" cy="73152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80" name="Group 279"/>
            <p:cNvGrpSpPr/>
            <p:nvPr/>
          </p:nvGrpSpPr>
          <p:grpSpPr>
            <a:xfrm>
              <a:off x="4457883" y="5968641"/>
              <a:ext cx="73152" cy="292608"/>
              <a:chOff x="2224103" y="6684988"/>
              <a:chExt cx="73152" cy="355520"/>
            </a:xfrm>
          </p:grpSpPr>
          <p:cxnSp>
            <p:nvCxnSpPr>
              <p:cNvPr id="281" name="Straight Connector 280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4" name="TextBox 283"/>
          <p:cNvSpPr txBox="1"/>
          <p:nvPr/>
        </p:nvSpPr>
        <p:spPr>
          <a:xfrm>
            <a:off x="3763827" y="5892567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3762687" y="567647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3764959" y="545355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3763819" y="524769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3763827" y="632589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3" name="Group 312"/>
          <p:cNvGrpSpPr/>
          <p:nvPr/>
        </p:nvGrpSpPr>
        <p:grpSpPr>
          <a:xfrm>
            <a:off x="5501045" y="6167780"/>
            <a:ext cx="182880" cy="278983"/>
            <a:chOff x="4926518" y="6564599"/>
            <a:chExt cx="182880" cy="278983"/>
          </a:xfrm>
        </p:grpSpPr>
        <p:sp>
          <p:nvSpPr>
            <p:cNvPr id="289" name="Rectangle 288"/>
            <p:cNvSpPr/>
            <p:nvPr/>
          </p:nvSpPr>
          <p:spPr>
            <a:xfrm>
              <a:off x="4926518" y="6669846"/>
              <a:ext cx="182880" cy="17373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92" name="Group 291"/>
            <p:cNvGrpSpPr/>
            <p:nvPr/>
          </p:nvGrpSpPr>
          <p:grpSpPr>
            <a:xfrm>
              <a:off x="4982191" y="6564599"/>
              <a:ext cx="73152" cy="201168"/>
              <a:chOff x="2224103" y="6684988"/>
              <a:chExt cx="73152" cy="355520"/>
            </a:xfrm>
          </p:grpSpPr>
          <p:cxnSp>
            <p:nvCxnSpPr>
              <p:cNvPr id="293" name="Straight Connector 292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Connector 293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2" name="Group 311"/>
          <p:cNvGrpSpPr/>
          <p:nvPr/>
        </p:nvGrpSpPr>
        <p:grpSpPr>
          <a:xfrm>
            <a:off x="5495090" y="6900220"/>
            <a:ext cx="182880" cy="934982"/>
            <a:chOff x="4931073" y="7297039"/>
            <a:chExt cx="182880" cy="934982"/>
          </a:xfrm>
        </p:grpSpPr>
        <p:sp>
          <p:nvSpPr>
            <p:cNvPr id="291" name="Rectangle 290"/>
            <p:cNvSpPr/>
            <p:nvPr/>
          </p:nvSpPr>
          <p:spPr>
            <a:xfrm>
              <a:off x="4931073" y="7418205"/>
              <a:ext cx="182880" cy="81381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96" name="Group 295"/>
            <p:cNvGrpSpPr/>
            <p:nvPr/>
          </p:nvGrpSpPr>
          <p:grpSpPr>
            <a:xfrm>
              <a:off x="4987875" y="7297039"/>
              <a:ext cx="73152" cy="228600"/>
              <a:chOff x="2224103" y="6684988"/>
              <a:chExt cx="73152" cy="355520"/>
            </a:xfrm>
          </p:grpSpPr>
          <p:cxnSp>
            <p:nvCxnSpPr>
              <p:cNvPr id="297" name="Straight Connector 296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7" name="Group 66"/>
          <p:cNvGrpSpPr/>
          <p:nvPr/>
        </p:nvGrpSpPr>
        <p:grpSpPr>
          <a:xfrm>
            <a:off x="4782452" y="7603077"/>
            <a:ext cx="182880" cy="235909"/>
            <a:chOff x="4406765" y="7995347"/>
            <a:chExt cx="182880" cy="235909"/>
          </a:xfrm>
        </p:grpSpPr>
        <p:sp>
          <p:nvSpPr>
            <p:cNvPr id="290" name="Rectangle 289"/>
            <p:cNvSpPr/>
            <p:nvPr/>
          </p:nvSpPr>
          <p:spPr>
            <a:xfrm>
              <a:off x="4406765" y="8030088"/>
              <a:ext cx="182880" cy="201168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300" name="Group 299"/>
            <p:cNvGrpSpPr/>
            <p:nvPr/>
          </p:nvGrpSpPr>
          <p:grpSpPr>
            <a:xfrm>
              <a:off x="4461287" y="7995347"/>
              <a:ext cx="73152" cy="82296"/>
              <a:chOff x="2224103" y="6684988"/>
              <a:chExt cx="73152" cy="355520"/>
            </a:xfrm>
          </p:grpSpPr>
          <p:cxnSp>
            <p:nvCxnSpPr>
              <p:cNvPr id="301" name="Straight Connector 300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Straight Connector 302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4" name="TextBox 303"/>
          <p:cNvSpPr txBox="1"/>
          <p:nvPr/>
        </p:nvSpPr>
        <p:spPr>
          <a:xfrm>
            <a:off x="3763819" y="7168633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5" name="Straight Connector 304"/>
          <p:cNvCxnSpPr/>
          <p:nvPr/>
        </p:nvCxnSpPr>
        <p:spPr>
          <a:xfrm flipV="1">
            <a:off x="4079979" y="7024708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 flipV="1">
            <a:off x="4082251" y="7293116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/>
          <p:nvPr/>
        </p:nvCxnSpPr>
        <p:spPr>
          <a:xfrm flipV="1">
            <a:off x="4081111" y="7568348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TextBox 307"/>
          <p:cNvSpPr txBox="1"/>
          <p:nvPr/>
        </p:nvSpPr>
        <p:spPr>
          <a:xfrm>
            <a:off x="3762679" y="7443865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3761539" y="690363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3760399" y="6636355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" name="TextBox 310"/>
          <p:cNvSpPr txBox="1"/>
          <p:nvPr/>
        </p:nvSpPr>
        <p:spPr>
          <a:xfrm>
            <a:off x="3764951" y="7715685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077966" y="3694207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081776" y="6452987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4084048" y="7840510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081776" y="2314987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2" name="TextBox 321"/>
          <p:cNvSpPr txBox="1"/>
          <p:nvPr/>
        </p:nvSpPr>
        <p:spPr>
          <a:xfrm>
            <a:off x="731942" y="661560"/>
            <a:ext cx="91320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S5</a:t>
            </a:r>
            <a:endParaRPr lang="he-I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583538" y="8069840"/>
            <a:ext cx="58140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S5.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Cytokinin concentrations in tomato leaves expressing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IPT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specifically in roots or source leaves. </a:t>
            </a:r>
          </a:p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Concentrations of iP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iP9G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tZ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tZR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tZ9G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cZ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(G)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cZR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(H)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cZ9G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(I)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iPMP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(J)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in source leaves of control variety M82 and transgenic tomato plants expressing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IPT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under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FBPase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(plant line #2) or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AtMDK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promoters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(plant line #5).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Plants were grown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 temperature-controlled greenhouse (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25/18°C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day/night).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Data represent means (±SE) of six biological replicates. Different letters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indicate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differences between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plant lines at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&lt; 0.05 by Tukey HSD test.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1417639" y="1060823"/>
            <a:ext cx="4069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1416211" y="2452359"/>
            <a:ext cx="411052" cy="268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1416211" y="3828238"/>
            <a:ext cx="3597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1372053" y="5219773"/>
            <a:ext cx="4443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4091046" y="1116545"/>
            <a:ext cx="3597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4089618" y="2508080"/>
            <a:ext cx="4428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1413356" y="6602771"/>
            <a:ext cx="389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4089620" y="3883956"/>
            <a:ext cx="4428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4088192" y="5275492"/>
            <a:ext cx="3597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4086764" y="6658487"/>
            <a:ext cx="3597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1410951" y="7840509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6" name="TextBox 375"/>
          <p:cNvSpPr txBox="1"/>
          <p:nvPr/>
        </p:nvSpPr>
        <p:spPr>
          <a:xfrm>
            <a:off x="2093757" y="1197456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2780612" y="1429553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1520672" y="3463274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9" name="TextBox 378"/>
          <p:cNvSpPr txBox="1"/>
          <p:nvPr/>
        </p:nvSpPr>
        <p:spPr>
          <a:xfrm>
            <a:off x="1527939" y="2082189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4783424" y="1192682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4206921" y="2110186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5465338" y="1870710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3" name="TextBox 382"/>
          <p:cNvSpPr txBox="1"/>
          <p:nvPr/>
        </p:nvSpPr>
        <p:spPr>
          <a:xfrm>
            <a:off x="2780733" y="3189417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2101974" y="2514511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1537954" y="4822271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2780739" y="4184685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2095255" y="3920323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4746805" y="5369668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4185727" y="6243632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5470194" y="5966836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5460863" y="6697726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4746799" y="7397516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4185721" y="7618336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4" name="Group 393"/>
          <p:cNvGrpSpPr/>
          <p:nvPr/>
        </p:nvGrpSpPr>
        <p:grpSpPr>
          <a:xfrm>
            <a:off x="4106470" y="2262999"/>
            <a:ext cx="1823866" cy="255472"/>
            <a:chOff x="1366607" y="2665204"/>
            <a:chExt cx="1823866" cy="255472"/>
          </a:xfrm>
        </p:grpSpPr>
        <p:sp>
          <p:nvSpPr>
            <p:cNvPr id="395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6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8" name="Group 397"/>
          <p:cNvGrpSpPr/>
          <p:nvPr/>
        </p:nvGrpSpPr>
        <p:grpSpPr>
          <a:xfrm>
            <a:off x="1420131" y="2265277"/>
            <a:ext cx="1823866" cy="255472"/>
            <a:chOff x="1366607" y="2665204"/>
            <a:chExt cx="1823866" cy="255472"/>
          </a:xfrm>
        </p:grpSpPr>
        <p:sp>
          <p:nvSpPr>
            <p:cNvPr id="399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3" name="Group 402"/>
          <p:cNvGrpSpPr/>
          <p:nvPr/>
        </p:nvGrpSpPr>
        <p:grpSpPr>
          <a:xfrm>
            <a:off x="1418226" y="3634972"/>
            <a:ext cx="1823866" cy="255472"/>
            <a:chOff x="1366607" y="2665204"/>
            <a:chExt cx="1823866" cy="255472"/>
          </a:xfrm>
        </p:grpSpPr>
        <p:sp>
          <p:nvSpPr>
            <p:cNvPr id="404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6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7" name="Group 406"/>
          <p:cNvGrpSpPr/>
          <p:nvPr/>
        </p:nvGrpSpPr>
        <p:grpSpPr>
          <a:xfrm>
            <a:off x="1416321" y="5016097"/>
            <a:ext cx="1823866" cy="255472"/>
            <a:chOff x="1366607" y="2665204"/>
            <a:chExt cx="1823866" cy="255472"/>
          </a:xfrm>
        </p:grpSpPr>
        <p:sp>
          <p:nvSpPr>
            <p:cNvPr id="408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0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1" name="Group 410"/>
          <p:cNvGrpSpPr/>
          <p:nvPr/>
        </p:nvGrpSpPr>
        <p:grpSpPr>
          <a:xfrm>
            <a:off x="1420131" y="6397222"/>
            <a:ext cx="1823866" cy="255472"/>
            <a:chOff x="1366607" y="2665204"/>
            <a:chExt cx="1823866" cy="255472"/>
          </a:xfrm>
        </p:grpSpPr>
        <p:sp>
          <p:nvSpPr>
            <p:cNvPr id="412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3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4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5" name="Group 414"/>
          <p:cNvGrpSpPr/>
          <p:nvPr/>
        </p:nvGrpSpPr>
        <p:grpSpPr>
          <a:xfrm>
            <a:off x="1418226" y="7784062"/>
            <a:ext cx="1823866" cy="255472"/>
            <a:chOff x="1366607" y="2665204"/>
            <a:chExt cx="1823866" cy="255472"/>
          </a:xfrm>
        </p:grpSpPr>
        <p:sp>
          <p:nvSpPr>
            <p:cNvPr id="416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7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8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9" name="Group 418"/>
          <p:cNvGrpSpPr/>
          <p:nvPr/>
        </p:nvGrpSpPr>
        <p:grpSpPr>
          <a:xfrm>
            <a:off x="4104565" y="3644124"/>
            <a:ext cx="1823866" cy="255472"/>
            <a:chOff x="1366607" y="2665204"/>
            <a:chExt cx="1823866" cy="255472"/>
          </a:xfrm>
        </p:grpSpPr>
        <p:sp>
          <p:nvSpPr>
            <p:cNvPr id="420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3" name="Group 422"/>
          <p:cNvGrpSpPr/>
          <p:nvPr/>
        </p:nvGrpSpPr>
        <p:grpSpPr>
          <a:xfrm>
            <a:off x="4102660" y="5019534"/>
            <a:ext cx="1823866" cy="255472"/>
            <a:chOff x="1366607" y="2665204"/>
            <a:chExt cx="1823866" cy="255472"/>
          </a:xfrm>
        </p:grpSpPr>
        <p:sp>
          <p:nvSpPr>
            <p:cNvPr id="424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5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7" name="Group 426"/>
          <p:cNvGrpSpPr/>
          <p:nvPr/>
        </p:nvGrpSpPr>
        <p:grpSpPr>
          <a:xfrm>
            <a:off x="4100755" y="6394944"/>
            <a:ext cx="1823866" cy="255472"/>
            <a:chOff x="1366607" y="2665204"/>
            <a:chExt cx="1823866" cy="255472"/>
          </a:xfrm>
        </p:grpSpPr>
        <p:sp>
          <p:nvSpPr>
            <p:cNvPr id="428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9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0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1" name="Group 430"/>
          <p:cNvGrpSpPr/>
          <p:nvPr/>
        </p:nvGrpSpPr>
        <p:grpSpPr>
          <a:xfrm>
            <a:off x="4098850" y="7787499"/>
            <a:ext cx="1823866" cy="255472"/>
            <a:chOff x="1366607" y="2665204"/>
            <a:chExt cx="1823866" cy="255472"/>
          </a:xfrm>
        </p:grpSpPr>
        <p:sp>
          <p:nvSpPr>
            <p:cNvPr id="432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3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4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038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rot="5400000" flipV="1">
            <a:off x="1030889" y="3542951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V="1">
            <a:off x="1034699" y="2163731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 flipV="1">
            <a:off x="1034699" y="6301731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 flipV="1">
            <a:off x="1038509" y="4922511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1516026" y="1618835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1515353" y="2999832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1518710" y="4380831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1514014" y="5761829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4" name="Group 233"/>
          <p:cNvGrpSpPr/>
          <p:nvPr/>
        </p:nvGrpSpPr>
        <p:grpSpPr>
          <a:xfrm>
            <a:off x="1665996" y="2079165"/>
            <a:ext cx="182880" cy="625224"/>
            <a:chOff x="1485824" y="2082891"/>
            <a:chExt cx="182880" cy="625224"/>
          </a:xfrm>
        </p:grpSpPr>
        <p:sp>
          <p:nvSpPr>
            <p:cNvPr id="83" name="Rectangle 82"/>
            <p:cNvSpPr/>
            <p:nvPr/>
          </p:nvSpPr>
          <p:spPr>
            <a:xfrm>
              <a:off x="1485824" y="2177763"/>
              <a:ext cx="182880" cy="530352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1537738" y="2082891"/>
              <a:ext cx="73152" cy="201168"/>
              <a:chOff x="2224103" y="6684988"/>
              <a:chExt cx="73152" cy="355520"/>
            </a:xfrm>
          </p:grpSpPr>
          <p:cxnSp>
            <p:nvCxnSpPr>
              <p:cNvPr id="87" name="Straight Connector 86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3" name="Group 232"/>
          <p:cNvGrpSpPr/>
          <p:nvPr/>
        </p:nvGrpSpPr>
        <p:grpSpPr>
          <a:xfrm>
            <a:off x="2280835" y="1998358"/>
            <a:ext cx="182880" cy="706331"/>
            <a:chOff x="2004787" y="2002084"/>
            <a:chExt cx="182880" cy="706331"/>
          </a:xfrm>
        </p:grpSpPr>
        <p:sp>
          <p:nvSpPr>
            <p:cNvPr id="84" name="Rectangle 83"/>
            <p:cNvSpPr/>
            <p:nvPr/>
          </p:nvSpPr>
          <p:spPr>
            <a:xfrm>
              <a:off x="2004787" y="2068335"/>
              <a:ext cx="182880" cy="64008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2060731" y="2002084"/>
              <a:ext cx="73152" cy="146304"/>
              <a:chOff x="2224103" y="6684988"/>
              <a:chExt cx="73152" cy="355520"/>
            </a:xfrm>
          </p:grpSpPr>
          <p:cxnSp>
            <p:nvCxnSpPr>
              <p:cNvPr id="91" name="Straight Connector 90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2" name="Group 231"/>
          <p:cNvGrpSpPr/>
          <p:nvPr/>
        </p:nvGrpSpPr>
        <p:grpSpPr>
          <a:xfrm>
            <a:off x="2941223" y="1724341"/>
            <a:ext cx="182880" cy="979139"/>
            <a:chOff x="2523749" y="1734891"/>
            <a:chExt cx="182880" cy="979139"/>
          </a:xfrm>
        </p:grpSpPr>
        <p:sp>
          <p:nvSpPr>
            <p:cNvPr id="85" name="Rectangle 84"/>
            <p:cNvSpPr/>
            <p:nvPr/>
          </p:nvSpPr>
          <p:spPr>
            <a:xfrm>
              <a:off x="2523749" y="1817918"/>
              <a:ext cx="182880" cy="896112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2579338" y="1734891"/>
              <a:ext cx="73152" cy="173736"/>
              <a:chOff x="2224103" y="6684988"/>
              <a:chExt cx="73152" cy="355520"/>
            </a:xfrm>
          </p:grpSpPr>
          <p:cxnSp>
            <p:nvCxnSpPr>
              <p:cNvPr id="95" name="Straight Connector 94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98" name="Straight Connector 97"/>
          <p:cNvCxnSpPr/>
          <p:nvPr/>
        </p:nvCxnSpPr>
        <p:spPr>
          <a:xfrm flipV="1">
            <a:off x="1510026" y="1836035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1511226" y="2056835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1510026" y="2271635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V="1">
            <a:off x="1511226" y="2492435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1062238" y="2370076"/>
            <a:ext cx="509500" cy="25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6" name="Straight Connector 105"/>
          <p:cNvCxnSpPr/>
          <p:nvPr/>
        </p:nvCxnSpPr>
        <p:spPr>
          <a:xfrm flipV="1">
            <a:off x="1505753" y="3357432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1506953" y="3725832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" name="Group 224"/>
          <p:cNvGrpSpPr/>
          <p:nvPr/>
        </p:nvGrpSpPr>
        <p:grpSpPr>
          <a:xfrm>
            <a:off x="1675979" y="3382635"/>
            <a:ext cx="182880" cy="697884"/>
            <a:chOff x="1484377" y="3386361"/>
            <a:chExt cx="182880" cy="697884"/>
          </a:xfrm>
        </p:grpSpPr>
        <p:sp>
          <p:nvSpPr>
            <p:cNvPr id="103" name="Rectangle 102"/>
            <p:cNvSpPr/>
            <p:nvPr/>
          </p:nvSpPr>
          <p:spPr>
            <a:xfrm>
              <a:off x="1484377" y="3462453"/>
              <a:ext cx="182880" cy="621792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1533552" y="3386361"/>
              <a:ext cx="73152" cy="164592"/>
              <a:chOff x="2224103" y="6684988"/>
              <a:chExt cx="73152" cy="355520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4" name="Group 223"/>
          <p:cNvGrpSpPr/>
          <p:nvPr/>
        </p:nvGrpSpPr>
        <p:grpSpPr>
          <a:xfrm>
            <a:off x="2277534" y="3225059"/>
            <a:ext cx="182880" cy="861036"/>
            <a:chOff x="2000377" y="3221961"/>
            <a:chExt cx="182880" cy="861036"/>
          </a:xfrm>
        </p:grpSpPr>
        <p:sp>
          <p:nvSpPr>
            <p:cNvPr id="104" name="Rectangle 103"/>
            <p:cNvSpPr/>
            <p:nvPr/>
          </p:nvSpPr>
          <p:spPr>
            <a:xfrm>
              <a:off x="2000377" y="3388053"/>
              <a:ext cx="182880" cy="694944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2056752" y="3221961"/>
              <a:ext cx="73152" cy="338328"/>
              <a:chOff x="2224103" y="6684988"/>
              <a:chExt cx="73152" cy="355520"/>
            </a:xfrm>
          </p:grpSpPr>
          <p:cxnSp>
            <p:nvCxnSpPr>
              <p:cNvPr id="113" name="Straight Connector 112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3" name="Group 222"/>
          <p:cNvGrpSpPr/>
          <p:nvPr/>
        </p:nvGrpSpPr>
        <p:grpSpPr>
          <a:xfrm>
            <a:off x="2944275" y="3417059"/>
            <a:ext cx="182880" cy="669876"/>
            <a:chOff x="2519977" y="3413961"/>
            <a:chExt cx="182880" cy="669876"/>
          </a:xfrm>
        </p:grpSpPr>
        <p:sp>
          <p:nvSpPr>
            <p:cNvPr id="105" name="Rectangle 104"/>
            <p:cNvSpPr/>
            <p:nvPr/>
          </p:nvSpPr>
          <p:spPr>
            <a:xfrm>
              <a:off x="2519977" y="3526053"/>
              <a:ext cx="182880" cy="557784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2579952" y="3413961"/>
              <a:ext cx="73152" cy="228600"/>
              <a:chOff x="2224103" y="6684988"/>
              <a:chExt cx="73152" cy="355520"/>
            </a:xfrm>
          </p:grpSpPr>
          <p:cxnSp>
            <p:nvCxnSpPr>
              <p:cNvPr id="117" name="Straight Connector 116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0" name="TextBox 119"/>
          <p:cNvSpPr txBox="1"/>
          <p:nvPr/>
        </p:nvSpPr>
        <p:spPr>
          <a:xfrm>
            <a:off x="1199312" y="3237676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196912" y="2878876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198112" y="3600076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199312" y="3957676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 flipV="1">
            <a:off x="1512710" y="4562031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1513910" y="4739631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1515110" y="4924431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V="1">
            <a:off x="1512710" y="5105631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V="1">
            <a:off x="1513910" y="5286831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1199312" y="4440076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2" name="Group 221"/>
          <p:cNvGrpSpPr/>
          <p:nvPr/>
        </p:nvGrpSpPr>
        <p:grpSpPr>
          <a:xfrm>
            <a:off x="1669349" y="5206635"/>
            <a:ext cx="182880" cy="254940"/>
            <a:chOff x="1489177" y="5210361"/>
            <a:chExt cx="182880" cy="254940"/>
          </a:xfrm>
        </p:grpSpPr>
        <p:sp>
          <p:nvSpPr>
            <p:cNvPr id="135" name="Rectangle 134"/>
            <p:cNvSpPr/>
            <p:nvPr/>
          </p:nvSpPr>
          <p:spPr>
            <a:xfrm>
              <a:off x="1489177" y="5236701"/>
              <a:ext cx="182880" cy="22860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41" name="Group 140"/>
            <p:cNvGrpSpPr/>
            <p:nvPr/>
          </p:nvGrpSpPr>
          <p:grpSpPr>
            <a:xfrm>
              <a:off x="1535952" y="5210361"/>
              <a:ext cx="73152" cy="64008"/>
              <a:chOff x="2224103" y="6684988"/>
              <a:chExt cx="73152" cy="355520"/>
            </a:xfrm>
          </p:grpSpPr>
          <p:cxnSp>
            <p:nvCxnSpPr>
              <p:cNvPr id="142" name="Straight Connector 141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1" name="Group 220"/>
          <p:cNvGrpSpPr/>
          <p:nvPr/>
        </p:nvGrpSpPr>
        <p:grpSpPr>
          <a:xfrm>
            <a:off x="2279110" y="5297814"/>
            <a:ext cx="182880" cy="163425"/>
            <a:chOff x="2008777" y="5301540"/>
            <a:chExt cx="182880" cy="163425"/>
          </a:xfrm>
        </p:grpSpPr>
        <p:sp>
          <p:nvSpPr>
            <p:cNvPr id="136" name="Rectangle 135"/>
            <p:cNvSpPr/>
            <p:nvPr/>
          </p:nvSpPr>
          <p:spPr>
            <a:xfrm>
              <a:off x="2008777" y="5336949"/>
              <a:ext cx="182880" cy="12801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45" name="Group 144"/>
            <p:cNvGrpSpPr/>
            <p:nvPr/>
          </p:nvGrpSpPr>
          <p:grpSpPr>
            <a:xfrm>
              <a:off x="2063220" y="5301540"/>
              <a:ext cx="73152" cy="73152"/>
              <a:chOff x="2224103" y="6684988"/>
              <a:chExt cx="73152" cy="355520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4" name="Rectangle 123"/>
          <p:cNvSpPr/>
          <p:nvPr/>
        </p:nvSpPr>
        <p:spPr>
          <a:xfrm>
            <a:off x="2944009" y="4564115"/>
            <a:ext cx="182880" cy="896112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999370" y="4442853"/>
            <a:ext cx="73152" cy="256032"/>
            <a:chOff x="2907930" y="4442853"/>
            <a:chExt cx="73152" cy="256032"/>
          </a:xfrm>
        </p:grpSpPr>
        <p:cxnSp>
          <p:nvCxnSpPr>
            <p:cNvPr id="150" name="Straight Connector 149"/>
            <p:cNvCxnSpPr/>
            <p:nvPr/>
          </p:nvCxnSpPr>
          <p:spPr>
            <a:xfrm flipH="1">
              <a:off x="2944190" y="4446429"/>
              <a:ext cx="1" cy="2524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rot="5400000" flipH="1">
              <a:off x="2944505" y="4662235"/>
              <a:ext cx="1" cy="7315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rot="5400000" flipH="1">
              <a:off x="2944505" y="4406278"/>
              <a:ext cx="1" cy="7315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5" name="Straight Connector 154"/>
          <p:cNvCxnSpPr/>
          <p:nvPr/>
        </p:nvCxnSpPr>
        <p:spPr>
          <a:xfrm flipV="1">
            <a:off x="1509358" y="5974907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0" name="Group 219"/>
          <p:cNvGrpSpPr/>
          <p:nvPr/>
        </p:nvGrpSpPr>
        <p:grpSpPr>
          <a:xfrm>
            <a:off x="1670512" y="6260458"/>
            <a:ext cx="182880" cy="582017"/>
            <a:chOff x="1484625" y="6264184"/>
            <a:chExt cx="182880" cy="582017"/>
          </a:xfrm>
        </p:grpSpPr>
        <p:sp>
          <p:nvSpPr>
            <p:cNvPr id="156" name="Rectangle 155"/>
            <p:cNvSpPr/>
            <p:nvPr/>
          </p:nvSpPr>
          <p:spPr>
            <a:xfrm>
              <a:off x="1484625" y="6425577"/>
              <a:ext cx="182880" cy="420624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7" name="Group 156"/>
            <p:cNvGrpSpPr/>
            <p:nvPr/>
          </p:nvGrpSpPr>
          <p:grpSpPr>
            <a:xfrm>
              <a:off x="1532790" y="6264184"/>
              <a:ext cx="73152" cy="320040"/>
              <a:chOff x="2224103" y="6684988"/>
              <a:chExt cx="73152" cy="355520"/>
            </a:xfrm>
          </p:grpSpPr>
          <p:cxnSp>
            <p:nvCxnSpPr>
              <p:cNvPr id="158" name="Straight Connector 157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61" name="Straight Connector 160"/>
          <p:cNvCxnSpPr/>
          <p:nvPr/>
        </p:nvCxnSpPr>
        <p:spPr>
          <a:xfrm flipV="1">
            <a:off x="1504806" y="618872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V="1">
            <a:off x="1503666" y="640936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flipV="1">
            <a:off x="1499114" y="663000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9" name="Group 218"/>
          <p:cNvGrpSpPr/>
          <p:nvPr/>
        </p:nvGrpSpPr>
        <p:grpSpPr>
          <a:xfrm>
            <a:off x="2281105" y="5976528"/>
            <a:ext cx="182880" cy="864115"/>
            <a:chOff x="2005057" y="5980254"/>
            <a:chExt cx="182880" cy="864115"/>
          </a:xfrm>
        </p:grpSpPr>
        <p:sp>
          <p:nvSpPr>
            <p:cNvPr id="164" name="Rectangle 163"/>
            <p:cNvSpPr/>
            <p:nvPr/>
          </p:nvSpPr>
          <p:spPr>
            <a:xfrm>
              <a:off x="2005057" y="6103705"/>
              <a:ext cx="182880" cy="740664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66" name="Group 165"/>
            <p:cNvGrpSpPr/>
            <p:nvPr/>
          </p:nvGrpSpPr>
          <p:grpSpPr>
            <a:xfrm>
              <a:off x="2057024" y="5980254"/>
              <a:ext cx="73152" cy="256032"/>
              <a:chOff x="2224103" y="6684988"/>
              <a:chExt cx="73152" cy="355520"/>
            </a:xfrm>
          </p:grpSpPr>
          <p:cxnSp>
            <p:nvCxnSpPr>
              <p:cNvPr id="167" name="Straight Connector 166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8" name="Group 217"/>
          <p:cNvGrpSpPr/>
          <p:nvPr/>
        </p:nvGrpSpPr>
        <p:grpSpPr>
          <a:xfrm>
            <a:off x="2945025" y="6063032"/>
            <a:ext cx="182880" cy="780565"/>
            <a:chOff x="2528660" y="6059934"/>
            <a:chExt cx="182880" cy="780565"/>
          </a:xfrm>
        </p:grpSpPr>
        <p:sp>
          <p:nvSpPr>
            <p:cNvPr id="165" name="Rectangle 164"/>
            <p:cNvSpPr/>
            <p:nvPr/>
          </p:nvSpPr>
          <p:spPr>
            <a:xfrm>
              <a:off x="2528660" y="6301003"/>
              <a:ext cx="182880" cy="53949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0" name="Group 169"/>
            <p:cNvGrpSpPr/>
            <p:nvPr/>
          </p:nvGrpSpPr>
          <p:grpSpPr>
            <a:xfrm>
              <a:off x="2580623" y="6059934"/>
              <a:ext cx="73152" cy="484632"/>
              <a:chOff x="2224103" y="6684988"/>
              <a:chExt cx="73152" cy="355520"/>
            </a:xfrm>
          </p:grpSpPr>
          <p:cxnSp>
            <p:nvCxnSpPr>
              <p:cNvPr id="171" name="Straight Connector 170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9" name="TextBox 178"/>
          <p:cNvSpPr txBox="1"/>
          <p:nvPr/>
        </p:nvSpPr>
        <p:spPr>
          <a:xfrm>
            <a:off x="1203740" y="4258592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199945" y="5165398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200576" y="4983912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1201211" y="4802423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1201843" y="4617143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1200579" y="534815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039367" y="5633352"/>
            <a:ext cx="537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40001" y="6506652"/>
            <a:ext cx="537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1040636" y="6291018"/>
            <a:ext cx="537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0.10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1041273" y="6071590"/>
            <a:ext cx="537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0.15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1041270" y="5855323"/>
            <a:ext cx="537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1142655" y="6723551"/>
            <a:ext cx="4354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 rot="16200000">
            <a:off x="307851" y="1950543"/>
            <a:ext cx="1322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211" name="TextBox 210"/>
          <p:cNvSpPr txBox="1"/>
          <p:nvPr/>
        </p:nvSpPr>
        <p:spPr>
          <a:xfrm rot="16200000">
            <a:off x="310957" y="3340798"/>
            <a:ext cx="1322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iPR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212" name="TextBox 211"/>
          <p:cNvSpPr txBox="1"/>
          <p:nvPr/>
        </p:nvSpPr>
        <p:spPr>
          <a:xfrm rot="16200000">
            <a:off x="274152" y="4722246"/>
            <a:ext cx="1402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iP9G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213" name="TextBox 212"/>
          <p:cNvSpPr txBox="1"/>
          <p:nvPr/>
        </p:nvSpPr>
        <p:spPr>
          <a:xfrm rot="16200000">
            <a:off x="310959" y="6102668"/>
            <a:ext cx="1322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tZ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512197" y="6846079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1516007" y="5466859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V="1">
            <a:off x="1508387" y="4087299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TextBox 225"/>
          <p:cNvSpPr txBox="1"/>
          <p:nvPr/>
        </p:nvSpPr>
        <p:spPr>
          <a:xfrm>
            <a:off x="1062237" y="2149357"/>
            <a:ext cx="509500" cy="25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1061699" y="1934053"/>
            <a:ext cx="509500" cy="25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0.06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1061161" y="1708987"/>
            <a:ext cx="509500" cy="25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0.08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063873" y="1500193"/>
            <a:ext cx="509500" cy="25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0.10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1136172" y="2584312"/>
            <a:ext cx="4350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0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512197" y="2708079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 flipV="1">
            <a:off x="3703986" y="4922172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V="1">
            <a:off x="3707796" y="3542952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 flipV="1">
            <a:off x="3711606" y="6301732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4187631" y="3001416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>
          <a:xfrm flipV="1">
            <a:off x="4177660" y="4384408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 flipV="1">
            <a:off x="4189051" y="5758858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3" name="Group 332"/>
          <p:cNvGrpSpPr/>
          <p:nvPr/>
        </p:nvGrpSpPr>
        <p:grpSpPr>
          <a:xfrm>
            <a:off x="5616597" y="3206655"/>
            <a:ext cx="182880" cy="877956"/>
            <a:chOff x="4931917" y="1831161"/>
            <a:chExt cx="182880" cy="877956"/>
          </a:xfrm>
        </p:grpSpPr>
        <p:sp>
          <p:nvSpPr>
            <p:cNvPr id="240" name="Rectangle 239"/>
            <p:cNvSpPr/>
            <p:nvPr/>
          </p:nvSpPr>
          <p:spPr>
            <a:xfrm>
              <a:off x="4931917" y="1968453"/>
              <a:ext cx="182880" cy="740664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41" name="Group 240"/>
            <p:cNvGrpSpPr/>
            <p:nvPr/>
          </p:nvGrpSpPr>
          <p:grpSpPr>
            <a:xfrm>
              <a:off x="4984692" y="1831161"/>
              <a:ext cx="73152" cy="274320"/>
              <a:chOff x="2224103" y="6684988"/>
              <a:chExt cx="73152" cy="355520"/>
            </a:xfrm>
          </p:grpSpPr>
          <p:cxnSp>
            <p:nvCxnSpPr>
              <p:cNvPr id="242" name="Straight Connector 241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4" name="Group 333"/>
          <p:cNvGrpSpPr/>
          <p:nvPr/>
        </p:nvGrpSpPr>
        <p:grpSpPr>
          <a:xfrm>
            <a:off x="4961292" y="3881861"/>
            <a:ext cx="182880" cy="205154"/>
            <a:chOff x="4412323" y="2506367"/>
            <a:chExt cx="182880" cy="205154"/>
          </a:xfrm>
        </p:grpSpPr>
        <p:sp>
          <p:nvSpPr>
            <p:cNvPr id="239" name="Rectangle 238"/>
            <p:cNvSpPr/>
            <p:nvPr/>
          </p:nvSpPr>
          <p:spPr>
            <a:xfrm>
              <a:off x="4412323" y="2546929"/>
              <a:ext cx="182880" cy="164592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45" name="Group 244"/>
            <p:cNvGrpSpPr/>
            <p:nvPr/>
          </p:nvGrpSpPr>
          <p:grpSpPr>
            <a:xfrm>
              <a:off x="4463892" y="2506367"/>
              <a:ext cx="73152" cy="82296"/>
              <a:chOff x="2224103" y="6684988"/>
              <a:chExt cx="73152" cy="355520"/>
            </a:xfrm>
          </p:grpSpPr>
          <p:cxnSp>
            <p:nvCxnSpPr>
              <p:cNvPr id="246" name="Straight Connector 245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5" name="Group 334"/>
          <p:cNvGrpSpPr/>
          <p:nvPr/>
        </p:nvGrpSpPr>
        <p:grpSpPr>
          <a:xfrm>
            <a:off x="4341500" y="3974769"/>
            <a:ext cx="182880" cy="109894"/>
            <a:chOff x="3881923" y="2599275"/>
            <a:chExt cx="182880" cy="109894"/>
          </a:xfrm>
        </p:grpSpPr>
        <p:sp>
          <p:nvSpPr>
            <p:cNvPr id="238" name="Rectangle 237"/>
            <p:cNvSpPr/>
            <p:nvPr/>
          </p:nvSpPr>
          <p:spPr>
            <a:xfrm>
              <a:off x="3881923" y="2617729"/>
              <a:ext cx="182880" cy="9144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49" name="Group 248"/>
            <p:cNvGrpSpPr/>
            <p:nvPr/>
          </p:nvGrpSpPr>
          <p:grpSpPr>
            <a:xfrm>
              <a:off x="3939849" y="2599275"/>
              <a:ext cx="73152" cy="45720"/>
              <a:chOff x="2224103" y="6684988"/>
              <a:chExt cx="73152" cy="355520"/>
            </a:xfrm>
          </p:grpSpPr>
          <p:cxnSp>
            <p:nvCxnSpPr>
              <p:cNvPr id="250" name="Straight Connector 249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53" name="Straight Connector 252"/>
          <p:cNvCxnSpPr/>
          <p:nvPr/>
        </p:nvCxnSpPr>
        <p:spPr>
          <a:xfrm flipV="1">
            <a:off x="4181395" y="3270590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/>
        </p:nvCxnSpPr>
        <p:spPr>
          <a:xfrm flipV="1">
            <a:off x="4177361" y="3541968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 flipV="1">
            <a:off x="4177730" y="3815548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TextBox 255"/>
          <p:cNvSpPr txBox="1"/>
          <p:nvPr/>
        </p:nvSpPr>
        <p:spPr>
          <a:xfrm>
            <a:off x="3865921" y="3148329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3865383" y="2880963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3865383" y="3694475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3864845" y="3417347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3864845" y="395751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2" name="Straight Connector 261"/>
          <p:cNvCxnSpPr/>
          <p:nvPr/>
        </p:nvCxnSpPr>
        <p:spPr>
          <a:xfrm flipV="1">
            <a:off x="4178860" y="474266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 flipV="1">
            <a:off x="4177869" y="510303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8" name="Group 337"/>
          <p:cNvGrpSpPr/>
          <p:nvPr/>
        </p:nvGrpSpPr>
        <p:grpSpPr>
          <a:xfrm>
            <a:off x="4345190" y="5143386"/>
            <a:ext cx="182880" cy="321327"/>
            <a:chOff x="3873074" y="3761068"/>
            <a:chExt cx="182880" cy="321327"/>
          </a:xfrm>
        </p:grpSpPr>
        <p:sp>
          <p:nvSpPr>
            <p:cNvPr id="266" name="Rectangle 265"/>
            <p:cNvSpPr/>
            <p:nvPr/>
          </p:nvSpPr>
          <p:spPr>
            <a:xfrm>
              <a:off x="3873074" y="3853795"/>
              <a:ext cx="182880" cy="22860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69" name="Group 268"/>
            <p:cNvGrpSpPr/>
            <p:nvPr/>
          </p:nvGrpSpPr>
          <p:grpSpPr>
            <a:xfrm>
              <a:off x="3923687" y="3761068"/>
              <a:ext cx="73152" cy="182880"/>
              <a:chOff x="2224103" y="6684988"/>
              <a:chExt cx="73152" cy="355520"/>
            </a:xfrm>
          </p:grpSpPr>
          <p:cxnSp>
            <p:nvCxnSpPr>
              <p:cNvPr id="270" name="Straight Connector 269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Straight Connector 270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1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7" name="Group 336"/>
          <p:cNvGrpSpPr/>
          <p:nvPr/>
        </p:nvGrpSpPr>
        <p:grpSpPr>
          <a:xfrm>
            <a:off x="4954590" y="4847570"/>
            <a:ext cx="182880" cy="617419"/>
            <a:chOff x="4396579" y="3472076"/>
            <a:chExt cx="182880" cy="617419"/>
          </a:xfrm>
        </p:grpSpPr>
        <p:sp>
          <p:nvSpPr>
            <p:cNvPr id="267" name="Rectangle 266"/>
            <p:cNvSpPr/>
            <p:nvPr/>
          </p:nvSpPr>
          <p:spPr>
            <a:xfrm>
              <a:off x="4396579" y="3531711"/>
              <a:ext cx="182880" cy="557784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73" name="Group 272"/>
            <p:cNvGrpSpPr/>
            <p:nvPr/>
          </p:nvGrpSpPr>
          <p:grpSpPr>
            <a:xfrm>
              <a:off x="4451266" y="3472076"/>
              <a:ext cx="73152" cy="118872"/>
              <a:chOff x="2224103" y="6684988"/>
              <a:chExt cx="73152" cy="355520"/>
            </a:xfrm>
          </p:grpSpPr>
          <p:cxnSp>
            <p:nvCxnSpPr>
              <p:cNvPr id="274" name="Straight Connector 273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7" name="TextBox 276"/>
          <p:cNvSpPr txBox="1"/>
          <p:nvPr/>
        </p:nvSpPr>
        <p:spPr>
          <a:xfrm>
            <a:off x="3867655" y="4614558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3869927" y="4258570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3866515" y="4978502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3865375" y="5342446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6" name="Group 335"/>
          <p:cNvGrpSpPr/>
          <p:nvPr/>
        </p:nvGrpSpPr>
        <p:grpSpPr>
          <a:xfrm>
            <a:off x="5619962" y="4695163"/>
            <a:ext cx="182880" cy="771315"/>
            <a:chOff x="4920525" y="3319669"/>
            <a:chExt cx="182880" cy="771315"/>
          </a:xfrm>
        </p:grpSpPr>
        <p:sp>
          <p:nvSpPr>
            <p:cNvPr id="268" name="Rectangle 267"/>
            <p:cNvSpPr/>
            <p:nvPr/>
          </p:nvSpPr>
          <p:spPr>
            <a:xfrm>
              <a:off x="4920525" y="3423472"/>
              <a:ext cx="182880" cy="667512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81" name="Group 280"/>
            <p:cNvGrpSpPr/>
            <p:nvPr/>
          </p:nvGrpSpPr>
          <p:grpSpPr>
            <a:xfrm>
              <a:off x="4974301" y="3319669"/>
              <a:ext cx="73152" cy="201168"/>
              <a:chOff x="2224103" y="6684988"/>
              <a:chExt cx="73152" cy="355520"/>
            </a:xfrm>
          </p:grpSpPr>
          <p:cxnSp>
            <p:nvCxnSpPr>
              <p:cNvPr id="282" name="Straight Connector 281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Straight Connector 283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5" name="TextBox 284"/>
          <p:cNvSpPr txBox="1"/>
          <p:nvPr/>
        </p:nvSpPr>
        <p:spPr>
          <a:xfrm>
            <a:off x="3866983" y="6450747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6" name="Straight Connector 285"/>
          <p:cNvCxnSpPr/>
          <p:nvPr/>
        </p:nvCxnSpPr>
        <p:spPr>
          <a:xfrm flipV="1">
            <a:off x="4186452" y="602944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 flipV="1">
            <a:off x="4180234" y="6303137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/>
          <p:nvPr/>
        </p:nvCxnSpPr>
        <p:spPr>
          <a:xfrm flipV="1">
            <a:off x="4180235" y="6573723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TextBox 288"/>
          <p:cNvSpPr txBox="1"/>
          <p:nvPr/>
        </p:nvSpPr>
        <p:spPr>
          <a:xfrm>
            <a:off x="3866987" y="6180169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3866989" y="5906480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0.6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3866994" y="563590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0.8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3866983" y="6718225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1" name="Group 340"/>
          <p:cNvGrpSpPr/>
          <p:nvPr/>
        </p:nvGrpSpPr>
        <p:grpSpPr>
          <a:xfrm>
            <a:off x="4345842" y="6450153"/>
            <a:ext cx="182880" cy="391427"/>
            <a:chOff x="3887374" y="5074659"/>
            <a:chExt cx="182880" cy="391427"/>
          </a:xfrm>
        </p:grpSpPr>
        <p:sp>
          <p:nvSpPr>
            <p:cNvPr id="293" name="Rectangle 292"/>
            <p:cNvSpPr/>
            <p:nvPr/>
          </p:nvSpPr>
          <p:spPr>
            <a:xfrm>
              <a:off x="3887374" y="5155190"/>
              <a:ext cx="182880" cy="31089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96" name="Group 295"/>
            <p:cNvGrpSpPr/>
            <p:nvPr/>
          </p:nvGrpSpPr>
          <p:grpSpPr>
            <a:xfrm>
              <a:off x="3941575" y="5074659"/>
              <a:ext cx="73152" cy="173736"/>
              <a:chOff x="2224103" y="6684988"/>
              <a:chExt cx="73152" cy="355520"/>
            </a:xfrm>
          </p:grpSpPr>
          <p:cxnSp>
            <p:nvCxnSpPr>
              <p:cNvPr id="297" name="Straight Connector 296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Connector 297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Straight Connector 298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0" name="Group 339"/>
          <p:cNvGrpSpPr/>
          <p:nvPr/>
        </p:nvGrpSpPr>
        <p:grpSpPr>
          <a:xfrm>
            <a:off x="4952172" y="6352139"/>
            <a:ext cx="182880" cy="488896"/>
            <a:chOff x="4407809" y="4976645"/>
            <a:chExt cx="182880" cy="488896"/>
          </a:xfrm>
        </p:grpSpPr>
        <p:sp>
          <p:nvSpPr>
            <p:cNvPr id="294" name="Rectangle 293"/>
            <p:cNvSpPr/>
            <p:nvPr/>
          </p:nvSpPr>
          <p:spPr>
            <a:xfrm>
              <a:off x="4407809" y="5072349"/>
              <a:ext cx="182880" cy="393192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00" name="Group 299"/>
            <p:cNvGrpSpPr/>
            <p:nvPr/>
          </p:nvGrpSpPr>
          <p:grpSpPr>
            <a:xfrm>
              <a:off x="4458216" y="4976645"/>
              <a:ext cx="73152" cy="201168"/>
              <a:chOff x="2224103" y="6684988"/>
              <a:chExt cx="73152" cy="355520"/>
            </a:xfrm>
          </p:grpSpPr>
          <p:cxnSp>
            <p:nvCxnSpPr>
              <p:cNvPr id="301" name="Straight Connector 300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Straight Connector 301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Straight Connector 302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9" name="Group 338"/>
          <p:cNvGrpSpPr/>
          <p:nvPr/>
        </p:nvGrpSpPr>
        <p:grpSpPr>
          <a:xfrm>
            <a:off x="5616715" y="5935413"/>
            <a:ext cx="182880" cy="905725"/>
            <a:chOff x="4932035" y="4559919"/>
            <a:chExt cx="182880" cy="905725"/>
          </a:xfrm>
        </p:grpSpPr>
        <p:sp>
          <p:nvSpPr>
            <p:cNvPr id="295" name="Rectangle 294"/>
            <p:cNvSpPr/>
            <p:nvPr/>
          </p:nvSpPr>
          <p:spPr>
            <a:xfrm>
              <a:off x="4932035" y="4651828"/>
              <a:ext cx="182880" cy="81381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04" name="Group 303"/>
            <p:cNvGrpSpPr/>
            <p:nvPr/>
          </p:nvGrpSpPr>
          <p:grpSpPr>
            <a:xfrm>
              <a:off x="4982444" y="4559919"/>
              <a:ext cx="73152" cy="201168"/>
              <a:chOff x="2224103" y="6684988"/>
              <a:chExt cx="73152" cy="355520"/>
            </a:xfrm>
          </p:grpSpPr>
          <p:cxnSp>
            <p:nvCxnSpPr>
              <p:cNvPr id="305" name="Straight Connector 304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Straight Connector 306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9" name="TextBox 328"/>
          <p:cNvSpPr txBox="1"/>
          <p:nvPr/>
        </p:nvSpPr>
        <p:spPr>
          <a:xfrm rot="16200000">
            <a:off x="3071416" y="3350646"/>
            <a:ext cx="14027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tZ9G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330" name="TextBox 329"/>
          <p:cNvSpPr txBox="1"/>
          <p:nvPr/>
        </p:nvSpPr>
        <p:spPr>
          <a:xfrm rot="16200000">
            <a:off x="3109475" y="4723448"/>
            <a:ext cx="1322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cZ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331" name="TextBox 330"/>
          <p:cNvSpPr txBox="1"/>
          <p:nvPr/>
        </p:nvSpPr>
        <p:spPr>
          <a:xfrm rot="16200000">
            <a:off x="3112581" y="6113703"/>
            <a:ext cx="1322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cZR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185294" y="4087300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181484" y="5466520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189104" y="6846080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 flipV="1">
            <a:off x="3711591" y="2164754"/>
            <a:ext cx="109728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4196018" y="1622356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7" name="Group 216"/>
          <p:cNvGrpSpPr/>
          <p:nvPr/>
        </p:nvGrpSpPr>
        <p:grpSpPr>
          <a:xfrm>
            <a:off x="4345528" y="2335615"/>
            <a:ext cx="182880" cy="367320"/>
            <a:chOff x="1480585" y="7863841"/>
            <a:chExt cx="182880" cy="367320"/>
          </a:xfrm>
        </p:grpSpPr>
        <p:sp>
          <p:nvSpPr>
            <p:cNvPr id="174" name="Rectangle 173"/>
            <p:cNvSpPr/>
            <p:nvPr/>
          </p:nvSpPr>
          <p:spPr>
            <a:xfrm>
              <a:off x="1480585" y="7965985"/>
              <a:ext cx="182880" cy="265176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5" name="Group 174"/>
            <p:cNvGrpSpPr/>
            <p:nvPr/>
          </p:nvGrpSpPr>
          <p:grpSpPr>
            <a:xfrm>
              <a:off x="1536090" y="7863841"/>
              <a:ext cx="73152" cy="201168"/>
              <a:chOff x="2224103" y="6684988"/>
              <a:chExt cx="73152" cy="355520"/>
            </a:xfrm>
          </p:grpSpPr>
          <p:cxnSp>
            <p:nvCxnSpPr>
              <p:cNvPr id="176" name="Straight Connector 175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91" name="Straight Connector 190"/>
          <p:cNvCxnSpPr/>
          <p:nvPr/>
        </p:nvCxnSpPr>
        <p:spPr>
          <a:xfrm flipV="1">
            <a:off x="4184888" y="1892378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 flipV="1">
            <a:off x="4187160" y="2167610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 flipV="1">
            <a:off x="4182608" y="2442842"/>
            <a:ext cx="73152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6" name="Group 215"/>
          <p:cNvGrpSpPr/>
          <p:nvPr/>
        </p:nvGrpSpPr>
        <p:grpSpPr>
          <a:xfrm>
            <a:off x="4958973" y="1873474"/>
            <a:ext cx="182880" cy="831319"/>
            <a:chOff x="2008305" y="7401700"/>
            <a:chExt cx="182880" cy="831319"/>
          </a:xfrm>
        </p:grpSpPr>
        <p:sp>
          <p:nvSpPr>
            <p:cNvPr id="194" name="Rectangle 193"/>
            <p:cNvSpPr/>
            <p:nvPr/>
          </p:nvSpPr>
          <p:spPr>
            <a:xfrm>
              <a:off x="2008305" y="7592939"/>
              <a:ext cx="182880" cy="64008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6" name="Group 195"/>
            <p:cNvGrpSpPr/>
            <p:nvPr/>
          </p:nvGrpSpPr>
          <p:grpSpPr>
            <a:xfrm>
              <a:off x="2059595" y="7401700"/>
              <a:ext cx="73152" cy="384048"/>
              <a:chOff x="2224103" y="6684988"/>
              <a:chExt cx="73152" cy="355520"/>
            </a:xfrm>
          </p:grpSpPr>
          <p:cxnSp>
            <p:nvCxnSpPr>
              <p:cNvPr id="197" name="Straight Connector 196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5" name="Group 214"/>
          <p:cNvGrpSpPr/>
          <p:nvPr/>
        </p:nvGrpSpPr>
        <p:grpSpPr>
          <a:xfrm>
            <a:off x="5619008" y="2315825"/>
            <a:ext cx="182880" cy="384501"/>
            <a:chOff x="2526914" y="7844051"/>
            <a:chExt cx="182880" cy="384501"/>
          </a:xfrm>
        </p:grpSpPr>
        <p:sp>
          <p:nvSpPr>
            <p:cNvPr id="195" name="Rectangle 194"/>
            <p:cNvSpPr/>
            <p:nvPr/>
          </p:nvSpPr>
          <p:spPr>
            <a:xfrm>
              <a:off x="2526914" y="7890224"/>
              <a:ext cx="182880" cy="338328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00" name="Group 199"/>
            <p:cNvGrpSpPr/>
            <p:nvPr/>
          </p:nvGrpSpPr>
          <p:grpSpPr>
            <a:xfrm>
              <a:off x="2582102" y="7844051"/>
              <a:ext cx="73152" cy="91440"/>
              <a:chOff x="2224103" y="6684988"/>
              <a:chExt cx="73152" cy="355520"/>
            </a:xfrm>
          </p:grpSpPr>
          <p:cxnSp>
            <p:nvCxnSpPr>
              <p:cNvPr id="201" name="Straight Connector 200"/>
              <p:cNvCxnSpPr/>
              <p:nvPr/>
            </p:nvCxnSpPr>
            <p:spPr>
              <a:xfrm flipH="1">
                <a:off x="2260363" y="6689953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 rot="5400000" flipH="1">
                <a:off x="2260678" y="6648413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4" name="TextBox 203"/>
          <p:cNvSpPr txBox="1"/>
          <p:nvPr/>
        </p:nvSpPr>
        <p:spPr>
          <a:xfrm>
            <a:off x="3870822" y="2322924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3870283" y="2045791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3869745" y="1765405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3869204" y="1498033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3870282" y="2579455"/>
            <a:ext cx="383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 rot="16200000">
            <a:off x="3074145" y="1968423"/>
            <a:ext cx="1322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tZR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concentration</a:t>
            </a:r>
          </a:p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 FW</a:t>
            </a:r>
            <a:r>
              <a:rPr lang="en-US" sz="10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4189089" y="2709102"/>
            <a:ext cx="1737360" cy="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" name="TextBox 344"/>
          <p:cNvSpPr txBox="1"/>
          <p:nvPr/>
        </p:nvSpPr>
        <p:spPr>
          <a:xfrm>
            <a:off x="731942" y="818874"/>
            <a:ext cx="91320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  <a:endParaRPr lang="he-I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2" name="TextBox 351"/>
          <p:cNvSpPr txBox="1"/>
          <p:nvPr/>
        </p:nvSpPr>
        <p:spPr>
          <a:xfrm>
            <a:off x="583538" y="7391416"/>
            <a:ext cx="58140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S6.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Cytokinin concentrations in tomato roots expressing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IPT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specifically in roots or source leaves. </a:t>
            </a:r>
          </a:p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Concentrations of iP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iP9G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tZ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tZR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tZ9G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cZ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(G)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cZR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(H)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in roots of control variety M82 and transgenic tomato plants expressing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IPT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under </a:t>
            </a:r>
            <a:r>
              <a:rPr lang="en-US" sz="11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FBPase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(plant line #2) or </a:t>
            </a:r>
            <a:r>
              <a:rPr lang="en-US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AtMDK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promoters (plant line #5).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Plants were grown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 temperature-controlled greenhouse (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25/18°C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day/night).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Data represent means (±SE) of six biological replicates. Different letters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indicate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differences between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plant lines at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&lt; 0.05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Tukey HSD test.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1518121" y="1506592"/>
            <a:ext cx="401938" cy="270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1516693" y="2898128"/>
            <a:ext cx="390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1516693" y="4274008"/>
            <a:ext cx="3597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7" name="TextBox 376"/>
          <p:cNvSpPr txBox="1"/>
          <p:nvPr/>
        </p:nvSpPr>
        <p:spPr>
          <a:xfrm>
            <a:off x="1515265" y="5665543"/>
            <a:ext cx="391681" cy="263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4195357" y="1502040"/>
            <a:ext cx="401293" cy="264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9" name="TextBox 378"/>
          <p:cNvSpPr txBox="1"/>
          <p:nvPr/>
        </p:nvSpPr>
        <p:spPr>
          <a:xfrm>
            <a:off x="4193929" y="2893577"/>
            <a:ext cx="3597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4193929" y="4269455"/>
            <a:ext cx="3609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4192501" y="5660991"/>
            <a:ext cx="4041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2" name="TextBox 381"/>
          <p:cNvSpPr txBox="1"/>
          <p:nvPr/>
        </p:nvSpPr>
        <p:spPr>
          <a:xfrm>
            <a:off x="5580006" y="5729122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3" name="TextBox 382"/>
          <p:cNvSpPr txBox="1"/>
          <p:nvPr/>
        </p:nvSpPr>
        <p:spPr>
          <a:xfrm>
            <a:off x="4913714" y="6147015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4311734" y="6247980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5" name="TextBox 384"/>
          <p:cNvSpPr txBox="1"/>
          <p:nvPr/>
        </p:nvSpPr>
        <p:spPr>
          <a:xfrm>
            <a:off x="4309829" y="4937340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4873709" y="4643970"/>
            <a:ext cx="347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7" name="TextBox 386"/>
          <p:cNvSpPr txBox="1"/>
          <p:nvPr/>
        </p:nvSpPr>
        <p:spPr>
          <a:xfrm>
            <a:off x="5588084" y="4495380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8" name="TextBox 387"/>
          <p:cNvSpPr txBox="1"/>
          <p:nvPr/>
        </p:nvSpPr>
        <p:spPr>
          <a:xfrm>
            <a:off x="2909196" y="4241317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2237189" y="5082120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1629494" y="5000205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4309829" y="3765765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4919429" y="3678135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5574749" y="3007575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1627589" y="1877910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2202899" y="1795995"/>
            <a:ext cx="347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6" name="TextBox 395"/>
          <p:cNvSpPr txBox="1"/>
          <p:nvPr/>
        </p:nvSpPr>
        <p:spPr>
          <a:xfrm>
            <a:off x="2900129" y="1527390"/>
            <a:ext cx="258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8" name="Straight Connector 307"/>
          <p:cNvCxnSpPr/>
          <p:nvPr/>
        </p:nvCxnSpPr>
        <p:spPr>
          <a:xfrm rot="5400000" flipV="1">
            <a:off x="3075888" y="5128794"/>
            <a:ext cx="6400800" cy="282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9" name="Group 308"/>
          <p:cNvGrpSpPr/>
          <p:nvPr/>
        </p:nvGrpSpPr>
        <p:grpSpPr>
          <a:xfrm>
            <a:off x="4208222" y="2656347"/>
            <a:ext cx="1823866" cy="255472"/>
            <a:chOff x="1366607" y="2665204"/>
            <a:chExt cx="1823866" cy="255472"/>
          </a:xfrm>
        </p:grpSpPr>
        <p:sp>
          <p:nvSpPr>
            <p:cNvPr id="310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1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2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3" name="Group 312"/>
          <p:cNvGrpSpPr/>
          <p:nvPr/>
        </p:nvGrpSpPr>
        <p:grpSpPr>
          <a:xfrm>
            <a:off x="1528716" y="2665327"/>
            <a:ext cx="1823866" cy="255472"/>
            <a:chOff x="1366607" y="2665204"/>
            <a:chExt cx="1823866" cy="255472"/>
          </a:xfrm>
        </p:grpSpPr>
        <p:sp>
          <p:nvSpPr>
            <p:cNvPr id="314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5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6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7" name="Group 316"/>
          <p:cNvGrpSpPr/>
          <p:nvPr/>
        </p:nvGrpSpPr>
        <p:grpSpPr>
          <a:xfrm>
            <a:off x="1526811" y="4029307"/>
            <a:ext cx="1823866" cy="255472"/>
            <a:chOff x="1366607" y="2665204"/>
            <a:chExt cx="1823866" cy="255472"/>
          </a:xfrm>
        </p:grpSpPr>
        <p:sp>
          <p:nvSpPr>
            <p:cNvPr id="318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9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0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1" name="Group 320"/>
          <p:cNvGrpSpPr/>
          <p:nvPr/>
        </p:nvGrpSpPr>
        <p:grpSpPr>
          <a:xfrm>
            <a:off x="1524906" y="5410432"/>
            <a:ext cx="1823866" cy="255472"/>
            <a:chOff x="1366607" y="2665204"/>
            <a:chExt cx="1823866" cy="255472"/>
          </a:xfrm>
        </p:grpSpPr>
        <p:sp>
          <p:nvSpPr>
            <p:cNvPr id="322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3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4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5" name="Group 324"/>
          <p:cNvGrpSpPr/>
          <p:nvPr/>
        </p:nvGrpSpPr>
        <p:grpSpPr>
          <a:xfrm>
            <a:off x="1523001" y="6797272"/>
            <a:ext cx="1823866" cy="255472"/>
            <a:chOff x="1366607" y="2665204"/>
            <a:chExt cx="1823866" cy="255472"/>
          </a:xfrm>
        </p:grpSpPr>
        <p:sp>
          <p:nvSpPr>
            <p:cNvPr id="326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32" name="Group 331"/>
          <p:cNvGrpSpPr/>
          <p:nvPr/>
        </p:nvGrpSpPr>
        <p:grpSpPr>
          <a:xfrm>
            <a:off x="4212032" y="4031757"/>
            <a:ext cx="1823866" cy="255472"/>
            <a:chOff x="1366607" y="2665204"/>
            <a:chExt cx="1823866" cy="255472"/>
          </a:xfrm>
        </p:grpSpPr>
        <p:sp>
          <p:nvSpPr>
            <p:cNvPr id="342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3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0" name="Group 369"/>
          <p:cNvGrpSpPr/>
          <p:nvPr/>
        </p:nvGrpSpPr>
        <p:grpSpPr>
          <a:xfrm>
            <a:off x="4210127" y="5412882"/>
            <a:ext cx="1823866" cy="255472"/>
            <a:chOff x="1366607" y="2665204"/>
            <a:chExt cx="1823866" cy="255472"/>
          </a:xfrm>
        </p:grpSpPr>
        <p:sp>
          <p:nvSpPr>
            <p:cNvPr id="371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7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8" name="Group 397"/>
          <p:cNvGrpSpPr/>
          <p:nvPr/>
        </p:nvGrpSpPr>
        <p:grpSpPr>
          <a:xfrm>
            <a:off x="4208222" y="6794007"/>
            <a:ext cx="1823866" cy="255472"/>
            <a:chOff x="1366607" y="2665204"/>
            <a:chExt cx="1823866" cy="255472"/>
          </a:xfrm>
        </p:grpSpPr>
        <p:sp>
          <p:nvSpPr>
            <p:cNvPr id="399" name="TextBox 8"/>
            <p:cNvSpPr txBox="1"/>
            <p:nvPr/>
          </p:nvSpPr>
          <p:spPr>
            <a:xfrm>
              <a:off x="1366607" y="2671127"/>
              <a:ext cx="466725" cy="2286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M82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0" name="TextBox 24"/>
            <p:cNvSpPr txBox="1"/>
            <p:nvPr/>
          </p:nvSpPr>
          <p:spPr>
            <a:xfrm>
              <a:off x="2467071" y="2671181"/>
              <a:ext cx="723402" cy="24949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MDK:IPT</a:t>
              </a:r>
              <a:endParaRPr lang="he-IL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1" name="TextBox 29"/>
            <p:cNvSpPr txBox="1"/>
            <p:nvPr/>
          </p:nvSpPr>
          <p:spPr>
            <a:xfrm>
              <a:off x="1713310" y="2665204"/>
              <a:ext cx="866189" cy="21254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1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FBPase:IPT</a:t>
              </a:r>
              <a:endParaRPr lang="he-IL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504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1023582" y="6652260"/>
            <a:ext cx="48971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S7.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Tissue-specific expression of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CKX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Expression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AtCKX3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in source leaves and roots of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FBPAse:CKX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MDK:CKX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plants expressing the gene under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cyFBPase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and MDK:CKX promoters, respectively. Transcription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levels were normalized using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as an internal control. Data represent mean ± SE (n = 5 independent replicate experiments).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n.d.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– not detected.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1623586" y="1630363"/>
            <a:ext cx="3140426" cy="2248833"/>
            <a:chOff x="1623586" y="1321753"/>
            <a:chExt cx="3140426" cy="2248833"/>
          </a:xfrm>
        </p:grpSpPr>
        <p:sp>
          <p:nvSpPr>
            <p:cNvPr id="36" name="TextBox 35"/>
            <p:cNvSpPr txBox="1"/>
            <p:nvPr/>
          </p:nvSpPr>
          <p:spPr>
            <a:xfrm>
              <a:off x="2700439" y="1355504"/>
              <a:ext cx="19573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FBPAse:CKX</a:t>
              </a:r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plants 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929252" y="2055395"/>
              <a:ext cx="274320" cy="1106424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010098" y="1656219"/>
              <a:ext cx="109728" cy="818687"/>
              <a:chOff x="2224103" y="6686834"/>
              <a:chExt cx="73152" cy="353650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 flipH="1">
                <a:off x="2260363" y="6689929"/>
                <a:ext cx="1" cy="35055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 flipH="1">
                <a:off x="2260678" y="700382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 flipH="1">
                <a:off x="2260678" y="6650259"/>
                <a:ext cx="1" cy="7315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flipV="1">
              <a:off x="2290178" y="1519483"/>
              <a:ext cx="9144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284479" y="1853900"/>
              <a:ext cx="9144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2287324" y="2181493"/>
              <a:ext cx="9144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2285896" y="2513359"/>
              <a:ext cx="9144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2284468" y="2840952"/>
              <a:ext cx="9144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oup 48"/>
            <p:cNvGrpSpPr/>
            <p:nvPr/>
          </p:nvGrpSpPr>
          <p:grpSpPr>
            <a:xfrm>
              <a:off x="2295132" y="1517795"/>
              <a:ext cx="2468880" cy="1645920"/>
              <a:chOff x="2295132" y="1517795"/>
              <a:chExt cx="2468880" cy="1645920"/>
            </a:xfrm>
          </p:grpSpPr>
          <p:cxnSp>
            <p:nvCxnSpPr>
              <p:cNvPr id="3" name="Straight Connector 2"/>
              <p:cNvCxnSpPr/>
              <p:nvPr/>
            </p:nvCxnSpPr>
            <p:spPr>
              <a:xfrm rot="5400000" flipV="1">
                <a:off x="1557144" y="2340389"/>
                <a:ext cx="1645469" cy="28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Connector 3"/>
              <p:cNvCxnSpPr/>
              <p:nvPr/>
            </p:nvCxnSpPr>
            <p:spPr>
              <a:xfrm flipV="1">
                <a:off x="2295132" y="3163461"/>
                <a:ext cx="2468880" cy="2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28"/>
              <p:cNvSpPr/>
              <p:nvPr/>
            </p:nvSpPr>
            <p:spPr>
              <a:xfrm>
                <a:off x="3889231" y="3147829"/>
                <a:ext cx="274320" cy="9144"/>
              </a:xfrm>
              <a:prstGeom prst="rect">
                <a:avLst/>
              </a:prstGeom>
              <a:pattFill prst="lt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1969804" y="2719713"/>
              <a:ext cx="415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0.3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968376" y="2393543"/>
              <a:ext cx="415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966951" y="2058828"/>
              <a:ext cx="415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0.9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965523" y="1728386"/>
              <a:ext cx="415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1.2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64096" y="1402218"/>
              <a:ext cx="415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968376" y="3038752"/>
              <a:ext cx="415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17116" y="2926226"/>
              <a:ext cx="4301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n.d.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734653" y="3170476"/>
              <a:ext cx="6665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source leaf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681810" y="3173323"/>
              <a:ext cx="6665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root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5"/>
            <p:cNvSpPr txBox="1">
              <a:spLocks noChangeArrowheads="1"/>
            </p:cNvSpPr>
            <p:nvPr/>
          </p:nvSpPr>
          <p:spPr bwMode="auto">
            <a:xfrm rot="16200000">
              <a:off x="1098769" y="2111022"/>
              <a:ext cx="15113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0"/>
              <a:r>
                <a:rPr lang="en-US" altLang="he-IL" sz="1200" b="1" i="1" dirty="0" err="1" smtClean="0">
                  <a:cs typeface="+mn-cs"/>
                </a:rPr>
                <a:t>Atckx</a:t>
              </a:r>
              <a:r>
                <a:rPr lang="en-US" altLang="he-IL" sz="1200" b="1" i="1" dirty="0" smtClean="0">
                  <a:cs typeface="+mn-cs"/>
                </a:rPr>
                <a:t>/Tubulin</a:t>
              </a:r>
              <a:r>
                <a:rPr lang="en-US" altLang="he-IL" sz="1200" b="1" dirty="0" smtClean="0">
                  <a:cs typeface="+mn-cs"/>
                </a:rPr>
                <a:t> (Normalized)</a:t>
              </a:r>
              <a:endParaRPr lang="he-IL" altLang="he-IL" sz="1200" b="1" dirty="0">
                <a:cs typeface="+mn-cs"/>
              </a:endParaRPr>
            </a:p>
          </p:txBody>
        </p:sp>
        <p:sp>
          <p:nvSpPr>
            <p:cNvPr id="88" name="Text Box 285"/>
            <p:cNvSpPr txBox="1">
              <a:spLocks noChangeArrowheads="1"/>
            </p:cNvSpPr>
            <p:nvPr/>
          </p:nvSpPr>
          <p:spPr bwMode="auto">
            <a:xfrm>
              <a:off x="2287166" y="1321753"/>
              <a:ext cx="5095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rtl="0" eaLnBrk="1" hangingPunct="1">
                <a:spcBef>
                  <a:spcPct val="50000"/>
                </a:spcBef>
                <a:buFontTx/>
                <a:buNone/>
              </a:pPr>
              <a:r>
                <a:rPr lang="en-US" altLang="he-IL" sz="1200" b="1" dirty="0" smtClean="0">
                  <a:latin typeface="Arial" pitchFamily="34" charset="0"/>
                </a:rPr>
                <a:t>A</a:t>
              </a:r>
              <a:endParaRPr lang="en-US" altLang="he-IL" sz="1200" b="1" dirty="0">
                <a:latin typeface="Arial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625014" y="4129723"/>
            <a:ext cx="3137570" cy="2187874"/>
            <a:chOff x="1625014" y="3821113"/>
            <a:chExt cx="3137570" cy="2187874"/>
          </a:xfrm>
        </p:grpSpPr>
        <p:cxnSp>
          <p:nvCxnSpPr>
            <p:cNvPr id="63" name="Straight Connector 62"/>
            <p:cNvCxnSpPr/>
            <p:nvPr/>
          </p:nvCxnSpPr>
          <p:spPr>
            <a:xfrm flipV="1">
              <a:off x="2284468" y="3962168"/>
              <a:ext cx="9144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2283041" y="4510223"/>
              <a:ext cx="9144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 flipV="1">
              <a:off x="1555716" y="4783062"/>
              <a:ext cx="1645469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2293704" y="5606134"/>
              <a:ext cx="2468880" cy="25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2290161" y="5060005"/>
              <a:ext cx="91440" cy="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1966948" y="5477153"/>
              <a:ext cx="415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2858558" y="5364627"/>
              <a:ext cx="430143" cy="246221"/>
              <a:chOff x="3815688" y="5364627"/>
              <a:chExt cx="430143" cy="246221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887803" y="5586229"/>
                <a:ext cx="274320" cy="9144"/>
              </a:xfrm>
              <a:prstGeom prst="rect">
                <a:avLst/>
              </a:prstGeom>
              <a:pattFill prst="lt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3815688" y="5364627"/>
                <a:ext cx="43014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n.d.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2733225" y="5608877"/>
              <a:ext cx="66657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source leaf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680382" y="5611724"/>
              <a:ext cx="6665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root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65522" y="4939987"/>
              <a:ext cx="415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964095" y="4391629"/>
              <a:ext cx="415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4.0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962668" y="3847544"/>
              <a:ext cx="415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6.0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3862162" y="4255577"/>
              <a:ext cx="274320" cy="1348260"/>
              <a:chOff x="4807900" y="4252731"/>
              <a:chExt cx="274320" cy="1348260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4807900" y="4613439"/>
                <a:ext cx="274320" cy="987552"/>
              </a:xfrm>
              <a:prstGeom prst="rect">
                <a:avLst/>
              </a:prstGeom>
              <a:pattFill prst="lt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4888750" y="4252731"/>
                <a:ext cx="109728" cy="727247"/>
                <a:chOff x="2224103" y="6688900"/>
                <a:chExt cx="73152" cy="351584"/>
              </a:xfrm>
            </p:grpSpPr>
            <p:cxnSp>
              <p:nvCxnSpPr>
                <p:cNvPr id="80" name="Straight Connector 79"/>
                <p:cNvCxnSpPr/>
                <p:nvPr/>
              </p:nvCxnSpPr>
              <p:spPr>
                <a:xfrm flipH="1">
                  <a:off x="2260363" y="6689929"/>
                  <a:ext cx="1" cy="350555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 rot="5400000" flipH="1">
                  <a:off x="2260678" y="7003829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 rot="5400000" flipH="1">
                  <a:off x="2260678" y="6652325"/>
                  <a:ext cx="1" cy="73152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5" name="TextBox 5"/>
            <p:cNvSpPr txBox="1">
              <a:spLocks noChangeArrowheads="1"/>
            </p:cNvSpPr>
            <p:nvPr/>
          </p:nvSpPr>
          <p:spPr bwMode="auto">
            <a:xfrm rot="16200000">
              <a:off x="1100197" y="4540735"/>
              <a:ext cx="15113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rtl="0"/>
              <a:r>
                <a:rPr lang="en-US" altLang="he-IL" sz="1200" b="1" i="1" dirty="0" err="1" smtClean="0">
                  <a:cs typeface="+mn-cs"/>
                </a:rPr>
                <a:t>Atckx</a:t>
              </a:r>
              <a:r>
                <a:rPr lang="en-US" altLang="he-IL" sz="1200" b="1" i="1" dirty="0" smtClean="0">
                  <a:cs typeface="+mn-cs"/>
                </a:rPr>
                <a:t>/Tubulin</a:t>
              </a:r>
              <a:r>
                <a:rPr lang="en-US" altLang="he-IL" sz="1200" b="1" dirty="0" smtClean="0">
                  <a:cs typeface="+mn-cs"/>
                </a:rPr>
                <a:t> (Normalized)</a:t>
              </a:r>
              <a:endParaRPr lang="he-IL" altLang="he-IL" sz="1200" b="1" dirty="0">
                <a:cs typeface="+mn-cs"/>
              </a:endParaRPr>
            </a:p>
          </p:txBody>
        </p:sp>
        <p:sp>
          <p:nvSpPr>
            <p:cNvPr id="89" name="Text Box 285"/>
            <p:cNvSpPr txBox="1">
              <a:spLocks noChangeArrowheads="1"/>
            </p:cNvSpPr>
            <p:nvPr/>
          </p:nvSpPr>
          <p:spPr bwMode="auto">
            <a:xfrm>
              <a:off x="2287166" y="3821113"/>
              <a:ext cx="5095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rtl="0" eaLnBrk="1" hangingPunct="1">
                <a:spcBef>
                  <a:spcPct val="50000"/>
                </a:spcBef>
                <a:buFontTx/>
                <a:buNone/>
              </a:pPr>
              <a:r>
                <a:rPr lang="en-US" altLang="he-IL" sz="1200" b="1" dirty="0" smtClean="0">
                  <a:latin typeface="Arial" pitchFamily="34" charset="0"/>
                </a:rPr>
                <a:t>B</a:t>
              </a:r>
              <a:endParaRPr lang="en-US" altLang="he-IL" sz="1200" b="1" dirty="0">
                <a:latin typeface="Arial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2692819" y="3854864"/>
              <a:ext cx="19573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MDK:CKX plants 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31942" y="946690"/>
            <a:ext cx="91320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S7</a:t>
            </a:r>
            <a:endParaRPr lang="he-I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14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57300" y="4365778"/>
            <a:ext cx="49090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S8.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Photosynthetic rate of tomato source leaves in homografted M82/M82 (circles) and heterografted MDK:IPT scions over M82 rootstocks (squares) plants grown in in a temperature-controlled greenhouse (25/18</a:t>
            </a:r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 day/night, respectively).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Student’s t-test was used to compare mean values of six plants. Data represent means (±SE) of five biological replicates.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Asterisk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indicate significant differences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&lt; 0.05 by Student’s t-test.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649894" y="1654438"/>
            <a:ext cx="3608025" cy="2665203"/>
            <a:chOff x="1649894" y="1848748"/>
            <a:chExt cx="3608025" cy="2665203"/>
          </a:xfrm>
        </p:grpSpPr>
        <p:grpSp>
          <p:nvGrpSpPr>
            <p:cNvPr id="7" name="Group 6"/>
            <p:cNvGrpSpPr/>
            <p:nvPr/>
          </p:nvGrpSpPr>
          <p:grpSpPr>
            <a:xfrm>
              <a:off x="1649894" y="1848748"/>
              <a:ext cx="3608025" cy="2665203"/>
              <a:chOff x="1624987" y="3620398"/>
              <a:chExt cx="3608025" cy="2665203"/>
            </a:xfrm>
          </p:grpSpPr>
          <p:graphicFrame>
            <p:nvGraphicFramePr>
              <p:cNvPr id="5" name="Chart 4"/>
              <p:cNvGraphicFramePr>
                <a:graphicFrameLocks/>
              </p:cNvGraphicFramePr>
              <p:nvPr>
                <p:extLst/>
              </p:nvPr>
            </p:nvGraphicFramePr>
            <p:xfrm>
              <a:off x="1624987" y="3620398"/>
              <a:ext cx="3608025" cy="266520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6" name="TextBox 5"/>
              <p:cNvSpPr txBox="1"/>
              <p:nvPr/>
            </p:nvSpPr>
            <p:spPr>
              <a:xfrm>
                <a:off x="2722545" y="5711680"/>
                <a:ext cx="1997392" cy="253916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/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Leaf age (days)</a:t>
                </a:r>
                <a:endParaRPr lang="he-IL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4725158" y="2750692"/>
              <a:ext cx="2210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31942" y="946690"/>
            <a:ext cx="91320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S8</a:t>
            </a:r>
            <a:endParaRPr lang="he-I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47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18345</TotalTime>
  <Words>1106</Words>
  <Application>Microsoft Office PowerPoint</Application>
  <PresentationFormat>A4 Paper (210x297 mm)</PresentationFormat>
  <Paragraphs>319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291</cp:revision>
  <dcterms:created xsi:type="dcterms:W3CDTF">2020-08-04T09:57:15Z</dcterms:created>
  <dcterms:modified xsi:type="dcterms:W3CDTF">2022-05-15T09:55:09Z</dcterms:modified>
</cp:coreProperties>
</file>