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9" r:id="rId2"/>
    <p:sldId id="260" r:id="rId3"/>
    <p:sldId id="258" r:id="rId4"/>
    <p:sldId id="261" r:id="rId5"/>
    <p:sldId id="262" r:id="rId6"/>
    <p:sldId id="257"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12" autoAdjust="0"/>
    <p:restoredTop sz="88045" autoAdjust="0"/>
  </p:normalViewPr>
  <p:slideViewPr>
    <p:cSldViewPr snapToGrid="0">
      <p:cViewPr varScale="1">
        <p:scale>
          <a:sx n="76" d="100"/>
          <a:sy n="76" d="100"/>
        </p:scale>
        <p:origin x="1973"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19A259-A55F-4346-B315-CDBC1E8F4099}" type="datetimeFigureOut">
              <a:rPr lang="en-US" smtClean="0"/>
              <a:t>6/13/2022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5078BB-0A95-49C6-BCD7-88967E7E602E}" type="slidenum">
              <a:rPr lang="en-US" smtClean="0"/>
              <a:t>‹#›</a:t>
            </a:fld>
            <a:endParaRPr lang="en-US"/>
          </a:p>
        </p:txBody>
      </p:sp>
    </p:spTree>
    <p:extLst>
      <p:ext uri="{BB962C8B-B14F-4D97-AF65-F5344CB8AC3E}">
        <p14:creationId xmlns:p14="http://schemas.microsoft.com/office/powerpoint/2010/main" val="2804540753"/>
      </p:ext>
    </p:extLst>
  </p:cSld>
  <p:clrMap bg1="lt1" tx1="dk1" bg2="lt2" tx2="dk2" accent1="accent1" accent2="accent2" accent3="accent3" accent4="accent4" accent5="accent5" accent6="accent6" hlink="hlink" folHlink="folHlink"/>
  <p:notesStyle>
    <a:lvl1pPr marL="0" algn="l" defTabSz="913929" rtl="0" eaLnBrk="1" latinLnBrk="0" hangingPunct="1">
      <a:defRPr sz="1199" kern="1200">
        <a:solidFill>
          <a:schemeClr val="tx1"/>
        </a:solidFill>
        <a:latin typeface="+mn-lt"/>
        <a:ea typeface="+mn-ea"/>
        <a:cs typeface="+mn-cs"/>
      </a:defRPr>
    </a:lvl1pPr>
    <a:lvl2pPr marL="456964" algn="l" defTabSz="913929" rtl="0" eaLnBrk="1" latinLnBrk="0" hangingPunct="1">
      <a:defRPr sz="1199" kern="1200">
        <a:solidFill>
          <a:schemeClr val="tx1"/>
        </a:solidFill>
        <a:latin typeface="+mn-lt"/>
        <a:ea typeface="+mn-ea"/>
        <a:cs typeface="+mn-cs"/>
      </a:defRPr>
    </a:lvl2pPr>
    <a:lvl3pPr marL="913929" algn="l" defTabSz="913929" rtl="0" eaLnBrk="1" latinLnBrk="0" hangingPunct="1">
      <a:defRPr sz="1199" kern="1200">
        <a:solidFill>
          <a:schemeClr val="tx1"/>
        </a:solidFill>
        <a:latin typeface="+mn-lt"/>
        <a:ea typeface="+mn-ea"/>
        <a:cs typeface="+mn-cs"/>
      </a:defRPr>
    </a:lvl3pPr>
    <a:lvl4pPr marL="1370889" algn="l" defTabSz="913929" rtl="0" eaLnBrk="1" latinLnBrk="0" hangingPunct="1">
      <a:defRPr sz="1199" kern="1200">
        <a:solidFill>
          <a:schemeClr val="tx1"/>
        </a:solidFill>
        <a:latin typeface="+mn-lt"/>
        <a:ea typeface="+mn-ea"/>
        <a:cs typeface="+mn-cs"/>
      </a:defRPr>
    </a:lvl4pPr>
    <a:lvl5pPr marL="1827849" algn="l" defTabSz="913929" rtl="0" eaLnBrk="1" latinLnBrk="0" hangingPunct="1">
      <a:defRPr sz="1199" kern="1200">
        <a:solidFill>
          <a:schemeClr val="tx1"/>
        </a:solidFill>
        <a:latin typeface="+mn-lt"/>
        <a:ea typeface="+mn-ea"/>
        <a:cs typeface="+mn-cs"/>
      </a:defRPr>
    </a:lvl5pPr>
    <a:lvl6pPr marL="2284818" algn="l" defTabSz="913929" rtl="0" eaLnBrk="1" latinLnBrk="0" hangingPunct="1">
      <a:defRPr sz="1199" kern="1200">
        <a:solidFill>
          <a:schemeClr val="tx1"/>
        </a:solidFill>
        <a:latin typeface="+mn-lt"/>
        <a:ea typeface="+mn-ea"/>
        <a:cs typeface="+mn-cs"/>
      </a:defRPr>
    </a:lvl6pPr>
    <a:lvl7pPr marL="2741778" algn="l" defTabSz="913929" rtl="0" eaLnBrk="1" latinLnBrk="0" hangingPunct="1">
      <a:defRPr sz="1199" kern="1200">
        <a:solidFill>
          <a:schemeClr val="tx1"/>
        </a:solidFill>
        <a:latin typeface="+mn-lt"/>
        <a:ea typeface="+mn-ea"/>
        <a:cs typeface="+mn-cs"/>
      </a:defRPr>
    </a:lvl7pPr>
    <a:lvl8pPr marL="3198742" algn="l" defTabSz="913929" rtl="0" eaLnBrk="1" latinLnBrk="0" hangingPunct="1">
      <a:defRPr sz="1199" kern="1200">
        <a:solidFill>
          <a:schemeClr val="tx1"/>
        </a:solidFill>
        <a:latin typeface="+mn-lt"/>
        <a:ea typeface="+mn-ea"/>
        <a:cs typeface="+mn-cs"/>
      </a:defRPr>
    </a:lvl8pPr>
    <a:lvl9pPr marL="3655702" algn="l" defTabSz="913929" rtl="0" eaLnBrk="1" latinLnBrk="0" hangingPunct="1">
      <a:defRPr sz="11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5078BB-0A95-49C6-BCD7-88967E7E602E}" type="slidenum">
              <a:rPr lang="en-US" smtClean="0"/>
              <a:t>1</a:t>
            </a:fld>
            <a:endParaRPr lang="en-US"/>
          </a:p>
        </p:txBody>
      </p:sp>
    </p:spTree>
    <p:extLst>
      <p:ext uri="{BB962C8B-B14F-4D97-AF65-F5344CB8AC3E}">
        <p14:creationId xmlns:p14="http://schemas.microsoft.com/office/powerpoint/2010/main" val="462648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5078BB-0A95-49C6-BCD7-88967E7E602E}" type="slidenum">
              <a:rPr lang="en-US" smtClean="0"/>
              <a:t>2</a:t>
            </a:fld>
            <a:endParaRPr lang="en-US"/>
          </a:p>
        </p:txBody>
      </p:sp>
    </p:spTree>
    <p:extLst>
      <p:ext uri="{BB962C8B-B14F-4D97-AF65-F5344CB8AC3E}">
        <p14:creationId xmlns:p14="http://schemas.microsoft.com/office/powerpoint/2010/main" val="2445474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5078BB-0A95-49C6-BCD7-88967E7E602E}" type="slidenum">
              <a:rPr lang="en-US" smtClean="0"/>
              <a:t>3</a:t>
            </a:fld>
            <a:endParaRPr lang="en-US"/>
          </a:p>
        </p:txBody>
      </p:sp>
    </p:spTree>
    <p:extLst>
      <p:ext uri="{BB962C8B-B14F-4D97-AF65-F5344CB8AC3E}">
        <p14:creationId xmlns:p14="http://schemas.microsoft.com/office/powerpoint/2010/main" val="2258257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55078BB-0A95-49C6-BCD7-88967E7E602E}" type="slidenum">
              <a:rPr lang="en-US" smtClean="0"/>
              <a:t>4</a:t>
            </a:fld>
            <a:endParaRPr lang="en-US"/>
          </a:p>
        </p:txBody>
      </p:sp>
    </p:spTree>
    <p:extLst>
      <p:ext uri="{BB962C8B-B14F-4D97-AF65-F5344CB8AC3E}">
        <p14:creationId xmlns:p14="http://schemas.microsoft.com/office/powerpoint/2010/main" val="1911367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55078BB-0A95-49C6-BCD7-88967E7E602E}" type="slidenum">
              <a:rPr lang="en-US" smtClean="0"/>
              <a:t>5</a:t>
            </a:fld>
            <a:endParaRPr lang="en-US"/>
          </a:p>
        </p:txBody>
      </p:sp>
    </p:spTree>
    <p:extLst>
      <p:ext uri="{BB962C8B-B14F-4D97-AF65-F5344CB8AC3E}">
        <p14:creationId xmlns:p14="http://schemas.microsoft.com/office/powerpoint/2010/main" val="1939510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55078BB-0A95-49C6-BCD7-88967E7E602E}" type="slidenum">
              <a:rPr lang="en-US" smtClean="0"/>
              <a:t>6</a:t>
            </a:fld>
            <a:endParaRPr lang="en-US"/>
          </a:p>
        </p:txBody>
      </p:sp>
    </p:spTree>
    <p:extLst>
      <p:ext uri="{BB962C8B-B14F-4D97-AF65-F5344CB8AC3E}">
        <p14:creationId xmlns:p14="http://schemas.microsoft.com/office/powerpoint/2010/main" val="1255645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FAF5102-27B6-49BF-A9A4-3ABCD4D7A776}" type="datetimeFigureOut">
              <a:rPr lang="en-US" smtClean="0"/>
              <a:t>6/13/2022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237163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AF5102-27B6-49BF-A9A4-3ABCD4D7A776}" type="datetimeFigureOut">
              <a:rPr lang="en-US" smtClean="0"/>
              <a:t>6/13/2022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1250487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AF5102-27B6-49BF-A9A4-3ABCD4D7A776}" type="datetimeFigureOut">
              <a:rPr lang="en-US" smtClean="0"/>
              <a:t>6/13/2022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1571436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AF5102-27B6-49BF-A9A4-3ABCD4D7A776}" type="datetimeFigureOut">
              <a:rPr lang="en-US" smtClean="0"/>
              <a:t>6/13/2022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4281701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5"/>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70"/>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FAF5102-27B6-49BF-A9A4-3ABCD4D7A776}" type="datetimeFigureOut">
              <a:rPr lang="en-US" smtClean="0"/>
              <a:t>6/13/2022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3101792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FAF5102-27B6-49BF-A9A4-3ABCD4D7A776}" type="datetimeFigureOut">
              <a:rPr lang="en-US" smtClean="0"/>
              <a:t>6/13/2022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1347725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FAF5102-27B6-49BF-A9A4-3ABCD4D7A776}" type="datetimeFigureOut">
              <a:rPr lang="en-US" smtClean="0"/>
              <a:t>6/13/2022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1298668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FAF5102-27B6-49BF-A9A4-3ABCD4D7A776}" type="datetimeFigureOut">
              <a:rPr lang="en-US" smtClean="0"/>
              <a:t>6/13/2022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336856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AF5102-27B6-49BF-A9A4-3ABCD4D7A776}" type="datetimeFigureOut">
              <a:rPr lang="en-US" smtClean="0"/>
              <a:t>6/13/2022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1726216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32"/>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FAF5102-27B6-49BF-A9A4-3ABCD4D7A776}" type="datetimeFigureOut">
              <a:rPr lang="en-US" smtClean="0"/>
              <a:t>6/13/2022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2930573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32"/>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FAF5102-27B6-49BF-A9A4-3ABCD4D7A776}" type="datetimeFigureOut">
              <a:rPr lang="en-US" smtClean="0"/>
              <a:t>6/13/2022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E11EF2-E539-4AD7-95C8-E543446EDCA0}" type="slidenum">
              <a:rPr lang="en-US" smtClean="0"/>
              <a:t>‹#›</a:t>
            </a:fld>
            <a:endParaRPr lang="en-US"/>
          </a:p>
        </p:txBody>
      </p:sp>
    </p:spTree>
    <p:extLst>
      <p:ext uri="{BB962C8B-B14F-4D97-AF65-F5344CB8AC3E}">
        <p14:creationId xmlns:p14="http://schemas.microsoft.com/office/powerpoint/2010/main" val="176907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7"/>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AF5102-27B6-49BF-A9A4-3ABCD4D7A776}" type="datetimeFigureOut">
              <a:rPr lang="en-US" smtClean="0"/>
              <a:t>6/13/2022</a:t>
            </a:fld>
            <a:endParaRPr lang="en-US"/>
          </a:p>
        </p:txBody>
      </p:sp>
      <p:sp>
        <p:nvSpPr>
          <p:cNvPr id="5" name="Footer Placeholder 4"/>
          <p:cNvSpPr>
            <a:spLocks noGrp="1"/>
          </p:cNvSpPr>
          <p:nvPr>
            <p:ph type="ftr" sz="quarter" idx="3"/>
          </p:nvPr>
        </p:nvSpPr>
        <p:spPr>
          <a:xfrm>
            <a:off x="3028950" y="6356357"/>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E11EF2-E539-4AD7-95C8-E543446EDCA0}" type="slidenum">
              <a:rPr lang="en-US" smtClean="0"/>
              <a:t>‹#›</a:t>
            </a:fld>
            <a:endParaRPr lang="en-US"/>
          </a:p>
        </p:txBody>
      </p:sp>
    </p:spTree>
    <p:extLst>
      <p:ext uri="{BB962C8B-B14F-4D97-AF65-F5344CB8AC3E}">
        <p14:creationId xmlns:p14="http://schemas.microsoft.com/office/powerpoint/2010/main" val="20828931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134C75-CDA4-4DFE-87BB-238D20D976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2279" y="2163970"/>
            <a:ext cx="4548010" cy="2530059"/>
          </a:xfrm>
          <a:prstGeom prst="rect">
            <a:avLst/>
          </a:prstGeom>
        </p:spPr>
      </p:pic>
      <p:sp>
        <p:nvSpPr>
          <p:cNvPr id="8" name="Rectangle 7">
            <a:extLst>
              <a:ext uri="{FF2B5EF4-FFF2-40B4-BE49-F238E27FC236}">
                <a16:creationId xmlns:a16="http://schemas.microsoft.com/office/drawing/2014/main" id="{A647D7C3-7404-4A9A-83A4-B95C409895B7}"/>
              </a:ext>
            </a:extLst>
          </p:cNvPr>
          <p:cNvSpPr/>
          <p:nvPr/>
        </p:nvSpPr>
        <p:spPr>
          <a:xfrm>
            <a:off x="1524000" y="123986"/>
            <a:ext cx="6096000" cy="954107"/>
          </a:xfrm>
          <a:prstGeom prst="rect">
            <a:avLst/>
          </a:prstGeom>
        </p:spPr>
        <p:txBody>
          <a:bodyPr>
            <a:spAutoFit/>
          </a:bodyPr>
          <a:lstStyle/>
          <a:p>
            <a:pPr lvl="0">
              <a:defRPr/>
            </a:pPr>
            <a:r>
              <a:rPr lang="en-US" sz="1400" dirty="0"/>
              <a:t>Figure S1. Examples of phonological, semantic, and unrelated task versions at each sequence length. Top left example screen is sequence length 1, bottom left example screen is sequence length 2, bottom right example screen is sequence length 3.</a:t>
            </a:r>
          </a:p>
        </p:txBody>
      </p:sp>
      <p:sp>
        <p:nvSpPr>
          <p:cNvPr id="13" name="Rectangle 12">
            <a:extLst>
              <a:ext uri="{FF2B5EF4-FFF2-40B4-BE49-F238E27FC236}">
                <a16:creationId xmlns:a16="http://schemas.microsoft.com/office/drawing/2014/main" id="{41B01EF3-9E38-4D8C-A1BC-FDD99B4DEAF1}"/>
              </a:ext>
            </a:extLst>
          </p:cNvPr>
          <p:cNvSpPr/>
          <p:nvPr/>
        </p:nvSpPr>
        <p:spPr>
          <a:xfrm>
            <a:off x="0" y="1637882"/>
            <a:ext cx="9144000" cy="307777"/>
          </a:xfrm>
          <a:prstGeom prst="rect">
            <a:avLst/>
          </a:prstGeom>
        </p:spPr>
        <p:txBody>
          <a:bodyPr wrap="square">
            <a:spAutoFit/>
          </a:bodyPr>
          <a:lstStyle/>
          <a:p>
            <a:pPr algn="ctr"/>
            <a:r>
              <a:rPr lang="en-US" sz="1400" dirty="0"/>
              <a:t>Figure S1a. Phonological version</a:t>
            </a:r>
          </a:p>
        </p:txBody>
      </p:sp>
    </p:spTree>
    <p:extLst>
      <p:ext uri="{BB962C8B-B14F-4D97-AF65-F5344CB8AC3E}">
        <p14:creationId xmlns:p14="http://schemas.microsoft.com/office/powerpoint/2010/main" val="1077972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C76C84A-9ADF-4FF1-9289-D4E628FDD067}"/>
              </a:ext>
            </a:extLst>
          </p:cNvPr>
          <p:cNvPicPr/>
          <p:nvPr/>
        </p:nvPicPr>
        <p:blipFill>
          <a:blip r:embed="rId3"/>
          <a:stretch>
            <a:fillRect/>
          </a:stretch>
        </p:blipFill>
        <p:spPr>
          <a:xfrm>
            <a:off x="2068295" y="2137753"/>
            <a:ext cx="4624708" cy="2598423"/>
          </a:xfrm>
          <a:prstGeom prst="rect">
            <a:avLst/>
          </a:prstGeom>
        </p:spPr>
      </p:pic>
      <p:sp>
        <p:nvSpPr>
          <p:cNvPr id="8" name="Rectangle 7">
            <a:extLst>
              <a:ext uri="{FF2B5EF4-FFF2-40B4-BE49-F238E27FC236}">
                <a16:creationId xmlns:a16="http://schemas.microsoft.com/office/drawing/2014/main" id="{A647D7C3-7404-4A9A-83A4-B95C409895B7}"/>
              </a:ext>
            </a:extLst>
          </p:cNvPr>
          <p:cNvSpPr/>
          <p:nvPr/>
        </p:nvSpPr>
        <p:spPr>
          <a:xfrm>
            <a:off x="1524000" y="123986"/>
            <a:ext cx="6096000" cy="954107"/>
          </a:xfrm>
          <a:prstGeom prst="rect">
            <a:avLst/>
          </a:prstGeom>
        </p:spPr>
        <p:txBody>
          <a:bodyPr>
            <a:spAutoFit/>
          </a:bodyPr>
          <a:lstStyle/>
          <a:p>
            <a:pPr lvl="0">
              <a:defRPr/>
            </a:pPr>
            <a:r>
              <a:rPr lang="en-US" sz="1400" dirty="0"/>
              <a:t>Figure S1. Examples of phonological, semantic, and unrelated task versions at each sequence length. Top left example screen is sequence length 1, bottom left example screen is sequence length 2, bottom right example screen is sequence length 3.</a:t>
            </a:r>
          </a:p>
        </p:txBody>
      </p:sp>
      <p:sp>
        <p:nvSpPr>
          <p:cNvPr id="5" name="Rectangle 4">
            <a:extLst>
              <a:ext uri="{FF2B5EF4-FFF2-40B4-BE49-F238E27FC236}">
                <a16:creationId xmlns:a16="http://schemas.microsoft.com/office/drawing/2014/main" id="{D90AAEBF-18C3-4389-A6D8-1EEF318EBBEF}"/>
              </a:ext>
            </a:extLst>
          </p:cNvPr>
          <p:cNvSpPr/>
          <p:nvPr/>
        </p:nvSpPr>
        <p:spPr>
          <a:xfrm>
            <a:off x="0" y="1637882"/>
            <a:ext cx="9144000" cy="307777"/>
          </a:xfrm>
          <a:prstGeom prst="rect">
            <a:avLst/>
          </a:prstGeom>
        </p:spPr>
        <p:txBody>
          <a:bodyPr wrap="square">
            <a:spAutoFit/>
          </a:bodyPr>
          <a:lstStyle/>
          <a:p>
            <a:pPr algn="ctr"/>
            <a:r>
              <a:rPr lang="en-US" sz="1400" dirty="0"/>
              <a:t>Figure S1b. Semantic version</a:t>
            </a:r>
          </a:p>
        </p:txBody>
      </p:sp>
    </p:spTree>
    <p:extLst>
      <p:ext uri="{BB962C8B-B14F-4D97-AF65-F5344CB8AC3E}">
        <p14:creationId xmlns:p14="http://schemas.microsoft.com/office/powerpoint/2010/main" val="2301957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BBE097E-2314-4757-AE95-4374CC834F23}"/>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068312" y="2135613"/>
            <a:ext cx="4686303" cy="2842895"/>
          </a:xfrm>
          <a:prstGeom prst="rect">
            <a:avLst/>
          </a:prstGeom>
        </p:spPr>
      </p:pic>
      <p:sp>
        <p:nvSpPr>
          <p:cNvPr id="8" name="Rectangle 7">
            <a:extLst>
              <a:ext uri="{FF2B5EF4-FFF2-40B4-BE49-F238E27FC236}">
                <a16:creationId xmlns:a16="http://schemas.microsoft.com/office/drawing/2014/main" id="{A647D7C3-7404-4A9A-83A4-B95C409895B7}"/>
              </a:ext>
            </a:extLst>
          </p:cNvPr>
          <p:cNvSpPr/>
          <p:nvPr/>
        </p:nvSpPr>
        <p:spPr>
          <a:xfrm>
            <a:off x="1524000" y="123986"/>
            <a:ext cx="6096000" cy="954107"/>
          </a:xfrm>
          <a:prstGeom prst="rect">
            <a:avLst/>
          </a:prstGeom>
        </p:spPr>
        <p:txBody>
          <a:bodyPr>
            <a:spAutoFit/>
          </a:bodyPr>
          <a:lstStyle/>
          <a:p>
            <a:pPr lvl="0">
              <a:defRPr/>
            </a:pPr>
            <a:r>
              <a:rPr lang="en-US" sz="1400" dirty="0"/>
              <a:t>Figure S1. Examples of phonological, semantic, and unrelated task versions at each sequence length. Top left example screen is sequence length 1, bottom left example screen is sequence length 2, bottom right example screen is sequence length 3.</a:t>
            </a:r>
          </a:p>
        </p:txBody>
      </p:sp>
      <p:sp>
        <p:nvSpPr>
          <p:cNvPr id="5" name="Rectangle 4">
            <a:extLst>
              <a:ext uri="{FF2B5EF4-FFF2-40B4-BE49-F238E27FC236}">
                <a16:creationId xmlns:a16="http://schemas.microsoft.com/office/drawing/2014/main" id="{01AAB677-82C9-460B-9BCF-2D0FF43225F3}"/>
              </a:ext>
            </a:extLst>
          </p:cNvPr>
          <p:cNvSpPr/>
          <p:nvPr/>
        </p:nvSpPr>
        <p:spPr>
          <a:xfrm>
            <a:off x="0" y="1637882"/>
            <a:ext cx="9144000" cy="307777"/>
          </a:xfrm>
          <a:prstGeom prst="rect">
            <a:avLst/>
          </a:prstGeom>
        </p:spPr>
        <p:txBody>
          <a:bodyPr wrap="square">
            <a:spAutoFit/>
          </a:bodyPr>
          <a:lstStyle/>
          <a:p>
            <a:pPr algn="ctr"/>
            <a:r>
              <a:rPr lang="en-US" sz="1400" dirty="0"/>
              <a:t>Figure S1c. Unrelated version</a:t>
            </a:r>
          </a:p>
        </p:txBody>
      </p:sp>
    </p:spTree>
    <p:extLst>
      <p:ext uri="{BB962C8B-B14F-4D97-AF65-F5344CB8AC3E}">
        <p14:creationId xmlns:p14="http://schemas.microsoft.com/office/powerpoint/2010/main" val="1263198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813E401-0D62-485F-9D88-5B8E353198E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622154"/>
            <a:ext cx="6858000" cy="3810000"/>
          </a:xfrm>
          <a:prstGeom prst="rect">
            <a:avLst/>
          </a:prstGeom>
          <a:noFill/>
          <a:ln>
            <a:noFill/>
          </a:ln>
        </p:spPr>
      </p:pic>
      <p:sp>
        <p:nvSpPr>
          <p:cNvPr id="5" name="Rectangle 4">
            <a:extLst>
              <a:ext uri="{FF2B5EF4-FFF2-40B4-BE49-F238E27FC236}">
                <a16:creationId xmlns:a16="http://schemas.microsoft.com/office/drawing/2014/main" id="{2F014C79-F218-4445-B97F-8799093CBC90}"/>
              </a:ext>
            </a:extLst>
          </p:cNvPr>
          <p:cNvSpPr/>
          <p:nvPr/>
        </p:nvSpPr>
        <p:spPr>
          <a:xfrm>
            <a:off x="1524000" y="123986"/>
            <a:ext cx="6096000" cy="523220"/>
          </a:xfrm>
          <a:prstGeom prst="rect">
            <a:avLst/>
          </a:prstGeom>
        </p:spPr>
        <p:txBody>
          <a:bodyPr>
            <a:spAutoFit/>
          </a:bodyPr>
          <a:lstStyle/>
          <a:p>
            <a:pPr lvl="0" defTabSz="914400">
              <a:defRPr/>
            </a:pPr>
            <a:r>
              <a:rPr lang="en-US" sz="1400" dirty="0"/>
              <a:t>Figure S2. Exemplar pictures of each object for semantic, unrelated, and phonological task versions. </a:t>
            </a:r>
          </a:p>
        </p:txBody>
      </p:sp>
      <p:sp>
        <p:nvSpPr>
          <p:cNvPr id="6" name="Rectangle 5">
            <a:extLst>
              <a:ext uri="{FF2B5EF4-FFF2-40B4-BE49-F238E27FC236}">
                <a16:creationId xmlns:a16="http://schemas.microsoft.com/office/drawing/2014/main" id="{2BDA65AC-10BF-458C-9FF8-54D3EDEC25EC}"/>
              </a:ext>
            </a:extLst>
          </p:cNvPr>
          <p:cNvSpPr/>
          <p:nvPr/>
        </p:nvSpPr>
        <p:spPr>
          <a:xfrm>
            <a:off x="0" y="1105319"/>
            <a:ext cx="9143999" cy="307777"/>
          </a:xfrm>
          <a:prstGeom prst="rect">
            <a:avLst/>
          </a:prstGeom>
        </p:spPr>
        <p:txBody>
          <a:bodyPr wrap="square">
            <a:spAutoFit/>
          </a:bodyPr>
          <a:lstStyle/>
          <a:p>
            <a:pPr lvl="0" algn="ctr" defTabSz="914400">
              <a:defRPr/>
            </a:pPr>
            <a:r>
              <a:rPr lang="en-US" sz="1400" dirty="0"/>
              <a:t>Semantic version</a:t>
            </a:r>
          </a:p>
        </p:txBody>
      </p:sp>
    </p:spTree>
    <p:extLst>
      <p:ext uri="{BB962C8B-B14F-4D97-AF65-F5344CB8AC3E}">
        <p14:creationId xmlns:p14="http://schemas.microsoft.com/office/powerpoint/2010/main" val="5336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A48458B-E1BC-4489-88DD-4783DBDD2F3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46808" y="1577339"/>
            <a:ext cx="6850383" cy="3703321"/>
          </a:xfrm>
          <a:prstGeom prst="rect">
            <a:avLst/>
          </a:prstGeom>
          <a:noFill/>
          <a:ln>
            <a:noFill/>
          </a:ln>
        </p:spPr>
      </p:pic>
      <p:sp>
        <p:nvSpPr>
          <p:cNvPr id="5" name="Rectangle 4">
            <a:extLst>
              <a:ext uri="{FF2B5EF4-FFF2-40B4-BE49-F238E27FC236}">
                <a16:creationId xmlns:a16="http://schemas.microsoft.com/office/drawing/2014/main" id="{2F014C79-F218-4445-B97F-8799093CBC90}"/>
              </a:ext>
            </a:extLst>
          </p:cNvPr>
          <p:cNvSpPr/>
          <p:nvPr/>
        </p:nvSpPr>
        <p:spPr>
          <a:xfrm>
            <a:off x="1524000" y="123986"/>
            <a:ext cx="6096000" cy="523220"/>
          </a:xfrm>
          <a:prstGeom prst="rect">
            <a:avLst/>
          </a:prstGeom>
        </p:spPr>
        <p:txBody>
          <a:bodyPr>
            <a:spAutoFit/>
          </a:bodyPr>
          <a:lstStyle/>
          <a:p>
            <a:pPr lvl="0" defTabSz="914400">
              <a:defRPr/>
            </a:pPr>
            <a:r>
              <a:rPr lang="en-US" sz="1400" dirty="0"/>
              <a:t>Figure S2. Exemplar pictures of each object for semantic, unrelated, and phonological task versions. </a:t>
            </a:r>
          </a:p>
        </p:txBody>
      </p:sp>
      <p:sp>
        <p:nvSpPr>
          <p:cNvPr id="7" name="Rectangle 6">
            <a:extLst>
              <a:ext uri="{FF2B5EF4-FFF2-40B4-BE49-F238E27FC236}">
                <a16:creationId xmlns:a16="http://schemas.microsoft.com/office/drawing/2014/main" id="{5504DB0E-436C-43CF-AB47-26E0A1ED4369}"/>
              </a:ext>
            </a:extLst>
          </p:cNvPr>
          <p:cNvSpPr/>
          <p:nvPr/>
        </p:nvSpPr>
        <p:spPr>
          <a:xfrm>
            <a:off x="0" y="1105319"/>
            <a:ext cx="9143999" cy="307777"/>
          </a:xfrm>
          <a:prstGeom prst="rect">
            <a:avLst/>
          </a:prstGeom>
        </p:spPr>
        <p:txBody>
          <a:bodyPr wrap="square">
            <a:spAutoFit/>
          </a:bodyPr>
          <a:lstStyle/>
          <a:p>
            <a:pPr lvl="0" algn="ctr" defTabSz="914400">
              <a:defRPr/>
            </a:pPr>
            <a:r>
              <a:rPr lang="en-US" sz="1400" dirty="0"/>
              <a:t>Unrelated version</a:t>
            </a:r>
          </a:p>
        </p:txBody>
      </p:sp>
    </p:spTree>
    <p:extLst>
      <p:ext uri="{BB962C8B-B14F-4D97-AF65-F5344CB8AC3E}">
        <p14:creationId xmlns:p14="http://schemas.microsoft.com/office/powerpoint/2010/main" val="1270211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D88A8E0-2673-4C85-A956-A0E9915E0FF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614531"/>
            <a:ext cx="6858000" cy="3817623"/>
          </a:xfrm>
          <a:prstGeom prst="rect">
            <a:avLst/>
          </a:prstGeom>
          <a:noFill/>
          <a:ln>
            <a:noFill/>
          </a:ln>
        </p:spPr>
      </p:pic>
      <p:sp>
        <p:nvSpPr>
          <p:cNvPr id="5" name="Rectangle 4">
            <a:extLst>
              <a:ext uri="{FF2B5EF4-FFF2-40B4-BE49-F238E27FC236}">
                <a16:creationId xmlns:a16="http://schemas.microsoft.com/office/drawing/2014/main" id="{2F014C79-F218-4445-B97F-8799093CBC90}"/>
              </a:ext>
            </a:extLst>
          </p:cNvPr>
          <p:cNvSpPr/>
          <p:nvPr/>
        </p:nvSpPr>
        <p:spPr>
          <a:xfrm>
            <a:off x="1524000" y="123986"/>
            <a:ext cx="6096000" cy="523220"/>
          </a:xfrm>
          <a:prstGeom prst="rect">
            <a:avLst/>
          </a:prstGeom>
        </p:spPr>
        <p:txBody>
          <a:bodyPr>
            <a:spAutoFit/>
          </a:bodyPr>
          <a:lstStyle/>
          <a:p>
            <a:pPr lvl="0" defTabSz="914400">
              <a:defRPr/>
            </a:pPr>
            <a:r>
              <a:rPr lang="en-US" sz="1400" dirty="0"/>
              <a:t>Figure S2. Exemplar pictures of each object for semantic, unrelated, and phonological task versions. </a:t>
            </a:r>
          </a:p>
        </p:txBody>
      </p:sp>
      <p:sp>
        <p:nvSpPr>
          <p:cNvPr id="7" name="Rectangle 6">
            <a:extLst>
              <a:ext uri="{FF2B5EF4-FFF2-40B4-BE49-F238E27FC236}">
                <a16:creationId xmlns:a16="http://schemas.microsoft.com/office/drawing/2014/main" id="{B33A9D65-2417-45C1-8C22-1D6212B4FD12}"/>
              </a:ext>
            </a:extLst>
          </p:cNvPr>
          <p:cNvSpPr/>
          <p:nvPr/>
        </p:nvSpPr>
        <p:spPr>
          <a:xfrm>
            <a:off x="0" y="1105319"/>
            <a:ext cx="9143999" cy="307777"/>
          </a:xfrm>
          <a:prstGeom prst="rect">
            <a:avLst/>
          </a:prstGeom>
        </p:spPr>
        <p:txBody>
          <a:bodyPr wrap="square">
            <a:spAutoFit/>
          </a:bodyPr>
          <a:lstStyle/>
          <a:p>
            <a:pPr lvl="0" algn="ctr" defTabSz="914400">
              <a:defRPr/>
            </a:pPr>
            <a:r>
              <a:rPr lang="en-US" sz="1400" dirty="0"/>
              <a:t>Phonological version</a:t>
            </a:r>
          </a:p>
        </p:txBody>
      </p:sp>
    </p:spTree>
    <p:extLst>
      <p:ext uri="{BB962C8B-B14F-4D97-AF65-F5344CB8AC3E}">
        <p14:creationId xmlns:p14="http://schemas.microsoft.com/office/powerpoint/2010/main" val="36141580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TotalTime>
  <Words>216</Words>
  <Application>Microsoft Office PowerPoint</Application>
  <PresentationFormat>On-screen Show (4:3)</PresentationFormat>
  <Paragraphs>18</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McCall</dc:creator>
  <cp:lastModifiedBy>Joshua McCall</cp:lastModifiedBy>
  <cp:revision>12</cp:revision>
  <dcterms:created xsi:type="dcterms:W3CDTF">2022-06-13T14:15:35Z</dcterms:created>
  <dcterms:modified xsi:type="dcterms:W3CDTF">2022-06-13T15:02:03Z</dcterms:modified>
</cp:coreProperties>
</file>