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0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FAED73-4922-4990-AB78-1C970FF5C479}">
          <p14:sldIdLst>
            <p14:sldId id="261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756" userDrawn="1">
          <p15:clr>
            <a:srgbClr val="A4A3A4"/>
          </p15:clr>
        </p15:guide>
        <p15:guide id="3" pos="33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erson, Mark" initials="AM" lastIdx="1" clrIdx="0">
    <p:extLst>
      <p:ext uri="{19B8F6BF-5375-455C-9EA6-DF929625EA0E}">
        <p15:presenceInfo xmlns:p15="http://schemas.microsoft.com/office/powerpoint/2012/main" userId="S::mark.anderson6@abbott.com::8836506e-270e-42d6-aac1-8ff0178d8c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9" autoAdjust="0"/>
    <p:restoredTop sz="94660"/>
  </p:normalViewPr>
  <p:slideViewPr>
    <p:cSldViewPr snapToGrid="0">
      <p:cViewPr varScale="1">
        <p:scale>
          <a:sx n="99" d="100"/>
          <a:sy n="99" d="100"/>
        </p:scale>
        <p:origin x="2064" y="102"/>
      </p:cViewPr>
      <p:guideLst>
        <p:guide orient="horz" pos="2880"/>
        <p:guide pos="2756"/>
        <p:guide pos="33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017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434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59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55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236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884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740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985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673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388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709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AC6F2-C0FA-4459-A90F-BCE2CC0980F0}" type="datetimeFigureOut">
              <a:rPr lang="en-CA" smtClean="0"/>
              <a:t>2020-09-22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037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0BFEC-81E7-4E3E-82B1-0B854EC494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59"/>
          <a:stretch/>
        </p:blipFill>
        <p:spPr>
          <a:xfrm>
            <a:off x="4940967" y="5118177"/>
            <a:ext cx="1458686" cy="1440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5469A6-CC73-438E-AA3C-361CE42AD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53"/>
          <a:stretch/>
        </p:blipFill>
        <p:spPr>
          <a:xfrm>
            <a:off x="3496795" y="5125434"/>
            <a:ext cx="1465943" cy="14409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5B0F84-FE0E-43BC-8199-49ABA00B17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01"/>
          <a:stretch/>
        </p:blipFill>
        <p:spPr>
          <a:xfrm>
            <a:off x="2052625" y="5125435"/>
            <a:ext cx="1458686" cy="14409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D3AD62-6E5F-410A-873A-3507F8E36A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08" y="5132691"/>
            <a:ext cx="1620774" cy="14409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C0D3EC-0901-4B03-B54B-00D8D4B75D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7051"/>
          <a:stretch/>
        </p:blipFill>
        <p:spPr>
          <a:xfrm>
            <a:off x="363651" y="1563767"/>
            <a:ext cx="1701364" cy="11946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892E68-5B5E-4E0B-B75D-FE01088646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6743"/>
          <a:stretch/>
        </p:blipFill>
        <p:spPr>
          <a:xfrm>
            <a:off x="427493" y="3940692"/>
            <a:ext cx="1637522" cy="11996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9DE276-7253-4B54-BCEB-EAA439AD80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7191"/>
          <a:stretch/>
        </p:blipFill>
        <p:spPr>
          <a:xfrm>
            <a:off x="411918" y="2755946"/>
            <a:ext cx="1649621" cy="119260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72A8EB-756B-4EC0-9ECF-106CFB78C4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920" b="16715"/>
          <a:stretch/>
        </p:blipFill>
        <p:spPr>
          <a:xfrm>
            <a:off x="2012453" y="2753486"/>
            <a:ext cx="1495440" cy="1199449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75C1F93-A3EF-4C2F-BD05-18E12D55F43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9680" b="17227"/>
          <a:stretch/>
        </p:blipFill>
        <p:spPr>
          <a:xfrm>
            <a:off x="1968273" y="1564031"/>
            <a:ext cx="1539620" cy="119208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53A7539-BD0F-41F4-9B4D-27D5451711A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453" b="17143"/>
          <a:stretch/>
        </p:blipFill>
        <p:spPr>
          <a:xfrm>
            <a:off x="2021945" y="3937534"/>
            <a:ext cx="1485948" cy="119392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DAF3455-EC5C-4C7E-BE38-BE99636E482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992" b="17571"/>
          <a:stretch/>
        </p:blipFill>
        <p:spPr>
          <a:xfrm>
            <a:off x="3424086" y="2757318"/>
            <a:ext cx="1540586" cy="118775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BD07AF9-FDEA-4CA9-871F-E324060A99D5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9960" b="16496"/>
          <a:stretch/>
        </p:blipFill>
        <p:spPr>
          <a:xfrm>
            <a:off x="3478974" y="3938650"/>
            <a:ext cx="1485697" cy="120324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485F5E2-0B11-4E17-AC20-DB8CC3E5492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0495" b="16571"/>
          <a:stretch/>
        </p:blipFill>
        <p:spPr>
          <a:xfrm>
            <a:off x="3409271" y="1570732"/>
            <a:ext cx="1555401" cy="1202159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13E1405C-4ED3-4114-9FA3-0D63D83EE83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9954" b="16939"/>
          <a:stretch/>
        </p:blipFill>
        <p:spPr>
          <a:xfrm>
            <a:off x="4927494" y="3938087"/>
            <a:ext cx="1473099" cy="119685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1B172AA-995C-4CDF-8EB0-AD5713884F9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9176" b="17007"/>
          <a:stretch/>
        </p:blipFill>
        <p:spPr>
          <a:xfrm>
            <a:off x="4871432" y="2763101"/>
            <a:ext cx="1525684" cy="1195878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D25588C-2DF4-4611-838C-C136DEF704CC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0776" b="17144"/>
          <a:stretch/>
        </p:blipFill>
        <p:spPr>
          <a:xfrm>
            <a:off x="4856914" y="1568276"/>
            <a:ext cx="1547155" cy="1193276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FBFA773-575D-49A1-9E5B-361DDE4574D3}"/>
              </a:ext>
            </a:extLst>
          </p:cNvPr>
          <p:cNvSpPr txBox="1"/>
          <p:nvPr/>
        </p:nvSpPr>
        <p:spPr>
          <a:xfrm>
            <a:off x="702797" y="1584347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70D2290-C392-42C2-82F9-0D10DC783876}"/>
              </a:ext>
            </a:extLst>
          </p:cNvPr>
          <p:cNvSpPr txBox="1"/>
          <p:nvPr/>
        </p:nvSpPr>
        <p:spPr>
          <a:xfrm>
            <a:off x="702797" y="2774518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0.999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5715A9-79F2-44AC-8852-013DAE896E53}"/>
              </a:ext>
            </a:extLst>
          </p:cNvPr>
          <p:cNvSpPr txBox="1"/>
          <p:nvPr/>
        </p:nvSpPr>
        <p:spPr>
          <a:xfrm>
            <a:off x="702797" y="3979204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0.942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F7012E2-0BB0-417C-9325-CBAC1FD1749B}"/>
              </a:ext>
            </a:extLst>
          </p:cNvPr>
          <p:cNvSpPr txBox="1"/>
          <p:nvPr/>
        </p:nvSpPr>
        <p:spPr>
          <a:xfrm>
            <a:off x="2154225" y="1584347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0.998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A103B14-78C9-40D8-BC62-1DA0584724C8}"/>
              </a:ext>
            </a:extLst>
          </p:cNvPr>
          <p:cNvSpPr txBox="1"/>
          <p:nvPr/>
        </p:nvSpPr>
        <p:spPr>
          <a:xfrm>
            <a:off x="2154225" y="2774518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386F185-F7E4-4C02-9225-1F2757CC6B11}"/>
              </a:ext>
            </a:extLst>
          </p:cNvPr>
          <p:cNvSpPr txBox="1"/>
          <p:nvPr/>
        </p:nvSpPr>
        <p:spPr>
          <a:xfrm>
            <a:off x="2154225" y="3979204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0.841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E8912F2-289D-4DCB-82B3-E0C3280CAEE1}"/>
              </a:ext>
            </a:extLst>
          </p:cNvPr>
          <p:cNvSpPr txBox="1"/>
          <p:nvPr/>
        </p:nvSpPr>
        <p:spPr>
          <a:xfrm>
            <a:off x="3649197" y="1584347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0.979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372B8F4-A7EA-4A5B-A1E1-8DFE9D8921F3}"/>
              </a:ext>
            </a:extLst>
          </p:cNvPr>
          <p:cNvSpPr txBox="1"/>
          <p:nvPr/>
        </p:nvSpPr>
        <p:spPr>
          <a:xfrm>
            <a:off x="3649197" y="2774518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0.982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E470C6B-EB3A-45E7-9617-E0FFB22DA7D3}"/>
              </a:ext>
            </a:extLst>
          </p:cNvPr>
          <p:cNvSpPr txBox="1"/>
          <p:nvPr/>
        </p:nvSpPr>
        <p:spPr>
          <a:xfrm>
            <a:off x="3649197" y="3979204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0.999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E4F142C-EB44-4935-916C-57B3F8FE951E}"/>
              </a:ext>
            </a:extLst>
          </p:cNvPr>
          <p:cNvSpPr txBox="1"/>
          <p:nvPr/>
        </p:nvSpPr>
        <p:spPr>
          <a:xfrm>
            <a:off x="5086111" y="1584347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0.969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073554C-1BA5-47DE-A6C3-A79024EDD9BB}"/>
              </a:ext>
            </a:extLst>
          </p:cNvPr>
          <p:cNvSpPr txBox="1"/>
          <p:nvPr/>
        </p:nvSpPr>
        <p:spPr>
          <a:xfrm>
            <a:off x="5086111" y="2774518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0.976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11B3BC0-2903-4A02-9F86-C10F804634B1}"/>
              </a:ext>
            </a:extLst>
          </p:cNvPr>
          <p:cNvSpPr txBox="1"/>
          <p:nvPr/>
        </p:nvSpPr>
        <p:spPr>
          <a:xfrm>
            <a:off x="5086111" y="3979204"/>
            <a:ext cx="5501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600" dirty="0">
                <a:latin typeface="Arial" panose="020B0604020202020204" pitchFamily="34" charset="0"/>
                <a:cs typeface="Arial" panose="020B0604020202020204" pitchFamily="34" charset="0"/>
              </a:rPr>
              <a:t> = 0.996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C12536B-AC42-4E9E-A640-0F35F1B0FCFA}"/>
              </a:ext>
            </a:extLst>
          </p:cNvPr>
          <p:cNvSpPr txBox="1"/>
          <p:nvPr/>
        </p:nvSpPr>
        <p:spPr>
          <a:xfrm>
            <a:off x="5325595" y="1257777"/>
            <a:ext cx="694421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REP 401</a:t>
            </a:r>
          </a:p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01-024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C5620AF-551F-44CA-ABF4-2AC2513A9715}"/>
              </a:ext>
            </a:extLst>
          </p:cNvPr>
          <p:cNvSpPr txBox="1"/>
          <p:nvPr/>
        </p:nvSpPr>
        <p:spPr>
          <a:xfrm>
            <a:off x="3910451" y="1257777"/>
            <a:ext cx="694421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REP 301</a:t>
            </a:r>
          </a:p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001-02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470E039-5ECD-4A55-9775-0910C03B3C2F}"/>
              </a:ext>
            </a:extLst>
          </p:cNvPr>
          <p:cNvSpPr txBox="1"/>
          <p:nvPr/>
        </p:nvSpPr>
        <p:spPr>
          <a:xfrm>
            <a:off x="2285812" y="1257777"/>
            <a:ext cx="1011815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Red Cross</a:t>
            </a:r>
          </a:p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019FG09747P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3B0ACEE-D957-4FFF-817E-7A781943CA04}"/>
              </a:ext>
            </a:extLst>
          </p:cNvPr>
          <p:cNvSpPr txBox="1"/>
          <p:nvPr/>
        </p:nvSpPr>
        <p:spPr>
          <a:xfrm>
            <a:off x="910248" y="1257777"/>
            <a:ext cx="1034257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Red Cross</a:t>
            </a:r>
          </a:p>
          <a:p>
            <a:pPr algn="ctr">
              <a:lnSpc>
                <a:spcPts val="1000"/>
              </a:lnSpc>
            </a:pP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053FW75918P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0D3727-7A69-46A7-A8B8-8BFBD2F9A2BA}"/>
              </a:ext>
            </a:extLst>
          </p:cNvPr>
          <p:cNvSpPr txBox="1"/>
          <p:nvPr/>
        </p:nvSpPr>
        <p:spPr>
          <a:xfrm>
            <a:off x="519763" y="6856191"/>
            <a:ext cx="5929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Analysis of linearity in the T-HBsAg (top row), M-HBsAg (middle top row), and L-HBsAg (middle bottom row) RUO assays.  Linearity assessments were preformed on 4 different baseline serum samples (see Methods).  Stability of T-HBsAg : M-HBsAg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qHBsAg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dilution is presented in the bottom row.  For all correlation coefficients, p &lt; 0.01.</a:t>
            </a:r>
          </a:p>
        </p:txBody>
      </p:sp>
    </p:spTree>
    <p:extLst>
      <p:ext uri="{BB962C8B-B14F-4D97-AF65-F5344CB8AC3E}">
        <p14:creationId xmlns:p14="http://schemas.microsoft.com/office/powerpoint/2010/main" val="1385096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10">
            <a:extLst>
              <a:ext uri="{FF2B5EF4-FFF2-40B4-BE49-F238E27FC236}">
                <a16:creationId xmlns:a16="http://schemas.microsoft.com/office/drawing/2014/main" id="{229925BE-EF29-44F5-B880-FDA150BDA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843" y="856448"/>
            <a:ext cx="4322064" cy="252222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0F84390F-F4A1-42D2-B740-729F7B5F2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05" y="4149049"/>
            <a:ext cx="4320540" cy="252069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28357FF2-ACA8-4DAE-92B4-4D9106B00114}"/>
              </a:ext>
            </a:extLst>
          </p:cNvPr>
          <p:cNvSpPr txBox="1"/>
          <p:nvPr/>
        </p:nvSpPr>
        <p:spPr>
          <a:xfrm rot="16200000">
            <a:off x="-50595" y="1915427"/>
            <a:ext cx="23134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en-CA" sz="1100" dirty="0" err="1">
                <a:latin typeface="Arial" panose="020B0604020202020204" pitchFamily="34" charset="0"/>
                <a:cs typeface="Arial" panose="020B0604020202020204" pitchFamily="34" charset="0"/>
              </a:rPr>
              <a:t>qHBsAg</a:t>
            </a:r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 (IU/mL)</a:t>
            </a:r>
          </a:p>
          <a:p>
            <a:pPr algn="ctr"/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Baseline T-, M-, L-HBsAg (S/Co)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979B865-4EF9-43F2-A7BC-C1267AE13D45}"/>
              </a:ext>
            </a:extLst>
          </p:cNvPr>
          <p:cNvSpPr txBox="1"/>
          <p:nvPr/>
        </p:nvSpPr>
        <p:spPr>
          <a:xfrm rot="16200000">
            <a:off x="-40969" y="5149516"/>
            <a:ext cx="23134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en-CA" sz="1100" dirty="0" err="1">
                <a:latin typeface="Arial" panose="020B0604020202020204" pitchFamily="34" charset="0"/>
                <a:cs typeface="Arial" panose="020B0604020202020204" pitchFamily="34" charset="0"/>
              </a:rPr>
              <a:t>qHBsAg</a:t>
            </a:r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 (IU/mL)</a:t>
            </a:r>
          </a:p>
          <a:p>
            <a:pPr algn="ctr"/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Baseline T-, M-, L-HBsAg (S/Co)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A770565-14DB-41B8-9034-D925FE6CCEDF}"/>
              </a:ext>
            </a:extLst>
          </p:cNvPr>
          <p:cNvSpPr txBox="1"/>
          <p:nvPr/>
        </p:nvSpPr>
        <p:spPr>
          <a:xfrm>
            <a:off x="2271562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&gt; 2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2FD5E4B-A1D3-422D-B074-95295D11B5A5}"/>
              </a:ext>
            </a:extLst>
          </p:cNvPr>
          <p:cNvSpPr txBox="1"/>
          <p:nvPr/>
        </p:nvSpPr>
        <p:spPr>
          <a:xfrm>
            <a:off x="1934679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&lt; 2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F6CCA4B-762B-4D06-912B-F55135237ABF}"/>
              </a:ext>
            </a:extLst>
          </p:cNvPr>
          <p:cNvSpPr txBox="1"/>
          <p:nvPr/>
        </p:nvSpPr>
        <p:spPr>
          <a:xfrm>
            <a:off x="3157087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&gt; 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8C32C8D-0345-4478-8E0A-E77E68CC7094}"/>
              </a:ext>
            </a:extLst>
          </p:cNvPr>
          <p:cNvSpPr txBox="1"/>
          <p:nvPr/>
        </p:nvSpPr>
        <p:spPr>
          <a:xfrm>
            <a:off x="2820204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&lt; 2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1A432C9-A68D-4A1C-8A47-412C3D0C1224}"/>
              </a:ext>
            </a:extLst>
          </p:cNvPr>
          <p:cNvSpPr txBox="1"/>
          <p:nvPr/>
        </p:nvSpPr>
        <p:spPr>
          <a:xfrm>
            <a:off x="4061861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&gt; 2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4FB7494-2410-4B64-BE0B-C2E11B310F5B}"/>
              </a:ext>
            </a:extLst>
          </p:cNvPr>
          <p:cNvSpPr txBox="1"/>
          <p:nvPr/>
        </p:nvSpPr>
        <p:spPr>
          <a:xfrm>
            <a:off x="3724978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&lt; 2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F10BDC8-89C9-40E0-AF1D-86477747EF56}"/>
              </a:ext>
            </a:extLst>
          </p:cNvPr>
          <p:cNvSpPr txBox="1"/>
          <p:nvPr/>
        </p:nvSpPr>
        <p:spPr>
          <a:xfrm>
            <a:off x="4947385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&gt; 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59C9428-8CBA-4583-B443-FBE6CCC6C42F}"/>
              </a:ext>
            </a:extLst>
          </p:cNvPr>
          <p:cNvSpPr txBox="1"/>
          <p:nvPr/>
        </p:nvSpPr>
        <p:spPr>
          <a:xfrm>
            <a:off x="4610502" y="3243714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&lt; 2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2E1E6D0-B9A3-4925-AD2F-EA389DE54D36}"/>
              </a:ext>
            </a:extLst>
          </p:cNvPr>
          <p:cNvSpPr txBox="1"/>
          <p:nvPr/>
        </p:nvSpPr>
        <p:spPr>
          <a:xfrm>
            <a:off x="1963554" y="3407343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 err="1">
                <a:latin typeface="Arial" panose="020B0604020202020204" pitchFamily="34" charset="0"/>
                <a:cs typeface="Arial" panose="020B0604020202020204" pitchFamily="34" charset="0"/>
              </a:rPr>
              <a:t>qHBsAg</a:t>
            </a:r>
            <a:endParaRPr lang="en-CA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93A468D-A32E-47CF-9685-EFFF98F813AE}"/>
              </a:ext>
            </a:extLst>
          </p:cNvPr>
          <p:cNvSpPr txBox="1"/>
          <p:nvPr/>
        </p:nvSpPr>
        <p:spPr>
          <a:xfrm>
            <a:off x="2834641" y="3407343"/>
            <a:ext cx="7248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L-HBsAg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CC0B110-CD7F-436F-A183-F9C57953067F}"/>
              </a:ext>
            </a:extLst>
          </p:cNvPr>
          <p:cNvSpPr txBox="1"/>
          <p:nvPr/>
        </p:nvSpPr>
        <p:spPr>
          <a:xfrm>
            <a:off x="3734603" y="3407343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M-HBsAg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9EE2698-81F8-4BF3-88EE-877A0FC9D329}"/>
              </a:ext>
            </a:extLst>
          </p:cNvPr>
          <p:cNvSpPr txBox="1"/>
          <p:nvPr/>
        </p:nvSpPr>
        <p:spPr>
          <a:xfrm>
            <a:off x="4620126" y="3407343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T-HBsAg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A42397B-8FC6-4FB2-AFE7-3505D97AB21F}"/>
              </a:ext>
            </a:extLst>
          </p:cNvPr>
          <p:cNvSpPr txBox="1"/>
          <p:nvPr/>
        </p:nvSpPr>
        <p:spPr>
          <a:xfrm>
            <a:off x="1982806" y="6525928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8398418-DD4B-4BC7-A283-59F878797344}"/>
              </a:ext>
            </a:extLst>
          </p:cNvPr>
          <p:cNvSpPr txBox="1"/>
          <p:nvPr/>
        </p:nvSpPr>
        <p:spPr>
          <a:xfrm>
            <a:off x="2165685" y="652592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798932E-B31D-4FCB-AE71-4FF480FC0EBE}"/>
              </a:ext>
            </a:extLst>
          </p:cNvPr>
          <p:cNvSpPr txBox="1"/>
          <p:nvPr/>
        </p:nvSpPr>
        <p:spPr>
          <a:xfrm>
            <a:off x="2387067" y="6525928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367338-4A60-454A-83D8-3B799E4C0E09}"/>
              </a:ext>
            </a:extLst>
          </p:cNvPr>
          <p:cNvSpPr txBox="1"/>
          <p:nvPr/>
        </p:nvSpPr>
        <p:spPr>
          <a:xfrm>
            <a:off x="2868330" y="6525928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5DBC7D7-9CFF-4F51-ACCD-F5227AA472CC}"/>
              </a:ext>
            </a:extLst>
          </p:cNvPr>
          <p:cNvSpPr txBox="1"/>
          <p:nvPr/>
        </p:nvSpPr>
        <p:spPr>
          <a:xfrm>
            <a:off x="3051209" y="652592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4D79F4E-1F46-406B-993D-24E8387A190A}"/>
              </a:ext>
            </a:extLst>
          </p:cNvPr>
          <p:cNvSpPr txBox="1"/>
          <p:nvPr/>
        </p:nvSpPr>
        <p:spPr>
          <a:xfrm>
            <a:off x="3272591" y="6525928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C8C9C40-A0BF-46C7-B39B-F3B58FFEBE1C}"/>
              </a:ext>
            </a:extLst>
          </p:cNvPr>
          <p:cNvSpPr txBox="1"/>
          <p:nvPr/>
        </p:nvSpPr>
        <p:spPr>
          <a:xfrm>
            <a:off x="3763480" y="6525928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07ACCEB-1F19-4641-81F5-081E99E84508}"/>
              </a:ext>
            </a:extLst>
          </p:cNvPr>
          <p:cNvSpPr txBox="1"/>
          <p:nvPr/>
        </p:nvSpPr>
        <p:spPr>
          <a:xfrm>
            <a:off x="3946359" y="652592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1CE8D69-20E6-48C8-B3AC-3DD791C492DA}"/>
              </a:ext>
            </a:extLst>
          </p:cNvPr>
          <p:cNvSpPr txBox="1"/>
          <p:nvPr/>
        </p:nvSpPr>
        <p:spPr>
          <a:xfrm>
            <a:off x="4167741" y="6525928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22BFE3E-D6C4-44B7-9AC2-9DA8F067F9D2}"/>
              </a:ext>
            </a:extLst>
          </p:cNvPr>
          <p:cNvSpPr txBox="1"/>
          <p:nvPr/>
        </p:nvSpPr>
        <p:spPr>
          <a:xfrm>
            <a:off x="4658629" y="6525928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4A5AAB6-1071-43BE-BE2D-F6EE199A00F7}"/>
              </a:ext>
            </a:extLst>
          </p:cNvPr>
          <p:cNvSpPr txBox="1"/>
          <p:nvPr/>
        </p:nvSpPr>
        <p:spPr>
          <a:xfrm>
            <a:off x="4841508" y="652592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227272D-6EF4-4D16-9A21-F1CD01BA4F90}"/>
              </a:ext>
            </a:extLst>
          </p:cNvPr>
          <p:cNvSpPr txBox="1"/>
          <p:nvPr/>
        </p:nvSpPr>
        <p:spPr>
          <a:xfrm>
            <a:off x="5062890" y="6525928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C819FFB-AFBC-40B4-8CE5-48A25F05B660}"/>
              </a:ext>
            </a:extLst>
          </p:cNvPr>
          <p:cNvSpPr txBox="1"/>
          <p:nvPr/>
        </p:nvSpPr>
        <p:spPr>
          <a:xfrm>
            <a:off x="2011681" y="6679931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 err="1">
                <a:latin typeface="Arial" panose="020B0604020202020204" pitchFamily="34" charset="0"/>
                <a:cs typeface="Arial" panose="020B0604020202020204" pitchFamily="34" charset="0"/>
              </a:rPr>
              <a:t>qHBsAg</a:t>
            </a:r>
            <a:endParaRPr lang="en-CA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3F517011-861E-4CDA-AB76-32B3901CD652}"/>
              </a:ext>
            </a:extLst>
          </p:cNvPr>
          <p:cNvSpPr txBox="1"/>
          <p:nvPr/>
        </p:nvSpPr>
        <p:spPr>
          <a:xfrm>
            <a:off x="2882768" y="6679931"/>
            <a:ext cx="7248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L-HBsAg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C96769F-442D-4D15-9421-AA2D2A26BDF4}"/>
              </a:ext>
            </a:extLst>
          </p:cNvPr>
          <p:cNvSpPr txBox="1"/>
          <p:nvPr/>
        </p:nvSpPr>
        <p:spPr>
          <a:xfrm>
            <a:off x="3773105" y="6679931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M-HBsAg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6CC5626-49D0-4B3B-BC0D-9734E6E4A2C8}"/>
              </a:ext>
            </a:extLst>
          </p:cNvPr>
          <p:cNvSpPr txBox="1"/>
          <p:nvPr/>
        </p:nvSpPr>
        <p:spPr>
          <a:xfrm>
            <a:off x="4668253" y="6679931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50" dirty="0">
                <a:latin typeface="Arial" panose="020B0604020202020204" pitchFamily="34" charset="0"/>
                <a:cs typeface="Arial" panose="020B0604020202020204" pitchFamily="34" charset="0"/>
              </a:rPr>
              <a:t>T-HBsAg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5A1129E-B548-4DC4-BFAA-E1D34A0F4EEE}"/>
              </a:ext>
            </a:extLst>
          </p:cNvPr>
          <p:cNvSpPr txBox="1"/>
          <p:nvPr/>
        </p:nvSpPr>
        <p:spPr>
          <a:xfrm>
            <a:off x="981775" y="3301465"/>
            <a:ext cx="1051891" cy="323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900"/>
              </a:lnSpc>
            </a:pP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CA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reduction</a:t>
            </a:r>
          </a:p>
          <a:p>
            <a:pPr algn="r">
              <a:lnSpc>
                <a:spcPts val="900"/>
              </a:lnSpc>
            </a:pP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during therapy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CBCAD4A-B777-4E53-9CC3-154F96CFEB43}"/>
              </a:ext>
            </a:extLst>
          </p:cNvPr>
          <p:cNvSpPr txBox="1"/>
          <p:nvPr/>
        </p:nvSpPr>
        <p:spPr>
          <a:xfrm>
            <a:off x="1193532" y="6602931"/>
            <a:ext cx="857927" cy="323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900"/>
              </a:lnSpc>
            </a:pP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Therapeutic</a:t>
            </a:r>
          </a:p>
          <a:p>
            <a:pPr algn="r">
              <a:lnSpc>
                <a:spcPts val="900"/>
              </a:lnSpc>
            </a:pP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19F374C-4D45-47C5-8A46-DECBE3FE9651}"/>
              </a:ext>
            </a:extLst>
          </p:cNvPr>
          <p:cNvSpPr txBox="1"/>
          <p:nvPr/>
        </p:nvSpPr>
        <p:spPr>
          <a:xfrm>
            <a:off x="452386" y="7568461"/>
            <a:ext cx="59291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Correlation between baseline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qHBsAg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(IU/mL), HBsAg isoforms (S/Co) and HBsAg reduction during therapy (A) and therapeutic outcome after therapy (B) in combined participants in the REP 301/REP 301-LTF and REP 401 studies. Differences in means between HBsAg decline patterns (A) or between therapeutic outcomes (B) were not significantly different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qHBsAg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all HBsAg isoforms. R, rebound; VC,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virologic control;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FC, functional cure. 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DB83C20-8DE3-4895-960F-E7FBC234185F}"/>
              </a:ext>
            </a:extLst>
          </p:cNvPr>
          <p:cNvSpPr txBox="1"/>
          <p:nvPr/>
        </p:nvSpPr>
        <p:spPr>
          <a:xfrm>
            <a:off x="986666" y="60677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526C92E-AF24-4EBA-ABBF-F52E39293702}"/>
              </a:ext>
            </a:extLst>
          </p:cNvPr>
          <p:cNvSpPr txBox="1"/>
          <p:nvPr/>
        </p:nvSpPr>
        <p:spPr>
          <a:xfrm>
            <a:off x="986666" y="387936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74930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11040</TotalTime>
  <Words>289</Words>
  <Application>Microsoft Office PowerPoint</Application>
  <PresentationFormat>Letter Paper (8.5x11 in)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Vaillant</dc:creator>
  <cp:lastModifiedBy>Andrew Vaillant</cp:lastModifiedBy>
  <cp:revision>131</cp:revision>
  <dcterms:created xsi:type="dcterms:W3CDTF">2020-04-13T22:39:10Z</dcterms:created>
  <dcterms:modified xsi:type="dcterms:W3CDTF">2020-09-23T02:45:33Z</dcterms:modified>
</cp:coreProperties>
</file>