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8" r:id="rId2"/>
    <p:sldId id="274" r:id="rId3"/>
    <p:sldId id="269" r:id="rId4"/>
    <p:sldId id="267" r:id="rId5"/>
    <p:sldId id="278" r:id="rId6"/>
    <p:sldId id="279" r:id="rId7"/>
    <p:sldId id="280" r:id="rId8"/>
    <p:sldId id="272" r:id="rId9"/>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016" userDrawn="1">
          <p15:clr>
            <a:srgbClr val="A4A3A4"/>
          </p15:clr>
        </p15:guide>
        <p15:guide id="2" pos="21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nuel Ramos" initials="MR"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5597"/>
    <a:srgbClr val="FF7E79"/>
    <a:srgbClr val="92D050"/>
    <a:srgbClr val="009051"/>
    <a:srgbClr val="FF2600"/>
    <a:srgbClr val="FF0000"/>
    <a:srgbClr val="73FB79"/>
    <a:srgbClr val="0432FF"/>
    <a:srgbClr val="4472C4"/>
    <a:srgbClr val="8EFA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22"/>
    <p:restoredTop sz="96327"/>
  </p:normalViewPr>
  <p:slideViewPr>
    <p:cSldViewPr snapToGrid="0" snapToObjects="1" showGuides="1">
      <p:cViewPr varScale="1">
        <p:scale>
          <a:sx n="68" d="100"/>
          <a:sy n="68" d="100"/>
        </p:scale>
        <p:origin x="2203" y="43"/>
      </p:cViewPr>
      <p:guideLst>
        <p:guide orient="horz" pos="5016"/>
        <p:guide pos="216"/>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ian Winters" userId="0f278d77-329f-4e3e-ab38-0653c356cd38" providerId="ADAL" clId="{98513B89-5FDB-4336-8633-ABAFB5CB1988}"/>
    <pc:docChg chg="undo custSel delSld modSld">
      <pc:chgData name="Brian Winters" userId="0f278d77-329f-4e3e-ab38-0653c356cd38" providerId="ADAL" clId="{98513B89-5FDB-4336-8633-ABAFB5CB1988}" dt="2022-04-20T16:39:53.365" v="31" actId="20577"/>
      <pc:docMkLst>
        <pc:docMk/>
      </pc:docMkLst>
      <pc:sldChg chg="del">
        <pc:chgData name="Brian Winters" userId="0f278d77-329f-4e3e-ab38-0653c356cd38" providerId="ADAL" clId="{98513B89-5FDB-4336-8633-ABAFB5CB1988}" dt="2022-04-20T16:37:39.719" v="5" actId="47"/>
        <pc:sldMkLst>
          <pc:docMk/>
          <pc:sldMk cId="167689845" sldId="256"/>
        </pc:sldMkLst>
      </pc:sldChg>
      <pc:sldChg chg="del">
        <pc:chgData name="Brian Winters" userId="0f278d77-329f-4e3e-ab38-0653c356cd38" providerId="ADAL" clId="{98513B89-5FDB-4336-8633-ABAFB5CB1988}" dt="2022-04-20T16:37:35.090" v="0" actId="47"/>
        <pc:sldMkLst>
          <pc:docMk/>
          <pc:sldMk cId="2788051510" sldId="257"/>
        </pc:sldMkLst>
      </pc:sldChg>
      <pc:sldChg chg="del">
        <pc:chgData name="Brian Winters" userId="0f278d77-329f-4e3e-ab38-0653c356cd38" providerId="ADAL" clId="{98513B89-5FDB-4336-8633-ABAFB5CB1988}" dt="2022-04-20T16:37:36.496" v="2" actId="47"/>
        <pc:sldMkLst>
          <pc:docMk/>
          <pc:sldMk cId="3017581073" sldId="258"/>
        </pc:sldMkLst>
      </pc:sldChg>
      <pc:sldChg chg="del">
        <pc:chgData name="Brian Winters" userId="0f278d77-329f-4e3e-ab38-0653c356cd38" providerId="ADAL" clId="{98513B89-5FDB-4336-8633-ABAFB5CB1988}" dt="2022-04-20T16:37:37.157" v="3" actId="47"/>
        <pc:sldMkLst>
          <pc:docMk/>
          <pc:sldMk cId="1281595719" sldId="261"/>
        </pc:sldMkLst>
      </pc:sldChg>
      <pc:sldChg chg="del">
        <pc:chgData name="Brian Winters" userId="0f278d77-329f-4e3e-ab38-0653c356cd38" providerId="ADAL" clId="{98513B89-5FDB-4336-8633-ABAFB5CB1988}" dt="2022-04-20T16:37:40.875" v="6" actId="47"/>
        <pc:sldMkLst>
          <pc:docMk/>
          <pc:sldMk cId="1555347838" sldId="263"/>
        </pc:sldMkLst>
      </pc:sldChg>
      <pc:sldChg chg="modSp mod">
        <pc:chgData name="Brian Winters" userId="0f278d77-329f-4e3e-ab38-0653c356cd38" providerId="ADAL" clId="{98513B89-5FDB-4336-8633-ABAFB5CB1988}" dt="2022-04-20T16:38:11.705" v="15" actId="20577"/>
        <pc:sldMkLst>
          <pc:docMk/>
          <pc:sldMk cId="3051457373" sldId="267"/>
        </pc:sldMkLst>
        <pc:spChg chg="mod">
          <ac:chgData name="Brian Winters" userId="0f278d77-329f-4e3e-ab38-0653c356cd38" providerId="ADAL" clId="{98513B89-5FDB-4336-8633-ABAFB5CB1988}" dt="2022-04-20T16:38:11.705" v="15" actId="20577"/>
          <ac:spMkLst>
            <pc:docMk/>
            <pc:sldMk cId="3051457373" sldId="267"/>
            <ac:spMk id="2" creationId="{904832C7-B27E-B243-A998-0821AC7C6FB8}"/>
          </ac:spMkLst>
        </pc:spChg>
      </pc:sldChg>
      <pc:sldChg chg="modSp mod">
        <pc:chgData name="Brian Winters" userId="0f278d77-329f-4e3e-ab38-0653c356cd38" providerId="ADAL" clId="{98513B89-5FDB-4336-8633-ABAFB5CB1988}" dt="2022-04-20T16:37:48.321" v="9" actId="20577"/>
        <pc:sldMkLst>
          <pc:docMk/>
          <pc:sldMk cId="3677470601" sldId="268"/>
        </pc:sldMkLst>
        <pc:spChg chg="mod">
          <ac:chgData name="Brian Winters" userId="0f278d77-329f-4e3e-ab38-0653c356cd38" providerId="ADAL" clId="{98513B89-5FDB-4336-8633-ABAFB5CB1988}" dt="2022-04-20T16:37:48.321" v="9" actId="20577"/>
          <ac:spMkLst>
            <pc:docMk/>
            <pc:sldMk cId="3677470601" sldId="268"/>
            <ac:spMk id="2" creationId="{C7B1E4FA-920F-8043-A45A-170B6F1CA33C}"/>
          </ac:spMkLst>
        </pc:spChg>
      </pc:sldChg>
      <pc:sldChg chg="modSp mod">
        <pc:chgData name="Brian Winters" userId="0f278d77-329f-4e3e-ab38-0653c356cd38" providerId="ADAL" clId="{98513B89-5FDB-4336-8633-ABAFB5CB1988}" dt="2022-04-20T16:38:38.660" v="23" actId="20577"/>
        <pc:sldMkLst>
          <pc:docMk/>
          <pc:sldMk cId="3229083194" sldId="272"/>
        </pc:sldMkLst>
        <pc:spChg chg="mod">
          <ac:chgData name="Brian Winters" userId="0f278d77-329f-4e3e-ab38-0653c356cd38" providerId="ADAL" clId="{98513B89-5FDB-4336-8633-ABAFB5CB1988}" dt="2022-04-20T16:38:38.660" v="23" actId="20577"/>
          <ac:spMkLst>
            <pc:docMk/>
            <pc:sldMk cId="3229083194" sldId="272"/>
            <ac:spMk id="6" creationId="{2CDACABA-7E73-A842-9096-832996BA89FA}"/>
          </ac:spMkLst>
        </pc:spChg>
      </pc:sldChg>
      <pc:sldChg chg="modSp mod">
        <pc:chgData name="Brian Winters" userId="0f278d77-329f-4e3e-ab38-0653c356cd38" providerId="ADAL" clId="{98513B89-5FDB-4336-8633-ABAFB5CB1988}" dt="2022-04-20T16:37:55.834" v="11" actId="20577"/>
        <pc:sldMkLst>
          <pc:docMk/>
          <pc:sldMk cId="1034341179" sldId="274"/>
        </pc:sldMkLst>
        <pc:spChg chg="mod">
          <ac:chgData name="Brian Winters" userId="0f278d77-329f-4e3e-ab38-0653c356cd38" providerId="ADAL" clId="{98513B89-5FDB-4336-8633-ABAFB5CB1988}" dt="2022-04-20T16:37:55.834" v="11" actId="20577"/>
          <ac:spMkLst>
            <pc:docMk/>
            <pc:sldMk cId="1034341179" sldId="274"/>
            <ac:spMk id="7" creationId="{52C32815-411E-184B-9BE1-91929C96F8F9}"/>
          </ac:spMkLst>
        </pc:spChg>
      </pc:sldChg>
      <pc:sldChg chg="del">
        <pc:chgData name="Brian Winters" userId="0f278d77-329f-4e3e-ab38-0653c356cd38" providerId="ADAL" clId="{98513B89-5FDB-4336-8633-ABAFB5CB1988}" dt="2022-04-20T16:37:35.871" v="1" actId="47"/>
        <pc:sldMkLst>
          <pc:docMk/>
          <pc:sldMk cId="1363765145" sldId="275"/>
        </pc:sldMkLst>
      </pc:sldChg>
      <pc:sldChg chg="del">
        <pc:chgData name="Brian Winters" userId="0f278d77-329f-4e3e-ab38-0653c356cd38" providerId="ADAL" clId="{98513B89-5FDB-4336-8633-ABAFB5CB1988}" dt="2022-04-20T16:37:38.125" v="4" actId="47"/>
        <pc:sldMkLst>
          <pc:docMk/>
          <pc:sldMk cId="4201518331" sldId="276"/>
        </pc:sldMkLst>
      </pc:sldChg>
      <pc:sldChg chg="del">
        <pc:chgData name="Brian Winters" userId="0f278d77-329f-4e3e-ab38-0653c356cd38" providerId="ADAL" clId="{98513B89-5FDB-4336-8633-ABAFB5CB1988}" dt="2022-04-20T16:37:42.035" v="7" actId="47"/>
        <pc:sldMkLst>
          <pc:docMk/>
          <pc:sldMk cId="1419994480" sldId="277"/>
        </pc:sldMkLst>
      </pc:sldChg>
      <pc:sldChg chg="modSp mod">
        <pc:chgData name="Brian Winters" userId="0f278d77-329f-4e3e-ab38-0653c356cd38" providerId="ADAL" clId="{98513B89-5FDB-4336-8633-ABAFB5CB1988}" dt="2022-04-20T16:38:19.915" v="17" actId="20577"/>
        <pc:sldMkLst>
          <pc:docMk/>
          <pc:sldMk cId="500485108" sldId="278"/>
        </pc:sldMkLst>
        <pc:spChg chg="mod">
          <ac:chgData name="Brian Winters" userId="0f278d77-329f-4e3e-ab38-0653c356cd38" providerId="ADAL" clId="{98513B89-5FDB-4336-8633-ABAFB5CB1988}" dt="2022-04-20T16:38:19.915" v="17" actId="20577"/>
          <ac:spMkLst>
            <pc:docMk/>
            <pc:sldMk cId="500485108" sldId="278"/>
            <ac:spMk id="15" creationId="{6D30C892-7B11-604D-A5C4-427608F03BB5}"/>
          </ac:spMkLst>
        </pc:spChg>
      </pc:sldChg>
      <pc:sldChg chg="modSp mod">
        <pc:chgData name="Brian Winters" userId="0f278d77-329f-4e3e-ab38-0653c356cd38" providerId="ADAL" clId="{98513B89-5FDB-4336-8633-ABAFB5CB1988}" dt="2022-04-20T16:39:44.468" v="27" actId="20577"/>
        <pc:sldMkLst>
          <pc:docMk/>
          <pc:sldMk cId="1801384724" sldId="279"/>
        </pc:sldMkLst>
        <pc:spChg chg="mod">
          <ac:chgData name="Brian Winters" userId="0f278d77-329f-4e3e-ab38-0653c356cd38" providerId="ADAL" clId="{98513B89-5FDB-4336-8633-ABAFB5CB1988}" dt="2022-04-20T16:39:44.468" v="27" actId="20577"/>
          <ac:spMkLst>
            <pc:docMk/>
            <pc:sldMk cId="1801384724" sldId="279"/>
            <ac:spMk id="24" creationId="{DADB9EA9-9498-2147-B133-808ED4D57629}"/>
          </ac:spMkLst>
        </pc:spChg>
      </pc:sldChg>
      <pc:sldChg chg="modSp mod">
        <pc:chgData name="Brian Winters" userId="0f278d77-329f-4e3e-ab38-0653c356cd38" providerId="ADAL" clId="{98513B89-5FDB-4336-8633-ABAFB5CB1988}" dt="2022-04-20T16:39:53.365" v="31" actId="20577"/>
        <pc:sldMkLst>
          <pc:docMk/>
          <pc:sldMk cId="2253919856" sldId="280"/>
        </pc:sldMkLst>
        <pc:spChg chg="mod">
          <ac:chgData name="Brian Winters" userId="0f278d77-329f-4e3e-ab38-0653c356cd38" providerId="ADAL" clId="{98513B89-5FDB-4336-8633-ABAFB5CB1988}" dt="2022-04-20T16:39:53.365" v="31" actId="20577"/>
          <ac:spMkLst>
            <pc:docMk/>
            <pc:sldMk cId="2253919856" sldId="280"/>
            <ac:spMk id="12" creationId="{6168253E-3E38-564F-98F6-62A08B6B0444}"/>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8C37A16-E192-C649-9DAF-C44EDA95F45D}" type="datetimeFigureOut">
              <a:rPr lang="en-US" smtClean="0"/>
              <a:t>4/20/2022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8F1F49-5B77-1F46-ADA1-DBA8910B9420}" type="slidenum">
              <a:rPr lang="en-US" smtClean="0"/>
              <a:t>‹#›</a:t>
            </a:fld>
            <a:endParaRPr lang="en-US"/>
          </a:p>
        </p:txBody>
      </p:sp>
    </p:spTree>
    <p:extLst>
      <p:ext uri="{BB962C8B-B14F-4D97-AF65-F5344CB8AC3E}">
        <p14:creationId xmlns:p14="http://schemas.microsoft.com/office/powerpoint/2010/main" val="3827592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C37A16-E192-C649-9DAF-C44EDA95F45D}" type="datetimeFigureOut">
              <a:rPr lang="en-US" smtClean="0"/>
              <a:t>4/20/2022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8F1F49-5B77-1F46-ADA1-DBA8910B9420}" type="slidenum">
              <a:rPr lang="en-US" smtClean="0"/>
              <a:t>‹#›</a:t>
            </a:fld>
            <a:endParaRPr lang="en-US"/>
          </a:p>
        </p:txBody>
      </p:sp>
    </p:spTree>
    <p:extLst>
      <p:ext uri="{BB962C8B-B14F-4D97-AF65-F5344CB8AC3E}">
        <p14:creationId xmlns:p14="http://schemas.microsoft.com/office/powerpoint/2010/main" val="3185262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C37A16-E192-C649-9DAF-C44EDA95F45D}" type="datetimeFigureOut">
              <a:rPr lang="en-US" smtClean="0"/>
              <a:t>4/20/2022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8F1F49-5B77-1F46-ADA1-DBA8910B9420}" type="slidenum">
              <a:rPr lang="en-US" smtClean="0"/>
              <a:t>‹#›</a:t>
            </a:fld>
            <a:endParaRPr lang="en-US"/>
          </a:p>
        </p:txBody>
      </p:sp>
    </p:spTree>
    <p:extLst>
      <p:ext uri="{BB962C8B-B14F-4D97-AF65-F5344CB8AC3E}">
        <p14:creationId xmlns:p14="http://schemas.microsoft.com/office/powerpoint/2010/main" val="2667183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C37A16-E192-C649-9DAF-C44EDA95F45D}" type="datetimeFigureOut">
              <a:rPr lang="en-US" smtClean="0"/>
              <a:t>4/20/2022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8F1F49-5B77-1F46-ADA1-DBA8910B9420}" type="slidenum">
              <a:rPr lang="en-US" smtClean="0"/>
              <a:t>‹#›</a:t>
            </a:fld>
            <a:endParaRPr lang="en-US"/>
          </a:p>
        </p:txBody>
      </p:sp>
    </p:spTree>
    <p:extLst>
      <p:ext uri="{BB962C8B-B14F-4D97-AF65-F5344CB8AC3E}">
        <p14:creationId xmlns:p14="http://schemas.microsoft.com/office/powerpoint/2010/main" val="2025502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C37A16-E192-C649-9DAF-C44EDA95F45D}" type="datetimeFigureOut">
              <a:rPr lang="en-US" smtClean="0"/>
              <a:t>4/20/2022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8F1F49-5B77-1F46-ADA1-DBA8910B9420}" type="slidenum">
              <a:rPr lang="en-US" smtClean="0"/>
              <a:t>‹#›</a:t>
            </a:fld>
            <a:endParaRPr lang="en-US"/>
          </a:p>
        </p:txBody>
      </p:sp>
    </p:spTree>
    <p:extLst>
      <p:ext uri="{BB962C8B-B14F-4D97-AF65-F5344CB8AC3E}">
        <p14:creationId xmlns:p14="http://schemas.microsoft.com/office/powerpoint/2010/main" val="2266285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8C37A16-E192-C649-9DAF-C44EDA95F45D}" type="datetimeFigureOut">
              <a:rPr lang="en-US" smtClean="0"/>
              <a:t>4/20/2022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8F1F49-5B77-1F46-ADA1-DBA8910B9420}" type="slidenum">
              <a:rPr lang="en-US" smtClean="0"/>
              <a:t>‹#›</a:t>
            </a:fld>
            <a:endParaRPr lang="en-US"/>
          </a:p>
        </p:txBody>
      </p:sp>
    </p:spTree>
    <p:extLst>
      <p:ext uri="{BB962C8B-B14F-4D97-AF65-F5344CB8AC3E}">
        <p14:creationId xmlns:p14="http://schemas.microsoft.com/office/powerpoint/2010/main" val="1686862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8C37A16-E192-C649-9DAF-C44EDA95F45D}" type="datetimeFigureOut">
              <a:rPr lang="en-US" smtClean="0"/>
              <a:t>4/20/2022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8F1F49-5B77-1F46-ADA1-DBA8910B9420}" type="slidenum">
              <a:rPr lang="en-US" smtClean="0"/>
              <a:t>‹#›</a:t>
            </a:fld>
            <a:endParaRPr lang="en-US"/>
          </a:p>
        </p:txBody>
      </p:sp>
    </p:spTree>
    <p:extLst>
      <p:ext uri="{BB962C8B-B14F-4D97-AF65-F5344CB8AC3E}">
        <p14:creationId xmlns:p14="http://schemas.microsoft.com/office/powerpoint/2010/main" val="2255767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8C37A16-E192-C649-9DAF-C44EDA95F45D}" type="datetimeFigureOut">
              <a:rPr lang="en-US" smtClean="0"/>
              <a:t>4/20/2022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8F1F49-5B77-1F46-ADA1-DBA8910B9420}" type="slidenum">
              <a:rPr lang="en-US" smtClean="0"/>
              <a:t>‹#›</a:t>
            </a:fld>
            <a:endParaRPr lang="en-US"/>
          </a:p>
        </p:txBody>
      </p:sp>
    </p:spTree>
    <p:extLst>
      <p:ext uri="{BB962C8B-B14F-4D97-AF65-F5344CB8AC3E}">
        <p14:creationId xmlns:p14="http://schemas.microsoft.com/office/powerpoint/2010/main" val="3236488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C37A16-E192-C649-9DAF-C44EDA95F45D}" type="datetimeFigureOut">
              <a:rPr lang="en-US" smtClean="0"/>
              <a:t>4/20/2022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8F1F49-5B77-1F46-ADA1-DBA8910B9420}" type="slidenum">
              <a:rPr lang="en-US" smtClean="0"/>
              <a:t>‹#›</a:t>
            </a:fld>
            <a:endParaRPr lang="en-US"/>
          </a:p>
        </p:txBody>
      </p:sp>
    </p:spTree>
    <p:extLst>
      <p:ext uri="{BB962C8B-B14F-4D97-AF65-F5344CB8AC3E}">
        <p14:creationId xmlns:p14="http://schemas.microsoft.com/office/powerpoint/2010/main" val="4204737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F8C37A16-E192-C649-9DAF-C44EDA95F45D}" type="datetimeFigureOut">
              <a:rPr lang="en-US" smtClean="0"/>
              <a:t>4/20/2022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8F1F49-5B77-1F46-ADA1-DBA8910B9420}" type="slidenum">
              <a:rPr lang="en-US" smtClean="0"/>
              <a:t>‹#›</a:t>
            </a:fld>
            <a:endParaRPr lang="en-US"/>
          </a:p>
        </p:txBody>
      </p:sp>
    </p:spTree>
    <p:extLst>
      <p:ext uri="{BB962C8B-B14F-4D97-AF65-F5344CB8AC3E}">
        <p14:creationId xmlns:p14="http://schemas.microsoft.com/office/powerpoint/2010/main" val="4087776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F8C37A16-E192-C649-9DAF-C44EDA95F45D}" type="datetimeFigureOut">
              <a:rPr lang="en-US" smtClean="0"/>
              <a:t>4/20/2022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8F1F49-5B77-1F46-ADA1-DBA8910B9420}" type="slidenum">
              <a:rPr lang="en-US" smtClean="0"/>
              <a:t>‹#›</a:t>
            </a:fld>
            <a:endParaRPr lang="en-US"/>
          </a:p>
        </p:txBody>
      </p:sp>
    </p:spTree>
    <p:extLst>
      <p:ext uri="{BB962C8B-B14F-4D97-AF65-F5344CB8AC3E}">
        <p14:creationId xmlns:p14="http://schemas.microsoft.com/office/powerpoint/2010/main" val="3559007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F8C37A16-E192-C649-9DAF-C44EDA95F45D}" type="datetimeFigureOut">
              <a:rPr lang="en-US" smtClean="0"/>
              <a:t>4/20/2022</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5F8F1F49-5B77-1F46-ADA1-DBA8910B9420}" type="slidenum">
              <a:rPr lang="en-US" smtClean="0"/>
              <a:t>‹#›</a:t>
            </a:fld>
            <a:endParaRPr lang="en-US"/>
          </a:p>
        </p:txBody>
      </p:sp>
    </p:spTree>
    <p:extLst>
      <p:ext uri="{BB962C8B-B14F-4D97-AF65-F5344CB8AC3E}">
        <p14:creationId xmlns:p14="http://schemas.microsoft.com/office/powerpoint/2010/main" val="8219255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dornsife.usc.edu/labs/rwilcox/softwar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image" Target="../media/image3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package" Target="../embeddings/Microsoft_Excel_Worksheet.xlsx"/><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package" Target="../embeddings/Microsoft_Excel_Worksheet1.xlsx"/></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package" Target="../embeddings/Microsoft_Excel_Worksheet2.xlsx"/><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package" Target="../embeddings/Microsoft_Word_Document.docx"/><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E58ADEE3-D390-8048-B953-DF4797824101}"/>
              </a:ext>
            </a:extLst>
          </p:cNvPr>
          <p:cNvSpPr txBox="1"/>
          <p:nvPr/>
        </p:nvSpPr>
        <p:spPr>
          <a:xfrm>
            <a:off x="6761708" y="9689068"/>
            <a:ext cx="1116213" cy="369332"/>
          </a:xfrm>
          <a:prstGeom prst="rect">
            <a:avLst/>
          </a:prstGeom>
          <a:noFill/>
        </p:spPr>
        <p:txBody>
          <a:bodyPr wrap="square" rtlCol="0">
            <a:spAutoFit/>
          </a:bodyPr>
          <a:lstStyle/>
          <a:p>
            <a:r>
              <a:rPr lang="en-US" dirty="0"/>
              <a:t>Figure S1</a:t>
            </a:r>
          </a:p>
        </p:txBody>
      </p:sp>
      <p:sp>
        <p:nvSpPr>
          <p:cNvPr id="2" name="TextBox 1">
            <a:extLst>
              <a:ext uri="{FF2B5EF4-FFF2-40B4-BE49-F238E27FC236}">
                <a16:creationId xmlns:a16="http://schemas.microsoft.com/office/drawing/2014/main" id="{C7B1E4FA-920F-8043-A45A-170B6F1CA33C}"/>
              </a:ext>
            </a:extLst>
          </p:cNvPr>
          <p:cNvSpPr txBox="1"/>
          <p:nvPr/>
        </p:nvSpPr>
        <p:spPr>
          <a:xfrm>
            <a:off x="579968" y="7964524"/>
            <a:ext cx="6739847" cy="1107996"/>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Figure S1.</a:t>
            </a:r>
            <a:r>
              <a:rPr lang="en-US" sz="1100" dirty="0">
                <a:latin typeface="Arial" panose="020B0604020202020204" pitchFamily="34" charset="0"/>
                <a:cs typeface="Arial" panose="020B0604020202020204" pitchFamily="34" charset="0"/>
              </a:rPr>
              <a:t> A. Power analysis Based on pilot study from data obtained in the Real Cliff condition. Estimated effect size effects: 0.64, 0.75, and 0.79, for the main effect of Groups (sighted vs. blind), Day of Training (3 vs. 4), and Interaction. Power fixed at 0.80 (80%), alpha significance level at 0.05, and </a:t>
            </a:r>
            <a:r>
              <a:rPr lang="en-US" sz="1100" dirty="0" err="1">
                <a:latin typeface="Arial" panose="020B0604020202020204" pitchFamily="34" charset="0"/>
                <a:cs typeface="Arial" panose="020B0604020202020204" pitchFamily="34" charset="0"/>
              </a:rPr>
              <a:t>nonsphericity</a:t>
            </a:r>
            <a:r>
              <a:rPr lang="en-US" sz="1100" dirty="0">
                <a:latin typeface="Arial" panose="020B0604020202020204" pitchFamily="34" charset="0"/>
                <a:cs typeface="Arial" panose="020B0604020202020204" pitchFamily="34" charset="0"/>
              </a:rPr>
              <a:t> correction coefficient parameter at a neutral value of 1. B. Since our focus was on the interaction, sample size of all designs remained at the optimal minimal size (n=8), except in the artificial Cliff condition in which the size increased toward the most demanding value (n=11).</a:t>
            </a:r>
          </a:p>
        </p:txBody>
      </p:sp>
      <p:pic>
        <p:nvPicPr>
          <p:cNvPr id="5" name="Picture 4" descr="A picture containing graphical user interface&#10;&#10;Description automatically generated">
            <a:extLst>
              <a:ext uri="{FF2B5EF4-FFF2-40B4-BE49-F238E27FC236}">
                <a16:creationId xmlns:a16="http://schemas.microsoft.com/office/drawing/2014/main" id="{585D34F5-1495-4446-9298-6C00556FBD4B}"/>
              </a:ext>
            </a:extLst>
          </p:cNvPr>
          <p:cNvPicPr>
            <a:picLocks noChangeAspect="1"/>
          </p:cNvPicPr>
          <p:nvPr/>
        </p:nvPicPr>
        <p:blipFill rotWithShape="1">
          <a:blip r:embed="rId2"/>
          <a:srcRect l="5267" b="52607"/>
          <a:stretch/>
        </p:blipFill>
        <p:spPr>
          <a:xfrm>
            <a:off x="440690" y="49755"/>
            <a:ext cx="7042322" cy="4431190"/>
          </a:xfrm>
          <a:prstGeom prst="rect">
            <a:avLst/>
          </a:prstGeom>
        </p:spPr>
      </p:pic>
      <p:sp>
        <p:nvSpPr>
          <p:cNvPr id="4" name="TextBox 3">
            <a:extLst>
              <a:ext uri="{FF2B5EF4-FFF2-40B4-BE49-F238E27FC236}">
                <a16:creationId xmlns:a16="http://schemas.microsoft.com/office/drawing/2014/main" id="{476318B2-4CCF-1A48-89F5-1B0556A3A03C}"/>
              </a:ext>
            </a:extLst>
          </p:cNvPr>
          <p:cNvSpPr txBox="1"/>
          <p:nvPr/>
        </p:nvSpPr>
        <p:spPr>
          <a:xfrm>
            <a:off x="579968" y="4844534"/>
            <a:ext cx="314510" cy="369332"/>
          </a:xfrm>
          <a:prstGeom prst="rect">
            <a:avLst/>
          </a:prstGeom>
          <a:noFill/>
        </p:spPr>
        <p:txBody>
          <a:bodyPr wrap="none" rtlCol="0">
            <a:spAutoFit/>
          </a:bodyPr>
          <a:lstStyle/>
          <a:p>
            <a:r>
              <a:rPr lang="en-US" b="1" dirty="0"/>
              <a:t>B</a:t>
            </a:r>
          </a:p>
        </p:txBody>
      </p:sp>
      <p:graphicFrame>
        <p:nvGraphicFramePr>
          <p:cNvPr id="7" name="Tabla 6">
            <a:extLst>
              <a:ext uri="{FF2B5EF4-FFF2-40B4-BE49-F238E27FC236}">
                <a16:creationId xmlns:a16="http://schemas.microsoft.com/office/drawing/2014/main" id="{BB941CAB-C0B0-BE48-8CCF-A68A5A72F4CD}"/>
              </a:ext>
            </a:extLst>
          </p:cNvPr>
          <p:cNvGraphicFramePr>
            <a:graphicFrameLocks noGrp="1"/>
          </p:cNvGraphicFramePr>
          <p:nvPr>
            <p:extLst>
              <p:ext uri="{D42A27DB-BD31-4B8C-83A1-F6EECF244321}">
                <p14:modId xmlns:p14="http://schemas.microsoft.com/office/powerpoint/2010/main" val="2447530831"/>
              </p:ext>
            </p:extLst>
          </p:nvPr>
        </p:nvGraphicFramePr>
        <p:xfrm>
          <a:off x="2216150" y="5213866"/>
          <a:ext cx="2730501" cy="1818005"/>
        </p:xfrm>
        <a:graphic>
          <a:graphicData uri="http://schemas.openxmlformats.org/drawingml/2006/table">
            <a:tbl>
              <a:tblPr>
                <a:tableStyleId>{5C22544A-7EE6-4342-B048-85BDC9FD1C3A}</a:tableStyleId>
              </a:tblPr>
              <a:tblGrid>
                <a:gridCol w="1663008">
                  <a:extLst>
                    <a:ext uri="{9D8B030D-6E8A-4147-A177-3AD203B41FA5}">
                      <a16:colId xmlns:a16="http://schemas.microsoft.com/office/drawing/2014/main" val="4138321450"/>
                    </a:ext>
                  </a:extLst>
                </a:gridCol>
                <a:gridCol w="598683">
                  <a:extLst>
                    <a:ext uri="{9D8B030D-6E8A-4147-A177-3AD203B41FA5}">
                      <a16:colId xmlns:a16="http://schemas.microsoft.com/office/drawing/2014/main" val="3795177215"/>
                    </a:ext>
                  </a:extLst>
                </a:gridCol>
                <a:gridCol w="468810">
                  <a:extLst>
                    <a:ext uri="{9D8B030D-6E8A-4147-A177-3AD203B41FA5}">
                      <a16:colId xmlns:a16="http://schemas.microsoft.com/office/drawing/2014/main" val="434162144"/>
                    </a:ext>
                  </a:extLst>
                </a:gridCol>
              </a:tblGrid>
              <a:tr h="215900">
                <a:tc>
                  <a:txBody>
                    <a:bodyPr/>
                    <a:lstStyle/>
                    <a:p>
                      <a:pPr algn="l" fontAlgn="b"/>
                      <a:r>
                        <a:rPr lang="es-ES" sz="1200" b="1" u="none" strike="noStrike" dirty="0" err="1">
                          <a:effectLst/>
                        </a:rPr>
                        <a:t>Condition</a:t>
                      </a:r>
                      <a:endParaRPr lang="es-ES" sz="12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s-ES" sz="1200" b="1" u="none" strike="noStrike" dirty="0" err="1">
                          <a:effectLst/>
                        </a:rPr>
                        <a:t>Group</a:t>
                      </a:r>
                      <a:endParaRPr lang="es-ES" sz="12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s-ES" sz="1200" b="1" u="none" strike="noStrike" dirty="0">
                          <a:effectLst/>
                        </a:rPr>
                        <a:t>n</a:t>
                      </a:r>
                      <a:endParaRPr lang="es-ES" sz="12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6159596"/>
                  </a:ext>
                </a:extLst>
              </a:tr>
              <a:tr h="203200">
                <a:tc rowSpan="2">
                  <a:txBody>
                    <a:bodyPr/>
                    <a:lstStyle/>
                    <a:p>
                      <a:pPr algn="l" fontAlgn="ctr"/>
                      <a:r>
                        <a:rPr lang="es-ES" sz="1100" u="none" strike="noStrike" dirty="0">
                          <a:effectLst/>
                        </a:rPr>
                        <a:t>Real Cliff</a:t>
                      </a:r>
                      <a:endParaRPr lang="es-ES"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s-ES" sz="1100" u="none" strike="noStrike">
                          <a:effectLst/>
                        </a:rPr>
                        <a:t>Sighted</a:t>
                      </a:r>
                      <a:endParaRPr lang="es-E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s-ES" sz="1100" u="none" strike="noStrike" dirty="0">
                          <a:effectLst/>
                        </a:rPr>
                        <a:t>10</a:t>
                      </a:r>
                      <a:endParaRPr lang="es-E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7310650"/>
                  </a:ext>
                </a:extLst>
              </a:tr>
              <a:tr h="215900">
                <a:tc vMerge="1">
                  <a:txBody>
                    <a:bodyPr/>
                    <a:lstStyle/>
                    <a:p>
                      <a:endParaRPr lang="es-ES_tradnl"/>
                    </a:p>
                  </a:txBody>
                  <a:tcPr/>
                </a:tc>
                <a:tc>
                  <a:txBody>
                    <a:bodyPr/>
                    <a:lstStyle/>
                    <a:p>
                      <a:pPr algn="l" fontAlgn="b"/>
                      <a:r>
                        <a:rPr lang="es-ES" sz="1100" u="none" strike="noStrike">
                          <a:effectLst/>
                        </a:rPr>
                        <a:t>Blind</a:t>
                      </a:r>
                      <a:endParaRPr lang="es-E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s-ES" sz="1100" u="none" strike="noStrike">
                          <a:effectLst/>
                        </a:rPr>
                        <a:t>9</a:t>
                      </a:r>
                      <a:endParaRPr lang="es-E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9791314"/>
                  </a:ext>
                </a:extLst>
              </a:tr>
              <a:tr h="203200">
                <a:tc rowSpan="2">
                  <a:txBody>
                    <a:bodyPr/>
                    <a:lstStyle/>
                    <a:p>
                      <a:pPr algn="l" fontAlgn="ctr"/>
                      <a:r>
                        <a:rPr lang="es-ES" sz="1100" u="none" strike="noStrike" dirty="0">
                          <a:effectLst/>
                        </a:rPr>
                        <a:t>Artificial Cliff</a:t>
                      </a:r>
                      <a:endParaRPr lang="es-ES"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s-ES" sz="1100" u="none" strike="noStrike">
                          <a:effectLst/>
                        </a:rPr>
                        <a:t>Sighted</a:t>
                      </a:r>
                      <a:endParaRPr lang="es-E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s-ES" sz="1100" u="none" strike="noStrike">
                          <a:effectLst/>
                        </a:rPr>
                        <a:t>12</a:t>
                      </a:r>
                      <a:endParaRPr lang="es-E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28686729"/>
                  </a:ext>
                </a:extLst>
              </a:tr>
              <a:tr h="215900">
                <a:tc vMerge="1">
                  <a:txBody>
                    <a:bodyPr/>
                    <a:lstStyle/>
                    <a:p>
                      <a:endParaRPr lang="es-ES_tradnl"/>
                    </a:p>
                  </a:txBody>
                  <a:tcPr/>
                </a:tc>
                <a:tc>
                  <a:txBody>
                    <a:bodyPr/>
                    <a:lstStyle/>
                    <a:p>
                      <a:pPr algn="l" fontAlgn="b"/>
                      <a:r>
                        <a:rPr lang="es-ES" sz="1100" u="none" strike="noStrike" dirty="0" err="1">
                          <a:effectLst/>
                        </a:rPr>
                        <a:t>Blind</a:t>
                      </a:r>
                      <a:endParaRPr lang="es-E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s-ES" sz="1100" u="none" strike="noStrike">
                          <a:effectLst/>
                        </a:rPr>
                        <a:t>11</a:t>
                      </a:r>
                      <a:endParaRPr lang="es-E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76689693"/>
                  </a:ext>
                </a:extLst>
              </a:tr>
              <a:tr h="203200">
                <a:tc rowSpan="2">
                  <a:txBody>
                    <a:bodyPr/>
                    <a:lstStyle/>
                    <a:p>
                      <a:pPr algn="l" fontAlgn="ctr"/>
                      <a:r>
                        <a:rPr lang="es-ES" sz="1100" u="none" strike="noStrike" dirty="0">
                          <a:effectLst/>
                        </a:rPr>
                        <a:t>Artificial Cliff w/3D </a:t>
                      </a:r>
                      <a:r>
                        <a:rPr lang="es-ES" sz="1100" u="none" strike="noStrike" dirty="0" err="1">
                          <a:effectLst/>
                        </a:rPr>
                        <a:t>Edge</a:t>
                      </a:r>
                      <a:endParaRPr lang="es-ES"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s-ES" sz="1100" u="none" strike="noStrike" dirty="0" err="1">
                          <a:effectLst/>
                        </a:rPr>
                        <a:t>Sighted</a:t>
                      </a:r>
                      <a:r>
                        <a:rPr lang="es-ES" sz="1100" u="none" strike="noStrike" dirty="0">
                          <a:effectLst/>
                        </a:rPr>
                        <a:t> </a:t>
                      </a:r>
                      <a:endParaRPr lang="es-E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s-ES" sz="1100" u="none" strike="noStrike">
                          <a:effectLst/>
                        </a:rPr>
                        <a:t>9</a:t>
                      </a:r>
                      <a:endParaRPr lang="es-E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96501163"/>
                  </a:ext>
                </a:extLst>
              </a:tr>
              <a:tr h="215900">
                <a:tc vMerge="1">
                  <a:txBody>
                    <a:bodyPr/>
                    <a:lstStyle/>
                    <a:p>
                      <a:endParaRPr lang="es-ES_tradnl"/>
                    </a:p>
                  </a:txBody>
                  <a:tcPr/>
                </a:tc>
                <a:tc>
                  <a:txBody>
                    <a:bodyPr/>
                    <a:lstStyle/>
                    <a:p>
                      <a:pPr algn="l" fontAlgn="b"/>
                      <a:r>
                        <a:rPr lang="es-ES" sz="1100" u="none" strike="noStrike" dirty="0" err="1">
                          <a:effectLst/>
                        </a:rPr>
                        <a:t>Blind</a:t>
                      </a:r>
                      <a:endParaRPr lang="es-E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s-ES" sz="1100" u="none" strike="noStrike" dirty="0">
                          <a:effectLst/>
                        </a:rPr>
                        <a:t>8</a:t>
                      </a:r>
                      <a:endParaRPr lang="es-E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125015"/>
                  </a:ext>
                </a:extLst>
              </a:tr>
              <a:tr h="0">
                <a:tc>
                  <a:txBody>
                    <a:bodyPr/>
                    <a:lstStyle/>
                    <a:p>
                      <a:pPr algn="l" fontAlgn="ctr"/>
                      <a:r>
                        <a:rPr lang="es-ES" sz="1100" u="none" strike="noStrike" dirty="0">
                          <a:effectLst/>
                        </a:rPr>
                        <a:t>Artificial Cliff w/High Distal </a:t>
                      </a:r>
                      <a:r>
                        <a:rPr lang="es-ES" sz="1100" u="none" strike="noStrike" dirty="0" err="1">
                          <a:effectLst/>
                        </a:rPr>
                        <a:t>Boundary</a:t>
                      </a:r>
                      <a:endParaRPr lang="es-ES"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s-ES" sz="1100" u="none" strike="noStrike" dirty="0" err="1">
                          <a:effectLst/>
                        </a:rPr>
                        <a:t>Sighted</a:t>
                      </a:r>
                      <a:r>
                        <a:rPr lang="es-ES" sz="1100" u="none" strike="noStrike" dirty="0">
                          <a:effectLst/>
                        </a:rPr>
                        <a:t> </a:t>
                      </a:r>
                      <a:endParaRPr lang="es-ES"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s-ES" sz="1100" u="none" strike="noStrike" dirty="0">
                          <a:effectLst/>
                        </a:rPr>
                        <a:t>9</a:t>
                      </a:r>
                      <a:endParaRPr lang="es-ES"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0909818"/>
                  </a:ext>
                </a:extLst>
              </a:tr>
            </a:tbl>
          </a:graphicData>
        </a:graphic>
      </p:graphicFrame>
    </p:spTree>
    <p:extLst>
      <p:ext uri="{BB962C8B-B14F-4D97-AF65-F5344CB8AC3E}">
        <p14:creationId xmlns:p14="http://schemas.microsoft.com/office/powerpoint/2010/main" val="3677470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2C32815-411E-184B-9BE1-91929C96F8F9}"/>
              </a:ext>
            </a:extLst>
          </p:cNvPr>
          <p:cNvSpPr txBox="1"/>
          <p:nvPr/>
        </p:nvSpPr>
        <p:spPr>
          <a:xfrm>
            <a:off x="96952" y="4559840"/>
            <a:ext cx="7489711" cy="2123658"/>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Figure S2. </a:t>
            </a:r>
            <a:r>
              <a:rPr lang="en-US" sz="1100" dirty="0">
                <a:latin typeface="Arial" panose="020B0604020202020204" pitchFamily="34" charset="0"/>
                <a:cs typeface="Arial" panose="020B0604020202020204" pitchFamily="34" charset="0"/>
              </a:rPr>
              <a:t>Schematic of Statistical Analysis Design. Note that when data passed the normality and equal variance requirements, parametric statistics were used. However, when there were violations, Generalized Linear Mixed Models were used when the data included repeated measures and Robust ANOVAs were conducted when groups were compared across conditions on a single test day (path analyses). All statistical analyses were performed using GNU R software, version 4.0.3 (Team, 2020) with </a:t>
            </a:r>
            <a:r>
              <a:rPr lang="en-US" sz="1100" i="1" dirty="0">
                <a:latin typeface="Arial" panose="020B0604020202020204" pitchFamily="34" charset="0"/>
                <a:cs typeface="Arial" panose="020B0604020202020204" pitchFamily="34" charset="0"/>
              </a:rPr>
              <a:t>parallel</a:t>
            </a:r>
            <a:r>
              <a:rPr lang="en-US" sz="1100" dirty="0">
                <a:latin typeface="Arial" panose="020B0604020202020204" pitchFamily="34" charset="0"/>
                <a:cs typeface="Arial" panose="020B0604020202020204" pitchFamily="34" charset="0"/>
              </a:rPr>
              <a:t>, </a:t>
            </a:r>
            <a:r>
              <a:rPr lang="en-US" sz="1100" i="1" dirty="0" err="1">
                <a:latin typeface="Arial" panose="020B0604020202020204" pitchFamily="34" charset="0"/>
                <a:cs typeface="Arial" panose="020B0604020202020204" pitchFamily="34" charset="0"/>
              </a:rPr>
              <a:t>data.table</a:t>
            </a:r>
            <a:r>
              <a:rPr lang="en-US" sz="1100" i="1" dirty="0">
                <a:latin typeface="Arial" panose="020B0604020202020204" pitchFamily="34" charset="0"/>
                <a:cs typeface="Arial" panose="020B0604020202020204" pitchFamily="34" charset="0"/>
              </a:rPr>
              <a:t>, </a:t>
            </a:r>
            <a:r>
              <a:rPr lang="en-US" sz="1100" i="1" dirty="0" err="1">
                <a:latin typeface="Arial" panose="020B0604020202020204" pitchFamily="34" charset="0"/>
                <a:cs typeface="Arial" panose="020B0604020202020204" pitchFamily="34" charset="0"/>
              </a:rPr>
              <a:t>Hmisc</a:t>
            </a:r>
            <a:r>
              <a:rPr lang="en-US" sz="1100" dirty="0">
                <a:latin typeface="Arial" panose="020B0604020202020204" pitchFamily="34" charset="0"/>
                <a:cs typeface="Arial" panose="020B0604020202020204" pitchFamily="34" charset="0"/>
              </a:rPr>
              <a:t>, and </a:t>
            </a:r>
            <a:r>
              <a:rPr lang="en-US" sz="1100" i="1" dirty="0">
                <a:latin typeface="Arial" panose="020B0604020202020204" pitchFamily="34" charset="0"/>
                <a:cs typeface="Arial" panose="020B0604020202020204" pitchFamily="34" charset="0"/>
              </a:rPr>
              <a:t>ggplot2</a:t>
            </a:r>
            <a:r>
              <a:rPr lang="en-US" sz="1100" dirty="0">
                <a:latin typeface="Arial" panose="020B0604020202020204" pitchFamily="34" charset="0"/>
                <a:cs typeface="Arial" panose="020B0604020202020204" pitchFamily="34" charset="0"/>
              </a:rPr>
              <a:t>, as general libraries; </a:t>
            </a:r>
            <a:r>
              <a:rPr lang="en-US" sz="1100" i="1" dirty="0" err="1">
                <a:latin typeface="Arial" panose="020B0604020202020204" pitchFamily="34" charset="0"/>
                <a:cs typeface="Arial" panose="020B0604020202020204" pitchFamily="34" charset="0"/>
              </a:rPr>
              <a:t>afex</a:t>
            </a:r>
            <a:r>
              <a:rPr lang="en-US" sz="1100" dirty="0">
                <a:latin typeface="Arial" panose="020B0604020202020204" pitchFamily="34" charset="0"/>
                <a:cs typeface="Arial" panose="020B0604020202020204" pitchFamily="34" charset="0"/>
              </a:rPr>
              <a:t> and </a:t>
            </a:r>
            <a:r>
              <a:rPr lang="en-US" sz="1100" i="1" dirty="0" err="1">
                <a:latin typeface="Arial" panose="020B0604020202020204" pitchFamily="34" charset="0"/>
                <a:cs typeface="Arial" panose="020B0604020202020204" pitchFamily="34" charset="0"/>
              </a:rPr>
              <a:t>emmeans</a:t>
            </a:r>
            <a:r>
              <a:rPr lang="en-US" sz="1100" dirty="0">
                <a:latin typeface="Arial" panose="020B0604020202020204" pitchFamily="34" charset="0"/>
                <a:cs typeface="Arial" panose="020B0604020202020204" pitchFamily="34" charset="0"/>
              </a:rPr>
              <a:t> for ANOVA; </a:t>
            </a:r>
            <a:r>
              <a:rPr lang="en-US" sz="1100" i="1" dirty="0" err="1">
                <a:latin typeface="Arial" panose="020B0604020202020204" pitchFamily="34" charset="0"/>
                <a:cs typeface="Arial" panose="020B0604020202020204" pitchFamily="34" charset="0"/>
              </a:rPr>
              <a:t>nlme</a:t>
            </a:r>
            <a:r>
              <a:rPr lang="en-US" sz="1100" i="1" dirty="0">
                <a:latin typeface="Arial" panose="020B0604020202020204" pitchFamily="34" charset="0"/>
                <a:cs typeface="Arial" panose="020B0604020202020204" pitchFamily="34" charset="0"/>
              </a:rPr>
              <a:t>, lme4</a:t>
            </a:r>
            <a:r>
              <a:rPr lang="en-US" sz="1100" dirty="0">
                <a:latin typeface="Arial" panose="020B0604020202020204" pitchFamily="34" charset="0"/>
                <a:cs typeface="Arial" panose="020B0604020202020204" pitchFamily="34" charset="0"/>
              </a:rPr>
              <a:t>, </a:t>
            </a:r>
            <a:r>
              <a:rPr lang="en-US" sz="1100" i="1" dirty="0" err="1">
                <a:latin typeface="Arial" panose="020B0604020202020204" pitchFamily="34" charset="0"/>
                <a:cs typeface="Arial" panose="020B0604020202020204" pitchFamily="34" charset="0"/>
              </a:rPr>
              <a:t>lmerTest</a:t>
            </a:r>
            <a:r>
              <a:rPr lang="en-US" sz="1100" dirty="0">
                <a:latin typeface="Arial" panose="020B0604020202020204" pitchFamily="34" charset="0"/>
                <a:cs typeface="Arial" panose="020B0604020202020204" pitchFamily="34" charset="0"/>
              </a:rPr>
              <a:t> and </a:t>
            </a:r>
            <a:r>
              <a:rPr lang="en-US" sz="1100" i="1" dirty="0" err="1">
                <a:latin typeface="Arial" panose="020B0604020202020204" pitchFamily="34" charset="0"/>
                <a:cs typeface="Arial" panose="020B0604020202020204" pitchFamily="34" charset="0"/>
              </a:rPr>
              <a:t>GLMMadaptive</a:t>
            </a:r>
            <a:r>
              <a:rPr lang="en-US" sz="1100" dirty="0">
                <a:latin typeface="Arial" panose="020B0604020202020204" pitchFamily="34" charset="0"/>
                <a:cs typeface="Arial" panose="020B0604020202020204" pitchFamily="34" charset="0"/>
              </a:rPr>
              <a:t> for GLMM analysis; </a:t>
            </a:r>
            <a:r>
              <a:rPr lang="en-US" sz="1100" i="1" dirty="0" err="1">
                <a:latin typeface="Arial" panose="020B0604020202020204" pitchFamily="34" charset="0"/>
                <a:cs typeface="Arial" panose="020B0604020202020204" pitchFamily="34" charset="0"/>
              </a:rPr>
              <a:t>WebPower</a:t>
            </a:r>
            <a:r>
              <a:rPr lang="en-US" sz="1100" dirty="0">
                <a:latin typeface="Arial" panose="020B0604020202020204" pitchFamily="34" charset="0"/>
                <a:cs typeface="Arial" panose="020B0604020202020204" pitchFamily="34" charset="0"/>
              </a:rPr>
              <a:t> for Power Analysis; Wilcox’ </a:t>
            </a:r>
            <a:r>
              <a:rPr lang="en-US" sz="1100" i="1" dirty="0">
                <a:latin typeface="Arial" panose="020B0604020202020204" pitchFamily="34" charset="0"/>
                <a:cs typeface="Arial" panose="020B0604020202020204" pitchFamily="34" charset="0"/>
              </a:rPr>
              <a:t>Rallfun-v37.tx</a:t>
            </a:r>
            <a:r>
              <a:rPr lang="en-US" sz="1100" dirty="0">
                <a:latin typeface="Arial" panose="020B0604020202020204" pitchFamily="34" charset="0"/>
                <a:cs typeface="Arial" panose="020B0604020202020204" pitchFamily="34" charset="0"/>
              </a:rPr>
              <a:t>t library (</a:t>
            </a:r>
            <a:r>
              <a:rPr lang="en-US" sz="1100" dirty="0">
                <a:latin typeface="Arial" panose="020B0604020202020204" pitchFamily="34" charset="0"/>
                <a:cs typeface="Arial" panose="020B0604020202020204" pitchFamily="34" charset="0"/>
                <a:hlinkClick r:id="rId2"/>
              </a:rPr>
              <a:t>https://dornsife.usc.edu/labs/rwilcox/software/</a:t>
            </a:r>
            <a:r>
              <a:rPr lang="en-US" sz="1100" dirty="0">
                <a:latin typeface="Arial" panose="020B0604020202020204" pitchFamily="34" charset="0"/>
                <a:cs typeface="Arial" panose="020B0604020202020204" pitchFamily="34" charset="0"/>
              </a:rPr>
              <a:t>) for robust analysis (see Yuan et al., in Press for functions details); </a:t>
            </a:r>
            <a:r>
              <a:rPr lang="en-US" sz="1100" i="1" dirty="0" err="1">
                <a:latin typeface="Arial" panose="020B0604020202020204" pitchFamily="34" charset="0"/>
                <a:cs typeface="Arial" panose="020B0604020202020204" pitchFamily="34" charset="0"/>
              </a:rPr>
              <a:t>effectsize</a:t>
            </a:r>
            <a:r>
              <a:rPr lang="en-US" sz="1100" dirty="0">
                <a:latin typeface="Arial" panose="020B0604020202020204" pitchFamily="34" charset="0"/>
                <a:cs typeface="Arial" panose="020B0604020202020204" pitchFamily="34" charset="0"/>
              </a:rPr>
              <a:t> for effect size estimations, and </a:t>
            </a:r>
            <a:r>
              <a:rPr lang="en-US" sz="1100" i="1" dirty="0" err="1">
                <a:latin typeface="Arial" panose="020B0604020202020204" pitchFamily="34" charset="0"/>
                <a:cs typeface="Arial" panose="020B0604020202020204" pitchFamily="34" charset="0"/>
              </a:rPr>
              <a:t>rjags</a:t>
            </a:r>
            <a:r>
              <a:rPr lang="en-US" sz="1100" dirty="0">
                <a:latin typeface="Arial" panose="020B0604020202020204" pitchFamily="34" charset="0"/>
                <a:cs typeface="Arial" panose="020B0604020202020204" pitchFamily="34" charset="0"/>
              </a:rPr>
              <a:t>, </a:t>
            </a:r>
            <a:r>
              <a:rPr lang="en-US" sz="1100" i="1" dirty="0" err="1">
                <a:latin typeface="Arial" panose="020B0604020202020204" pitchFamily="34" charset="0"/>
                <a:cs typeface="Arial" panose="020B0604020202020204" pitchFamily="34" charset="0"/>
              </a:rPr>
              <a:t>runjags</a:t>
            </a:r>
            <a:r>
              <a:rPr lang="en-US" sz="1100" i="1" dirty="0">
                <a:latin typeface="Arial" panose="020B0604020202020204" pitchFamily="34" charset="0"/>
                <a:cs typeface="Arial" panose="020B0604020202020204" pitchFamily="34" charset="0"/>
              </a:rPr>
              <a:t>, and </a:t>
            </a:r>
            <a:r>
              <a:rPr lang="en-US" sz="1100" i="1" dirty="0" err="1">
                <a:latin typeface="Arial" panose="020B0604020202020204" pitchFamily="34" charset="0"/>
                <a:cs typeface="Arial" panose="020B0604020202020204" pitchFamily="34" charset="0"/>
              </a:rPr>
              <a:t>BayesFactor</a:t>
            </a:r>
            <a:r>
              <a:rPr lang="en-US" sz="1100" dirty="0">
                <a:latin typeface="Arial" panose="020B0604020202020204" pitchFamily="34" charset="0"/>
                <a:cs typeface="Arial" panose="020B0604020202020204" pitchFamily="34" charset="0"/>
              </a:rPr>
              <a:t> for Bayesian Analysis. Generalized Linear Mixed Models (GLMM) Gamma-family were used to </a:t>
            </a:r>
            <a:r>
              <a:rPr lang="en-US" sz="1100" dirty="0" err="1">
                <a:latin typeface="Arial" panose="020B0604020202020204" pitchFamily="34" charset="0"/>
                <a:cs typeface="Arial" panose="020B0604020202020204" pitchFamily="34" charset="0"/>
              </a:rPr>
              <a:t>analyse</a:t>
            </a:r>
            <a:r>
              <a:rPr lang="en-US" sz="1100" dirty="0">
                <a:latin typeface="Arial" panose="020B0604020202020204" pitchFamily="34" charset="0"/>
                <a:cs typeface="Arial" panose="020B0604020202020204" pitchFamily="34" charset="0"/>
              </a:rPr>
              <a:t> the latency to the first dig through the different groups and sessions. The optimal model from a maximal random effect structure was of the type random intercepts and random slopes for subject within trial [</a:t>
            </a:r>
            <a:r>
              <a:rPr lang="en-US" sz="1100" dirty="0" err="1">
                <a:latin typeface="Arial" panose="020B0604020202020204" pitchFamily="34" charset="0"/>
                <a:cs typeface="Arial" panose="020B0604020202020204" pitchFamily="34" charset="0"/>
              </a:rPr>
              <a:t>glmer</a:t>
            </a:r>
            <a:r>
              <a:rPr lang="en-US" sz="1100" dirty="0">
                <a:latin typeface="Arial" panose="020B0604020202020204" pitchFamily="34" charset="0"/>
                <a:cs typeface="Arial" panose="020B0604020202020204" pitchFamily="34" charset="0"/>
              </a:rPr>
              <a:t>(latency ~ Group*Session + (1 + Trial | Subject), family=Gamma(link="identity"),Data)].</a:t>
            </a:r>
          </a:p>
        </p:txBody>
      </p:sp>
      <p:sp>
        <p:nvSpPr>
          <p:cNvPr id="8" name="TextBox 16">
            <a:extLst>
              <a:ext uri="{FF2B5EF4-FFF2-40B4-BE49-F238E27FC236}">
                <a16:creationId xmlns:a16="http://schemas.microsoft.com/office/drawing/2014/main" id="{932B0B89-4E00-7B4D-A1C1-EF3ACEADE9F6}"/>
              </a:ext>
            </a:extLst>
          </p:cNvPr>
          <p:cNvSpPr txBox="1"/>
          <p:nvPr/>
        </p:nvSpPr>
        <p:spPr>
          <a:xfrm>
            <a:off x="6561055" y="9689068"/>
            <a:ext cx="1211345" cy="369332"/>
          </a:xfrm>
          <a:prstGeom prst="rect">
            <a:avLst/>
          </a:prstGeom>
          <a:noFill/>
        </p:spPr>
        <p:txBody>
          <a:bodyPr wrap="square" rtlCol="0">
            <a:spAutoFit/>
          </a:bodyPr>
          <a:lstStyle/>
          <a:p>
            <a:r>
              <a:rPr lang="en-US" dirty="0"/>
              <a:t>Figure S2</a:t>
            </a:r>
          </a:p>
        </p:txBody>
      </p:sp>
      <p:pic>
        <p:nvPicPr>
          <p:cNvPr id="3" name="Imagen 2">
            <a:extLst>
              <a:ext uri="{FF2B5EF4-FFF2-40B4-BE49-F238E27FC236}">
                <a16:creationId xmlns:a16="http://schemas.microsoft.com/office/drawing/2014/main" id="{66BA335B-8DE0-9346-8FA9-90A6DA55FA97}"/>
              </a:ext>
            </a:extLst>
          </p:cNvPr>
          <p:cNvPicPr>
            <a:picLocks noChangeAspect="1"/>
          </p:cNvPicPr>
          <p:nvPr/>
        </p:nvPicPr>
        <p:blipFill>
          <a:blip r:embed="rId3"/>
          <a:stretch>
            <a:fillRect/>
          </a:stretch>
        </p:blipFill>
        <p:spPr>
          <a:xfrm>
            <a:off x="0" y="211249"/>
            <a:ext cx="7772400" cy="4348591"/>
          </a:xfrm>
          <a:prstGeom prst="rect">
            <a:avLst/>
          </a:prstGeom>
        </p:spPr>
      </p:pic>
    </p:spTree>
    <p:extLst>
      <p:ext uri="{BB962C8B-B14F-4D97-AF65-F5344CB8AC3E}">
        <p14:creationId xmlns:p14="http://schemas.microsoft.com/office/powerpoint/2010/main" val="1034341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DDA24141-CA67-B14C-AC29-5AAB345FDBC6}"/>
              </a:ext>
            </a:extLst>
          </p:cNvPr>
          <p:cNvGrpSpPr/>
          <p:nvPr/>
        </p:nvGrpSpPr>
        <p:grpSpPr>
          <a:xfrm>
            <a:off x="1653264" y="624393"/>
            <a:ext cx="4180114" cy="4380486"/>
            <a:chOff x="2014208" y="305723"/>
            <a:chExt cx="4097071" cy="5942706"/>
          </a:xfrm>
        </p:grpSpPr>
        <p:sp>
          <p:nvSpPr>
            <p:cNvPr id="4" name="CuadroTexto 4">
              <a:extLst>
                <a:ext uri="{FF2B5EF4-FFF2-40B4-BE49-F238E27FC236}">
                  <a16:creationId xmlns:a16="http://schemas.microsoft.com/office/drawing/2014/main" id="{04E73C0C-3827-8647-BB60-56974DBCE76D}"/>
                </a:ext>
              </a:extLst>
            </p:cNvPr>
            <p:cNvSpPr txBox="1"/>
            <p:nvPr/>
          </p:nvSpPr>
          <p:spPr>
            <a:xfrm>
              <a:off x="2104638" y="750014"/>
              <a:ext cx="1839074" cy="876833"/>
            </a:xfrm>
            <a:prstGeom prst="rect">
              <a:avLst/>
            </a:prstGeom>
            <a:noFill/>
          </p:spPr>
          <p:txBody>
            <a:bodyPr wrap="square" rtlCol="0">
              <a:spAutoFit/>
            </a:bodyPr>
            <a:lstStyle/>
            <a:p>
              <a:pPr algn="ctr"/>
              <a:r>
                <a:rPr lang="en-US" dirty="0"/>
                <a:t>(C) POST Group: beta(</a:t>
              </a:r>
              <a:r>
                <a:rPr lang="el-GR" dirty="0"/>
                <a:t>ω</a:t>
              </a:r>
              <a:r>
                <a:rPr lang="en-US" dirty="0"/>
                <a:t>|a</a:t>
              </a:r>
              <a:r>
                <a:rPr lang="el-GR" baseline="-25000" dirty="0"/>
                <a:t>ω</a:t>
              </a:r>
              <a:r>
                <a:rPr lang="en-US" dirty="0"/>
                <a:t>,b</a:t>
              </a:r>
              <a:r>
                <a:rPr lang="el-GR" baseline="-25000" dirty="0"/>
                <a:t>ω</a:t>
              </a:r>
              <a:r>
                <a:rPr lang="en-US" dirty="0"/>
                <a:t>)</a:t>
              </a:r>
            </a:p>
          </p:txBody>
        </p:sp>
        <p:sp>
          <p:nvSpPr>
            <p:cNvPr id="5" name="CuadroTexto 6">
              <a:extLst>
                <a:ext uri="{FF2B5EF4-FFF2-40B4-BE49-F238E27FC236}">
                  <a16:creationId xmlns:a16="http://schemas.microsoft.com/office/drawing/2014/main" id="{95976EC8-88D9-9849-95C1-866D095B39E8}"/>
                </a:ext>
              </a:extLst>
            </p:cNvPr>
            <p:cNvSpPr txBox="1"/>
            <p:nvPr/>
          </p:nvSpPr>
          <p:spPr>
            <a:xfrm>
              <a:off x="4096112" y="757635"/>
              <a:ext cx="1839074" cy="646331"/>
            </a:xfrm>
            <a:prstGeom prst="rect">
              <a:avLst/>
            </a:prstGeom>
            <a:noFill/>
          </p:spPr>
          <p:txBody>
            <a:bodyPr wrap="square" rtlCol="0">
              <a:spAutoFit/>
            </a:bodyPr>
            <a:lstStyle/>
            <a:p>
              <a:pPr algn="ctr"/>
              <a:r>
                <a:rPr lang="en-US" dirty="0"/>
                <a:t>(D) PRIOR Group: gamma(</a:t>
              </a:r>
              <a:r>
                <a:rPr lang="el-GR" dirty="0"/>
                <a:t>κ</a:t>
              </a:r>
              <a:r>
                <a:rPr lang="es-ES" dirty="0"/>
                <a:t>|S</a:t>
              </a:r>
              <a:r>
                <a:rPr lang="el-GR" dirty="0"/>
                <a:t>κ</a:t>
              </a:r>
              <a:r>
                <a:rPr lang="es-ES" dirty="0"/>
                <a:t>, </a:t>
              </a:r>
              <a:r>
                <a:rPr lang="en-US" dirty="0"/>
                <a:t>R</a:t>
              </a:r>
              <a:r>
                <a:rPr lang="el-GR" dirty="0"/>
                <a:t>κ</a:t>
              </a:r>
              <a:r>
                <a:rPr lang="en-US" dirty="0"/>
                <a:t>)</a:t>
              </a:r>
            </a:p>
          </p:txBody>
        </p:sp>
        <mc:AlternateContent xmlns:mc="http://schemas.openxmlformats.org/markup-compatibility/2006" xmlns:a14="http://schemas.microsoft.com/office/drawing/2010/main">
          <mc:Choice Requires="a14">
            <p:sp>
              <p:nvSpPr>
                <p:cNvPr id="6" name="CuadroTexto 8">
                  <a:extLst>
                    <a:ext uri="{FF2B5EF4-FFF2-40B4-BE49-F238E27FC236}">
                      <a16:creationId xmlns:a16="http://schemas.microsoft.com/office/drawing/2014/main" id="{ACC2251F-65B5-4444-BA68-9CA84F5F193D}"/>
                    </a:ext>
                  </a:extLst>
                </p:cNvPr>
                <p:cNvSpPr txBox="1"/>
                <p:nvPr/>
              </p:nvSpPr>
              <p:spPr>
                <a:xfrm>
                  <a:off x="2720406" y="5371596"/>
                  <a:ext cx="2815120" cy="876833"/>
                </a:xfrm>
                <a:prstGeom prst="rect">
                  <a:avLst/>
                </a:prstGeom>
                <a:noFill/>
              </p:spPr>
              <p:txBody>
                <a:bodyPr wrap="square" rtlCol="0">
                  <a:spAutoFit/>
                </a:bodyPr>
                <a:lstStyle/>
                <a:p>
                  <a:pPr algn="ctr"/>
                  <a:r>
                    <a:rPr lang="en-US" dirty="0"/>
                    <a:t>(A) </a:t>
                  </a:r>
                  <a:r>
                    <a:rPr lang="es-ES" dirty="0"/>
                    <a:t>LIKELIHOOD</a:t>
                  </a:r>
                  <a:r>
                    <a:rPr lang="en-US" dirty="0"/>
                    <a:t> Subjects: </a:t>
                  </a:r>
                </a:p>
                <a:p>
                  <a:pPr algn="ctr"/>
                  <a14:m>
                    <m:oMath xmlns:m="http://schemas.openxmlformats.org/officeDocument/2006/math">
                      <m:r>
                        <a:rPr lang="en-US" i="1" smtClean="0">
                          <a:latin typeface="Cambria Math" panose="02040503050406030204" pitchFamily="18" charset="0"/>
                        </a:rPr>
                        <m:t>𝜃</m:t>
                      </m:r>
                      <m:r>
                        <a:rPr lang="es-ES" b="0" i="1" baseline="-25000" smtClean="0">
                          <a:latin typeface="Cambria Math" panose="02040503050406030204" pitchFamily="18" charset="0"/>
                        </a:rPr>
                        <m:t>1</m:t>
                      </m:r>
                      <m:r>
                        <a:rPr lang="es-ES" b="0" i="1" smtClean="0">
                          <a:latin typeface="Cambria Math" panose="02040503050406030204" pitchFamily="18" charset="0"/>
                        </a:rPr>
                        <m:t>,…,</m:t>
                      </m:r>
                      <m:r>
                        <a:rPr lang="en-US" i="1" smtClean="0">
                          <a:latin typeface="Cambria Math" panose="02040503050406030204" pitchFamily="18" charset="0"/>
                        </a:rPr>
                        <m:t>𝜃</m:t>
                      </m:r>
                      <m:r>
                        <a:rPr lang="es-ES" b="0" i="1" baseline="-25000" smtClean="0">
                          <a:latin typeface="Cambria Math" panose="02040503050406030204" pitchFamily="18" charset="0"/>
                        </a:rPr>
                        <m:t>𝑖</m:t>
                      </m:r>
                      <m:r>
                        <a:rPr lang="es-ES" b="0" i="1" smtClean="0">
                          <a:latin typeface="Cambria Math" panose="02040503050406030204" pitchFamily="18" charset="0"/>
                        </a:rPr>
                        <m:t>: </m:t>
                      </m:r>
                    </m:oMath>
                  </a14:m>
                  <a:r>
                    <a:rPr lang="es-ES" dirty="0" err="1"/>
                    <a:t>dbern</a:t>
                  </a:r>
                  <a14:m>
                    <m:oMath xmlns:m="http://schemas.openxmlformats.org/officeDocument/2006/math">
                      <m:d>
                        <m:dPr>
                          <m:ctrlPr>
                            <a:rPr lang="es-ES" i="1">
                              <a:latin typeface="Cambria Math" panose="02040503050406030204" pitchFamily="18" charset="0"/>
                            </a:rPr>
                          </m:ctrlPr>
                        </m:dPr>
                        <m:e>
                          <m:r>
                            <a:rPr lang="en-US" i="1">
                              <a:latin typeface="Cambria Math" panose="02040503050406030204" pitchFamily="18" charset="0"/>
                            </a:rPr>
                            <m:t>𝑧</m:t>
                          </m:r>
                          <m:r>
                            <a:rPr lang="es-ES" b="0" i="1" baseline="-25000" smtClean="0">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𝑁𝑖</m:t>
                          </m:r>
                        </m:e>
                        <m:e>
                          <m:r>
                            <a:rPr lang="en-US" i="1">
                              <a:latin typeface="Cambria Math" panose="02040503050406030204" pitchFamily="18" charset="0"/>
                            </a:rPr>
                            <m:t>𝜃</m:t>
                          </m:r>
                          <m:r>
                            <a:rPr lang="es-ES" b="0" i="1" baseline="-25000" smtClean="0">
                              <a:latin typeface="Cambria Math" panose="02040503050406030204" pitchFamily="18" charset="0"/>
                            </a:rPr>
                            <m:t>𝑖</m:t>
                          </m:r>
                        </m:e>
                      </m:d>
                    </m:oMath>
                  </a14:m>
                  <a:r>
                    <a:rPr lang="es-ES" dirty="0">
                      <a:effectLst/>
                    </a:rPr>
                    <a:t> </a:t>
                  </a:r>
                  <a:endParaRPr lang="en-US" dirty="0"/>
                </a:p>
              </p:txBody>
            </p:sp>
          </mc:Choice>
          <mc:Fallback xmlns="">
            <p:sp>
              <p:nvSpPr>
                <p:cNvPr id="6" name="CuadroTexto 8">
                  <a:extLst>
                    <a:ext uri="{FF2B5EF4-FFF2-40B4-BE49-F238E27FC236}">
                      <a16:creationId xmlns:a16="http://schemas.microsoft.com/office/drawing/2014/main" id="{ACC2251F-65B5-4444-BA68-9CA84F5F193D}"/>
                    </a:ext>
                  </a:extLst>
                </p:cNvPr>
                <p:cNvSpPr txBox="1">
                  <a:spLocks noRot="1" noChangeAspect="1" noMove="1" noResize="1" noEditPoints="1" noAdjustHandles="1" noChangeArrowheads="1" noChangeShapeType="1" noTextEdit="1"/>
                </p:cNvSpPr>
                <p:nvPr/>
              </p:nvSpPr>
              <p:spPr>
                <a:xfrm>
                  <a:off x="2720406" y="5371596"/>
                  <a:ext cx="2815120" cy="876833"/>
                </a:xfrm>
                <a:prstGeom prst="rect">
                  <a:avLst/>
                </a:prstGeom>
                <a:blipFill>
                  <a:blip r:embed="rId2"/>
                  <a:stretch>
                    <a:fillRect t="-3846" b="-15385"/>
                  </a:stretch>
                </a:blipFill>
              </p:spPr>
              <p:txBody>
                <a:bodyPr/>
                <a:lstStyle/>
                <a:p>
                  <a:r>
                    <a:rPr lang="en-US">
                      <a:noFill/>
                    </a:rPr>
                    <a:t> </a:t>
                  </a:r>
                </a:p>
              </p:txBody>
            </p:sp>
          </mc:Fallback>
        </mc:AlternateContent>
        <p:cxnSp>
          <p:nvCxnSpPr>
            <p:cNvPr id="7" name="Conector recto de flecha 9">
              <a:extLst>
                <a:ext uri="{FF2B5EF4-FFF2-40B4-BE49-F238E27FC236}">
                  <a16:creationId xmlns:a16="http://schemas.microsoft.com/office/drawing/2014/main" id="{C35D7CAA-0DD8-F84B-9E09-548A247C612E}"/>
                </a:ext>
              </a:extLst>
            </p:cNvPr>
            <p:cNvCxnSpPr>
              <a:cxnSpLocks/>
              <a:stCxn id="13" idx="2"/>
              <a:endCxn id="8" idx="0"/>
            </p:cNvCxnSpPr>
            <p:nvPr/>
          </p:nvCxnSpPr>
          <p:spPr>
            <a:xfrm>
              <a:off x="4127966" y="4436511"/>
              <a:ext cx="0" cy="565752"/>
            </a:xfrm>
            <a:prstGeom prst="straightConnector1">
              <a:avLst/>
            </a:prstGeom>
            <a:ln w="9525">
              <a:tailEnd type="triangle"/>
            </a:ln>
          </p:spPr>
          <p:style>
            <a:lnRef idx="1">
              <a:schemeClr val="accent1"/>
            </a:lnRef>
            <a:fillRef idx="0">
              <a:schemeClr val="accent1"/>
            </a:fillRef>
            <a:effectRef idx="0">
              <a:schemeClr val="accent1"/>
            </a:effectRef>
            <a:fontRef idx="minor">
              <a:schemeClr val="tx1"/>
            </a:fontRef>
          </p:style>
        </p:cxnSp>
        <p:sp>
          <p:nvSpPr>
            <p:cNvPr id="8" name="Rectángulo 11">
              <a:extLst>
                <a:ext uri="{FF2B5EF4-FFF2-40B4-BE49-F238E27FC236}">
                  <a16:creationId xmlns:a16="http://schemas.microsoft.com/office/drawing/2014/main" id="{6EC7E14C-BAF4-654C-A1B6-C19629B87EAE}"/>
                </a:ext>
              </a:extLst>
            </p:cNvPr>
            <p:cNvSpPr/>
            <p:nvPr/>
          </p:nvSpPr>
          <p:spPr>
            <a:xfrm>
              <a:off x="3922016" y="5002263"/>
              <a:ext cx="411900" cy="369332"/>
            </a:xfrm>
            <a:prstGeom prst="rect">
              <a:avLst/>
            </a:prstGeom>
          </p:spPr>
          <p:txBody>
            <a:bodyPr wrap="square">
              <a:spAutoFit/>
            </a:bodyPr>
            <a:lstStyle/>
            <a:p>
              <a:pPr algn="ctr"/>
              <a:r>
                <a:rPr lang="en-US">
                  <a:latin typeface="Cambria Math" panose="02040503050406030204" pitchFamily="18" charset="0"/>
                  <a:ea typeface="Calibri" panose="020F0502020204030204" pitchFamily="34" charset="0"/>
                  <a:cs typeface="Cambria Math" panose="02040503050406030204" pitchFamily="18" charset="0"/>
                </a:rPr>
                <a:t>𝜃</a:t>
              </a:r>
              <a:r>
                <a:rPr lang="en-US" baseline="-25000">
                  <a:latin typeface="Cambria Math" panose="02040503050406030204" pitchFamily="18" charset="0"/>
                  <a:ea typeface="Calibri" panose="020F0502020204030204" pitchFamily="34" charset="0"/>
                  <a:cs typeface="Cambria Math" panose="02040503050406030204" pitchFamily="18" charset="0"/>
                </a:rPr>
                <a:t>S</a:t>
              </a:r>
              <a:r>
                <a:rPr lang="es-ES">
                  <a:effectLst/>
                </a:rPr>
                <a:t> </a:t>
              </a:r>
              <a:endParaRPr lang="en-US"/>
            </a:p>
          </p:txBody>
        </p:sp>
        <p:sp>
          <p:nvSpPr>
            <p:cNvPr id="9" name="Forma libre 27">
              <a:extLst>
                <a:ext uri="{FF2B5EF4-FFF2-40B4-BE49-F238E27FC236}">
                  <a16:creationId xmlns:a16="http://schemas.microsoft.com/office/drawing/2014/main" id="{1B58D25E-FE9C-9749-A750-378639A39773}"/>
                </a:ext>
              </a:extLst>
            </p:cNvPr>
            <p:cNvSpPr/>
            <p:nvPr/>
          </p:nvSpPr>
          <p:spPr>
            <a:xfrm>
              <a:off x="2246243" y="1590570"/>
              <a:ext cx="1029650" cy="2253633"/>
            </a:xfrm>
            <a:custGeom>
              <a:avLst/>
              <a:gdLst>
                <a:gd name="connsiteX0" fmla="*/ 419506 w 758553"/>
                <a:gd name="connsiteY0" fmla="*/ 0 h 2178121"/>
                <a:gd name="connsiteX1" fmla="*/ 8540 w 758553"/>
                <a:gd name="connsiteY1" fmla="*/ 832206 h 2178121"/>
                <a:gd name="connsiteX2" fmla="*/ 758553 w 758553"/>
                <a:gd name="connsiteY2" fmla="*/ 2178121 h 2178121"/>
              </a:gdLst>
              <a:ahLst/>
              <a:cxnLst>
                <a:cxn ang="0">
                  <a:pos x="connsiteX0" y="connsiteY0"/>
                </a:cxn>
                <a:cxn ang="0">
                  <a:pos x="connsiteX1" y="connsiteY1"/>
                </a:cxn>
                <a:cxn ang="0">
                  <a:pos x="connsiteX2" y="connsiteY2"/>
                </a:cxn>
              </a:cxnLst>
              <a:rect l="l" t="t" r="r" b="b"/>
              <a:pathLst>
                <a:path w="758553" h="2178121">
                  <a:moveTo>
                    <a:pt x="419506" y="0"/>
                  </a:moveTo>
                  <a:cubicBezTo>
                    <a:pt x="185769" y="234593"/>
                    <a:pt x="-47968" y="469186"/>
                    <a:pt x="8540" y="832206"/>
                  </a:cubicBezTo>
                  <a:cubicBezTo>
                    <a:pt x="65048" y="1195226"/>
                    <a:pt x="411800" y="1686673"/>
                    <a:pt x="758553" y="2178121"/>
                  </a:cubicBezTo>
                </a:path>
              </a:pathLst>
            </a:custGeom>
            <a:noFill/>
            <a:ln>
              <a:headEnd type="diamond"/>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orma libre 28">
              <a:extLst>
                <a:ext uri="{FF2B5EF4-FFF2-40B4-BE49-F238E27FC236}">
                  <a16:creationId xmlns:a16="http://schemas.microsoft.com/office/drawing/2014/main" id="{B1DEE209-9BF7-674C-A474-B6C1FAA38865}"/>
                </a:ext>
              </a:extLst>
            </p:cNvPr>
            <p:cNvSpPr/>
            <p:nvPr/>
          </p:nvSpPr>
          <p:spPr>
            <a:xfrm>
              <a:off x="2870915" y="1621392"/>
              <a:ext cx="1771440" cy="2253633"/>
            </a:xfrm>
            <a:custGeom>
              <a:avLst/>
              <a:gdLst>
                <a:gd name="connsiteX0" fmla="*/ 30012 w 1632781"/>
                <a:gd name="connsiteY0" fmla="*/ 0 h 2208944"/>
                <a:gd name="connsiteX1" fmla="*/ 214947 w 1632781"/>
                <a:gd name="connsiteY1" fmla="*/ 1078786 h 2208944"/>
                <a:gd name="connsiteX2" fmla="*/ 1632781 w 1632781"/>
                <a:gd name="connsiteY2" fmla="*/ 2208944 h 2208944"/>
              </a:gdLst>
              <a:ahLst/>
              <a:cxnLst>
                <a:cxn ang="0">
                  <a:pos x="connsiteX0" y="connsiteY0"/>
                </a:cxn>
                <a:cxn ang="0">
                  <a:pos x="connsiteX1" y="connsiteY1"/>
                </a:cxn>
                <a:cxn ang="0">
                  <a:pos x="connsiteX2" y="connsiteY2"/>
                </a:cxn>
              </a:cxnLst>
              <a:rect l="l" t="t" r="r" b="b"/>
              <a:pathLst>
                <a:path w="1632781" h="2208944">
                  <a:moveTo>
                    <a:pt x="30012" y="0"/>
                  </a:moveTo>
                  <a:cubicBezTo>
                    <a:pt x="-11085" y="355314"/>
                    <a:pt x="-52181" y="710629"/>
                    <a:pt x="214947" y="1078786"/>
                  </a:cubicBezTo>
                  <a:cubicBezTo>
                    <a:pt x="482075" y="1446943"/>
                    <a:pt x="1214965" y="2118189"/>
                    <a:pt x="1632781" y="2208944"/>
                  </a:cubicBezTo>
                </a:path>
              </a:pathLst>
            </a:custGeom>
            <a:noFill/>
            <a:ln>
              <a:headEnd type="diamond"/>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orma libre 29">
              <a:extLst>
                <a:ext uri="{FF2B5EF4-FFF2-40B4-BE49-F238E27FC236}">
                  <a16:creationId xmlns:a16="http://schemas.microsoft.com/office/drawing/2014/main" id="{60754864-529B-C74A-8C9C-7A9D9DCC7967}"/>
                </a:ext>
              </a:extLst>
            </p:cNvPr>
            <p:cNvSpPr/>
            <p:nvPr/>
          </p:nvSpPr>
          <p:spPr>
            <a:xfrm>
              <a:off x="4846158" y="1572270"/>
              <a:ext cx="969062" cy="2262653"/>
            </a:xfrm>
            <a:custGeom>
              <a:avLst/>
              <a:gdLst>
                <a:gd name="connsiteX0" fmla="*/ 83873 w 762361"/>
                <a:gd name="connsiteY0" fmla="*/ 0 h 2167847"/>
                <a:gd name="connsiteX1" fmla="*/ 761968 w 762361"/>
                <a:gd name="connsiteY1" fmla="*/ 688368 h 2167847"/>
                <a:gd name="connsiteX2" fmla="*/ 1680 w 762361"/>
                <a:gd name="connsiteY2" fmla="*/ 2167847 h 2167847"/>
              </a:gdLst>
              <a:ahLst/>
              <a:cxnLst>
                <a:cxn ang="0">
                  <a:pos x="connsiteX0" y="connsiteY0"/>
                </a:cxn>
                <a:cxn ang="0">
                  <a:pos x="connsiteX1" y="connsiteY1"/>
                </a:cxn>
                <a:cxn ang="0">
                  <a:pos x="connsiteX2" y="connsiteY2"/>
                </a:cxn>
              </a:cxnLst>
              <a:rect l="l" t="t" r="r" b="b"/>
              <a:pathLst>
                <a:path w="762361" h="2167847">
                  <a:moveTo>
                    <a:pt x="83873" y="0"/>
                  </a:moveTo>
                  <a:cubicBezTo>
                    <a:pt x="429770" y="163530"/>
                    <a:pt x="775667" y="327060"/>
                    <a:pt x="761968" y="688368"/>
                  </a:cubicBezTo>
                  <a:cubicBezTo>
                    <a:pt x="748269" y="1049676"/>
                    <a:pt x="-41129" y="2017159"/>
                    <a:pt x="1680" y="2167847"/>
                  </a:cubicBezTo>
                </a:path>
              </a:pathLst>
            </a:custGeom>
            <a:noFill/>
            <a:ln>
              <a:headEnd type="ova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orma libre 30">
              <a:extLst>
                <a:ext uri="{FF2B5EF4-FFF2-40B4-BE49-F238E27FC236}">
                  <a16:creationId xmlns:a16="http://schemas.microsoft.com/office/drawing/2014/main" id="{880845CC-6077-1D47-872F-3CEB798451FC}"/>
                </a:ext>
              </a:extLst>
            </p:cNvPr>
            <p:cNvSpPr/>
            <p:nvPr/>
          </p:nvSpPr>
          <p:spPr>
            <a:xfrm>
              <a:off x="3635488" y="1572269"/>
              <a:ext cx="1839074" cy="2320383"/>
            </a:xfrm>
            <a:custGeom>
              <a:avLst/>
              <a:gdLst>
                <a:gd name="connsiteX0" fmla="*/ 1130157 w 1551972"/>
                <a:gd name="connsiteY0" fmla="*/ 0 h 2250041"/>
                <a:gd name="connsiteX1" fmla="*/ 1489752 w 1551972"/>
                <a:gd name="connsiteY1" fmla="*/ 770562 h 2250041"/>
                <a:gd name="connsiteX2" fmla="*/ 0 w 1551972"/>
                <a:gd name="connsiteY2" fmla="*/ 2250041 h 2250041"/>
              </a:gdLst>
              <a:ahLst/>
              <a:cxnLst>
                <a:cxn ang="0">
                  <a:pos x="connsiteX0" y="connsiteY0"/>
                </a:cxn>
                <a:cxn ang="0">
                  <a:pos x="connsiteX1" y="connsiteY1"/>
                </a:cxn>
                <a:cxn ang="0">
                  <a:pos x="connsiteX2" y="connsiteY2"/>
                </a:cxn>
              </a:cxnLst>
              <a:rect l="l" t="t" r="r" b="b"/>
              <a:pathLst>
                <a:path w="1551972" h="2250041">
                  <a:moveTo>
                    <a:pt x="1130157" y="0"/>
                  </a:moveTo>
                  <a:cubicBezTo>
                    <a:pt x="1404134" y="197777"/>
                    <a:pt x="1678111" y="395555"/>
                    <a:pt x="1489752" y="770562"/>
                  </a:cubicBezTo>
                  <a:cubicBezTo>
                    <a:pt x="1301393" y="1145569"/>
                    <a:pt x="222607" y="2008598"/>
                    <a:pt x="0" y="2250041"/>
                  </a:cubicBezTo>
                </a:path>
              </a:pathLst>
            </a:custGeom>
            <a:noFill/>
            <a:ln>
              <a:headEnd type="ova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7">
              <a:extLst>
                <a:ext uri="{FF2B5EF4-FFF2-40B4-BE49-F238E27FC236}">
                  <a16:creationId xmlns:a16="http://schemas.microsoft.com/office/drawing/2014/main" id="{55A87024-F627-4D42-9653-55753F59BBA4}"/>
                </a:ext>
              </a:extLst>
            </p:cNvPr>
            <p:cNvSpPr txBox="1"/>
            <p:nvPr/>
          </p:nvSpPr>
          <p:spPr>
            <a:xfrm>
              <a:off x="2550337" y="3790180"/>
              <a:ext cx="3155258" cy="646331"/>
            </a:xfrm>
            <a:prstGeom prst="rect">
              <a:avLst/>
            </a:prstGeom>
            <a:noFill/>
          </p:spPr>
          <p:txBody>
            <a:bodyPr wrap="square" rtlCol="0">
              <a:spAutoFit/>
            </a:bodyPr>
            <a:lstStyle/>
            <a:p>
              <a:pPr algn="ctr"/>
              <a:r>
                <a:rPr lang="en-US"/>
                <a:t>(beta(</a:t>
              </a:r>
              <a:r>
                <a:rPr lang="el-GR">
                  <a:latin typeface="Times New Roman" panose="02020603050405020304" pitchFamily="18" charset="0"/>
                  <a:cs typeface="Times New Roman" panose="02020603050405020304" pitchFamily="18" charset="0"/>
                </a:rPr>
                <a:t>ω(κ−2)+1</a:t>
              </a:r>
              <a:r>
                <a:rPr lang="es-ES">
                  <a:latin typeface="Times New Roman" panose="02020603050405020304" pitchFamily="18" charset="0"/>
                  <a:cs typeface="Times New Roman" panose="02020603050405020304" pitchFamily="18" charset="0"/>
                </a:rPr>
                <a:t>,</a:t>
              </a:r>
              <a:r>
                <a:rPr lang="el-GR">
                  <a:latin typeface="Times New Roman" panose="02020603050405020304" pitchFamily="18" charset="0"/>
                  <a:cs typeface="Times New Roman" panose="02020603050405020304" pitchFamily="18" charset="0"/>
                </a:rPr>
                <a:t> </a:t>
              </a:r>
              <a:r>
                <a:rPr lang="es-ES">
                  <a:latin typeface="Times New Roman" panose="02020603050405020304" pitchFamily="18" charset="0"/>
                  <a:cs typeface="Times New Roman" panose="02020603050405020304" pitchFamily="18" charset="0"/>
                </a:rPr>
                <a:t>(1−</a:t>
              </a:r>
              <a:r>
                <a:rPr lang="el-GR">
                  <a:latin typeface="Times New Roman" panose="02020603050405020304" pitchFamily="18" charset="0"/>
                  <a:cs typeface="Times New Roman" panose="02020603050405020304" pitchFamily="18" charset="0"/>
                </a:rPr>
                <a:t>ω)(κ−2)+1</a:t>
              </a:r>
              <a:r>
                <a:rPr lang="en-US"/>
                <a:t>)</a:t>
              </a:r>
            </a:p>
            <a:p>
              <a:pPr algn="ctr"/>
              <a:r>
                <a:rPr lang="en-US"/>
                <a:t>(B) PRIOR Subjects</a:t>
              </a:r>
            </a:p>
          </p:txBody>
        </p:sp>
        <p:sp>
          <p:nvSpPr>
            <p:cNvPr id="16" name="CuadroTexto 33">
              <a:extLst>
                <a:ext uri="{FF2B5EF4-FFF2-40B4-BE49-F238E27FC236}">
                  <a16:creationId xmlns:a16="http://schemas.microsoft.com/office/drawing/2014/main" id="{0EB91BCB-A62D-1547-A5D6-E368E384B9AC}"/>
                </a:ext>
              </a:extLst>
            </p:cNvPr>
            <p:cNvSpPr txBox="1"/>
            <p:nvPr/>
          </p:nvSpPr>
          <p:spPr>
            <a:xfrm>
              <a:off x="4211615" y="305723"/>
              <a:ext cx="1448281" cy="307777"/>
            </a:xfrm>
            <a:prstGeom prst="rect">
              <a:avLst/>
            </a:prstGeom>
            <a:noFill/>
          </p:spPr>
          <p:txBody>
            <a:bodyPr wrap="square" rtlCol="0">
              <a:spAutoFit/>
            </a:bodyPr>
            <a:lstStyle/>
            <a:p>
              <a:pPr algn="ctr"/>
              <a:r>
                <a:rPr lang="en-US" sz="1400" i="1"/>
                <a:t>Generic PRIOR </a:t>
              </a:r>
              <a:r>
                <a:rPr lang="el-GR" sz="1400" i="1"/>
                <a:t>κ</a:t>
              </a:r>
              <a:endParaRPr lang="en-US" sz="1400" i="1"/>
            </a:p>
          </p:txBody>
        </p:sp>
        <p:sp>
          <p:nvSpPr>
            <p:cNvPr id="17" name="CuadroTexto 35">
              <a:extLst>
                <a:ext uri="{FF2B5EF4-FFF2-40B4-BE49-F238E27FC236}">
                  <a16:creationId xmlns:a16="http://schemas.microsoft.com/office/drawing/2014/main" id="{6F7FD54B-9594-0547-86A5-3C334ED3A8CF}"/>
                </a:ext>
              </a:extLst>
            </p:cNvPr>
            <p:cNvSpPr txBox="1"/>
            <p:nvPr/>
          </p:nvSpPr>
          <p:spPr>
            <a:xfrm>
              <a:off x="2341699" y="309405"/>
              <a:ext cx="1448281" cy="307777"/>
            </a:xfrm>
            <a:prstGeom prst="rect">
              <a:avLst/>
            </a:prstGeom>
            <a:noFill/>
          </p:spPr>
          <p:txBody>
            <a:bodyPr wrap="square" rtlCol="0">
              <a:spAutoFit/>
            </a:bodyPr>
            <a:lstStyle/>
            <a:p>
              <a:pPr algn="ctr"/>
              <a:r>
                <a:rPr lang="en-US" sz="1400" i="1"/>
                <a:t>Generic PRIOR </a:t>
              </a:r>
              <a:r>
                <a:rPr lang="el-GR" sz="1400"/>
                <a:t>ω</a:t>
              </a:r>
              <a:endParaRPr lang="en-US" sz="1400" i="1"/>
            </a:p>
          </p:txBody>
        </p:sp>
        <p:sp>
          <p:nvSpPr>
            <p:cNvPr id="18" name="Forma libre 45">
              <a:extLst>
                <a:ext uri="{FF2B5EF4-FFF2-40B4-BE49-F238E27FC236}">
                  <a16:creationId xmlns:a16="http://schemas.microsoft.com/office/drawing/2014/main" id="{D5CC1E84-F523-BB48-81B8-04D09E0D8542}"/>
                </a:ext>
              </a:extLst>
            </p:cNvPr>
            <p:cNvSpPr/>
            <p:nvPr/>
          </p:nvSpPr>
          <p:spPr>
            <a:xfrm>
              <a:off x="2014208" y="506627"/>
              <a:ext cx="334650" cy="593124"/>
            </a:xfrm>
            <a:custGeom>
              <a:avLst/>
              <a:gdLst>
                <a:gd name="connsiteX0" fmla="*/ 334650 w 334650"/>
                <a:gd name="connsiteY0" fmla="*/ 0 h 593124"/>
                <a:gd name="connsiteX1" fmla="*/ 1017 w 334650"/>
                <a:gd name="connsiteY1" fmla="*/ 123568 h 593124"/>
                <a:gd name="connsiteX2" fmla="*/ 223439 w 334650"/>
                <a:gd name="connsiteY2" fmla="*/ 593124 h 593124"/>
              </a:gdLst>
              <a:ahLst/>
              <a:cxnLst>
                <a:cxn ang="0">
                  <a:pos x="connsiteX0" y="connsiteY0"/>
                </a:cxn>
                <a:cxn ang="0">
                  <a:pos x="connsiteX1" y="connsiteY1"/>
                </a:cxn>
                <a:cxn ang="0">
                  <a:pos x="connsiteX2" y="connsiteY2"/>
                </a:cxn>
              </a:cxnLst>
              <a:rect l="l" t="t" r="r" b="b"/>
              <a:pathLst>
                <a:path w="334650" h="593124">
                  <a:moveTo>
                    <a:pt x="334650" y="0"/>
                  </a:moveTo>
                  <a:cubicBezTo>
                    <a:pt x="177101" y="12357"/>
                    <a:pt x="19552" y="24714"/>
                    <a:pt x="1017" y="123568"/>
                  </a:cubicBezTo>
                  <a:cubicBezTo>
                    <a:pt x="-17518" y="222422"/>
                    <a:pt x="223439" y="593124"/>
                    <a:pt x="223439" y="593124"/>
                  </a:cubicBezTo>
                </a:path>
              </a:pathLst>
            </a:custGeom>
            <a:noFill/>
            <a:ln>
              <a:prstDash val="dash"/>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orma libre 47">
              <a:extLst>
                <a:ext uri="{FF2B5EF4-FFF2-40B4-BE49-F238E27FC236}">
                  <a16:creationId xmlns:a16="http://schemas.microsoft.com/office/drawing/2014/main" id="{AC1DF9A3-FB1A-B646-B3D0-C3D1E786593E}"/>
                </a:ext>
              </a:extLst>
            </p:cNvPr>
            <p:cNvSpPr/>
            <p:nvPr/>
          </p:nvSpPr>
          <p:spPr>
            <a:xfrm>
              <a:off x="5635755" y="457200"/>
              <a:ext cx="475524" cy="605481"/>
            </a:xfrm>
            <a:custGeom>
              <a:avLst/>
              <a:gdLst>
                <a:gd name="connsiteX0" fmla="*/ 0 w 475524"/>
                <a:gd name="connsiteY0" fmla="*/ 0 h 605481"/>
                <a:gd name="connsiteX1" fmla="*/ 469557 w 475524"/>
                <a:gd name="connsiteY1" fmla="*/ 197708 h 605481"/>
                <a:gd name="connsiteX2" fmla="*/ 222422 w 475524"/>
                <a:gd name="connsiteY2" fmla="*/ 605481 h 605481"/>
              </a:gdLst>
              <a:ahLst/>
              <a:cxnLst>
                <a:cxn ang="0">
                  <a:pos x="connsiteX0" y="connsiteY0"/>
                </a:cxn>
                <a:cxn ang="0">
                  <a:pos x="connsiteX1" y="connsiteY1"/>
                </a:cxn>
                <a:cxn ang="0">
                  <a:pos x="connsiteX2" y="connsiteY2"/>
                </a:cxn>
              </a:cxnLst>
              <a:rect l="l" t="t" r="r" b="b"/>
              <a:pathLst>
                <a:path w="475524" h="605481">
                  <a:moveTo>
                    <a:pt x="0" y="0"/>
                  </a:moveTo>
                  <a:cubicBezTo>
                    <a:pt x="216243" y="48397"/>
                    <a:pt x="432487" y="96795"/>
                    <a:pt x="469557" y="197708"/>
                  </a:cubicBezTo>
                  <a:cubicBezTo>
                    <a:pt x="506627" y="298621"/>
                    <a:pt x="364524" y="452051"/>
                    <a:pt x="222422" y="605481"/>
                  </a:cubicBezTo>
                </a:path>
              </a:pathLst>
            </a:custGeom>
            <a:noFill/>
            <a:ln>
              <a:prstDash val="dash"/>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uadroTexto 52">
              <a:extLst>
                <a:ext uri="{FF2B5EF4-FFF2-40B4-BE49-F238E27FC236}">
                  <a16:creationId xmlns:a16="http://schemas.microsoft.com/office/drawing/2014/main" id="{8C63EE3A-2CBC-FD48-9FBD-D326F8E214E4}"/>
                </a:ext>
              </a:extLst>
            </p:cNvPr>
            <p:cNvSpPr txBox="1"/>
            <p:nvPr/>
          </p:nvSpPr>
          <p:spPr>
            <a:xfrm>
              <a:off x="2924765" y="1766524"/>
              <a:ext cx="2342693" cy="830997"/>
            </a:xfrm>
            <a:prstGeom prst="rect">
              <a:avLst/>
            </a:prstGeom>
            <a:noFill/>
          </p:spPr>
          <p:txBody>
            <a:bodyPr wrap="none" rtlCol="0">
              <a:spAutoFit/>
            </a:bodyPr>
            <a:lstStyle/>
            <a:p>
              <a:pPr algn="ctr"/>
              <a:r>
                <a:rPr lang="en-US" sz="1600"/>
                <a:t>Hierarchical:</a:t>
              </a:r>
            </a:p>
            <a:p>
              <a:pPr algn="ctr"/>
              <a:r>
                <a:rPr lang="en-US" sz="1600"/>
                <a:t>[Data | </a:t>
              </a:r>
              <a:r>
                <a:rPr lang="en-GB" sz="1600" b="1">
                  <a:solidFill>
                    <a:srgbClr val="FF0000"/>
                  </a:solidFill>
                  <a:latin typeface="Times New Roman" panose="02020603050405020304" pitchFamily="18" charset="0"/>
                  <a:cs typeface="Times New Roman" panose="02020603050405020304" pitchFamily="18" charset="0"/>
                </a:rPr>
                <a:t>θ</a:t>
              </a:r>
              <a:r>
                <a:rPr lang="en-GB" sz="1600" b="1">
                  <a:latin typeface="Times New Roman" panose="02020603050405020304" pitchFamily="18" charset="0"/>
                  <a:cs typeface="Times New Roman" panose="02020603050405020304" pitchFamily="18" charset="0"/>
                </a:rPr>
                <a:t>, </a:t>
              </a:r>
              <a:r>
                <a:rPr lang="en-GB" sz="1600" b="1">
                  <a:solidFill>
                    <a:schemeClr val="accent1"/>
                  </a:solidFill>
                  <a:latin typeface="Times New Roman" panose="02020603050405020304" pitchFamily="18" charset="0"/>
                  <a:cs typeface="Times New Roman" panose="02020603050405020304" pitchFamily="18" charset="0"/>
                </a:rPr>
                <a:t>ω</a:t>
              </a:r>
              <a:r>
                <a:rPr lang="en-GB" sz="1600" b="1">
                  <a:latin typeface="Times New Roman" panose="02020603050405020304" pitchFamily="18" charset="0"/>
                  <a:cs typeface="Times New Roman" panose="02020603050405020304" pitchFamily="18" charset="0"/>
                </a:rPr>
                <a:t>] * [</a:t>
              </a:r>
              <a:r>
                <a:rPr lang="en-GB" sz="1600" b="1">
                  <a:solidFill>
                    <a:srgbClr val="FF0000"/>
                  </a:solidFill>
                  <a:latin typeface="Times New Roman" panose="02020603050405020304" pitchFamily="18" charset="0"/>
                  <a:cs typeface="Times New Roman" panose="02020603050405020304" pitchFamily="18" charset="0"/>
                </a:rPr>
                <a:t>θ</a:t>
              </a:r>
              <a:r>
                <a:rPr lang="en-GB" sz="1600" b="1">
                  <a:latin typeface="Times New Roman" panose="02020603050405020304" pitchFamily="18" charset="0"/>
                  <a:cs typeface="Times New Roman" panose="02020603050405020304" pitchFamily="18" charset="0"/>
                </a:rPr>
                <a:t>, </a:t>
              </a:r>
              <a:r>
                <a:rPr lang="en-GB" sz="1600" b="1">
                  <a:solidFill>
                    <a:schemeClr val="accent1"/>
                  </a:solidFill>
                  <a:latin typeface="Times New Roman" panose="02020603050405020304" pitchFamily="18" charset="0"/>
                  <a:cs typeface="Times New Roman" panose="02020603050405020304" pitchFamily="18" charset="0"/>
                </a:rPr>
                <a:t>ω</a:t>
              </a:r>
              <a:r>
                <a:rPr lang="en-GB" sz="1600" b="1">
                  <a:latin typeface="Times New Roman" panose="02020603050405020304" pitchFamily="18" charset="0"/>
                  <a:cs typeface="Times New Roman" panose="02020603050405020304" pitchFamily="18" charset="0"/>
                </a:rPr>
                <a:t>] </a:t>
              </a:r>
              <a:r>
                <a:rPr lang="en-GB" sz="1600" b="1">
                  <a:latin typeface="Times New Roman" panose="02020603050405020304" pitchFamily="18" charset="0"/>
                  <a:cs typeface="Times New Roman" panose="02020603050405020304" pitchFamily="18" charset="0"/>
                  <a:sym typeface="Wingdings" pitchFamily="2" charset="2"/>
                </a:rPr>
                <a:t></a:t>
              </a:r>
              <a:r>
                <a:rPr lang="en-US" sz="1600"/>
                <a:t> </a:t>
              </a:r>
            </a:p>
            <a:p>
              <a:pPr algn="ctr"/>
              <a:r>
                <a:rPr lang="en-US" sz="1600"/>
                <a:t>[Data | </a:t>
              </a:r>
              <a:r>
                <a:rPr lang="en-GB" sz="1600" b="1">
                  <a:solidFill>
                    <a:srgbClr val="FF0000"/>
                  </a:solidFill>
                  <a:latin typeface="Times New Roman" panose="02020603050405020304" pitchFamily="18" charset="0"/>
                  <a:cs typeface="Times New Roman" panose="02020603050405020304" pitchFamily="18" charset="0"/>
                </a:rPr>
                <a:t>θ</a:t>
              </a:r>
              <a:r>
                <a:rPr lang="en-GB" sz="1600" b="1">
                  <a:latin typeface="Times New Roman" panose="02020603050405020304" pitchFamily="18" charset="0"/>
                  <a:cs typeface="Times New Roman" panose="02020603050405020304" pitchFamily="18" charset="0"/>
                </a:rPr>
                <a:t>]  * [</a:t>
              </a:r>
              <a:r>
                <a:rPr lang="en-GB" sz="1600" b="1">
                  <a:solidFill>
                    <a:srgbClr val="FF0000"/>
                  </a:solidFill>
                  <a:latin typeface="Times New Roman" panose="02020603050405020304" pitchFamily="18" charset="0"/>
                  <a:cs typeface="Times New Roman" panose="02020603050405020304" pitchFamily="18" charset="0"/>
                </a:rPr>
                <a:t>θ</a:t>
              </a:r>
              <a:r>
                <a:rPr lang="en-GB" sz="1600" b="1">
                  <a:latin typeface="Times New Roman" panose="02020603050405020304" pitchFamily="18" charset="0"/>
                  <a:cs typeface="Times New Roman" panose="02020603050405020304" pitchFamily="18" charset="0"/>
                </a:rPr>
                <a:t> | </a:t>
              </a:r>
              <a:r>
                <a:rPr lang="en-GB" sz="1600" b="1">
                  <a:solidFill>
                    <a:schemeClr val="accent1"/>
                  </a:solidFill>
                  <a:latin typeface="Times New Roman" panose="02020603050405020304" pitchFamily="18" charset="0"/>
                  <a:cs typeface="Times New Roman" panose="02020603050405020304" pitchFamily="18" charset="0"/>
                </a:rPr>
                <a:t>ω</a:t>
              </a:r>
              <a:r>
                <a:rPr lang="en-GB" sz="1600" b="1">
                  <a:latin typeface="Times New Roman" panose="02020603050405020304" pitchFamily="18" charset="0"/>
                  <a:cs typeface="Times New Roman" panose="02020603050405020304" pitchFamily="18" charset="0"/>
                </a:rPr>
                <a:t>] * [</a:t>
              </a:r>
              <a:r>
                <a:rPr lang="en-GB" sz="1600" b="1">
                  <a:solidFill>
                    <a:schemeClr val="accent1"/>
                  </a:solidFill>
                  <a:latin typeface="Times New Roman" panose="02020603050405020304" pitchFamily="18" charset="0"/>
                  <a:cs typeface="Times New Roman" panose="02020603050405020304" pitchFamily="18" charset="0"/>
                </a:rPr>
                <a:t>ω</a:t>
              </a:r>
              <a:r>
                <a:rPr lang="en-GB" sz="1600" b="1">
                  <a:latin typeface="Times New Roman" panose="02020603050405020304" pitchFamily="18" charset="0"/>
                  <a:cs typeface="Times New Roman" panose="02020603050405020304" pitchFamily="18" charset="0"/>
                </a:rPr>
                <a:t>] </a:t>
              </a:r>
              <a:endParaRPr lang="en-US" sz="1600"/>
            </a:p>
          </p:txBody>
        </p:sp>
      </p:grpSp>
      <mc:AlternateContent xmlns:mc="http://schemas.openxmlformats.org/markup-compatibility/2006" xmlns:a14="http://schemas.microsoft.com/office/drawing/2010/main">
        <mc:Choice Requires="a14">
          <p:sp>
            <p:nvSpPr>
              <p:cNvPr id="22" name="Rectangle 21">
                <a:extLst>
                  <a:ext uri="{FF2B5EF4-FFF2-40B4-BE49-F238E27FC236}">
                    <a16:creationId xmlns:a16="http://schemas.microsoft.com/office/drawing/2014/main" id="{7AAAFD65-6C45-A544-85CF-8ABABE532001}"/>
                  </a:ext>
                </a:extLst>
              </p:cNvPr>
              <p:cNvSpPr/>
              <p:nvPr/>
            </p:nvSpPr>
            <p:spPr>
              <a:xfrm>
                <a:off x="143711" y="5160367"/>
                <a:ext cx="7179371" cy="4311630"/>
              </a:xfrm>
              <a:prstGeom prst="rect">
                <a:avLst/>
              </a:prstGeom>
            </p:spPr>
            <p:txBody>
              <a:bodyPr wrap="square">
                <a:spAutoFit/>
              </a:bodyPr>
              <a:lstStyle/>
              <a:p>
                <a:pPr marL="342900" indent="-342900" algn="just">
                  <a:buFont typeface="+mj-lt"/>
                  <a:buAutoNum type="alphaUcPeriod"/>
                </a:pPr>
                <a:r>
                  <a:rPr lang="en-GB" sz="1200" dirty="0">
                    <a:latin typeface="Arial" panose="020B0604020202020204" pitchFamily="34" charset="0"/>
                    <a:cs typeface="Arial" panose="020B0604020202020204" pitchFamily="34" charset="0"/>
                  </a:rPr>
                  <a:t>Experimental data consists of </a:t>
                </a:r>
                <a:r>
                  <a:rPr lang="en-GB" sz="1200" i="1" dirty="0">
                    <a:latin typeface="Arial" panose="020B0604020202020204" pitchFamily="34" charset="0"/>
                    <a:cs typeface="Arial" panose="020B0604020202020204" pitchFamily="34" charset="0"/>
                  </a:rPr>
                  <a:t>z</a:t>
                </a:r>
                <a:r>
                  <a:rPr lang="en-GB" sz="1200" dirty="0">
                    <a:latin typeface="Arial" panose="020B0604020202020204" pitchFamily="34" charset="0"/>
                    <a:cs typeface="Arial" panose="020B0604020202020204" pitchFamily="34" charset="0"/>
                  </a:rPr>
                  <a:t> correct outcomes (number of correct digs) out of </a:t>
                </a:r>
                <a:r>
                  <a:rPr lang="en-GB" sz="1200" i="1" dirty="0">
                    <a:latin typeface="Arial" panose="020B0604020202020204" pitchFamily="34" charset="0"/>
                    <a:cs typeface="Arial" panose="020B0604020202020204" pitchFamily="34" charset="0"/>
                  </a:rPr>
                  <a:t>N</a:t>
                </a:r>
                <a:r>
                  <a:rPr lang="en-GB" sz="1200" dirty="0">
                    <a:latin typeface="Arial" panose="020B0604020202020204" pitchFamily="34" charset="0"/>
                    <a:cs typeface="Arial" panose="020B0604020202020204" pitchFamily="34" charset="0"/>
                  </a:rPr>
                  <a:t> total trials. For example, if there are 6 correct geometrically correct digs in 8 trials, then z=6 and N=8. For each subject, the underlying </a:t>
                </a:r>
                <a:r>
                  <a:rPr lang="en-GB" sz="1200" b="1" dirty="0">
                    <a:latin typeface="Arial" panose="020B0604020202020204" pitchFamily="34" charset="0"/>
                    <a:cs typeface="Arial" panose="020B0604020202020204" pitchFamily="34" charset="0"/>
                  </a:rPr>
                  <a:t>likelihood</a:t>
                </a:r>
                <a:r>
                  <a:rPr lang="en-GB" sz="1200" dirty="0">
                    <a:latin typeface="Arial" panose="020B0604020202020204" pitchFamily="34" charset="0"/>
                    <a:cs typeface="Arial" panose="020B0604020202020204" pitchFamily="34" charset="0"/>
                  </a:rPr>
                  <a:t> </a:t>
                </a:r>
                <a:r>
                  <a:rPr lang="en-GB" sz="1200" b="1" dirty="0" err="1">
                    <a:latin typeface="Arial" panose="020B0604020202020204" pitchFamily="34" charset="0"/>
                    <a:cs typeface="Arial" panose="020B0604020202020204" pitchFamily="34" charset="0"/>
                  </a:rPr>
                  <a:t>θ</a:t>
                </a:r>
                <a:r>
                  <a:rPr lang="en-GB" sz="1200" b="1" baseline="-25000" dirty="0" err="1">
                    <a:latin typeface="Arial" panose="020B0604020202020204" pitchFamily="34" charset="0"/>
                    <a:cs typeface="Arial" panose="020B0604020202020204" pitchFamily="34" charset="0"/>
                  </a:rPr>
                  <a:t>S</a:t>
                </a:r>
                <a:r>
                  <a:rPr lang="en-GB" sz="1200" dirty="0">
                    <a:latin typeface="Arial" panose="020B0604020202020204" pitchFamily="34" charset="0"/>
                    <a:cs typeface="Arial" panose="020B0604020202020204" pitchFamily="34" charset="0"/>
                  </a:rPr>
                  <a:t> is obtained using a</a:t>
                </a:r>
                <a:r>
                  <a:rPr lang="en-GB" sz="1200" b="1" baseline="-25000"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Bernoulli distribution: </a:t>
                </a:r>
                <a:r>
                  <a:rPr lang="en-GB" sz="1200" dirty="0" err="1">
                    <a:latin typeface="Arial" panose="020B0604020202020204" pitchFamily="34" charset="0"/>
                    <a:cs typeface="Arial" panose="020B0604020202020204" pitchFamily="34" charset="0"/>
                  </a:rPr>
                  <a:t>dbern</a:t>
                </a:r>
                <a:r>
                  <a:rPr lang="en-GB" sz="1200" dirty="0">
                    <a:latin typeface="Arial" panose="020B0604020202020204" pitchFamily="34" charset="0"/>
                    <a:cs typeface="Arial" panose="020B0604020202020204" pitchFamily="34" charset="0"/>
                  </a:rPr>
                  <a:t>(</a:t>
                </a:r>
                <a:r>
                  <a:rPr lang="en-GB" sz="1200" dirty="0" err="1">
                    <a:latin typeface="Arial" panose="020B0604020202020204" pitchFamily="34" charset="0"/>
                    <a:cs typeface="Arial" panose="020B0604020202020204" pitchFamily="34" charset="0"/>
                  </a:rPr>
                  <a:t>z,N|θ</a:t>
                </a:r>
                <a:r>
                  <a:rPr lang="en-GB" sz="1200" dirty="0">
                    <a:latin typeface="Arial" panose="020B0604020202020204" pitchFamily="34" charset="0"/>
                    <a:cs typeface="Arial" panose="020B0604020202020204" pitchFamily="34" charset="0"/>
                  </a:rPr>
                  <a:t>).</a:t>
                </a:r>
              </a:p>
              <a:p>
                <a:pPr marL="342900" indent="-342900" algn="just">
                  <a:buFont typeface="+mj-lt"/>
                  <a:buAutoNum type="alphaUcPeriod"/>
                </a:pPr>
                <a:endParaRPr lang="en-GB" sz="1200" dirty="0">
                  <a:latin typeface="Arial" panose="020B0604020202020204" pitchFamily="34" charset="0"/>
                  <a:cs typeface="Arial" panose="020B0604020202020204" pitchFamily="34" charset="0"/>
                </a:endParaRPr>
              </a:p>
              <a:p>
                <a:pPr marL="342900" indent="-342900" algn="just">
                  <a:buFont typeface="+mj-lt"/>
                  <a:buAutoNum type="alphaUcPeriod"/>
                </a:pPr>
                <a:r>
                  <a:rPr lang="en-GB" sz="1200" dirty="0">
                    <a:latin typeface="Arial" panose="020B0604020202020204" pitchFamily="34" charset="0"/>
                    <a:cs typeface="Arial" panose="020B0604020202020204" pitchFamily="34" charset="0"/>
                  </a:rPr>
                  <a:t>Additionally, each </a:t>
                </a:r>
                <a:r>
                  <a:rPr lang="en-GB" sz="1200" b="1" dirty="0">
                    <a:latin typeface="Arial" panose="020B0604020202020204" pitchFamily="34" charset="0"/>
                    <a:cs typeface="Arial" panose="020B0604020202020204" pitchFamily="34" charset="0"/>
                  </a:rPr>
                  <a:t>subject’s</a:t>
                </a:r>
                <a:r>
                  <a:rPr lang="en-GB" sz="1200" dirty="0">
                    <a:latin typeface="Arial" panose="020B0604020202020204" pitchFamily="34" charset="0"/>
                    <a:cs typeface="Arial" panose="020B0604020202020204" pitchFamily="34" charset="0"/>
                  </a:rPr>
                  <a:t> </a:t>
                </a:r>
                <a:r>
                  <a:rPr lang="en-GB" sz="1200" dirty="0" err="1">
                    <a:latin typeface="Arial" panose="020B0604020202020204" pitchFamily="34" charset="0"/>
                    <a:cs typeface="Arial" panose="020B0604020202020204" pitchFamily="34" charset="0"/>
                  </a:rPr>
                  <a:t>θ</a:t>
                </a:r>
                <a:r>
                  <a:rPr lang="en-GB" sz="1200" baseline="-25000" dirty="0" err="1">
                    <a:latin typeface="Arial" panose="020B0604020202020204" pitchFamily="34" charset="0"/>
                    <a:cs typeface="Arial" panose="020B0604020202020204" pitchFamily="34" charset="0"/>
                  </a:rPr>
                  <a:t>s</a:t>
                </a:r>
                <a:r>
                  <a:rPr lang="en-GB" sz="1200" dirty="0">
                    <a:latin typeface="Arial" panose="020B0604020202020204" pitchFamily="34" charset="0"/>
                    <a:cs typeface="Arial" panose="020B0604020202020204" pitchFamily="34" charset="0"/>
                  </a:rPr>
                  <a:t> has an independent beta-distributed </a:t>
                </a:r>
                <a:r>
                  <a:rPr lang="en-GB" sz="1200" b="1" dirty="0">
                    <a:latin typeface="Arial" panose="020B0604020202020204" pitchFamily="34" charset="0"/>
                    <a:cs typeface="Arial" panose="020B0604020202020204" pitchFamily="34" charset="0"/>
                  </a:rPr>
                  <a:t>prior </a:t>
                </a:r>
                <a:r>
                  <a:rPr lang="en-GB" sz="1200" dirty="0">
                    <a:latin typeface="Arial" panose="020B0604020202020204" pitchFamily="34" charset="0"/>
                    <a:cs typeface="Arial" panose="020B0604020202020204" pitchFamily="34" charset="0"/>
                  </a:rPr>
                  <a:t>model. The shape parameters of the beta density </a:t>
                </a:r>
                <a:r>
                  <a:rPr lang="en-GB" sz="1200" dirty="0">
                    <a:solidFill>
                      <a:prstClr val="black"/>
                    </a:solidFill>
                    <a:latin typeface="Arial" panose="020B0604020202020204" pitchFamily="34" charset="0"/>
                    <a:cs typeface="Arial" panose="020B0604020202020204" pitchFamily="34" charset="0"/>
                  </a:rPr>
                  <a:t>distribution </a:t>
                </a:r>
                <a:r>
                  <a:rPr lang="en-GB" sz="1200" dirty="0">
                    <a:latin typeface="Arial" panose="020B0604020202020204" pitchFamily="34" charset="0"/>
                    <a:cs typeface="Arial" panose="020B0604020202020204" pitchFamily="34" charset="0"/>
                  </a:rPr>
                  <a:t>(a and b) can be re-expressed in terms of the mode </a:t>
                </a:r>
                <a:r>
                  <a:rPr lang="en-GB" sz="1200" dirty="0" err="1">
                    <a:latin typeface="Arial" panose="020B0604020202020204" pitchFamily="34" charset="0"/>
                    <a:cs typeface="Arial" panose="020B0604020202020204" pitchFamily="34" charset="0"/>
                  </a:rPr>
                  <a:t>ω</a:t>
                </a:r>
                <a:r>
                  <a:rPr lang="en-GB" sz="1200" dirty="0">
                    <a:latin typeface="Arial" panose="020B0604020202020204" pitchFamily="34" charset="0"/>
                    <a:cs typeface="Arial" panose="020B0604020202020204" pitchFamily="34" charset="0"/>
                  </a:rPr>
                  <a:t> and concentration </a:t>
                </a:r>
                <a:r>
                  <a:rPr lang="en-GB" sz="1200" dirty="0" err="1">
                    <a:latin typeface="Arial" panose="020B0604020202020204" pitchFamily="34" charset="0"/>
                    <a:cs typeface="Arial" panose="020B0604020202020204" pitchFamily="34" charset="0"/>
                  </a:rPr>
                  <a:t>κ</a:t>
                </a:r>
                <a:r>
                  <a:rPr lang="en-GB" sz="1200" dirty="0">
                    <a:latin typeface="Arial" panose="020B0604020202020204" pitchFamily="34" charset="0"/>
                    <a:cs typeface="Arial" panose="020B0604020202020204" pitchFamily="34" charset="0"/>
                  </a:rPr>
                  <a:t>: a = </a:t>
                </a:r>
                <a:r>
                  <a:rPr lang="en-GB" sz="1200" dirty="0" err="1">
                    <a:latin typeface="Arial" panose="020B0604020202020204" pitchFamily="34" charset="0"/>
                    <a:cs typeface="Arial" panose="020B0604020202020204" pitchFamily="34" charset="0"/>
                  </a:rPr>
                  <a:t>ω</a:t>
                </a:r>
                <a:r>
                  <a:rPr lang="en-GB" sz="1200" dirty="0">
                    <a:latin typeface="Arial" panose="020B0604020202020204" pitchFamily="34" charset="0"/>
                    <a:cs typeface="Arial" panose="020B0604020202020204" pitchFamily="34" charset="0"/>
                  </a:rPr>
                  <a:t>(κ−2)+1 and b = (1−ω)(κ−2)+1, where </a:t>
                </a:r>
                <a:r>
                  <a:rPr lang="en-GB" sz="1200" dirty="0" err="1">
                    <a:latin typeface="Arial" panose="020B0604020202020204" pitchFamily="34" charset="0"/>
                    <a:cs typeface="Arial" panose="020B0604020202020204" pitchFamily="34" charset="0"/>
                  </a:rPr>
                  <a:t>ω</a:t>
                </a:r>
                <a:r>
                  <a:rPr lang="en-GB" sz="1200" dirty="0">
                    <a:latin typeface="Arial" panose="020B0604020202020204" pitchFamily="34" charset="0"/>
                    <a:cs typeface="Arial" panose="020B0604020202020204" pitchFamily="34" charset="0"/>
                  </a:rPr>
                  <a:t> = (a−1)/(a+b−2) and </a:t>
                </a:r>
                <a:r>
                  <a:rPr lang="en-GB" sz="1200" dirty="0" err="1">
                    <a:latin typeface="Arial" panose="020B0604020202020204" pitchFamily="34" charset="0"/>
                    <a:cs typeface="Arial" panose="020B0604020202020204" pitchFamily="34" charset="0"/>
                  </a:rPr>
                  <a:t>κ</a:t>
                </a:r>
                <a:r>
                  <a:rPr lang="en-GB" sz="1200" dirty="0">
                    <a:latin typeface="Arial" panose="020B0604020202020204" pitchFamily="34" charset="0"/>
                    <a:cs typeface="Arial" panose="020B0604020202020204" pitchFamily="34" charset="0"/>
                  </a:rPr>
                  <a:t> = a + b. </a:t>
                </a:r>
              </a:p>
              <a:p>
                <a:pPr marL="342900" indent="-342900" algn="just">
                  <a:buFont typeface="+mj-lt"/>
                  <a:buAutoNum type="alphaUcPeriod"/>
                </a:pPr>
                <a:endParaRPr lang="en-GB" sz="1200" dirty="0">
                  <a:latin typeface="Arial" panose="020B0604020202020204" pitchFamily="34" charset="0"/>
                  <a:cs typeface="Arial" panose="020B0604020202020204" pitchFamily="34" charset="0"/>
                </a:endParaRPr>
              </a:p>
              <a:p>
                <a:pPr marL="342900" indent="-342900" algn="just">
                  <a:buFont typeface="+mj-lt"/>
                  <a:buAutoNum type="alphaUcPeriod"/>
                </a:pPr>
                <a:r>
                  <a:rPr lang="en-GB" sz="1200" dirty="0">
                    <a:latin typeface="Arial" panose="020B0604020202020204" pitchFamily="34" charset="0"/>
                    <a:cs typeface="Arial" panose="020B0604020202020204" pitchFamily="34" charset="0"/>
                  </a:rPr>
                  <a:t>At the next higher-level, a set of subjects is modelled as a group, in such a way that instead of thinking of </a:t>
                </a:r>
                <a:r>
                  <a:rPr lang="en-GB" sz="1200" b="1" dirty="0" err="1">
                    <a:latin typeface="Arial" panose="020B0604020202020204" pitchFamily="34" charset="0"/>
                    <a:cs typeface="Arial" panose="020B0604020202020204" pitchFamily="34" charset="0"/>
                  </a:rPr>
                  <a:t>ω</a:t>
                </a:r>
                <a:r>
                  <a:rPr lang="en-GB" sz="1200" dirty="0">
                    <a:latin typeface="Arial" panose="020B0604020202020204" pitchFamily="34" charset="0"/>
                    <a:cs typeface="Arial" panose="020B0604020202020204" pitchFamily="34" charset="0"/>
                  </a:rPr>
                  <a:t> as fixed by prior knowledge, it is another parameter to be estimated. Thus, </a:t>
                </a:r>
                <a:r>
                  <a:rPr lang="en-GB" sz="1200" dirty="0" err="1">
                    <a:latin typeface="Arial" panose="020B0604020202020204" pitchFamily="34" charset="0"/>
                    <a:cs typeface="Arial" panose="020B0604020202020204" pitchFamily="34" charset="0"/>
                  </a:rPr>
                  <a:t>θ</a:t>
                </a:r>
                <a:r>
                  <a:rPr lang="en-GB" sz="1200" dirty="0">
                    <a:latin typeface="Arial" panose="020B0604020202020204" pitchFamily="34" charset="0"/>
                    <a:cs typeface="Arial" panose="020B0604020202020204" pitchFamily="34" charset="0"/>
                  </a:rPr>
                  <a:t> depends on </a:t>
                </a:r>
                <a:r>
                  <a:rPr lang="en-GB" sz="1200" dirty="0" err="1">
                    <a:latin typeface="Arial" panose="020B0604020202020204" pitchFamily="34" charset="0"/>
                    <a:cs typeface="Arial" panose="020B0604020202020204" pitchFamily="34" charset="0"/>
                  </a:rPr>
                  <a:t>ω</a:t>
                </a:r>
                <a:r>
                  <a:rPr lang="en-GB" sz="1200" dirty="0">
                    <a:latin typeface="Arial" panose="020B0604020202020204" pitchFamily="34" charset="0"/>
                    <a:cs typeface="Arial" panose="020B0604020202020204" pitchFamily="34" charset="0"/>
                  </a:rPr>
                  <a:t> according to a </a:t>
                </a:r>
                <a:r>
                  <a:rPr lang="en-GB" sz="1200" b="1" dirty="0">
                    <a:latin typeface="Arial" panose="020B0604020202020204" pitchFamily="34" charset="0"/>
                    <a:cs typeface="Arial" panose="020B0604020202020204" pitchFamily="34" charset="0"/>
                  </a:rPr>
                  <a:t>hierarchical</a:t>
                </a:r>
                <a:r>
                  <a:rPr lang="en-GB" sz="1200" dirty="0">
                    <a:latin typeface="Arial" panose="020B0604020202020204" pitchFamily="34" charset="0"/>
                    <a:cs typeface="Arial" panose="020B0604020202020204" pitchFamily="34" charset="0"/>
                  </a:rPr>
                  <a:t> dependency. The estimation of the parameters is carried out in a </a:t>
                </a:r>
                <a:r>
                  <a:rPr lang="en-GB" sz="1200" b="1" dirty="0">
                    <a:latin typeface="Arial" panose="020B0604020202020204" pitchFamily="34" charset="0"/>
                    <a:cs typeface="Arial" panose="020B0604020202020204" pitchFamily="34" charset="0"/>
                  </a:rPr>
                  <a:t>chained</a:t>
                </a:r>
                <a:r>
                  <a:rPr lang="en-GB" sz="1200" dirty="0">
                    <a:latin typeface="Arial" panose="020B0604020202020204" pitchFamily="34" charset="0"/>
                    <a:cs typeface="Arial" panose="020B0604020202020204" pitchFamily="34" charset="0"/>
                  </a:rPr>
                  <a:t> manner: </a:t>
                </a:r>
                <a14:m>
                  <m:oMath xmlns:m="http://schemas.openxmlformats.org/officeDocument/2006/math">
                    <m:r>
                      <a:rPr lang="en-US" sz="1200" i="1">
                        <a:latin typeface="Cambria Math" panose="02040503050406030204" pitchFamily="18" charset="0"/>
                      </a:rPr>
                      <m:t>𝑝</m:t>
                    </m:r>
                    <m:d>
                      <m:dPr>
                        <m:ctrlPr>
                          <a:rPr lang="es-ES" sz="1200" i="1">
                            <a:latin typeface="Cambria Math" panose="02040503050406030204" pitchFamily="18" charset="0"/>
                          </a:rPr>
                        </m:ctrlPr>
                      </m:dPr>
                      <m:e>
                        <m:r>
                          <a:rPr lang="en-US" sz="1200" i="1">
                            <a:latin typeface="Cambria Math" panose="02040503050406030204" pitchFamily="18" charset="0"/>
                          </a:rPr>
                          <m:t>𝜃</m:t>
                        </m:r>
                        <m:r>
                          <a:rPr lang="en-US" sz="1200" i="1">
                            <a:latin typeface="Cambria Math" panose="02040503050406030204" pitchFamily="18" charset="0"/>
                          </a:rPr>
                          <m:t>,</m:t>
                        </m:r>
                        <m:r>
                          <a:rPr lang="en-US" sz="1200" i="1">
                            <a:latin typeface="Cambria Math" panose="02040503050406030204" pitchFamily="18" charset="0"/>
                          </a:rPr>
                          <m:t>𝜔</m:t>
                        </m:r>
                      </m:e>
                      <m:e>
                        <m:r>
                          <a:rPr lang="en-US" sz="1200" i="1">
                            <a:latin typeface="Cambria Math" panose="02040503050406030204" pitchFamily="18" charset="0"/>
                          </a:rPr>
                          <m:t>𝛾</m:t>
                        </m:r>
                      </m:e>
                    </m:d>
                    <m:r>
                      <a:rPr lang="en-US" sz="1200" i="1">
                        <a:latin typeface="Cambria Math" panose="02040503050406030204" pitchFamily="18" charset="0"/>
                      </a:rPr>
                      <m:t>=</m:t>
                    </m:r>
                    <m:limLow>
                      <m:limLowPr>
                        <m:ctrlPr>
                          <a:rPr lang="es-ES" sz="1200" i="1">
                            <a:latin typeface="Cambria Math" panose="02040503050406030204" pitchFamily="18" charset="0"/>
                          </a:rPr>
                        </m:ctrlPr>
                      </m:limLowPr>
                      <m:e>
                        <m:groupChr>
                          <m:groupChrPr>
                            <m:chr m:val="⏟"/>
                            <m:ctrlPr>
                              <a:rPr lang="es-ES" sz="1200" i="1">
                                <a:latin typeface="Cambria Math" panose="02040503050406030204" pitchFamily="18" charset="0"/>
                              </a:rPr>
                            </m:ctrlPr>
                          </m:groupChrPr>
                          <m:e>
                            <m:r>
                              <a:rPr lang="en-US" sz="1200" i="1">
                                <a:latin typeface="Cambria Math" panose="02040503050406030204" pitchFamily="18" charset="0"/>
                              </a:rPr>
                              <m:t>𝑝</m:t>
                            </m:r>
                            <m:d>
                              <m:dPr>
                                <m:ctrlPr>
                                  <a:rPr lang="es-ES" sz="1200" i="1">
                                    <a:latin typeface="Cambria Math" panose="02040503050406030204" pitchFamily="18" charset="0"/>
                                  </a:rPr>
                                </m:ctrlPr>
                              </m:dPr>
                              <m:e>
                                <m:r>
                                  <a:rPr lang="en-US" sz="1200" i="1">
                                    <a:latin typeface="Cambria Math" panose="02040503050406030204" pitchFamily="18" charset="0"/>
                                  </a:rPr>
                                  <m:t>𝛾</m:t>
                                </m:r>
                              </m:e>
                              <m:e>
                                <m:r>
                                  <a:rPr lang="en-US" sz="1200" i="1">
                                    <a:latin typeface="Cambria Math" panose="02040503050406030204" pitchFamily="18" charset="0"/>
                                  </a:rPr>
                                  <m:t>𝜃</m:t>
                                </m:r>
                                <m:r>
                                  <a:rPr lang="en-US" sz="1200" i="1">
                                    <a:latin typeface="Cambria Math" panose="02040503050406030204" pitchFamily="18" charset="0"/>
                                  </a:rPr>
                                  <m:t>,</m:t>
                                </m:r>
                                <m:r>
                                  <a:rPr lang="en-US" sz="1200" i="1">
                                    <a:latin typeface="Cambria Math" panose="02040503050406030204" pitchFamily="18" charset="0"/>
                                  </a:rPr>
                                  <m:t>𝜔</m:t>
                                </m:r>
                              </m:e>
                            </m:d>
                            <m:r>
                              <a:rPr lang="en-US" sz="1200" i="1">
                                <a:latin typeface="Cambria Math" panose="02040503050406030204" pitchFamily="18" charset="0"/>
                              </a:rPr>
                              <m:t>𝑝</m:t>
                            </m:r>
                            <m:d>
                              <m:dPr>
                                <m:ctrlPr>
                                  <a:rPr lang="es-ES" sz="1200" i="1">
                                    <a:latin typeface="Cambria Math" panose="02040503050406030204" pitchFamily="18" charset="0"/>
                                  </a:rPr>
                                </m:ctrlPr>
                              </m:dPr>
                              <m:e>
                                <m:r>
                                  <a:rPr lang="en-US" sz="1200" i="1">
                                    <a:latin typeface="Cambria Math" panose="02040503050406030204" pitchFamily="18" charset="0"/>
                                  </a:rPr>
                                  <m:t>𝜃</m:t>
                                </m:r>
                                <m:r>
                                  <a:rPr lang="en-US" sz="1200" i="1">
                                    <a:latin typeface="Cambria Math" panose="02040503050406030204" pitchFamily="18" charset="0"/>
                                  </a:rPr>
                                  <m:t>,</m:t>
                                </m:r>
                                <m:r>
                                  <a:rPr lang="en-US" sz="1200" i="1">
                                    <a:latin typeface="Cambria Math" panose="02040503050406030204" pitchFamily="18" charset="0"/>
                                  </a:rPr>
                                  <m:t>𝜔</m:t>
                                </m:r>
                              </m:e>
                            </m:d>
                          </m:e>
                        </m:groupChr>
                      </m:e>
                      <m:lim>
                        <m:r>
                          <a:rPr lang="en-US" sz="1200" i="1">
                            <a:latin typeface="Cambria Math" panose="02040503050406030204" pitchFamily="18" charset="0"/>
                          </a:rPr>
                          <m:t>𝑐h𝑎𝑖𝑛</m:t>
                        </m:r>
                      </m:lim>
                    </m:limLow>
                    <m:r>
                      <a:rPr lang="en-US" sz="1200" i="1">
                        <a:latin typeface="Cambria Math" panose="02040503050406030204" pitchFamily="18" charset="0"/>
                      </a:rPr>
                      <m:t>/</m:t>
                    </m:r>
                    <m:r>
                      <a:rPr lang="en-US" sz="1200" i="1">
                        <a:latin typeface="Cambria Math" panose="02040503050406030204" pitchFamily="18" charset="0"/>
                      </a:rPr>
                      <m:t>𝑝</m:t>
                    </m:r>
                    <m:r>
                      <a:rPr lang="en-US" sz="1200" i="1">
                        <a:latin typeface="Cambria Math" panose="02040503050406030204" pitchFamily="18" charset="0"/>
                      </a:rPr>
                      <m:t>(</m:t>
                    </m:r>
                    <m:r>
                      <a:rPr lang="en-US" sz="1200" i="1">
                        <a:latin typeface="Cambria Math" panose="02040503050406030204" pitchFamily="18" charset="0"/>
                      </a:rPr>
                      <m:t>𝛾</m:t>
                    </m:r>
                    <m:r>
                      <a:rPr lang="en-US" sz="1200" i="1">
                        <a:latin typeface="Cambria Math" panose="02040503050406030204" pitchFamily="18" charset="0"/>
                      </a:rPr>
                      <m:t>)=</m:t>
                    </m:r>
                    <m:limLow>
                      <m:limLowPr>
                        <m:ctrlPr>
                          <a:rPr lang="es-ES" sz="1200" i="1">
                            <a:latin typeface="Cambria Math" panose="02040503050406030204" pitchFamily="18" charset="0"/>
                          </a:rPr>
                        </m:ctrlPr>
                      </m:limLowPr>
                      <m:e>
                        <m:groupChr>
                          <m:groupChrPr>
                            <m:chr m:val="⏟"/>
                            <m:ctrlPr>
                              <a:rPr lang="es-ES" sz="1200" i="1">
                                <a:latin typeface="Cambria Math" panose="02040503050406030204" pitchFamily="18" charset="0"/>
                              </a:rPr>
                            </m:ctrlPr>
                          </m:groupChrPr>
                          <m:e>
                            <m:r>
                              <a:rPr lang="en-US" sz="1200" i="1">
                                <a:latin typeface="Cambria Math" panose="02040503050406030204" pitchFamily="18" charset="0"/>
                              </a:rPr>
                              <m:t>𝑝</m:t>
                            </m:r>
                            <m:d>
                              <m:dPr>
                                <m:ctrlPr>
                                  <a:rPr lang="es-ES" sz="1200" i="1">
                                    <a:latin typeface="Cambria Math" panose="02040503050406030204" pitchFamily="18" charset="0"/>
                                  </a:rPr>
                                </m:ctrlPr>
                              </m:dPr>
                              <m:e>
                                <m:r>
                                  <a:rPr lang="en-US" sz="1200" i="1">
                                    <a:latin typeface="Cambria Math" panose="02040503050406030204" pitchFamily="18" charset="0"/>
                                  </a:rPr>
                                  <m:t>𝛾</m:t>
                                </m:r>
                              </m:e>
                              <m:e>
                                <m:r>
                                  <a:rPr lang="en-US" sz="1200" i="1">
                                    <a:latin typeface="Cambria Math" panose="02040503050406030204" pitchFamily="18" charset="0"/>
                                  </a:rPr>
                                  <m:t>𝜃</m:t>
                                </m:r>
                              </m:e>
                            </m:d>
                            <m:r>
                              <a:rPr lang="en-US" sz="1200" i="1">
                                <a:latin typeface="Cambria Math" panose="02040503050406030204" pitchFamily="18" charset="0"/>
                              </a:rPr>
                              <m:t>𝑝</m:t>
                            </m:r>
                            <m:d>
                              <m:dPr>
                                <m:ctrlPr>
                                  <a:rPr lang="es-ES" sz="1200" i="1">
                                    <a:latin typeface="Cambria Math" panose="02040503050406030204" pitchFamily="18" charset="0"/>
                                  </a:rPr>
                                </m:ctrlPr>
                              </m:dPr>
                              <m:e>
                                <m:r>
                                  <a:rPr lang="en-US" sz="1200" i="1">
                                    <a:latin typeface="Cambria Math" panose="02040503050406030204" pitchFamily="18" charset="0"/>
                                  </a:rPr>
                                  <m:t>𝜃</m:t>
                                </m:r>
                                <m:r>
                                  <a:rPr lang="en-US" sz="1200" i="1">
                                    <a:latin typeface="Cambria Math" panose="02040503050406030204" pitchFamily="18" charset="0"/>
                                  </a:rPr>
                                  <m:t>|</m:t>
                                </m:r>
                                <m:r>
                                  <a:rPr lang="en-US" sz="1200" i="1">
                                    <a:latin typeface="Cambria Math" panose="02040503050406030204" pitchFamily="18" charset="0"/>
                                  </a:rPr>
                                  <m:t>𝜔</m:t>
                                </m:r>
                              </m:e>
                            </m:d>
                            <m:r>
                              <a:rPr lang="en-US" sz="1200" i="1">
                                <a:latin typeface="Cambria Math" panose="02040503050406030204" pitchFamily="18" charset="0"/>
                              </a:rPr>
                              <m:t>𝑝</m:t>
                            </m:r>
                            <m:r>
                              <a:rPr lang="en-US" sz="1200" i="1">
                                <a:latin typeface="Cambria Math" panose="02040503050406030204" pitchFamily="18" charset="0"/>
                              </a:rPr>
                              <m:t>(</m:t>
                            </m:r>
                            <m:r>
                              <a:rPr lang="en-US" sz="1200" i="1">
                                <a:latin typeface="Cambria Math" panose="02040503050406030204" pitchFamily="18" charset="0"/>
                              </a:rPr>
                              <m:t>𝜔</m:t>
                            </m:r>
                            <m:r>
                              <a:rPr lang="en-US" sz="1200" i="1">
                                <a:latin typeface="Cambria Math" panose="02040503050406030204" pitchFamily="18" charset="0"/>
                              </a:rPr>
                              <m:t>)</m:t>
                            </m:r>
                          </m:e>
                        </m:groupChr>
                      </m:e>
                      <m:lim>
                        <m:r>
                          <a:rPr lang="en-US" sz="1200" i="1">
                            <a:latin typeface="Cambria Math" panose="02040503050406030204" pitchFamily="18" charset="0"/>
                          </a:rPr>
                          <m:t>𝑐h𝑎𝑖𝑛</m:t>
                        </m:r>
                      </m:lim>
                    </m:limLow>
                    <m:r>
                      <a:rPr lang="en-US" sz="1200" i="1">
                        <a:latin typeface="Cambria Math" panose="02040503050406030204" pitchFamily="18" charset="0"/>
                      </a:rPr>
                      <m:t>/</m:t>
                    </m:r>
                    <m:r>
                      <a:rPr lang="en-US" sz="1200" i="1">
                        <a:latin typeface="Cambria Math" panose="02040503050406030204" pitchFamily="18" charset="0"/>
                      </a:rPr>
                      <m:t>𝑝</m:t>
                    </m:r>
                    <m:r>
                      <a:rPr lang="en-US" sz="1200" i="1">
                        <a:latin typeface="Cambria Math" panose="02040503050406030204" pitchFamily="18" charset="0"/>
                      </a:rPr>
                      <m:t>(</m:t>
                    </m:r>
                    <m:r>
                      <a:rPr lang="en-US" sz="1200" i="1">
                        <a:latin typeface="Cambria Math" panose="02040503050406030204" pitchFamily="18" charset="0"/>
                      </a:rPr>
                      <m:t>𝛾</m:t>
                    </m:r>
                    <m:r>
                      <a:rPr lang="en-US" sz="1200" i="1">
                        <a:latin typeface="Cambria Math" panose="02040503050406030204" pitchFamily="18" charset="0"/>
                      </a:rPr>
                      <m:t>)</m:t>
                    </m:r>
                  </m:oMath>
                </a14:m>
                <a:r>
                  <a:rPr lang="en-GB" sz="1200" dirty="0">
                    <a:latin typeface="Arial" panose="020B0604020202020204" pitchFamily="34" charset="0"/>
                    <a:cs typeface="Arial" panose="020B0604020202020204" pitchFamily="34" charset="0"/>
                  </a:rPr>
                  <a:t>. </a:t>
                </a:r>
                <a:r>
                  <a:rPr lang="en-GB" sz="1200" dirty="0" err="1">
                    <a:latin typeface="Arial" panose="020B0604020202020204" pitchFamily="34" charset="0"/>
                    <a:cs typeface="Arial" panose="020B0604020202020204" pitchFamily="34" charset="0"/>
                  </a:rPr>
                  <a:t>ω</a:t>
                </a:r>
                <a:r>
                  <a:rPr lang="en-GB" sz="1200" dirty="0">
                    <a:latin typeface="Arial" panose="020B0604020202020204" pitchFamily="34" charset="0"/>
                    <a:cs typeface="Arial" panose="020B0604020202020204" pitchFamily="34" charset="0"/>
                  </a:rPr>
                  <a:t> estimation is assumed to have a uniform beta (1,1) prior. </a:t>
                </a:r>
              </a:p>
              <a:p>
                <a:pPr algn="just"/>
                <a:endParaRPr lang="en-GB" sz="1200" dirty="0">
                  <a:latin typeface="Arial" panose="020B0604020202020204" pitchFamily="34" charset="0"/>
                  <a:cs typeface="Arial" panose="020B0604020202020204" pitchFamily="34" charset="0"/>
                </a:endParaRPr>
              </a:p>
              <a:p>
                <a:pPr marL="342900" indent="-342900" algn="just">
                  <a:buFont typeface="+mj-lt"/>
                  <a:buAutoNum type="alphaUcPeriod"/>
                </a:pPr>
                <a:r>
                  <a:rPr lang="en-GB" sz="1200" dirty="0">
                    <a:latin typeface="Arial" panose="020B0604020202020204" pitchFamily="34" charset="0"/>
                    <a:cs typeface="Arial" panose="020B0604020202020204" pitchFamily="34" charset="0"/>
                  </a:rPr>
                  <a:t>Finally, to infer a posterior distribution over </a:t>
                </a:r>
                <a:r>
                  <a:rPr lang="en-GB" sz="1200" dirty="0" err="1">
                    <a:latin typeface="Arial" panose="020B0604020202020204" pitchFamily="34" charset="0"/>
                    <a:cs typeface="Arial" panose="020B0604020202020204" pitchFamily="34" charset="0"/>
                  </a:rPr>
                  <a:t>ω</a:t>
                </a:r>
                <a:r>
                  <a:rPr lang="en-GB" sz="1200" dirty="0">
                    <a:latin typeface="Arial" panose="020B0604020202020204" pitchFamily="34" charset="0"/>
                    <a:cs typeface="Arial" panose="020B0604020202020204" pitchFamily="34" charset="0"/>
                  </a:rPr>
                  <a:t>, a </a:t>
                </a:r>
                <a:r>
                  <a:rPr lang="en-GB" sz="1200" b="1" dirty="0">
                    <a:latin typeface="Arial" panose="020B0604020202020204" pitchFamily="34" charset="0"/>
                    <a:cs typeface="Arial" panose="020B0604020202020204" pitchFamily="34" charset="0"/>
                  </a:rPr>
                  <a:t>prior</a:t>
                </a:r>
                <a:r>
                  <a:rPr lang="en-GB" sz="1200" dirty="0">
                    <a:latin typeface="Arial" panose="020B0604020202020204" pitchFamily="34" charset="0"/>
                    <a:cs typeface="Arial" panose="020B0604020202020204" pitchFamily="34" charset="0"/>
                  </a:rPr>
                  <a:t> distribution about the </a:t>
                </a:r>
                <a:r>
                  <a:rPr lang="en-GB" sz="1200" b="1" dirty="0">
                    <a:latin typeface="Arial" panose="020B0604020202020204" pitchFamily="34" charset="0"/>
                    <a:cs typeface="Arial" panose="020B0604020202020204" pitchFamily="34" charset="0"/>
                  </a:rPr>
                  <a:t>group</a:t>
                </a:r>
                <a:r>
                  <a:rPr lang="en-GB" sz="1200" dirty="0">
                    <a:latin typeface="Arial" panose="020B0604020202020204" pitchFamily="34" charset="0"/>
                    <a:cs typeface="Arial" panose="020B0604020202020204" pitchFamily="34" charset="0"/>
                  </a:rPr>
                  <a:t> of animals is computed. This is fundamentally given by the degree of concentration (</a:t>
                </a:r>
                <a:r>
                  <a:rPr lang="en-GB" sz="1200" dirty="0" err="1">
                    <a:latin typeface="Arial" panose="020B0604020202020204" pitchFamily="34" charset="0"/>
                    <a:cs typeface="Arial" panose="020B0604020202020204" pitchFamily="34" charset="0"/>
                  </a:rPr>
                  <a:t>κ</a:t>
                </a:r>
                <a:r>
                  <a:rPr lang="en-GB" sz="1200" dirty="0">
                    <a:latin typeface="Arial" panose="020B0604020202020204" pitchFamily="34" charset="0"/>
                    <a:cs typeface="Arial" panose="020B0604020202020204" pitchFamily="34" charset="0"/>
                  </a:rPr>
                  <a:t>) of the subjects around the central tendency of the group (</a:t>
                </a:r>
                <a:r>
                  <a:rPr lang="en-GB" sz="1200" dirty="0" err="1">
                    <a:latin typeface="Arial" panose="020B0604020202020204" pitchFamily="34" charset="0"/>
                    <a:cs typeface="Arial" panose="020B0604020202020204" pitchFamily="34" charset="0"/>
                  </a:rPr>
                  <a:t>ω</a:t>
                </a:r>
                <a:r>
                  <a:rPr lang="en-GB" sz="1200" dirty="0">
                    <a:latin typeface="Arial" panose="020B0604020202020204" pitchFamily="34" charset="0"/>
                    <a:cs typeface="Arial" panose="020B0604020202020204" pitchFamily="34" charset="0"/>
                  </a:rPr>
                  <a:t>). The gamma function allows this part of the hierarchy to be optimally addressed through the characterization of the shape (</a:t>
                </a:r>
                <a:r>
                  <a:rPr lang="en-GB" sz="1200" dirty="0" err="1">
                    <a:latin typeface="Arial" panose="020B0604020202020204" pitchFamily="34" charset="0"/>
                    <a:cs typeface="Arial" panose="020B0604020202020204" pitchFamily="34" charset="0"/>
                  </a:rPr>
                  <a:t>Sκ</a:t>
                </a:r>
                <a:r>
                  <a:rPr lang="en-GB" sz="1200" dirty="0">
                    <a:latin typeface="Arial" panose="020B0604020202020204" pitchFamily="34" charset="0"/>
                    <a:cs typeface="Arial" panose="020B0604020202020204" pitchFamily="34" charset="0"/>
                  </a:rPr>
                  <a:t>) and rate (</a:t>
                </a:r>
                <a:r>
                  <a:rPr lang="en-GB" sz="1200" dirty="0" err="1">
                    <a:latin typeface="Arial" panose="020B0604020202020204" pitchFamily="34" charset="0"/>
                    <a:cs typeface="Arial" panose="020B0604020202020204" pitchFamily="34" charset="0"/>
                  </a:rPr>
                  <a:t>Rκ</a:t>
                </a:r>
                <a:r>
                  <a:rPr lang="en-GB" sz="1200" dirty="0">
                    <a:latin typeface="Arial" panose="020B0604020202020204" pitchFamily="34" charset="0"/>
                    <a:cs typeface="Arial" panose="020B0604020202020204" pitchFamily="34" charset="0"/>
                  </a:rPr>
                  <a:t>) parameters in relation to </a:t>
                </a:r>
                <a:r>
                  <a:rPr lang="en-GB" sz="1200" dirty="0" err="1">
                    <a:latin typeface="Arial" panose="020B0604020202020204" pitchFamily="34" charset="0"/>
                    <a:cs typeface="Arial" panose="020B0604020202020204" pitchFamily="34" charset="0"/>
                  </a:rPr>
                  <a:t>κ</a:t>
                </a:r>
                <a:r>
                  <a:rPr lang="en-GB" sz="1200" dirty="0">
                    <a:latin typeface="Arial" panose="020B0604020202020204" pitchFamily="34" charset="0"/>
                    <a:cs typeface="Arial" panose="020B0604020202020204" pitchFamily="34" charset="0"/>
                  </a:rPr>
                  <a:t>. The </a:t>
                </a:r>
                <a:r>
                  <a:rPr lang="en-GB" sz="1200" dirty="0" err="1">
                    <a:latin typeface="Arial" panose="020B0604020202020204" pitchFamily="34" charset="0"/>
                    <a:cs typeface="Arial" panose="020B0604020202020204" pitchFamily="34" charset="0"/>
                  </a:rPr>
                  <a:t>κ</a:t>
                </a:r>
                <a:r>
                  <a:rPr lang="en-GB" sz="1200" dirty="0">
                    <a:latin typeface="Arial" panose="020B0604020202020204" pitchFamily="34" charset="0"/>
                    <a:cs typeface="Arial" panose="020B0604020202020204" pitchFamily="34" charset="0"/>
                  </a:rPr>
                  <a:t> estimation used assumes gamma with </a:t>
                </a:r>
                <a:r>
                  <a:rPr lang="es-ES" sz="1200" dirty="0">
                    <a:latin typeface="Arial" panose="020B0604020202020204" pitchFamily="34" charset="0"/>
                    <a:cs typeface="Arial" panose="020B0604020202020204" pitchFamily="34" charset="0"/>
                  </a:rPr>
                  <a:t>mean=1 and  </a:t>
                </a:r>
                <a:r>
                  <a:rPr lang="es-ES" sz="1200" dirty="0" err="1">
                    <a:latin typeface="Arial" panose="020B0604020202020204" pitchFamily="34" charset="0"/>
                    <a:cs typeface="Arial" panose="020B0604020202020204" pitchFamily="34" charset="0"/>
                  </a:rPr>
                  <a:t>sd</a:t>
                </a:r>
                <a:r>
                  <a:rPr lang="es-ES" sz="1200" dirty="0">
                    <a:latin typeface="Arial" panose="020B0604020202020204" pitchFamily="34" charset="0"/>
                    <a:cs typeface="Arial" panose="020B0604020202020204" pitchFamily="34" charset="0"/>
                  </a:rPr>
                  <a:t>=10.</a:t>
                </a:r>
              </a:p>
              <a:p>
                <a:pPr marL="342900" indent="-342900" algn="just">
                  <a:buFont typeface="+mj-lt"/>
                  <a:buAutoNum type="alphaUcPeriod"/>
                </a:pPr>
                <a:endParaRPr lang="es-ES" sz="1200" dirty="0">
                  <a:latin typeface="Arial" panose="020B0604020202020204" pitchFamily="34" charset="0"/>
                  <a:cs typeface="Arial" panose="020B0604020202020204" pitchFamily="34" charset="0"/>
                </a:endParaRPr>
              </a:p>
              <a:p>
                <a:pPr marL="342900" indent="-342900" algn="just">
                  <a:buFont typeface="Wingdings" pitchFamily="2" charset="2"/>
                  <a:buChar char="Ø"/>
                </a:pPr>
                <a:r>
                  <a:rPr lang="en-GB" sz="1200" dirty="0">
                    <a:latin typeface="Arial" panose="020B0604020202020204" pitchFamily="34" charset="0"/>
                    <a:cs typeface="Arial" panose="020B0604020202020204" pitchFamily="34" charset="0"/>
                  </a:rPr>
                  <a:t>The parameter estimation is based on </a:t>
                </a:r>
                <a:r>
                  <a:rPr lang="en-GB" sz="1200" i="1" dirty="0">
                    <a:latin typeface="Arial" panose="020B0604020202020204" pitchFamily="34" charset="0"/>
                    <a:cs typeface="Arial" panose="020B0604020202020204" pitchFamily="34" charset="0"/>
                  </a:rPr>
                  <a:t>Markov Chain Monte Carlo </a:t>
                </a:r>
                <a:r>
                  <a:rPr lang="en-GB" sz="1200" dirty="0">
                    <a:latin typeface="Arial" panose="020B0604020202020204" pitchFamily="34" charset="0"/>
                    <a:cs typeface="Arial" panose="020B0604020202020204" pitchFamily="34" charset="0"/>
                  </a:rPr>
                  <a:t>(MCMC) computing method implemented through JAGS software.</a:t>
                </a:r>
              </a:p>
            </p:txBody>
          </p:sp>
        </mc:Choice>
        <mc:Fallback xmlns="">
          <p:sp>
            <p:nvSpPr>
              <p:cNvPr id="22" name="Rectangle 21">
                <a:extLst>
                  <a:ext uri="{FF2B5EF4-FFF2-40B4-BE49-F238E27FC236}">
                    <a16:creationId xmlns:a16="http://schemas.microsoft.com/office/drawing/2014/main" id="{7AAAFD65-6C45-A544-85CF-8ABABE532001}"/>
                  </a:ext>
                </a:extLst>
              </p:cNvPr>
              <p:cNvSpPr>
                <a:spLocks noRot="1" noChangeAspect="1" noMove="1" noResize="1" noEditPoints="1" noAdjustHandles="1" noChangeArrowheads="1" noChangeShapeType="1" noTextEdit="1"/>
              </p:cNvSpPr>
              <p:nvPr/>
            </p:nvSpPr>
            <p:spPr>
              <a:xfrm>
                <a:off x="143711" y="5160367"/>
                <a:ext cx="7179371" cy="4311630"/>
              </a:xfrm>
              <a:prstGeom prst="rect">
                <a:avLst/>
              </a:prstGeom>
              <a:blipFill>
                <a:blip r:embed="rId3"/>
                <a:stretch>
                  <a:fillRect b="-294"/>
                </a:stretch>
              </a:blipFill>
            </p:spPr>
            <p:txBody>
              <a:bodyPr/>
              <a:lstStyle/>
              <a:p>
                <a:r>
                  <a:rPr lang="en-US">
                    <a:noFill/>
                  </a:rPr>
                  <a:t> </a:t>
                </a:r>
              </a:p>
            </p:txBody>
          </p:sp>
        </mc:Fallback>
      </mc:AlternateContent>
      <p:sp>
        <p:nvSpPr>
          <p:cNvPr id="23" name="TextBox 22">
            <a:extLst>
              <a:ext uri="{FF2B5EF4-FFF2-40B4-BE49-F238E27FC236}">
                <a16:creationId xmlns:a16="http://schemas.microsoft.com/office/drawing/2014/main" id="{4E2C8602-BBAA-7845-8105-51304407A6FB}"/>
              </a:ext>
            </a:extLst>
          </p:cNvPr>
          <p:cNvSpPr txBox="1"/>
          <p:nvPr/>
        </p:nvSpPr>
        <p:spPr>
          <a:xfrm>
            <a:off x="2201038" y="122651"/>
            <a:ext cx="3425862" cy="371714"/>
          </a:xfrm>
          <a:prstGeom prst="rect">
            <a:avLst/>
          </a:prstGeom>
          <a:noFill/>
        </p:spPr>
        <p:txBody>
          <a:bodyPr wrap="square" rtlCol="0">
            <a:spAutoFit/>
          </a:bodyPr>
          <a:lstStyle/>
          <a:p>
            <a:r>
              <a:rPr lang="en-US" b="1"/>
              <a:t>Hierarchical  Bayesian Analysis</a:t>
            </a:r>
          </a:p>
        </p:txBody>
      </p:sp>
      <p:sp>
        <p:nvSpPr>
          <p:cNvPr id="24" name="TextBox 16">
            <a:extLst>
              <a:ext uri="{FF2B5EF4-FFF2-40B4-BE49-F238E27FC236}">
                <a16:creationId xmlns:a16="http://schemas.microsoft.com/office/drawing/2014/main" id="{4ED86066-8A8A-554D-AF9E-4EDB190BFDEE}"/>
              </a:ext>
            </a:extLst>
          </p:cNvPr>
          <p:cNvSpPr txBox="1"/>
          <p:nvPr/>
        </p:nvSpPr>
        <p:spPr>
          <a:xfrm>
            <a:off x="6694549" y="9689068"/>
            <a:ext cx="1257065" cy="369332"/>
          </a:xfrm>
          <a:prstGeom prst="rect">
            <a:avLst/>
          </a:prstGeom>
          <a:noFill/>
        </p:spPr>
        <p:txBody>
          <a:bodyPr wrap="square" rtlCol="0">
            <a:spAutoFit/>
          </a:bodyPr>
          <a:lstStyle/>
          <a:p>
            <a:r>
              <a:rPr lang="en-US" dirty="0"/>
              <a:t>Figure S3</a:t>
            </a:r>
          </a:p>
        </p:txBody>
      </p:sp>
    </p:spTree>
    <p:extLst>
      <p:ext uri="{BB962C8B-B14F-4D97-AF65-F5344CB8AC3E}">
        <p14:creationId xmlns:p14="http://schemas.microsoft.com/office/powerpoint/2010/main" val="106501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E6F91D4E-F2AC-AC47-BF58-BE17D278B2CA}"/>
              </a:ext>
            </a:extLst>
          </p:cNvPr>
          <p:cNvSpPr txBox="1"/>
          <p:nvPr/>
        </p:nvSpPr>
        <p:spPr>
          <a:xfrm>
            <a:off x="1387874" y="464005"/>
            <a:ext cx="3184126" cy="3416320"/>
          </a:xfrm>
          <a:prstGeom prst="rect">
            <a:avLst/>
          </a:prstGeom>
          <a:noFill/>
        </p:spPr>
        <p:txBody>
          <a:bodyPr wrap="square" rtlCol="0">
            <a:spAutoFit/>
          </a:bodyPr>
          <a:lstStyle/>
          <a:p>
            <a:endParaRPr lang="en-US" b="1"/>
          </a:p>
          <a:p>
            <a:r>
              <a:rPr lang="en-US" b="1"/>
              <a:t>A					       B</a:t>
            </a:r>
          </a:p>
          <a:p>
            <a:endParaRPr lang="en-US" b="1"/>
          </a:p>
          <a:p>
            <a:endParaRPr lang="en-US" b="1"/>
          </a:p>
          <a:p>
            <a:endParaRPr lang="en-US" b="1"/>
          </a:p>
          <a:p>
            <a:endParaRPr lang="en-US" b="1"/>
          </a:p>
          <a:p>
            <a:endParaRPr lang="en-US" b="1"/>
          </a:p>
          <a:p>
            <a:endParaRPr lang="en-US" b="1"/>
          </a:p>
          <a:p>
            <a:endParaRPr lang="en-US" b="1"/>
          </a:p>
          <a:p>
            <a:endParaRPr lang="en-US" b="1"/>
          </a:p>
          <a:p>
            <a:endParaRPr lang="en-US" b="1"/>
          </a:p>
          <a:p>
            <a:r>
              <a:rPr lang="en-US" b="1"/>
              <a:t>C					       D</a:t>
            </a:r>
          </a:p>
        </p:txBody>
      </p:sp>
      <p:pic>
        <p:nvPicPr>
          <p:cNvPr id="4" name="Picture 3">
            <a:extLst>
              <a:ext uri="{FF2B5EF4-FFF2-40B4-BE49-F238E27FC236}">
                <a16:creationId xmlns:a16="http://schemas.microsoft.com/office/drawing/2014/main" id="{4952B7DC-3657-AE4B-8C2E-D3EAD54BC820}"/>
              </a:ext>
            </a:extLst>
          </p:cNvPr>
          <p:cNvPicPr>
            <a:picLocks noChangeAspect="1"/>
          </p:cNvPicPr>
          <p:nvPr/>
        </p:nvPicPr>
        <p:blipFill>
          <a:blip r:embed="rId2"/>
          <a:stretch>
            <a:fillRect/>
          </a:stretch>
        </p:blipFill>
        <p:spPr>
          <a:xfrm>
            <a:off x="1408720" y="226010"/>
            <a:ext cx="5029200" cy="5499100"/>
          </a:xfrm>
          <a:prstGeom prst="rect">
            <a:avLst/>
          </a:prstGeom>
        </p:spPr>
      </p:pic>
      <p:sp>
        <p:nvSpPr>
          <p:cNvPr id="2" name="TextBox 1">
            <a:extLst>
              <a:ext uri="{FF2B5EF4-FFF2-40B4-BE49-F238E27FC236}">
                <a16:creationId xmlns:a16="http://schemas.microsoft.com/office/drawing/2014/main" id="{904832C7-B27E-B243-A998-0821AC7C6FB8}"/>
              </a:ext>
            </a:extLst>
          </p:cNvPr>
          <p:cNvSpPr txBox="1"/>
          <p:nvPr/>
        </p:nvSpPr>
        <p:spPr>
          <a:xfrm>
            <a:off x="712645" y="5963105"/>
            <a:ext cx="6421349" cy="600164"/>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Figure S4. </a:t>
            </a:r>
            <a:r>
              <a:rPr lang="en-US" sz="1100" dirty="0">
                <a:latin typeface="Arial" panose="020B0604020202020204" pitchFamily="34" charset="0"/>
                <a:cs typeface="Arial" panose="020B0604020202020204" pitchFamily="34" charset="0"/>
              </a:rPr>
              <a:t>Parameters of Border exploration in the Artificial Cliff w/High Distal Boundaries. Note that animals in this condition do not occupy or spend substantial time at the border, which likely contributed to their inability to reorient using geometry. </a:t>
            </a:r>
          </a:p>
        </p:txBody>
      </p:sp>
      <p:sp>
        <p:nvSpPr>
          <p:cNvPr id="6" name="TextBox 16">
            <a:extLst>
              <a:ext uri="{FF2B5EF4-FFF2-40B4-BE49-F238E27FC236}">
                <a16:creationId xmlns:a16="http://schemas.microsoft.com/office/drawing/2014/main" id="{2825EEEE-9FE9-0949-884D-55CE998F3518}"/>
              </a:ext>
            </a:extLst>
          </p:cNvPr>
          <p:cNvSpPr txBox="1"/>
          <p:nvPr/>
        </p:nvSpPr>
        <p:spPr>
          <a:xfrm>
            <a:off x="6774415" y="9689068"/>
            <a:ext cx="1111305" cy="369332"/>
          </a:xfrm>
          <a:prstGeom prst="rect">
            <a:avLst/>
          </a:prstGeom>
          <a:noFill/>
        </p:spPr>
        <p:txBody>
          <a:bodyPr wrap="square" rtlCol="0">
            <a:spAutoFit/>
          </a:bodyPr>
          <a:lstStyle/>
          <a:p>
            <a:r>
              <a:rPr lang="en-US" dirty="0"/>
              <a:t>Figure S4</a:t>
            </a:r>
          </a:p>
        </p:txBody>
      </p:sp>
    </p:spTree>
    <p:extLst>
      <p:ext uri="{BB962C8B-B14F-4D97-AF65-F5344CB8AC3E}">
        <p14:creationId xmlns:p14="http://schemas.microsoft.com/office/powerpoint/2010/main" val="3051457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9">
            <a:extLst>
              <a:ext uri="{FF2B5EF4-FFF2-40B4-BE49-F238E27FC236}">
                <a16:creationId xmlns:a16="http://schemas.microsoft.com/office/drawing/2014/main" id="{440EC9DF-3CC6-884B-9B6E-A32B2D4DB9A2}"/>
              </a:ext>
            </a:extLst>
          </p:cNvPr>
          <p:cNvGraphicFramePr>
            <a:graphicFrameLocks noGrp="1"/>
          </p:cNvGraphicFramePr>
          <p:nvPr/>
        </p:nvGraphicFramePr>
        <p:xfrm>
          <a:off x="340242" y="624955"/>
          <a:ext cx="7092788" cy="3751510"/>
        </p:xfrm>
        <a:graphic>
          <a:graphicData uri="http://schemas.openxmlformats.org/drawingml/2006/table">
            <a:tbl>
              <a:tblPr firstRow="1" bandRow="1">
                <a:tableStyleId>{5C22544A-7EE6-4342-B048-85BDC9FD1C3A}</a:tableStyleId>
              </a:tblPr>
              <a:tblGrid>
                <a:gridCol w="1081260">
                  <a:extLst>
                    <a:ext uri="{9D8B030D-6E8A-4147-A177-3AD203B41FA5}">
                      <a16:colId xmlns:a16="http://schemas.microsoft.com/office/drawing/2014/main" val="2598459601"/>
                    </a:ext>
                  </a:extLst>
                </a:gridCol>
                <a:gridCol w="597091">
                  <a:extLst>
                    <a:ext uri="{9D8B030D-6E8A-4147-A177-3AD203B41FA5}">
                      <a16:colId xmlns:a16="http://schemas.microsoft.com/office/drawing/2014/main" val="797526538"/>
                    </a:ext>
                  </a:extLst>
                </a:gridCol>
                <a:gridCol w="678758">
                  <a:extLst>
                    <a:ext uri="{9D8B030D-6E8A-4147-A177-3AD203B41FA5}">
                      <a16:colId xmlns:a16="http://schemas.microsoft.com/office/drawing/2014/main" val="553866095"/>
                    </a:ext>
                  </a:extLst>
                </a:gridCol>
                <a:gridCol w="491072">
                  <a:extLst>
                    <a:ext uri="{9D8B030D-6E8A-4147-A177-3AD203B41FA5}">
                      <a16:colId xmlns:a16="http://schemas.microsoft.com/office/drawing/2014/main" val="3856440990"/>
                    </a:ext>
                  </a:extLst>
                </a:gridCol>
                <a:gridCol w="571057">
                  <a:extLst>
                    <a:ext uri="{9D8B030D-6E8A-4147-A177-3AD203B41FA5}">
                      <a16:colId xmlns:a16="http://schemas.microsoft.com/office/drawing/2014/main" val="3540577420"/>
                    </a:ext>
                  </a:extLst>
                </a:gridCol>
                <a:gridCol w="495477">
                  <a:extLst>
                    <a:ext uri="{9D8B030D-6E8A-4147-A177-3AD203B41FA5}">
                      <a16:colId xmlns:a16="http://schemas.microsoft.com/office/drawing/2014/main" val="665181350"/>
                    </a:ext>
                  </a:extLst>
                </a:gridCol>
                <a:gridCol w="604650">
                  <a:extLst>
                    <a:ext uri="{9D8B030D-6E8A-4147-A177-3AD203B41FA5}">
                      <a16:colId xmlns:a16="http://schemas.microsoft.com/office/drawing/2014/main" val="838760670"/>
                    </a:ext>
                  </a:extLst>
                </a:gridCol>
                <a:gridCol w="733102">
                  <a:extLst>
                    <a:ext uri="{9D8B030D-6E8A-4147-A177-3AD203B41FA5}">
                      <a16:colId xmlns:a16="http://schemas.microsoft.com/office/drawing/2014/main" val="3695182174"/>
                    </a:ext>
                  </a:extLst>
                </a:gridCol>
                <a:gridCol w="552437">
                  <a:extLst>
                    <a:ext uri="{9D8B030D-6E8A-4147-A177-3AD203B41FA5}">
                      <a16:colId xmlns:a16="http://schemas.microsoft.com/office/drawing/2014/main" val="651442126"/>
                    </a:ext>
                  </a:extLst>
                </a:gridCol>
                <a:gridCol w="712854">
                  <a:extLst>
                    <a:ext uri="{9D8B030D-6E8A-4147-A177-3AD203B41FA5}">
                      <a16:colId xmlns:a16="http://schemas.microsoft.com/office/drawing/2014/main" val="3807049445"/>
                    </a:ext>
                  </a:extLst>
                </a:gridCol>
                <a:gridCol w="575030">
                  <a:extLst>
                    <a:ext uri="{9D8B030D-6E8A-4147-A177-3AD203B41FA5}">
                      <a16:colId xmlns:a16="http://schemas.microsoft.com/office/drawing/2014/main" val="3888090206"/>
                    </a:ext>
                  </a:extLst>
                </a:gridCol>
              </a:tblGrid>
              <a:tr h="356989">
                <a:tc>
                  <a:txBody>
                    <a:bodyPr/>
                    <a:lstStyle/>
                    <a:p>
                      <a:r>
                        <a:rPr lang="en-US" sz="900" dirty="0">
                          <a:latin typeface="Arial" panose="020B0604020202020204" pitchFamily="34" charset="0"/>
                          <a:cs typeface="Arial" panose="020B0604020202020204" pitchFamily="34" charset="0"/>
                        </a:rPr>
                        <a:t>Condition</a:t>
                      </a:r>
                    </a:p>
                  </a:txBody>
                  <a:tcPr>
                    <a:solidFill>
                      <a:schemeClr val="tx1"/>
                    </a:solidFill>
                  </a:tcPr>
                </a:tc>
                <a:tc>
                  <a:txBody>
                    <a:bodyPr/>
                    <a:lstStyle/>
                    <a:p>
                      <a:r>
                        <a:rPr lang="en-US" sz="900">
                          <a:latin typeface="Arial" panose="020B0604020202020204" pitchFamily="34" charset="0"/>
                          <a:cs typeface="Arial" panose="020B0604020202020204" pitchFamily="34" charset="0"/>
                        </a:rPr>
                        <a:t>Group</a:t>
                      </a:r>
                    </a:p>
                  </a:txBody>
                  <a:tcPr>
                    <a:solidFill>
                      <a:schemeClr val="tx1"/>
                    </a:solidFill>
                  </a:tcPr>
                </a:tc>
                <a:tc>
                  <a:txBody>
                    <a:bodyPr/>
                    <a:lstStyle/>
                    <a:p>
                      <a:r>
                        <a:rPr lang="en-US" sz="900">
                          <a:latin typeface="Arial" panose="020B0604020202020204" pitchFamily="34" charset="0"/>
                          <a:cs typeface="Arial" panose="020B0604020202020204" pitchFamily="34" charset="0"/>
                        </a:rPr>
                        <a:t>Training</a:t>
                      </a:r>
                    </a:p>
                    <a:p>
                      <a:r>
                        <a:rPr lang="en-US" sz="900">
                          <a:latin typeface="Arial" panose="020B0604020202020204" pitchFamily="34" charset="0"/>
                          <a:cs typeface="Arial" panose="020B0604020202020204" pitchFamily="34" charset="0"/>
                        </a:rPr>
                        <a:t>Day</a:t>
                      </a:r>
                    </a:p>
                  </a:txBody>
                  <a:tcPr>
                    <a:solidFill>
                      <a:schemeClr val="tx1"/>
                    </a:solidFill>
                  </a:tcPr>
                </a:tc>
                <a:tc>
                  <a:txBody>
                    <a:bodyPr/>
                    <a:lstStyle/>
                    <a:p>
                      <a:r>
                        <a:rPr lang="en-US" sz="900">
                          <a:latin typeface="Arial" panose="020B0604020202020204" pitchFamily="34" charset="0"/>
                          <a:cs typeface="Arial" panose="020B0604020202020204" pitchFamily="34" charset="0"/>
                        </a:rPr>
                        <a:t>Mean</a:t>
                      </a:r>
                    </a:p>
                  </a:txBody>
                  <a:tcPr>
                    <a:solidFill>
                      <a:schemeClr val="tx1"/>
                    </a:solidFill>
                  </a:tcPr>
                </a:tc>
                <a:tc>
                  <a:txBody>
                    <a:bodyPr/>
                    <a:lstStyle/>
                    <a:p>
                      <a:r>
                        <a:rPr lang="en-US" sz="900">
                          <a:latin typeface="Arial" panose="020B0604020202020204" pitchFamily="34" charset="0"/>
                          <a:cs typeface="Arial" panose="020B0604020202020204" pitchFamily="34" charset="0"/>
                        </a:rPr>
                        <a:t>Median</a:t>
                      </a:r>
                    </a:p>
                  </a:txBody>
                  <a:tcPr>
                    <a:solidFill>
                      <a:schemeClr val="tx1"/>
                    </a:solidFill>
                  </a:tcPr>
                </a:tc>
                <a:tc>
                  <a:txBody>
                    <a:bodyPr/>
                    <a:lstStyle/>
                    <a:p>
                      <a:r>
                        <a:rPr lang="en-US" sz="900">
                          <a:latin typeface="Arial" panose="020B0604020202020204" pitchFamily="34" charset="0"/>
                          <a:cs typeface="Arial" panose="020B0604020202020204" pitchFamily="34" charset="0"/>
                        </a:rPr>
                        <a:t>Mode</a:t>
                      </a:r>
                    </a:p>
                  </a:txBody>
                  <a:tcPr>
                    <a:solidFill>
                      <a:schemeClr val="tx1"/>
                    </a:solidFill>
                  </a:tcPr>
                </a:tc>
                <a:tc>
                  <a:txBody>
                    <a:bodyPr/>
                    <a:lstStyle/>
                    <a:p>
                      <a:r>
                        <a:rPr lang="en-US" sz="900" dirty="0">
                          <a:latin typeface="Arial" panose="020B0604020202020204" pitchFamily="34" charset="0"/>
                          <a:cs typeface="Arial" panose="020B0604020202020204" pitchFamily="34" charset="0"/>
                        </a:rPr>
                        <a:t>HDI </a:t>
                      </a:r>
                      <a:r>
                        <a:rPr lang="en-US" sz="900" baseline="-25000" dirty="0">
                          <a:latin typeface="Arial" panose="020B0604020202020204" pitchFamily="34" charset="0"/>
                          <a:cs typeface="Arial" panose="020B0604020202020204" pitchFamily="34" charset="0"/>
                        </a:rPr>
                        <a:t>LOW</a:t>
                      </a:r>
                    </a:p>
                  </a:txBody>
                  <a:tcPr>
                    <a:solidFill>
                      <a:schemeClr val="tx1"/>
                    </a:solidFill>
                  </a:tcPr>
                </a:tc>
                <a:tc>
                  <a:txBody>
                    <a:bodyPr/>
                    <a:lstStyle/>
                    <a:p>
                      <a:pPr marL="0" marR="0" lvl="0" indent="0" algn="l" defTabSz="777240" rtl="0" eaLnBrk="1" fontAlgn="auto" latinLnBrk="0" hangingPunct="1">
                        <a:lnSpc>
                          <a:spcPct val="100000"/>
                        </a:lnSpc>
                        <a:spcBef>
                          <a:spcPts val="0"/>
                        </a:spcBef>
                        <a:spcAft>
                          <a:spcPts val="0"/>
                        </a:spcAft>
                        <a:buClrTx/>
                        <a:buSzTx/>
                        <a:buFontTx/>
                        <a:buNone/>
                        <a:tabLst/>
                        <a:defRPr/>
                      </a:pPr>
                      <a:r>
                        <a:rPr lang="en-US" sz="900" dirty="0">
                          <a:latin typeface="Arial" panose="020B0604020202020204" pitchFamily="34" charset="0"/>
                          <a:cs typeface="Arial" panose="020B0604020202020204" pitchFamily="34" charset="0"/>
                        </a:rPr>
                        <a:t>HDI </a:t>
                      </a:r>
                      <a:r>
                        <a:rPr lang="en-US" sz="900" baseline="-25000" dirty="0">
                          <a:latin typeface="Arial" panose="020B0604020202020204" pitchFamily="34" charset="0"/>
                          <a:cs typeface="Arial" panose="020B0604020202020204" pitchFamily="34" charset="0"/>
                        </a:rPr>
                        <a:t>HIGH</a:t>
                      </a:r>
                    </a:p>
                    <a:p>
                      <a:endParaRPr lang="en-US" sz="900" dirty="0">
                        <a:latin typeface="Arial" panose="020B0604020202020204" pitchFamily="34" charset="0"/>
                        <a:cs typeface="Arial" panose="020B0604020202020204" pitchFamily="34" charset="0"/>
                      </a:endParaRPr>
                    </a:p>
                  </a:txBody>
                  <a:tcPr>
                    <a:solidFill>
                      <a:schemeClr val="tx1"/>
                    </a:solidFill>
                  </a:tcPr>
                </a:tc>
                <a:tc>
                  <a:txBody>
                    <a:bodyPr/>
                    <a:lstStyle/>
                    <a:p>
                      <a:r>
                        <a:rPr lang="en-US" sz="900">
                          <a:latin typeface="Arial" panose="020B0604020202020204" pitchFamily="34" charset="0"/>
                          <a:cs typeface="Arial" panose="020B0604020202020204" pitchFamily="34" charset="0"/>
                        </a:rPr>
                        <a:t>%&lt;0.5</a:t>
                      </a:r>
                    </a:p>
                  </a:txBody>
                  <a:tcPr>
                    <a:solidFill>
                      <a:schemeClr val="tx1"/>
                    </a:solidFill>
                  </a:tcPr>
                </a:tc>
                <a:tc>
                  <a:txBody>
                    <a:bodyPr/>
                    <a:lstStyle/>
                    <a:p>
                      <a:r>
                        <a:rPr lang="en-US" sz="900" dirty="0">
                          <a:latin typeface="Arial" panose="020B0604020202020204" pitchFamily="34" charset="0"/>
                          <a:cs typeface="Arial" panose="020B0604020202020204" pitchFamily="34" charset="0"/>
                        </a:rPr>
                        <a:t>BF</a:t>
                      </a:r>
                    </a:p>
                  </a:txBody>
                  <a:tcPr>
                    <a:solidFill>
                      <a:schemeClr val="tx1"/>
                    </a:solidFill>
                  </a:tcPr>
                </a:tc>
                <a:tc>
                  <a:txBody>
                    <a:bodyPr/>
                    <a:lstStyle/>
                    <a:p>
                      <a:pPr algn="r"/>
                      <a:r>
                        <a:rPr lang="en-US" sz="900" dirty="0">
                          <a:latin typeface="Arial" panose="020B0604020202020204" pitchFamily="34" charset="0"/>
                          <a:cs typeface="Arial" panose="020B0604020202020204" pitchFamily="34" charset="0"/>
                        </a:rPr>
                        <a:t>Log (BF)</a:t>
                      </a:r>
                    </a:p>
                  </a:txBody>
                  <a:tcPr>
                    <a:solidFill>
                      <a:schemeClr val="tx1"/>
                    </a:solidFill>
                  </a:tcPr>
                </a:tc>
                <a:extLst>
                  <a:ext uri="{0D108BD9-81ED-4DB2-BD59-A6C34878D82A}">
                    <a16:rowId xmlns:a16="http://schemas.microsoft.com/office/drawing/2014/main" val="563727114"/>
                  </a:ext>
                </a:extLst>
              </a:tr>
              <a:tr h="240400">
                <a:tc>
                  <a:txBody>
                    <a:bodyPr/>
                    <a:lstStyle/>
                    <a:p>
                      <a:r>
                        <a:rPr lang="en-US" sz="900" b="1" dirty="0">
                          <a:latin typeface="Arial" panose="020B0604020202020204" pitchFamily="34" charset="0"/>
                          <a:cs typeface="Arial" panose="020B0604020202020204" pitchFamily="34" charset="0"/>
                        </a:rPr>
                        <a:t>Real Cliff</a:t>
                      </a:r>
                    </a:p>
                  </a:txBody>
                  <a:tcPr>
                    <a:solidFill>
                      <a:srgbClr val="73FB79">
                        <a:alpha val="58000"/>
                      </a:srgbClr>
                    </a:solidFill>
                  </a:tcPr>
                </a:tc>
                <a:tc>
                  <a:txBody>
                    <a:bodyPr/>
                    <a:lstStyle/>
                    <a:p>
                      <a:r>
                        <a:rPr lang="en-US" sz="900" dirty="0">
                          <a:latin typeface="Arial" panose="020B0604020202020204" pitchFamily="34" charset="0"/>
                          <a:cs typeface="Arial" panose="020B0604020202020204" pitchFamily="34" charset="0"/>
                        </a:rPr>
                        <a:t>S</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3</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0.74</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0.74</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0.73</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0.58</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0.89</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99.66</a:t>
                      </a:r>
                    </a:p>
                  </a:txBody>
                  <a:tcPr>
                    <a:solidFill>
                      <a:srgbClr val="73FB79">
                        <a:alpha val="58000"/>
                      </a:srgbClr>
                    </a:solidFill>
                  </a:tcPr>
                </a:tc>
                <a:tc>
                  <a:txBody>
                    <a:bodyPr/>
                    <a:lstStyle/>
                    <a:p>
                      <a:r>
                        <a:rPr lang="en-US" sz="900" dirty="0">
                          <a:latin typeface="Arial" panose="020B0604020202020204" pitchFamily="34" charset="0"/>
                          <a:cs typeface="Arial" panose="020B0604020202020204" pitchFamily="34" charset="0"/>
                        </a:rPr>
                        <a:t>552.824</a:t>
                      </a:r>
                    </a:p>
                  </a:txBody>
                  <a:tcPr>
                    <a:solidFill>
                      <a:srgbClr val="73FB79">
                        <a:alpha val="58000"/>
                      </a:srgbClr>
                    </a:solidFill>
                  </a:tcPr>
                </a:tc>
                <a:tc>
                  <a:txBody>
                    <a:bodyPr/>
                    <a:lstStyle/>
                    <a:p>
                      <a:pPr algn="r"/>
                      <a:r>
                        <a:rPr lang="en-US" sz="900" dirty="0">
                          <a:latin typeface="Arial" panose="020B0604020202020204" pitchFamily="34" charset="0"/>
                          <a:cs typeface="Arial" panose="020B0604020202020204" pitchFamily="34" charset="0"/>
                        </a:rPr>
                        <a:t>2.74</a:t>
                      </a:r>
                    </a:p>
                  </a:txBody>
                  <a:tcPr>
                    <a:solidFill>
                      <a:srgbClr val="73FB79">
                        <a:alpha val="58000"/>
                      </a:srgbClr>
                    </a:solidFill>
                  </a:tcPr>
                </a:tc>
                <a:extLst>
                  <a:ext uri="{0D108BD9-81ED-4DB2-BD59-A6C34878D82A}">
                    <a16:rowId xmlns:a16="http://schemas.microsoft.com/office/drawing/2014/main" val="3610355596"/>
                  </a:ext>
                </a:extLst>
              </a:tr>
              <a:tr h="240400">
                <a:tc>
                  <a:txBody>
                    <a:bodyPr/>
                    <a:lstStyle/>
                    <a:p>
                      <a:endParaRPr lang="en-US" sz="900" dirty="0">
                        <a:latin typeface="Arial" panose="020B0604020202020204" pitchFamily="34" charset="0"/>
                        <a:cs typeface="Arial" panose="020B0604020202020204" pitchFamily="34" charset="0"/>
                      </a:endParaRP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S</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4</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0.70</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0.70</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0.70</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0.55</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0.85</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99.38</a:t>
                      </a:r>
                    </a:p>
                  </a:txBody>
                  <a:tcPr>
                    <a:solidFill>
                      <a:srgbClr val="73FB79">
                        <a:alpha val="58000"/>
                      </a:srgbClr>
                    </a:solidFill>
                  </a:tcPr>
                </a:tc>
                <a:tc>
                  <a:txBody>
                    <a:bodyPr/>
                    <a:lstStyle/>
                    <a:p>
                      <a:r>
                        <a:rPr lang="en-US" sz="900" dirty="0">
                          <a:latin typeface="Arial" panose="020B0604020202020204" pitchFamily="34" charset="0"/>
                          <a:cs typeface="Arial" panose="020B0604020202020204" pitchFamily="34" charset="0"/>
                        </a:rPr>
                        <a:t>33.920</a:t>
                      </a:r>
                    </a:p>
                  </a:txBody>
                  <a:tcPr>
                    <a:solidFill>
                      <a:srgbClr val="73FB79">
                        <a:alpha val="58000"/>
                      </a:srgbClr>
                    </a:solidFill>
                  </a:tcPr>
                </a:tc>
                <a:tc>
                  <a:txBody>
                    <a:bodyPr/>
                    <a:lstStyle/>
                    <a:p>
                      <a:pPr algn="r"/>
                      <a:r>
                        <a:rPr lang="en-US" sz="900" dirty="0">
                          <a:latin typeface="Arial" panose="020B0604020202020204" pitchFamily="34" charset="0"/>
                          <a:cs typeface="Arial" panose="020B0604020202020204" pitchFamily="34" charset="0"/>
                        </a:rPr>
                        <a:t>1.53</a:t>
                      </a:r>
                    </a:p>
                  </a:txBody>
                  <a:tcPr>
                    <a:solidFill>
                      <a:srgbClr val="73FB79">
                        <a:alpha val="58000"/>
                      </a:srgbClr>
                    </a:solidFill>
                  </a:tcPr>
                </a:tc>
                <a:extLst>
                  <a:ext uri="{0D108BD9-81ED-4DB2-BD59-A6C34878D82A}">
                    <a16:rowId xmlns:a16="http://schemas.microsoft.com/office/drawing/2014/main" val="613041268"/>
                  </a:ext>
                </a:extLst>
              </a:tr>
              <a:tr h="240400">
                <a:tc>
                  <a:txBody>
                    <a:bodyPr/>
                    <a:lstStyle/>
                    <a:p>
                      <a:endParaRPr lang="en-US" sz="900">
                        <a:latin typeface="Arial" panose="020B0604020202020204" pitchFamily="34" charset="0"/>
                        <a:cs typeface="Arial" panose="020B0604020202020204" pitchFamily="34" charset="0"/>
                      </a:endParaRP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B</a:t>
                      </a:r>
                    </a:p>
                  </a:txBody>
                  <a:tcPr>
                    <a:solidFill>
                      <a:srgbClr val="73FB79">
                        <a:alpha val="58000"/>
                      </a:srgbClr>
                    </a:solidFill>
                  </a:tcPr>
                </a:tc>
                <a:tc>
                  <a:txBody>
                    <a:bodyPr/>
                    <a:lstStyle/>
                    <a:p>
                      <a:r>
                        <a:rPr lang="en-US" sz="900" dirty="0">
                          <a:latin typeface="Arial" panose="020B0604020202020204" pitchFamily="34" charset="0"/>
                          <a:cs typeface="Arial" panose="020B0604020202020204" pitchFamily="34" charset="0"/>
                        </a:rPr>
                        <a:t>3</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0.46</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0.46</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0.46</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0.27</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0.63</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32.06</a:t>
                      </a:r>
                    </a:p>
                  </a:txBody>
                  <a:tcPr>
                    <a:solidFill>
                      <a:srgbClr val="73FB79">
                        <a:alpha val="58000"/>
                      </a:srgbClr>
                    </a:solidFill>
                  </a:tcPr>
                </a:tc>
                <a:tc>
                  <a:txBody>
                    <a:bodyPr/>
                    <a:lstStyle/>
                    <a:p>
                      <a:r>
                        <a:rPr lang="en-US" sz="900" dirty="0">
                          <a:latin typeface="Arial" panose="020B0604020202020204" pitchFamily="34" charset="0"/>
                          <a:cs typeface="Arial" panose="020B0604020202020204" pitchFamily="34" charset="0"/>
                        </a:rPr>
                        <a:t>0.001</a:t>
                      </a:r>
                    </a:p>
                  </a:txBody>
                  <a:tcPr>
                    <a:solidFill>
                      <a:srgbClr val="73FB79">
                        <a:alpha val="58000"/>
                      </a:srgbClr>
                    </a:solidFill>
                  </a:tcPr>
                </a:tc>
                <a:tc>
                  <a:txBody>
                    <a:bodyPr/>
                    <a:lstStyle/>
                    <a:p>
                      <a:pPr algn="r"/>
                      <a:r>
                        <a:rPr lang="en-US" sz="900" dirty="0">
                          <a:latin typeface="Arial" panose="020B0604020202020204" pitchFamily="34" charset="0"/>
                          <a:cs typeface="Arial" panose="020B0604020202020204" pitchFamily="34" charset="0"/>
                        </a:rPr>
                        <a:t>-2.86</a:t>
                      </a:r>
                    </a:p>
                  </a:txBody>
                  <a:tcPr>
                    <a:solidFill>
                      <a:srgbClr val="73FB79">
                        <a:alpha val="58000"/>
                      </a:srgbClr>
                    </a:solidFill>
                  </a:tcPr>
                </a:tc>
                <a:extLst>
                  <a:ext uri="{0D108BD9-81ED-4DB2-BD59-A6C34878D82A}">
                    <a16:rowId xmlns:a16="http://schemas.microsoft.com/office/drawing/2014/main" val="3588589648"/>
                  </a:ext>
                </a:extLst>
              </a:tr>
              <a:tr h="250172">
                <a:tc>
                  <a:txBody>
                    <a:bodyPr/>
                    <a:lstStyle/>
                    <a:p>
                      <a:endParaRPr lang="en-US" sz="900">
                        <a:latin typeface="Arial" panose="020B0604020202020204" pitchFamily="34" charset="0"/>
                        <a:cs typeface="Arial" panose="020B0604020202020204" pitchFamily="34" charset="0"/>
                      </a:endParaRP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B</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4</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0.75</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0.75</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0.74</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0.59</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0.95</a:t>
                      </a:r>
                    </a:p>
                  </a:txBody>
                  <a:tcPr>
                    <a:solidFill>
                      <a:srgbClr val="73FB79">
                        <a:alpha val="58000"/>
                      </a:srgbClr>
                    </a:solidFill>
                  </a:tcPr>
                </a:tc>
                <a:tc>
                  <a:txBody>
                    <a:bodyPr/>
                    <a:lstStyle/>
                    <a:p>
                      <a:r>
                        <a:rPr lang="en-US" sz="900">
                          <a:latin typeface="Arial" panose="020B0604020202020204" pitchFamily="34" charset="0"/>
                          <a:cs typeface="Arial" panose="020B0604020202020204" pitchFamily="34" charset="0"/>
                        </a:rPr>
                        <a:t>99.53</a:t>
                      </a:r>
                    </a:p>
                  </a:txBody>
                  <a:tcPr>
                    <a:solidFill>
                      <a:srgbClr val="73FB79">
                        <a:alpha val="58000"/>
                      </a:srgbClr>
                    </a:solidFill>
                  </a:tcPr>
                </a:tc>
                <a:tc>
                  <a:txBody>
                    <a:bodyPr/>
                    <a:lstStyle/>
                    <a:p>
                      <a:r>
                        <a:rPr lang="en-US" sz="900" dirty="0">
                          <a:latin typeface="Arial" panose="020B0604020202020204" pitchFamily="34" charset="0"/>
                          <a:cs typeface="Arial" panose="020B0604020202020204" pitchFamily="34" charset="0"/>
                        </a:rPr>
                        <a:t>1172.344</a:t>
                      </a:r>
                    </a:p>
                  </a:txBody>
                  <a:tcPr>
                    <a:solidFill>
                      <a:srgbClr val="73FB79">
                        <a:alpha val="58000"/>
                      </a:srgbClr>
                    </a:solidFill>
                  </a:tcPr>
                </a:tc>
                <a:tc>
                  <a:txBody>
                    <a:bodyPr/>
                    <a:lstStyle/>
                    <a:p>
                      <a:pPr algn="r"/>
                      <a:r>
                        <a:rPr lang="en-US" sz="900" dirty="0">
                          <a:latin typeface="Arial" panose="020B0604020202020204" pitchFamily="34" charset="0"/>
                          <a:cs typeface="Arial" panose="020B0604020202020204" pitchFamily="34" charset="0"/>
                        </a:rPr>
                        <a:t>3.07</a:t>
                      </a:r>
                    </a:p>
                  </a:txBody>
                  <a:tcPr>
                    <a:solidFill>
                      <a:srgbClr val="73FB79">
                        <a:alpha val="58000"/>
                      </a:srgbClr>
                    </a:solidFill>
                  </a:tcPr>
                </a:tc>
                <a:extLst>
                  <a:ext uri="{0D108BD9-81ED-4DB2-BD59-A6C34878D82A}">
                    <a16:rowId xmlns:a16="http://schemas.microsoft.com/office/drawing/2014/main" val="2423281151"/>
                  </a:ext>
                </a:extLst>
              </a:tr>
              <a:tr h="240400">
                <a:tc>
                  <a:txBody>
                    <a:bodyPr/>
                    <a:lstStyle/>
                    <a:p>
                      <a:r>
                        <a:rPr lang="en-US" sz="900" b="1" err="1">
                          <a:latin typeface="Arial" panose="020B0604020202020204" pitchFamily="34" charset="0"/>
                          <a:cs typeface="Arial" panose="020B0604020202020204" pitchFamily="34" charset="0"/>
                        </a:rPr>
                        <a:t>Artificlal</a:t>
                      </a:r>
                      <a:r>
                        <a:rPr lang="en-US" sz="900" b="1">
                          <a:latin typeface="Arial" panose="020B0604020202020204" pitchFamily="34" charset="0"/>
                          <a:cs typeface="Arial" panose="020B0604020202020204" pitchFamily="34" charset="0"/>
                        </a:rPr>
                        <a:t> Cliff </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S</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3</a:t>
                      </a:r>
                    </a:p>
                  </a:txBody>
                  <a:tcPr>
                    <a:solidFill>
                      <a:srgbClr val="FF2600">
                        <a:alpha val="63137"/>
                      </a:srgbClr>
                    </a:solidFill>
                  </a:tcPr>
                </a:tc>
                <a:tc>
                  <a:txBody>
                    <a:bodyPr/>
                    <a:lstStyle/>
                    <a:p>
                      <a:r>
                        <a:rPr lang="en-US" sz="900" dirty="0">
                          <a:latin typeface="Arial" panose="020B0604020202020204" pitchFamily="34" charset="0"/>
                          <a:cs typeface="Arial" panose="020B0604020202020204" pitchFamily="34" charset="0"/>
                        </a:rPr>
                        <a:t>0.54</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0.54</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0.55</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0.39</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0.69</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71.93</a:t>
                      </a:r>
                    </a:p>
                  </a:txBody>
                  <a:tcPr>
                    <a:solidFill>
                      <a:srgbClr val="FF2600">
                        <a:alpha val="63137"/>
                      </a:srgbClr>
                    </a:solidFill>
                  </a:tcPr>
                </a:tc>
                <a:tc>
                  <a:txBody>
                    <a:bodyPr/>
                    <a:lstStyle/>
                    <a:p>
                      <a:r>
                        <a:rPr lang="en-US" sz="900" dirty="0">
                          <a:latin typeface="Arial" panose="020B0604020202020204" pitchFamily="34" charset="0"/>
                          <a:cs typeface="Arial" panose="020B0604020202020204" pitchFamily="34" charset="0"/>
                        </a:rPr>
                        <a:t>0.011</a:t>
                      </a:r>
                    </a:p>
                  </a:txBody>
                  <a:tcPr>
                    <a:solidFill>
                      <a:srgbClr val="FF2600">
                        <a:alpha val="63137"/>
                      </a:srgbClr>
                    </a:solidFill>
                  </a:tcPr>
                </a:tc>
                <a:tc>
                  <a:txBody>
                    <a:bodyPr/>
                    <a:lstStyle/>
                    <a:p>
                      <a:pPr algn="r"/>
                      <a:r>
                        <a:rPr lang="en-US" sz="900" dirty="0">
                          <a:latin typeface="Arial" panose="020B0604020202020204" pitchFamily="34" charset="0"/>
                          <a:cs typeface="Arial" panose="020B0604020202020204" pitchFamily="34" charset="0"/>
                        </a:rPr>
                        <a:t>-1.97</a:t>
                      </a:r>
                    </a:p>
                  </a:txBody>
                  <a:tcPr>
                    <a:solidFill>
                      <a:srgbClr val="FF2600">
                        <a:alpha val="63137"/>
                      </a:srgbClr>
                    </a:solidFill>
                  </a:tcPr>
                </a:tc>
                <a:extLst>
                  <a:ext uri="{0D108BD9-81ED-4DB2-BD59-A6C34878D82A}">
                    <a16:rowId xmlns:a16="http://schemas.microsoft.com/office/drawing/2014/main" val="3212105176"/>
                  </a:ext>
                </a:extLst>
              </a:tr>
              <a:tr h="240400">
                <a:tc>
                  <a:txBody>
                    <a:bodyPr/>
                    <a:lstStyle/>
                    <a:p>
                      <a:r>
                        <a:rPr lang="en-US" sz="900" b="1">
                          <a:latin typeface="Arial" panose="020B0604020202020204" pitchFamily="34" charset="0"/>
                          <a:cs typeface="Arial" panose="020B0604020202020204" pitchFamily="34" charset="0"/>
                        </a:rPr>
                        <a:t>(AC)</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S</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4</a:t>
                      </a:r>
                    </a:p>
                  </a:txBody>
                  <a:tcPr>
                    <a:solidFill>
                      <a:srgbClr val="FF2600">
                        <a:alpha val="63137"/>
                      </a:srgbClr>
                    </a:solidFill>
                  </a:tcPr>
                </a:tc>
                <a:tc>
                  <a:txBody>
                    <a:bodyPr/>
                    <a:lstStyle/>
                    <a:p>
                      <a:r>
                        <a:rPr lang="en-US" sz="900" dirty="0">
                          <a:latin typeface="Arial" panose="020B0604020202020204" pitchFamily="34" charset="0"/>
                          <a:cs typeface="Arial" panose="020B0604020202020204" pitchFamily="34" charset="0"/>
                        </a:rPr>
                        <a:t>0.52</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0.52</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0.53</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0.30</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0.74</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56.77</a:t>
                      </a:r>
                    </a:p>
                  </a:txBody>
                  <a:tcPr>
                    <a:solidFill>
                      <a:srgbClr val="FF2600">
                        <a:alpha val="63137"/>
                      </a:srgbClr>
                    </a:solidFill>
                  </a:tcPr>
                </a:tc>
                <a:tc>
                  <a:txBody>
                    <a:bodyPr/>
                    <a:lstStyle/>
                    <a:p>
                      <a:r>
                        <a:rPr lang="en-US" sz="900" dirty="0">
                          <a:latin typeface="Arial" panose="020B0604020202020204" pitchFamily="34" charset="0"/>
                          <a:cs typeface="Arial" panose="020B0604020202020204" pitchFamily="34" charset="0"/>
                        </a:rPr>
                        <a:t>0.014</a:t>
                      </a:r>
                    </a:p>
                  </a:txBody>
                  <a:tcPr>
                    <a:solidFill>
                      <a:srgbClr val="FF2600">
                        <a:alpha val="63137"/>
                      </a:srgbClr>
                    </a:solidFill>
                  </a:tcPr>
                </a:tc>
                <a:tc>
                  <a:txBody>
                    <a:bodyPr/>
                    <a:lstStyle/>
                    <a:p>
                      <a:pPr algn="r"/>
                      <a:r>
                        <a:rPr lang="en-US" sz="900" dirty="0">
                          <a:latin typeface="Arial" panose="020B0604020202020204" pitchFamily="34" charset="0"/>
                          <a:cs typeface="Arial" panose="020B0604020202020204" pitchFamily="34" charset="0"/>
                        </a:rPr>
                        <a:t>-1.86</a:t>
                      </a:r>
                    </a:p>
                  </a:txBody>
                  <a:tcPr>
                    <a:solidFill>
                      <a:srgbClr val="FF2600">
                        <a:alpha val="63137"/>
                      </a:srgbClr>
                    </a:solidFill>
                  </a:tcPr>
                </a:tc>
                <a:extLst>
                  <a:ext uri="{0D108BD9-81ED-4DB2-BD59-A6C34878D82A}">
                    <a16:rowId xmlns:a16="http://schemas.microsoft.com/office/drawing/2014/main" val="849669600"/>
                  </a:ext>
                </a:extLst>
              </a:tr>
              <a:tr h="240400">
                <a:tc>
                  <a:txBody>
                    <a:bodyPr/>
                    <a:lstStyle/>
                    <a:p>
                      <a:endParaRPr lang="en-US" sz="900">
                        <a:latin typeface="Arial" panose="020B0604020202020204" pitchFamily="34" charset="0"/>
                        <a:cs typeface="Arial" panose="020B0604020202020204" pitchFamily="34" charset="0"/>
                      </a:endParaRP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B</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3</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0.49</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0.49</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0.49</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0.32</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0.66</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46.64</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0.003</a:t>
                      </a:r>
                    </a:p>
                  </a:txBody>
                  <a:tcPr>
                    <a:solidFill>
                      <a:srgbClr val="FF2600">
                        <a:alpha val="63137"/>
                      </a:srgbClr>
                    </a:solidFill>
                  </a:tcPr>
                </a:tc>
                <a:tc>
                  <a:txBody>
                    <a:bodyPr/>
                    <a:lstStyle/>
                    <a:p>
                      <a:pPr algn="r"/>
                      <a:r>
                        <a:rPr lang="en-US" sz="900" dirty="0">
                          <a:latin typeface="Arial" panose="020B0604020202020204" pitchFamily="34" charset="0"/>
                          <a:cs typeface="Arial" panose="020B0604020202020204" pitchFamily="34" charset="0"/>
                        </a:rPr>
                        <a:t>-2.59</a:t>
                      </a:r>
                    </a:p>
                  </a:txBody>
                  <a:tcPr>
                    <a:solidFill>
                      <a:srgbClr val="FF2600">
                        <a:alpha val="63137"/>
                      </a:srgbClr>
                    </a:solidFill>
                  </a:tcPr>
                </a:tc>
                <a:extLst>
                  <a:ext uri="{0D108BD9-81ED-4DB2-BD59-A6C34878D82A}">
                    <a16:rowId xmlns:a16="http://schemas.microsoft.com/office/drawing/2014/main" val="3236326307"/>
                  </a:ext>
                </a:extLst>
              </a:tr>
              <a:tr h="240400">
                <a:tc>
                  <a:txBody>
                    <a:bodyPr/>
                    <a:lstStyle/>
                    <a:p>
                      <a:endParaRPr lang="en-US" sz="900">
                        <a:latin typeface="Arial" panose="020B0604020202020204" pitchFamily="34" charset="0"/>
                        <a:cs typeface="Arial" panose="020B0604020202020204" pitchFamily="34" charset="0"/>
                      </a:endParaRP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B</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4</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0.48</a:t>
                      </a:r>
                    </a:p>
                  </a:txBody>
                  <a:tcPr>
                    <a:solidFill>
                      <a:srgbClr val="FF2600">
                        <a:alpha val="63137"/>
                      </a:srgbClr>
                    </a:solidFill>
                  </a:tcPr>
                </a:tc>
                <a:tc>
                  <a:txBody>
                    <a:bodyPr/>
                    <a:lstStyle/>
                    <a:p>
                      <a:r>
                        <a:rPr lang="en-US" sz="900" dirty="0">
                          <a:latin typeface="Arial" panose="020B0604020202020204" pitchFamily="34" charset="0"/>
                          <a:cs typeface="Arial" panose="020B0604020202020204" pitchFamily="34" charset="0"/>
                        </a:rPr>
                        <a:t>0.48</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0.49</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0.32</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0.64</a:t>
                      </a:r>
                    </a:p>
                  </a:txBody>
                  <a:tcPr>
                    <a:solidFill>
                      <a:srgbClr val="FF2600">
                        <a:alpha val="63137"/>
                      </a:srgbClr>
                    </a:solidFill>
                  </a:tcPr>
                </a:tc>
                <a:tc>
                  <a:txBody>
                    <a:bodyPr/>
                    <a:lstStyle/>
                    <a:p>
                      <a:r>
                        <a:rPr lang="en-US" sz="900">
                          <a:latin typeface="Arial" panose="020B0604020202020204" pitchFamily="34" charset="0"/>
                          <a:cs typeface="Arial" panose="020B0604020202020204" pitchFamily="34" charset="0"/>
                        </a:rPr>
                        <a:t>40.12</a:t>
                      </a:r>
                    </a:p>
                  </a:txBody>
                  <a:tcPr>
                    <a:solidFill>
                      <a:srgbClr val="FF2600">
                        <a:alpha val="63137"/>
                      </a:srgbClr>
                    </a:solidFill>
                  </a:tcPr>
                </a:tc>
                <a:tc>
                  <a:txBody>
                    <a:bodyPr/>
                    <a:lstStyle/>
                    <a:p>
                      <a:r>
                        <a:rPr lang="en-US" sz="900" dirty="0">
                          <a:latin typeface="Arial" panose="020B0604020202020204" pitchFamily="34" charset="0"/>
                          <a:cs typeface="Arial" panose="020B0604020202020204" pitchFamily="34" charset="0"/>
                        </a:rPr>
                        <a:t>0.001</a:t>
                      </a:r>
                    </a:p>
                  </a:txBody>
                  <a:tcPr>
                    <a:solidFill>
                      <a:srgbClr val="FF2600">
                        <a:alpha val="63137"/>
                      </a:srgbClr>
                    </a:solidFill>
                  </a:tcPr>
                </a:tc>
                <a:tc>
                  <a:txBody>
                    <a:bodyPr/>
                    <a:lstStyle/>
                    <a:p>
                      <a:pPr algn="r"/>
                      <a:r>
                        <a:rPr lang="en-US" sz="900" dirty="0">
                          <a:latin typeface="Arial" panose="020B0604020202020204" pitchFamily="34" charset="0"/>
                          <a:cs typeface="Arial" panose="020B0604020202020204" pitchFamily="34" charset="0"/>
                        </a:rPr>
                        <a:t>-2.99</a:t>
                      </a:r>
                    </a:p>
                  </a:txBody>
                  <a:tcPr>
                    <a:solidFill>
                      <a:srgbClr val="FF2600">
                        <a:alpha val="63137"/>
                      </a:srgbClr>
                    </a:solidFill>
                  </a:tcPr>
                </a:tc>
                <a:extLst>
                  <a:ext uri="{0D108BD9-81ED-4DB2-BD59-A6C34878D82A}">
                    <a16:rowId xmlns:a16="http://schemas.microsoft.com/office/drawing/2014/main" val="2157489806"/>
                  </a:ext>
                </a:extLst>
              </a:tr>
              <a:tr h="240400">
                <a:tc>
                  <a:txBody>
                    <a:bodyPr/>
                    <a:lstStyle/>
                    <a:p>
                      <a:r>
                        <a:rPr lang="en-US" sz="900" b="1" dirty="0">
                          <a:latin typeface="Arial" panose="020B0604020202020204" pitchFamily="34" charset="0"/>
                          <a:cs typeface="Arial" panose="020B0604020202020204" pitchFamily="34" charset="0"/>
                        </a:rPr>
                        <a:t>AC w/3D Edge</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S</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3</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0.38</a:t>
                      </a:r>
                    </a:p>
                  </a:txBody>
                  <a:tcPr>
                    <a:solidFill>
                      <a:schemeClr val="accent1">
                        <a:lumMod val="60000"/>
                        <a:lumOff val="40000"/>
                      </a:schemeClr>
                    </a:solidFill>
                  </a:tcPr>
                </a:tc>
                <a:tc>
                  <a:txBody>
                    <a:bodyPr/>
                    <a:lstStyle/>
                    <a:p>
                      <a:r>
                        <a:rPr lang="en-US" sz="900" dirty="0">
                          <a:latin typeface="Arial" panose="020B0604020202020204" pitchFamily="34" charset="0"/>
                          <a:cs typeface="Arial" panose="020B0604020202020204" pitchFamily="34" charset="0"/>
                        </a:rPr>
                        <a:t>0.39</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0.39</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0.13</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0.59</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18.82</a:t>
                      </a:r>
                    </a:p>
                  </a:txBody>
                  <a:tcPr>
                    <a:solidFill>
                      <a:schemeClr val="accent1">
                        <a:lumMod val="60000"/>
                        <a:lumOff val="40000"/>
                      </a:schemeClr>
                    </a:solidFill>
                  </a:tcPr>
                </a:tc>
                <a:tc>
                  <a:txBody>
                    <a:bodyPr/>
                    <a:lstStyle/>
                    <a:p>
                      <a:r>
                        <a:rPr lang="en-US" sz="900" dirty="0">
                          <a:latin typeface="Arial" panose="020B0604020202020204" pitchFamily="34" charset="0"/>
                          <a:cs typeface="Arial" panose="020B0604020202020204" pitchFamily="34" charset="0"/>
                        </a:rPr>
                        <a:t>0.001</a:t>
                      </a:r>
                    </a:p>
                  </a:txBody>
                  <a:tcPr>
                    <a:solidFill>
                      <a:schemeClr val="accent1">
                        <a:lumMod val="60000"/>
                        <a:lumOff val="40000"/>
                      </a:schemeClr>
                    </a:solidFill>
                  </a:tcPr>
                </a:tc>
                <a:tc>
                  <a:txBody>
                    <a:bodyPr/>
                    <a:lstStyle/>
                    <a:p>
                      <a:pPr algn="r"/>
                      <a:r>
                        <a:rPr lang="en-US" sz="900" dirty="0">
                          <a:latin typeface="Arial" panose="020B0604020202020204" pitchFamily="34" charset="0"/>
                          <a:cs typeface="Arial" panose="020B0604020202020204" pitchFamily="34" charset="0"/>
                        </a:rPr>
                        <a:t>-3.28</a:t>
                      </a:r>
                    </a:p>
                  </a:txBody>
                  <a:tcPr>
                    <a:solidFill>
                      <a:schemeClr val="accent1">
                        <a:lumMod val="60000"/>
                        <a:lumOff val="40000"/>
                      </a:schemeClr>
                    </a:solidFill>
                  </a:tcPr>
                </a:tc>
                <a:extLst>
                  <a:ext uri="{0D108BD9-81ED-4DB2-BD59-A6C34878D82A}">
                    <a16:rowId xmlns:a16="http://schemas.microsoft.com/office/drawing/2014/main" val="3763721311"/>
                  </a:ext>
                </a:extLst>
              </a:tr>
              <a:tr h="240400">
                <a:tc>
                  <a:txBody>
                    <a:bodyPr/>
                    <a:lstStyle/>
                    <a:p>
                      <a:endParaRPr lang="en-US" sz="90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S</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4</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0.52</a:t>
                      </a:r>
                    </a:p>
                  </a:txBody>
                  <a:tcPr>
                    <a:solidFill>
                      <a:schemeClr val="accent1">
                        <a:lumMod val="60000"/>
                        <a:lumOff val="40000"/>
                      </a:schemeClr>
                    </a:solidFill>
                  </a:tcPr>
                </a:tc>
                <a:tc>
                  <a:txBody>
                    <a:bodyPr/>
                    <a:lstStyle/>
                    <a:p>
                      <a:r>
                        <a:rPr lang="en-US" sz="900" dirty="0">
                          <a:latin typeface="Arial" panose="020B0604020202020204" pitchFamily="34" charset="0"/>
                          <a:cs typeface="Arial" panose="020B0604020202020204" pitchFamily="34" charset="0"/>
                        </a:rPr>
                        <a:t>0.52</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0.51</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0.24</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0.69</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57.90</a:t>
                      </a:r>
                    </a:p>
                  </a:txBody>
                  <a:tcPr>
                    <a:solidFill>
                      <a:schemeClr val="accent1">
                        <a:lumMod val="60000"/>
                        <a:lumOff val="40000"/>
                      </a:schemeClr>
                    </a:solidFill>
                  </a:tcPr>
                </a:tc>
                <a:tc>
                  <a:txBody>
                    <a:bodyPr/>
                    <a:lstStyle/>
                    <a:p>
                      <a:r>
                        <a:rPr lang="en-US" sz="900" dirty="0">
                          <a:latin typeface="Arial" panose="020B0604020202020204" pitchFamily="34" charset="0"/>
                          <a:cs typeface="Arial" panose="020B0604020202020204" pitchFamily="34" charset="0"/>
                        </a:rPr>
                        <a:t>0.010</a:t>
                      </a:r>
                    </a:p>
                  </a:txBody>
                  <a:tcPr>
                    <a:solidFill>
                      <a:schemeClr val="accent1">
                        <a:lumMod val="60000"/>
                        <a:lumOff val="40000"/>
                      </a:schemeClr>
                    </a:solidFill>
                  </a:tcPr>
                </a:tc>
                <a:tc>
                  <a:txBody>
                    <a:bodyPr/>
                    <a:lstStyle/>
                    <a:p>
                      <a:pPr algn="r"/>
                      <a:r>
                        <a:rPr lang="en-US" sz="900" dirty="0">
                          <a:latin typeface="Arial" panose="020B0604020202020204" pitchFamily="34" charset="0"/>
                          <a:cs typeface="Arial" panose="020B0604020202020204" pitchFamily="34" charset="0"/>
                        </a:rPr>
                        <a:t>-2.01</a:t>
                      </a:r>
                    </a:p>
                  </a:txBody>
                  <a:tcPr>
                    <a:solidFill>
                      <a:schemeClr val="accent1">
                        <a:lumMod val="60000"/>
                        <a:lumOff val="40000"/>
                      </a:schemeClr>
                    </a:solidFill>
                  </a:tcPr>
                </a:tc>
                <a:extLst>
                  <a:ext uri="{0D108BD9-81ED-4DB2-BD59-A6C34878D82A}">
                    <a16:rowId xmlns:a16="http://schemas.microsoft.com/office/drawing/2014/main" val="2818038798"/>
                  </a:ext>
                </a:extLst>
              </a:tr>
              <a:tr h="240400">
                <a:tc>
                  <a:txBody>
                    <a:bodyPr/>
                    <a:lstStyle/>
                    <a:p>
                      <a:endParaRPr lang="en-US" sz="90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B</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3</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0.54</a:t>
                      </a:r>
                    </a:p>
                  </a:txBody>
                  <a:tcPr>
                    <a:solidFill>
                      <a:schemeClr val="accent1">
                        <a:lumMod val="60000"/>
                        <a:lumOff val="40000"/>
                      </a:schemeClr>
                    </a:solidFill>
                  </a:tcPr>
                </a:tc>
                <a:tc>
                  <a:txBody>
                    <a:bodyPr/>
                    <a:lstStyle/>
                    <a:p>
                      <a:r>
                        <a:rPr lang="en-US" sz="900" dirty="0">
                          <a:latin typeface="Arial" panose="020B0604020202020204" pitchFamily="34" charset="0"/>
                          <a:cs typeface="Arial" panose="020B0604020202020204" pitchFamily="34" charset="0"/>
                        </a:rPr>
                        <a:t>0.54</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0.54</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0.26</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0.81</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64.40</a:t>
                      </a:r>
                    </a:p>
                  </a:txBody>
                  <a:tcPr>
                    <a:solidFill>
                      <a:schemeClr val="accent1">
                        <a:lumMod val="60000"/>
                        <a:lumOff val="40000"/>
                      </a:schemeClr>
                    </a:solidFill>
                  </a:tcPr>
                </a:tc>
                <a:tc>
                  <a:txBody>
                    <a:bodyPr/>
                    <a:lstStyle/>
                    <a:p>
                      <a:r>
                        <a:rPr lang="en-US" sz="900" dirty="0">
                          <a:latin typeface="Arial" panose="020B0604020202020204" pitchFamily="34" charset="0"/>
                          <a:cs typeface="Arial" panose="020B0604020202020204" pitchFamily="34" charset="0"/>
                        </a:rPr>
                        <a:t>0.109</a:t>
                      </a:r>
                    </a:p>
                  </a:txBody>
                  <a:tcPr>
                    <a:solidFill>
                      <a:schemeClr val="accent1">
                        <a:lumMod val="60000"/>
                        <a:lumOff val="40000"/>
                      </a:schemeClr>
                    </a:solidFill>
                  </a:tcPr>
                </a:tc>
                <a:tc>
                  <a:txBody>
                    <a:bodyPr/>
                    <a:lstStyle/>
                    <a:p>
                      <a:pPr algn="r"/>
                      <a:r>
                        <a:rPr lang="en-US" sz="900" dirty="0">
                          <a:latin typeface="Arial" panose="020B0604020202020204" pitchFamily="34" charset="0"/>
                          <a:cs typeface="Arial" panose="020B0604020202020204" pitchFamily="34" charset="0"/>
                        </a:rPr>
                        <a:t>-0.96</a:t>
                      </a:r>
                    </a:p>
                  </a:txBody>
                  <a:tcPr>
                    <a:solidFill>
                      <a:schemeClr val="accent1">
                        <a:lumMod val="60000"/>
                        <a:lumOff val="40000"/>
                      </a:schemeClr>
                    </a:solidFill>
                  </a:tcPr>
                </a:tc>
                <a:extLst>
                  <a:ext uri="{0D108BD9-81ED-4DB2-BD59-A6C34878D82A}">
                    <a16:rowId xmlns:a16="http://schemas.microsoft.com/office/drawing/2014/main" val="3014307177"/>
                  </a:ext>
                </a:extLst>
              </a:tr>
              <a:tr h="240400">
                <a:tc>
                  <a:txBody>
                    <a:bodyPr/>
                    <a:lstStyle/>
                    <a:p>
                      <a:endParaRPr lang="en-US" sz="900">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B</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4</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0.80</a:t>
                      </a:r>
                    </a:p>
                  </a:txBody>
                  <a:tcPr>
                    <a:solidFill>
                      <a:schemeClr val="accent1">
                        <a:lumMod val="60000"/>
                        <a:lumOff val="40000"/>
                      </a:schemeClr>
                    </a:solidFill>
                  </a:tcPr>
                </a:tc>
                <a:tc>
                  <a:txBody>
                    <a:bodyPr/>
                    <a:lstStyle/>
                    <a:p>
                      <a:r>
                        <a:rPr lang="en-US" sz="900" dirty="0">
                          <a:latin typeface="Arial" panose="020B0604020202020204" pitchFamily="34" charset="0"/>
                          <a:cs typeface="Arial" panose="020B0604020202020204" pitchFamily="34" charset="0"/>
                        </a:rPr>
                        <a:t>0.80</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0.80</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0.65</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0.97</a:t>
                      </a:r>
                    </a:p>
                  </a:txBody>
                  <a:tcPr>
                    <a:solidFill>
                      <a:schemeClr val="accent1">
                        <a:lumMod val="60000"/>
                        <a:lumOff val="40000"/>
                      </a:schemeClr>
                    </a:solidFill>
                  </a:tcPr>
                </a:tc>
                <a:tc>
                  <a:txBody>
                    <a:bodyPr/>
                    <a:lstStyle/>
                    <a:p>
                      <a:r>
                        <a:rPr lang="en-US" sz="900">
                          <a:latin typeface="Arial" panose="020B0604020202020204" pitchFamily="34" charset="0"/>
                          <a:cs typeface="Arial" panose="020B0604020202020204" pitchFamily="34" charset="0"/>
                        </a:rPr>
                        <a:t>99.91</a:t>
                      </a:r>
                    </a:p>
                  </a:txBody>
                  <a:tcPr>
                    <a:solidFill>
                      <a:schemeClr val="accent1">
                        <a:lumMod val="60000"/>
                        <a:lumOff val="40000"/>
                      </a:schemeClr>
                    </a:solidFill>
                  </a:tcPr>
                </a:tc>
                <a:tc>
                  <a:txBody>
                    <a:bodyPr/>
                    <a:lstStyle/>
                    <a:p>
                      <a:r>
                        <a:rPr lang="en-US" sz="900" dirty="0">
                          <a:latin typeface="Arial" panose="020B0604020202020204" pitchFamily="34" charset="0"/>
                          <a:cs typeface="Arial" panose="020B0604020202020204" pitchFamily="34" charset="0"/>
                        </a:rPr>
                        <a:t>4980.680</a:t>
                      </a:r>
                    </a:p>
                  </a:txBody>
                  <a:tcPr>
                    <a:solidFill>
                      <a:schemeClr val="accent1">
                        <a:lumMod val="60000"/>
                        <a:lumOff val="40000"/>
                      </a:schemeClr>
                    </a:solidFill>
                  </a:tcPr>
                </a:tc>
                <a:tc>
                  <a:txBody>
                    <a:bodyPr/>
                    <a:lstStyle/>
                    <a:p>
                      <a:pPr algn="r"/>
                      <a:r>
                        <a:rPr lang="en-US" sz="900" dirty="0">
                          <a:latin typeface="Arial" panose="020B0604020202020204" pitchFamily="34" charset="0"/>
                          <a:cs typeface="Arial" panose="020B0604020202020204" pitchFamily="34" charset="0"/>
                        </a:rPr>
                        <a:t>3.70</a:t>
                      </a:r>
                    </a:p>
                  </a:txBody>
                  <a:tcPr>
                    <a:solidFill>
                      <a:schemeClr val="accent1">
                        <a:lumMod val="60000"/>
                        <a:lumOff val="40000"/>
                      </a:schemeClr>
                    </a:solidFill>
                  </a:tcPr>
                </a:tc>
                <a:extLst>
                  <a:ext uri="{0D108BD9-81ED-4DB2-BD59-A6C34878D82A}">
                    <a16:rowId xmlns:a16="http://schemas.microsoft.com/office/drawing/2014/main" val="2697820719"/>
                  </a:ext>
                </a:extLst>
              </a:tr>
              <a:tr h="250778">
                <a:tc>
                  <a:txBody>
                    <a:bodyPr/>
                    <a:lstStyle/>
                    <a:p>
                      <a:r>
                        <a:rPr lang="en-US" sz="900" b="1" dirty="0">
                          <a:latin typeface="Arial" panose="020B0604020202020204" pitchFamily="34" charset="0"/>
                          <a:cs typeface="Arial" panose="020B0604020202020204" pitchFamily="34" charset="0"/>
                        </a:rPr>
                        <a:t>AC w/High</a:t>
                      </a:r>
                    </a:p>
                  </a:txBody>
                  <a:tcPr>
                    <a:solidFill>
                      <a:schemeClr val="bg1">
                        <a:lumMod val="65000"/>
                      </a:schemeClr>
                    </a:solidFill>
                  </a:tcPr>
                </a:tc>
                <a:tc>
                  <a:txBody>
                    <a:bodyPr/>
                    <a:lstStyle/>
                    <a:p>
                      <a:r>
                        <a:rPr lang="en-US" sz="900" dirty="0">
                          <a:latin typeface="Arial" panose="020B0604020202020204" pitchFamily="34" charset="0"/>
                          <a:cs typeface="Arial" panose="020B0604020202020204" pitchFamily="34" charset="0"/>
                        </a:rPr>
                        <a:t>S</a:t>
                      </a:r>
                    </a:p>
                  </a:txBody>
                  <a:tcPr>
                    <a:solidFill>
                      <a:schemeClr val="bg1">
                        <a:lumMod val="65000"/>
                      </a:schemeClr>
                    </a:solidFill>
                  </a:tcPr>
                </a:tc>
                <a:tc>
                  <a:txBody>
                    <a:bodyPr/>
                    <a:lstStyle/>
                    <a:p>
                      <a:r>
                        <a:rPr lang="en-US" sz="900" dirty="0">
                          <a:latin typeface="Arial" panose="020B0604020202020204" pitchFamily="34" charset="0"/>
                          <a:cs typeface="Arial" panose="020B0604020202020204" pitchFamily="34" charset="0"/>
                        </a:rPr>
                        <a:t>3</a:t>
                      </a:r>
                    </a:p>
                  </a:txBody>
                  <a:tcPr>
                    <a:solidFill>
                      <a:schemeClr val="bg1">
                        <a:lumMod val="65000"/>
                      </a:schemeClr>
                    </a:solidFill>
                  </a:tcPr>
                </a:tc>
                <a:tc>
                  <a:txBody>
                    <a:bodyPr/>
                    <a:lstStyle/>
                    <a:p>
                      <a:r>
                        <a:rPr lang="en-US" sz="900">
                          <a:latin typeface="Arial" panose="020B0604020202020204" pitchFamily="34" charset="0"/>
                          <a:cs typeface="Arial" panose="020B0604020202020204" pitchFamily="34" charset="0"/>
                        </a:rPr>
                        <a:t>0.56</a:t>
                      </a:r>
                    </a:p>
                  </a:txBody>
                  <a:tcPr>
                    <a:solidFill>
                      <a:schemeClr val="bg1">
                        <a:lumMod val="65000"/>
                      </a:schemeClr>
                    </a:solidFill>
                  </a:tcPr>
                </a:tc>
                <a:tc>
                  <a:txBody>
                    <a:bodyPr/>
                    <a:lstStyle/>
                    <a:p>
                      <a:r>
                        <a:rPr lang="en-US" sz="900" dirty="0">
                          <a:latin typeface="Arial" panose="020B0604020202020204" pitchFamily="34" charset="0"/>
                          <a:cs typeface="Arial" panose="020B0604020202020204" pitchFamily="34" charset="0"/>
                        </a:rPr>
                        <a:t>0.56</a:t>
                      </a:r>
                    </a:p>
                  </a:txBody>
                  <a:tcPr>
                    <a:solidFill>
                      <a:schemeClr val="bg1">
                        <a:lumMod val="65000"/>
                      </a:schemeClr>
                    </a:solidFill>
                  </a:tcPr>
                </a:tc>
                <a:tc>
                  <a:txBody>
                    <a:bodyPr/>
                    <a:lstStyle/>
                    <a:p>
                      <a:r>
                        <a:rPr lang="en-US" sz="900">
                          <a:latin typeface="Arial" panose="020B0604020202020204" pitchFamily="34" charset="0"/>
                          <a:cs typeface="Arial" panose="020B0604020202020204" pitchFamily="34" charset="0"/>
                        </a:rPr>
                        <a:t>0.55</a:t>
                      </a:r>
                    </a:p>
                  </a:txBody>
                  <a:tcPr>
                    <a:solidFill>
                      <a:schemeClr val="bg1">
                        <a:lumMod val="65000"/>
                      </a:schemeClr>
                    </a:solidFill>
                  </a:tcPr>
                </a:tc>
                <a:tc>
                  <a:txBody>
                    <a:bodyPr/>
                    <a:lstStyle/>
                    <a:p>
                      <a:r>
                        <a:rPr lang="en-US" sz="900">
                          <a:latin typeface="Arial" panose="020B0604020202020204" pitchFamily="34" charset="0"/>
                          <a:cs typeface="Arial" panose="020B0604020202020204" pitchFamily="34" charset="0"/>
                        </a:rPr>
                        <a:t>0.37</a:t>
                      </a:r>
                    </a:p>
                  </a:txBody>
                  <a:tcPr>
                    <a:solidFill>
                      <a:schemeClr val="bg1">
                        <a:lumMod val="65000"/>
                      </a:schemeClr>
                    </a:solidFill>
                  </a:tcPr>
                </a:tc>
                <a:tc>
                  <a:txBody>
                    <a:bodyPr/>
                    <a:lstStyle/>
                    <a:p>
                      <a:r>
                        <a:rPr lang="en-US" sz="900">
                          <a:latin typeface="Arial" panose="020B0604020202020204" pitchFamily="34" charset="0"/>
                          <a:cs typeface="Arial" panose="020B0604020202020204" pitchFamily="34" charset="0"/>
                        </a:rPr>
                        <a:t>0.75</a:t>
                      </a:r>
                    </a:p>
                  </a:txBody>
                  <a:tcPr>
                    <a:solidFill>
                      <a:schemeClr val="bg1">
                        <a:lumMod val="65000"/>
                      </a:schemeClr>
                    </a:solidFill>
                  </a:tcPr>
                </a:tc>
                <a:tc>
                  <a:txBody>
                    <a:bodyPr/>
                    <a:lstStyle/>
                    <a:p>
                      <a:r>
                        <a:rPr lang="en-US" sz="900">
                          <a:latin typeface="Arial" panose="020B0604020202020204" pitchFamily="34" charset="0"/>
                          <a:cs typeface="Arial" panose="020B0604020202020204" pitchFamily="34" charset="0"/>
                        </a:rPr>
                        <a:t>74.24</a:t>
                      </a:r>
                    </a:p>
                  </a:txBody>
                  <a:tcPr>
                    <a:solidFill>
                      <a:schemeClr val="bg1">
                        <a:lumMod val="65000"/>
                      </a:schemeClr>
                    </a:solidFill>
                  </a:tcPr>
                </a:tc>
                <a:tc>
                  <a:txBody>
                    <a:bodyPr/>
                    <a:lstStyle/>
                    <a:p>
                      <a:r>
                        <a:rPr lang="en-US" sz="900" dirty="0">
                          <a:latin typeface="Arial" panose="020B0604020202020204" pitchFamily="34" charset="0"/>
                          <a:cs typeface="Arial" panose="020B0604020202020204" pitchFamily="34" charset="0"/>
                        </a:rPr>
                        <a:t>0.057</a:t>
                      </a:r>
                    </a:p>
                  </a:txBody>
                  <a:tcPr>
                    <a:solidFill>
                      <a:schemeClr val="bg1">
                        <a:lumMod val="65000"/>
                      </a:schemeClr>
                    </a:solidFill>
                  </a:tcPr>
                </a:tc>
                <a:tc>
                  <a:txBody>
                    <a:bodyPr/>
                    <a:lstStyle/>
                    <a:p>
                      <a:pPr algn="r"/>
                      <a:r>
                        <a:rPr lang="en-US" sz="900" dirty="0">
                          <a:latin typeface="Arial" panose="020B0604020202020204" pitchFamily="34" charset="0"/>
                          <a:cs typeface="Arial" panose="020B0604020202020204" pitchFamily="34" charset="0"/>
                        </a:rPr>
                        <a:t>-1.25</a:t>
                      </a:r>
                    </a:p>
                  </a:txBody>
                  <a:tcPr>
                    <a:solidFill>
                      <a:schemeClr val="bg1">
                        <a:lumMod val="65000"/>
                      </a:schemeClr>
                    </a:solidFill>
                  </a:tcPr>
                </a:tc>
                <a:extLst>
                  <a:ext uri="{0D108BD9-81ED-4DB2-BD59-A6C34878D82A}">
                    <a16:rowId xmlns:a16="http://schemas.microsoft.com/office/drawing/2014/main" val="4136906277"/>
                  </a:ext>
                </a:extLst>
              </a:tr>
              <a:tr h="240400">
                <a:tc>
                  <a:txBody>
                    <a:bodyPr/>
                    <a:lstStyle/>
                    <a:p>
                      <a:pPr marL="0" marR="0" lvl="0" indent="0" algn="l" defTabSz="777240" rtl="0" eaLnBrk="1" fontAlgn="auto" latinLnBrk="0" hangingPunct="1">
                        <a:lnSpc>
                          <a:spcPct val="100000"/>
                        </a:lnSpc>
                        <a:spcBef>
                          <a:spcPts val="0"/>
                        </a:spcBef>
                        <a:spcAft>
                          <a:spcPts val="0"/>
                        </a:spcAft>
                        <a:buClrTx/>
                        <a:buSzTx/>
                        <a:buFontTx/>
                        <a:buNone/>
                        <a:tabLst/>
                        <a:defRPr/>
                      </a:pPr>
                      <a:r>
                        <a:rPr lang="en-US" sz="900" b="1" dirty="0">
                          <a:latin typeface="Arial" panose="020B0604020202020204" pitchFamily="34" charset="0"/>
                          <a:cs typeface="Arial" panose="020B0604020202020204" pitchFamily="34" charset="0"/>
                        </a:rPr>
                        <a:t>Distal Boundary</a:t>
                      </a:r>
                      <a:endParaRPr lang="en-US" sz="900" dirty="0">
                        <a:latin typeface="Arial" panose="020B0604020202020204" pitchFamily="34" charset="0"/>
                        <a:cs typeface="Arial" panose="020B0604020202020204" pitchFamily="34" charset="0"/>
                      </a:endParaRPr>
                    </a:p>
                  </a:txBody>
                  <a:tcPr>
                    <a:solidFill>
                      <a:schemeClr val="bg1">
                        <a:lumMod val="65000"/>
                      </a:schemeClr>
                    </a:solidFill>
                  </a:tcPr>
                </a:tc>
                <a:tc>
                  <a:txBody>
                    <a:bodyPr/>
                    <a:lstStyle/>
                    <a:p>
                      <a:r>
                        <a:rPr lang="en-US" sz="900">
                          <a:latin typeface="Arial" panose="020B0604020202020204" pitchFamily="34" charset="0"/>
                          <a:cs typeface="Arial" panose="020B0604020202020204" pitchFamily="34" charset="0"/>
                        </a:rPr>
                        <a:t>S</a:t>
                      </a:r>
                    </a:p>
                  </a:txBody>
                  <a:tcPr>
                    <a:solidFill>
                      <a:schemeClr val="bg1">
                        <a:lumMod val="65000"/>
                      </a:schemeClr>
                    </a:solidFill>
                  </a:tcPr>
                </a:tc>
                <a:tc>
                  <a:txBody>
                    <a:bodyPr/>
                    <a:lstStyle/>
                    <a:p>
                      <a:r>
                        <a:rPr lang="en-US" sz="900">
                          <a:latin typeface="Arial" panose="020B0604020202020204" pitchFamily="34" charset="0"/>
                          <a:cs typeface="Arial" panose="020B0604020202020204" pitchFamily="34" charset="0"/>
                        </a:rPr>
                        <a:t>4</a:t>
                      </a:r>
                    </a:p>
                  </a:txBody>
                  <a:tcPr>
                    <a:solidFill>
                      <a:schemeClr val="bg1">
                        <a:lumMod val="65000"/>
                      </a:schemeClr>
                    </a:solidFill>
                  </a:tcPr>
                </a:tc>
                <a:tc>
                  <a:txBody>
                    <a:bodyPr/>
                    <a:lstStyle/>
                    <a:p>
                      <a:r>
                        <a:rPr lang="en-US" sz="900">
                          <a:latin typeface="Arial" panose="020B0604020202020204" pitchFamily="34" charset="0"/>
                          <a:cs typeface="Arial" panose="020B0604020202020204" pitchFamily="34" charset="0"/>
                        </a:rPr>
                        <a:t>0.40</a:t>
                      </a:r>
                    </a:p>
                  </a:txBody>
                  <a:tcPr>
                    <a:solidFill>
                      <a:schemeClr val="bg1">
                        <a:lumMod val="65000"/>
                      </a:schemeClr>
                    </a:solidFill>
                  </a:tcPr>
                </a:tc>
                <a:tc>
                  <a:txBody>
                    <a:bodyPr/>
                    <a:lstStyle/>
                    <a:p>
                      <a:r>
                        <a:rPr lang="en-US" sz="900" dirty="0">
                          <a:latin typeface="Arial" panose="020B0604020202020204" pitchFamily="34" charset="0"/>
                          <a:cs typeface="Arial" panose="020B0604020202020204" pitchFamily="34" charset="0"/>
                        </a:rPr>
                        <a:t>0.40</a:t>
                      </a:r>
                    </a:p>
                  </a:txBody>
                  <a:tcPr>
                    <a:solidFill>
                      <a:schemeClr val="bg1">
                        <a:lumMod val="65000"/>
                      </a:schemeClr>
                    </a:solidFill>
                  </a:tcPr>
                </a:tc>
                <a:tc>
                  <a:txBody>
                    <a:bodyPr/>
                    <a:lstStyle/>
                    <a:p>
                      <a:r>
                        <a:rPr lang="en-US" sz="900" dirty="0">
                          <a:latin typeface="Arial" panose="020B0604020202020204" pitchFamily="34" charset="0"/>
                          <a:cs typeface="Arial" panose="020B0604020202020204" pitchFamily="34" charset="0"/>
                        </a:rPr>
                        <a:t>0.42</a:t>
                      </a:r>
                    </a:p>
                  </a:txBody>
                  <a:tcPr>
                    <a:solidFill>
                      <a:schemeClr val="bg1">
                        <a:lumMod val="65000"/>
                      </a:schemeClr>
                    </a:solidFill>
                  </a:tcPr>
                </a:tc>
                <a:tc>
                  <a:txBody>
                    <a:bodyPr/>
                    <a:lstStyle/>
                    <a:p>
                      <a:r>
                        <a:rPr lang="en-US" sz="900" dirty="0">
                          <a:latin typeface="Arial" panose="020B0604020202020204" pitchFamily="34" charset="0"/>
                          <a:cs typeface="Arial" panose="020B0604020202020204" pitchFamily="34" charset="0"/>
                        </a:rPr>
                        <a:t>0.11</a:t>
                      </a:r>
                    </a:p>
                  </a:txBody>
                  <a:tcPr>
                    <a:solidFill>
                      <a:schemeClr val="bg1">
                        <a:lumMod val="65000"/>
                      </a:schemeClr>
                    </a:solidFill>
                  </a:tcPr>
                </a:tc>
                <a:tc>
                  <a:txBody>
                    <a:bodyPr/>
                    <a:lstStyle/>
                    <a:p>
                      <a:r>
                        <a:rPr lang="en-US" sz="900" dirty="0">
                          <a:latin typeface="Arial" panose="020B0604020202020204" pitchFamily="34" charset="0"/>
                          <a:cs typeface="Arial" panose="020B0604020202020204" pitchFamily="34" charset="0"/>
                        </a:rPr>
                        <a:t>0.67</a:t>
                      </a:r>
                    </a:p>
                  </a:txBody>
                  <a:tcPr>
                    <a:solidFill>
                      <a:schemeClr val="bg1">
                        <a:lumMod val="65000"/>
                      </a:schemeClr>
                    </a:solidFill>
                  </a:tcPr>
                </a:tc>
                <a:tc>
                  <a:txBody>
                    <a:bodyPr/>
                    <a:lstStyle/>
                    <a:p>
                      <a:r>
                        <a:rPr lang="en-US" sz="900" dirty="0">
                          <a:latin typeface="Arial" panose="020B0604020202020204" pitchFamily="34" charset="0"/>
                          <a:cs typeface="Arial" panose="020B0604020202020204" pitchFamily="34" charset="0"/>
                        </a:rPr>
                        <a:t>18.82</a:t>
                      </a:r>
                    </a:p>
                  </a:txBody>
                  <a:tcPr>
                    <a:solidFill>
                      <a:schemeClr val="bg1">
                        <a:lumMod val="65000"/>
                      </a:schemeClr>
                    </a:solidFill>
                  </a:tcPr>
                </a:tc>
                <a:tc>
                  <a:txBody>
                    <a:bodyPr/>
                    <a:lstStyle/>
                    <a:p>
                      <a:r>
                        <a:rPr lang="en-US" sz="900" dirty="0">
                          <a:latin typeface="Arial" panose="020B0604020202020204" pitchFamily="34" charset="0"/>
                          <a:cs typeface="Arial" panose="020B0604020202020204" pitchFamily="34" charset="0"/>
                        </a:rPr>
                        <a:t>0.001</a:t>
                      </a:r>
                    </a:p>
                  </a:txBody>
                  <a:tcPr>
                    <a:solidFill>
                      <a:schemeClr val="bg1">
                        <a:lumMod val="65000"/>
                      </a:schemeClr>
                    </a:solidFill>
                  </a:tcPr>
                </a:tc>
                <a:tc>
                  <a:txBody>
                    <a:bodyPr/>
                    <a:lstStyle/>
                    <a:p>
                      <a:pPr algn="r"/>
                      <a:r>
                        <a:rPr lang="en-US" sz="900" dirty="0">
                          <a:latin typeface="Arial" panose="020B0604020202020204" pitchFamily="34" charset="0"/>
                          <a:cs typeface="Arial" panose="020B0604020202020204" pitchFamily="34" charset="0"/>
                        </a:rPr>
                        <a:t>-2.86</a:t>
                      </a:r>
                    </a:p>
                  </a:txBody>
                  <a:tcPr>
                    <a:solidFill>
                      <a:schemeClr val="bg1">
                        <a:lumMod val="65000"/>
                      </a:schemeClr>
                    </a:solidFill>
                  </a:tcPr>
                </a:tc>
                <a:extLst>
                  <a:ext uri="{0D108BD9-81ED-4DB2-BD59-A6C34878D82A}">
                    <a16:rowId xmlns:a16="http://schemas.microsoft.com/office/drawing/2014/main" val="254156155"/>
                  </a:ext>
                </a:extLst>
              </a:tr>
            </a:tbl>
          </a:graphicData>
        </a:graphic>
      </p:graphicFrame>
      <p:sp>
        <p:nvSpPr>
          <p:cNvPr id="10" name="TextBox 9">
            <a:extLst>
              <a:ext uri="{FF2B5EF4-FFF2-40B4-BE49-F238E27FC236}">
                <a16:creationId xmlns:a16="http://schemas.microsoft.com/office/drawing/2014/main" id="{7EE15715-F34E-5047-A651-F1DB9BA8BC52}"/>
              </a:ext>
            </a:extLst>
          </p:cNvPr>
          <p:cNvSpPr txBox="1"/>
          <p:nvPr/>
        </p:nvSpPr>
        <p:spPr>
          <a:xfrm>
            <a:off x="2718785" y="317178"/>
            <a:ext cx="2334828"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Group Bayes Analysis</a:t>
            </a:r>
          </a:p>
        </p:txBody>
      </p:sp>
      <p:sp>
        <p:nvSpPr>
          <p:cNvPr id="14" name="TextBox 13">
            <a:extLst>
              <a:ext uri="{FF2B5EF4-FFF2-40B4-BE49-F238E27FC236}">
                <a16:creationId xmlns:a16="http://schemas.microsoft.com/office/drawing/2014/main" id="{7CDDC26C-7D3B-B74F-8378-69A44BFFCAEF}"/>
              </a:ext>
            </a:extLst>
          </p:cNvPr>
          <p:cNvSpPr txBox="1"/>
          <p:nvPr/>
        </p:nvSpPr>
        <p:spPr>
          <a:xfrm>
            <a:off x="6736080" y="9689068"/>
            <a:ext cx="1036320" cy="369332"/>
          </a:xfrm>
          <a:prstGeom prst="rect">
            <a:avLst/>
          </a:prstGeom>
          <a:noFill/>
        </p:spPr>
        <p:txBody>
          <a:bodyPr wrap="square" rtlCol="0">
            <a:spAutoFit/>
          </a:bodyPr>
          <a:lstStyle/>
          <a:p>
            <a:r>
              <a:rPr lang="en-US" dirty="0"/>
              <a:t>Table S1 </a:t>
            </a:r>
          </a:p>
        </p:txBody>
      </p:sp>
      <p:sp>
        <p:nvSpPr>
          <p:cNvPr id="15" name="TextBox 14">
            <a:extLst>
              <a:ext uri="{FF2B5EF4-FFF2-40B4-BE49-F238E27FC236}">
                <a16:creationId xmlns:a16="http://schemas.microsoft.com/office/drawing/2014/main" id="{6D30C892-7B11-604D-A5C4-427608F03BB5}"/>
              </a:ext>
            </a:extLst>
          </p:cNvPr>
          <p:cNvSpPr txBox="1"/>
          <p:nvPr/>
        </p:nvSpPr>
        <p:spPr>
          <a:xfrm>
            <a:off x="339368" y="4518692"/>
            <a:ext cx="7093661" cy="2462213"/>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Table S1</a:t>
            </a:r>
            <a:r>
              <a:rPr lang="en-US" sz="1100" dirty="0">
                <a:latin typeface="Arial" panose="020B0604020202020204" pitchFamily="34" charset="0"/>
                <a:cs typeface="Arial" panose="020B0604020202020204" pitchFamily="34" charset="0"/>
              </a:rPr>
              <a:t>. Parameter estimators and Group Bayes Factors (BF) for the real cliff (green), artificial cliff (red), artificial cliff w/3 edge (blue), and artificial  cliff w/high distal boundaries (gray). AC=Artificial Cliff. The results appear broken down for each group and day. The Highest Density Intervals (HDIs) are values that serve to summarize a distribution by specifying a range that spans most of its values, e.g., 95% of the parameter estimation. Column %&lt;0.5 is the percentage of estimated values for the parameters below chance level (0.5). This summary aims to bring the Bayes estimation and model comparison approaches to a convergent point. For example, sighted mice in the Real Cliff on Day 3 showed a Mode of 73, and a 95% HDI [0.58, 0.89], which does not contain the level of chance. Additionally, 99.66% of the parameter estimates exceeded the level of chance. In agreement with this observation, a BF of 522.824 (BF&gt;3) favored the alternative hypothesis (H</a:t>
            </a:r>
            <a:r>
              <a:rPr lang="en-US" sz="1100" baseline="-25000" dirty="0">
                <a:latin typeface="Arial" panose="020B0604020202020204" pitchFamily="34" charset="0"/>
                <a:cs typeface="Arial" panose="020B0604020202020204" pitchFamily="34" charset="0"/>
              </a:rPr>
              <a:t>alt</a:t>
            </a:r>
            <a:r>
              <a:rPr lang="en-US" sz="1100" dirty="0">
                <a:latin typeface="Arial" panose="020B0604020202020204" pitchFamily="34" charset="0"/>
                <a:cs typeface="Arial" panose="020B0604020202020204" pitchFamily="34" charset="0"/>
              </a:rPr>
              <a:t>) that animals preferentially dug in the geometrically correct axis. BFs log scale (log (BF)), allow to assess the weight of evidence in favor of the two  models: 1) </a:t>
            </a:r>
            <a:r>
              <a:rPr lang="en-US" sz="1100" dirty="0" err="1">
                <a:latin typeface="Arial" panose="020B0604020202020204" pitchFamily="34" charset="0"/>
                <a:cs typeface="Arial" panose="020B0604020202020204" pitchFamily="34" charset="0"/>
              </a:rPr>
              <a:t>H</a:t>
            </a:r>
            <a:r>
              <a:rPr lang="en-US" sz="1100" baseline="-25000" dirty="0" err="1">
                <a:latin typeface="Arial" panose="020B0604020202020204" pitchFamily="34" charset="0"/>
                <a:cs typeface="Arial" panose="020B0604020202020204" pitchFamily="34" charset="0"/>
              </a:rPr>
              <a:t>null</a:t>
            </a:r>
            <a:r>
              <a:rPr lang="en-US" sz="1100" dirty="0">
                <a:latin typeface="Arial" panose="020B0604020202020204" pitchFamily="34" charset="0"/>
                <a:cs typeface="Arial" panose="020B0604020202020204" pitchFamily="34" charset="0"/>
              </a:rPr>
              <a:t> supporting chance over learning (negative value), or 2) H</a:t>
            </a:r>
            <a:r>
              <a:rPr lang="en-US" sz="1100" baseline="-25000" dirty="0">
                <a:latin typeface="Arial" panose="020B0604020202020204" pitchFamily="34" charset="0"/>
                <a:cs typeface="Arial" panose="020B0604020202020204" pitchFamily="34" charset="0"/>
              </a:rPr>
              <a:t>alt </a:t>
            </a:r>
            <a:r>
              <a:rPr lang="en-US" sz="1100" dirty="0">
                <a:latin typeface="Arial" panose="020B0604020202020204" pitchFamily="34" charset="0"/>
                <a:cs typeface="Arial" panose="020B0604020202020204" pitchFamily="34" charset="0"/>
              </a:rPr>
              <a:t>learning over chance (positive values. For example, the values -3.28 (AC w/3D Edge, Sighted Group, Day 3) and 3.70 (AC w/3D Edge, Blind Group, Day 4) represent solid evidence of comparable magnitude but of opposite sign: supporting </a:t>
            </a:r>
            <a:r>
              <a:rPr lang="en-US" sz="1100" dirty="0" err="1">
                <a:latin typeface="Arial" panose="020B0604020202020204" pitchFamily="34" charset="0"/>
                <a:cs typeface="Arial" panose="020B0604020202020204" pitchFamily="34" charset="0"/>
              </a:rPr>
              <a:t>H</a:t>
            </a:r>
            <a:r>
              <a:rPr lang="en-US" sz="1100" baseline="-25000" dirty="0" err="1">
                <a:latin typeface="Arial" panose="020B0604020202020204" pitchFamily="34" charset="0"/>
                <a:cs typeface="Arial" panose="020B0604020202020204" pitchFamily="34" charset="0"/>
              </a:rPr>
              <a:t>null</a:t>
            </a:r>
            <a:r>
              <a:rPr lang="en-US" sz="1100" dirty="0">
                <a:latin typeface="Arial" panose="020B0604020202020204" pitchFamily="34" charset="0"/>
                <a:cs typeface="Arial" panose="020B0604020202020204" pitchFamily="34" charset="0"/>
              </a:rPr>
              <a:t> in the first condition and in favor of H</a:t>
            </a:r>
            <a:r>
              <a:rPr lang="en-US" sz="1100" baseline="-25000" dirty="0">
                <a:latin typeface="Arial" panose="020B0604020202020204" pitchFamily="34" charset="0"/>
                <a:cs typeface="Arial" panose="020B0604020202020204" pitchFamily="34" charset="0"/>
              </a:rPr>
              <a:t>alt </a:t>
            </a:r>
            <a:r>
              <a:rPr lang="en-US" sz="1100" dirty="0">
                <a:latin typeface="Arial" panose="020B0604020202020204" pitchFamily="34" charset="0"/>
                <a:cs typeface="Arial" panose="020B0604020202020204" pitchFamily="34" charset="0"/>
              </a:rPr>
              <a:t> in the second condition.</a:t>
            </a:r>
          </a:p>
        </p:txBody>
      </p:sp>
    </p:spTree>
    <p:extLst>
      <p:ext uri="{BB962C8B-B14F-4D97-AF65-F5344CB8AC3E}">
        <p14:creationId xmlns:p14="http://schemas.microsoft.com/office/powerpoint/2010/main" val="500485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6C6D0B86-CE84-794B-951E-60B468064567}"/>
              </a:ext>
            </a:extLst>
          </p:cNvPr>
          <p:cNvSpPr txBox="1"/>
          <p:nvPr/>
        </p:nvSpPr>
        <p:spPr>
          <a:xfrm>
            <a:off x="979188" y="25812"/>
            <a:ext cx="6578824"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				</a:t>
            </a:r>
            <a:r>
              <a:rPr lang="en-US" sz="1100" b="1" dirty="0">
                <a:latin typeface="Arial" panose="020B0604020202020204" pitchFamily="34" charset="0"/>
                <a:cs typeface="Arial" panose="020B0604020202020204" pitchFamily="34" charset="0"/>
              </a:rPr>
              <a:t>Subject Bayes Analysis</a:t>
            </a:r>
          </a:p>
        </p:txBody>
      </p:sp>
      <p:sp>
        <p:nvSpPr>
          <p:cNvPr id="15" name="Rectangle 1">
            <a:extLst>
              <a:ext uri="{FF2B5EF4-FFF2-40B4-BE49-F238E27FC236}">
                <a16:creationId xmlns:a16="http://schemas.microsoft.com/office/drawing/2014/main" id="{3DDEAFB5-3BE1-8148-A751-0F45E8DE77D6}"/>
              </a:ext>
            </a:extLst>
          </p:cNvPr>
          <p:cNvSpPr>
            <a:spLocks noChangeArrowheads="1"/>
          </p:cNvSpPr>
          <p:nvPr/>
        </p:nvSpPr>
        <p:spPr bwMode="auto">
          <a:xfrm>
            <a:off x="594042" y="3832846"/>
            <a:ext cx="1024633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8430DA3B-AECA-7F44-B921-701D1200ECB5}"/>
              </a:ext>
            </a:extLst>
          </p:cNvPr>
          <p:cNvGraphicFramePr>
            <a:graphicFrameLocks noChangeAspect="1"/>
          </p:cNvGraphicFramePr>
          <p:nvPr/>
        </p:nvGraphicFramePr>
        <p:xfrm>
          <a:off x="82550" y="374650"/>
          <a:ext cx="3700463" cy="5307013"/>
        </p:xfrm>
        <a:graphic>
          <a:graphicData uri="http://schemas.openxmlformats.org/presentationml/2006/ole">
            <mc:AlternateContent xmlns:mc="http://schemas.openxmlformats.org/markup-compatibility/2006">
              <mc:Choice xmlns:v="urn:schemas-microsoft-com:vml" Requires="v">
                <p:oleObj name="Hoja de cálculo" r:id="rId2" imgW="8559800" imgH="10198100" progId="Excel.Sheet.12">
                  <p:embed/>
                </p:oleObj>
              </mc:Choice>
              <mc:Fallback>
                <p:oleObj name="Hoja de cálculo" r:id="rId2" imgW="8559800" imgH="10198100" progId="Excel.Sheet.12">
                  <p:embed/>
                  <p:pic>
                    <p:nvPicPr>
                      <p:cNvPr id="19" name="Object 18">
                        <a:extLst>
                          <a:ext uri="{FF2B5EF4-FFF2-40B4-BE49-F238E27FC236}">
                            <a16:creationId xmlns:a16="http://schemas.microsoft.com/office/drawing/2014/main" id="{8430DA3B-AECA-7F44-B921-701D1200ECB5}"/>
                          </a:ext>
                        </a:extLst>
                      </p:cNvPr>
                      <p:cNvPicPr/>
                      <p:nvPr/>
                    </p:nvPicPr>
                    <p:blipFill>
                      <a:blip r:embed="rId3"/>
                      <a:stretch>
                        <a:fillRect/>
                      </a:stretch>
                    </p:blipFill>
                    <p:spPr>
                      <a:xfrm>
                        <a:off x="82550" y="374650"/>
                        <a:ext cx="3700463" cy="5307013"/>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E8EFDE62-068B-9344-A6AB-DC24AF56B280}"/>
              </a:ext>
            </a:extLst>
          </p:cNvPr>
          <p:cNvGraphicFramePr>
            <a:graphicFrameLocks noChangeAspect="1"/>
          </p:cNvGraphicFramePr>
          <p:nvPr/>
        </p:nvGraphicFramePr>
        <p:xfrm>
          <a:off x="3889375" y="377825"/>
          <a:ext cx="3836988" cy="5300663"/>
        </p:xfrm>
        <a:graphic>
          <a:graphicData uri="http://schemas.openxmlformats.org/presentationml/2006/ole">
            <mc:AlternateContent xmlns:mc="http://schemas.openxmlformats.org/markup-compatibility/2006">
              <mc:Choice xmlns:v="urn:schemas-microsoft-com:vml" Requires="v">
                <p:oleObj name="Hoja de cálculo" r:id="rId4" imgW="8559800" imgH="11811000" progId="Excel.Sheet.12">
                  <p:embed/>
                </p:oleObj>
              </mc:Choice>
              <mc:Fallback>
                <p:oleObj name="Hoja de cálculo" r:id="rId4" imgW="8559800" imgH="11811000" progId="Excel.Sheet.12">
                  <p:embed/>
                  <p:pic>
                    <p:nvPicPr>
                      <p:cNvPr id="22" name="Object 21">
                        <a:extLst>
                          <a:ext uri="{FF2B5EF4-FFF2-40B4-BE49-F238E27FC236}">
                            <a16:creationId xmlns:a16="http://schemas.microsoft.com/office/drawing/2014/main" id="{E8EFDE62-068B-9344-A6AB-DC24AF56B280}"/>
                          </a:ext>
                        </a:extLst>
                      </p:cNvPr>
                      <p:cNvPicPr/>
                      <p:nvPr/>
                    </p:nvPicPr>
                    <p:blipFill>
                      <a:blip r:embed="rId5"/>
                      <a:stretch>
                        <a:fillRect/>
                      </a:stretch>
                    </p:blipFill>
                    <p:spPr>
                      <a:xfrm>
                        <a:off x="3889375" y="377825"/>
                        <a:ext cx="3836988" cy="5300663"/>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DADB9EA9-9498-2147-B133-808ED4D57629}"/>
              </a:ext>
            </a:extLst>
          </p:cNvPr>
          <p:cNvSpPr txBox="1"/>
          <p:nvPr/>
        </p:nvSpPr>
        <p:spPr>
          <a:xfrm>
            <a:off x="226031" y="5928189"/>
            <a:ext cx="7500873" cy="430887"/>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Table S2.</a:t>
            </a:r>
            <a:r>
              <a:rPr lang="en-US" sz="1100" dirty="0">
                <a:latin typeface="Arial" panose="020B0604020202020204" pitchFamily="34" charset="0"/>
                <a:cs typeface="Arial" panose="020B0604020202020204" pitchFamily="34" charset="0"/>
              </a:rPr>
              <a:t>  Subjects’ Bayes analysis corresponding to the performance on the Real Cliff (left panel) and Artificial Cliff (right panel). For details see Table S1.</a:t>
            </a:r>
          </a:p>
        </p:txBody>
      </p:sp>
      <p:sp>
        <p:nvSpPr>
          <p:cNvPr id="8" name="TextBox 13">
            <a:extLst>
              <a:ext uri="{FF2B5EF4-FFF2-40B4-BE49-F238E27FC236}">
                <a16:creationId xmlns:a16="http://schemas.microsoft.com/office/drawing/2014/main" id="{99D83515-7676-434A-8903-AE4767FBCE7E}"/>
              </a:ext>
            </a:extLst>
          </p:cNvPr>
          <p:cNvSpPr txBox="1"/>
          <p:nvPr/>
        </p:nvSpPr>
        <p:spPr>
          <a:xfrm>
            <a:off x="6690360" y="9689068"/>
            <a:ext cx="1082040" cy="369332"/>
          </a:xfrm>
          <a:prstGeom prst="rect">
            <a:avLst/>
          </a:prstGeom>
          <a:noFill/>
        </p:spPr>
        <p:txBody>
          <a:bodyPr wrap="square" rtlCol="0">
            <a:spAutoFit/>
          </a:bodyPr>
          <a:lstStyle/>
          <a:p>
            <a:r>
              <a:rPr lang="en-US" dirty="0"/>
              <a:t>Table S2 </a:t>
            </a:r>
          </a:p>
        </p:txBody>
      </p:sp>
    </p:spTree>
    <p:extLst>
      <p:ext uri="{BB962C8B-B14F-4D97-AF65-F5344CB8AC3E}">
        <p14:creationId xmlns:p14="http://schemas.microsoft.com/office/powerpoint/2010/main" val="1801384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7916523-5317-5A4B-9486-0D1FEFDC8F7F}"/>
              </a:ext>
            </a:extLst>
          </p:cNvPr>
          <p:cNvSpPr/>
          <p:nvPr/>
        </p:nvSpPr>
        <p:spPr>
          <a:xfrm>
            <a:off x="2703145" y="0"/>
            <a:ext cx="1768433" cy="261610"/>
          </a:xfrm>
          <a:prstGeom prst="rect">
            <a:avLst/>
          </a:prstGeom>
        </p:spPr>
        <p:txBody>
          <a:bodyPr wrap="none">
            <a:spAutoFit/>
          </a:bodyPr>
          <a:lstStyle/>
          <a:p>
            <a:r>
              <a:rPr lang="en-US" sz="1100" b="1" dirty="0">
                <a:latin typeface="Arial" panose="020B0604020202020204" pitchFamily="34" charset="0"/>
                <a:cs typeface="Arial" panose="020B0604020202020204" pitchFamily="34" charset="0"/>
              </a:rPr>
              <a:t>Subject Bayes Analysis</a:t>
            </a:r>
            <a:endParaRPr lang="en-US" sz="1100" dirty="0"/>
          </a:p>
        </p:txBody>
      </p:sp>
      <p:graphicFrame>
        <p:nvGraphicFramePr>
          <p:cNvPr id="5" name="Object 4">
            <a:extLst>
              <a:ext uri="{FF2B5EF4-FFF2-40B4-BE49-F238E27FC236}">
                <a16:creationId xmlns:a16="http://schemas.microsoft.com/office/drawing/2014/main" id="{F31F02AF-C2F8-C545-BCC7-1FD2502941C3}"/>
              </a:ext>
            </a:extLst>
          </p:cNvPr>
          <p:cNvGraphicFramePr>
            <a:graphicFrameLocks noChangeAspect="1"/>
          </p:cNvGraphicFramePr>
          <p:nvPr>
            <p:extLst>
              <p:ext uri="{D42A27DB-BD31-4B8C-83A1-F6EECF244321}">
                <p14:modId xmlns:p14="http://schemas.microsoft.com/office/powerpoint/2010/main" val="661468942"/>
              </p:ext>
            </p:extLst>
          </p:nvPr>
        </p:nvGraphicFramePr>
        <p:xfrm>
          <a:off x="1062783" y="261610"/>
          <a:ext cx="5265738" cy="8934450"/>
        </p:xfrm>
        <a:graphic>
          <a:graphicData uri="http://schemas.openxmlformats.org/presentationml/2006/ole">
            <mc:AlternateContent xmlns:mc="http://schemas.openxmlformats.org/markup-compatibility/2006">
              <mc:Choice xmlns:v="urn:schemas-microsoft-com:vml" Requires="v">
                <p:oleObj name="Worksheet" r:id="rId2" imgW="8559800" imgH="14528800" progId="Excel.Sheet.12">
                  <p:embed/>
                </p:oleObj>
              </mc:Choice>
              <mc:Fallback>
                <p:oleObj name="Worksheet" r:id="rId2" imgW="8559800" imgH="14528800" progId="Excel.Sheet.12">
                  <p:embed/>
                  <p:pic>
                    <p:nvPicPr>
                      <p:cNvPr id="5" name="Object 4">
                        <a:extLst>
                          <a:ext uri="{FF2B5EF4-FFF2-40B4-BE49-F238E27FC236}">
                            <a16:creationId xmlns:a16="http://schemas.microsoft.com/office/drawing/2014/main" id="{F31F02AF-C2F8-C545-BCC7-1FD2502941C3}"/>
                          </a:ext>
                        </a:extLst>
                      </p:cNvPr>
                      <p:cNvPicPr/>
                      <p:nvPr/>
                    </p:nvPicPr>
                    <p:blipFill>
                      <a:blip r:embed="rId3"/>
                      <a:stretch>
                        <a:fillRect/>
                      </a:stretch>
                    </p:blipFill>
                    <p:spPr>
                      <a:xfrm>
                        <a:off x="1062783" y="261610"/>
                        <a:ext cx="5265738" cy="8934450"/>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6168253E-3E38-564F-98F6-62A08B6B0444}"/>
              </a:ext>
            </a:extLst>
          </p:cNvPr>
          <p:cNvSpPr txBox="1"/>
          <p:nvPr/>
        </p:nvSpPr>
        <p:spPr>
          <a:xfrm>
            <a:off x="135763" y="9258181"/>
            <a:ext cx="7500873" cy="430887"/>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Table S3.</a:t>
            </a:r>
            <a:r>
              <a:rPr lang="en-US" sz="1100" dirty="0">
                <a:latin typeface="Arial" panose="020B0604020202020204" pitchFamily="34" charset="0"/>
                <a:cs typeface="Arial" panose="020B0604020202020204" pitchFamily="34" charset="0"/>
              </a:rPr>
              <a:t>  Subjects’ Bayes analysis corresponding to the performance in the Artificial Cliff w/3D Edge  (top panel) and Artificial Cliff w/High Distal Boundaries (bottom panel). For details see Table S1.</a:t>
            </a:r>
          </a:p>
        </p:txBody>
      </p:sp>
      <p:sp>
        <p:nvSpPr>
          <p:cNvPr id="7" name="TextBox 13">
            <a:extLst>
              <a:ext uri="{FF2B5EF4-FFF2-40B4-BE49-F238E27FC236}">
                <a16:creationId xmlns:a16="http://schemas.microsoft.com/office/drawing/2014/main" id="{07AFE4E2-8B50-A145-A57D-80DDF04E552A}"/>
              </a:ext>
            </a:extLst>
          </p:cNvPr>
          <p:cNvSpPr txBox="1"/>
          <p:nvPr/>
        </p:nvSpPr>
        <p:spPr>
          <a:xfrm>
            <a:off x="6777879" y="9689068"/>
            <a:ext cx="994521" cy="369332"/>
          </a:xfrm>
          <a:prstGeom prst="rect">
            <a:avLst/>
          </a:prstGeom>
          <a:noFill/>
        </p:spPr>
        <p:txBody>
          <a:bodyPr wrap="square" rtlCol="0">
            <a:spAutoFit/>
          </a:bodyPr>
          <a:lstStyle/>
          <a:p>
            <a:r>
              <a:rPr lang="en-US" dirty="0"/>
              <a:t>Table S3</a:t>
            </a:r>
          </a:p>
        </p:txBody>
      </p:sp>
    </p:spTree>
    <p:extLst>
      <p:ext uri="{BB962C8B-B14F-4D97-AF65-F5344CB8AC3E}">
        <p14:creationId xmlns:p14="http://schemas.microsoft.com/office/powerpoint/2010/main" val="2253919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a:extLst>
              <a:ext uri="{FF2B5EF4-FFF2-40B4-BE49-F238E27FC236}">
                <a16:creationId xmlns:a16="http://schemas.microsoft.com/office/drawing/2014/main" id="{B44CF57D-59A2-1C4B-B7B5-BEFB0959A3C3}"/>
              </a:ext>
            </a:extLst>
          </p:cNvPr>
          <p:cNvGraphicFramePr>
            <a:graphicFrameLocks noChangeAspect="1"/>
          </p:cNvGraphicFramePr>
          <p:nvPr>
            <p:extLst>
              <p:ext uri="{D42A27DB-BD31-4B8C-83A1-F6EECF244321}">
                <p14:modId xmlns:p14="http://schemas.microsoft.com/office/powerpoint/2010/main" val="270123170"/>
              </p:ext>
            </p:extLst>
          </p:nvPr>
        </p:nvGraphicFramePr>
        <p:xfrm>
          <a:off x="1263650" y="668338"/>
          <a:ext cx="5705475" cy="3514725"/>
        </p:xfrm>
        <a:graphic>
          <a:graphicData uri="http://schemas.openxmlformats.org/presentationml/2006/ole">
            <mc:AlternateContent xmlns:mc="http://schemas.openxmlformats.org/markup-compatibility/2006">
              <mc:Choice xmlns:v="urn:schemas-microsoft-com:vml" Requires="v">
                <p:oleObj name="Document" r:id="rId2" imgW="5397500" imgH="3429000" progId="Word.Document.12">
                  <p:embed/>
                </p:oleObj>
              </mc:Choice>
              <mc:Fallback>
                <p:oleObj name="Document" r:id="rId2" imgW="5397500" imgH="3429000" progId="Word.Document.12">
                  <p:embed/>
                  <p:pic>
                    <p:nvPicPr>
                      <p:cNvPr id="5" name="Object 4">
                        <a:extLst>
                          <a:ext uri="{FF2B5EF4-FFF2-40B4-BE49-F238E27FC236}">
                            <a16:creationId xmlns:a16="http://schemas.microsoft.com/office/drawing/2014/main" id="{B44CF57D-59A2-1C4B-B7B5-BEFB0959A3C3}"/>
                          </a:ext>
                        </a:extLst>
                      </p:cNvPr>
                      <p:cNvPicPr/>
                      <p:nvPr/>
                    </p:nvPicPr>
                    <p:blipFill>
                      <a:blip r:embed="rId3"/>
                      <a:stretch>
                        <a:fillRect/>
                      </a:stretch>
                    </p:blipFill>
                    <p:spPr>
                      <a:xfrm>
                        <a:off x="1263650" y="668338"/>
                        <a:ext cx="5705475" cy="3514725"/>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2CDACABA-7E73-A842-9096-832996BA89FA}"/>
              </a:ext>
            </a:extLst>
          </p:cNvPr>
          <p:cNvSpPr txBox="1"/>
          <p:nvPr/>
        </p:nvSpPr>
        <p:spPr>
          <a:xfrm>
            <a:off x="1078219" y="3969690"/>
            <a:ext cx="6076335" cy="1554272"/>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Table S4</a:t>
            </a:r>
            <a:r>
              <a:rPr lang="en-US" sz="1100" dirty="0">
                <a:latin typeface="Arial" panose="020B0604020202020204" pitchFamily="34" charset="0"/>
                <a:cs typeface="Arial" panose="020B0604020202020204" pitchFamily="34" charset="0"/>
              </a:rPr>
              <a:t>. Comparison of rewarded and probe trials. To test if animals smelled the reward, the number of digs in the correct location were compared on rewarded and probe trials, for each condition, group, and day of testing. In order to strengthen the decision around the hypotheses, the results of two non-parametric tests (Median, and Permutation) and the Bayesian approach were compared. In the Bayesian test, BF was obtained for the </a:t>
            </a:r>
            <a:r>
              <a:rPr lang="en-US" sz="1100" dirty="0" err="1">
                <a:latin typeface="Arial" panose="020B0604020202020204" pitchFamily="34" charset="0"/>
                <a:cs typeface="Arial" panose="020B0604020202020204" pitchFamily="34" charset="0"/>
              </a:rPr>
              <a:t>H</a:t>
            </a:r>
            <a:r>
              <a:rPr lang="en-US" sz="1100" baseline="-25000" dirty="0" err="1">
                <a:latin typeface="Arial" panose="020B0604020202020204" pitchFamily="34" charset="0"/>
                <a:cs typeface="Arial" panose="020B0604020202020204" pitchFamily="34" charset="0"/>
              </a:rPr>
              <a:t>null</a:t>
            </a:r>
            <a:r>
              <a:rPr lang="en-US" sz="1100" dirty="0">
                <a:latin typeface="Arial" panose="020B0604020202020204" pitchFamily="34" charset="0"/>
                <a:cs typeface="Arial" panose="020B0604020202020204" pitchFamily="34" charset="0"/>
              </a:rPr>
              <a:t> stating that the standardized effect size of the difference was 0, versus the H</a:t>
            </a:r>
            <a:r>
              <a:rPr lang="en-US" sz="1100" baseline="-25000" dirty="0">
                <a:latin typeface="Arial" panose="020B0604020202020204" pitchFamily="34" charset="0"/>
                <a:cs typeface="Arial" panose="020B0604020202020204" pitchFamily="34" charset="0"/>
              </a:rPr>
              <a:t>alt</a:t>
            </a:r>
            <a:r>
              <a:rPr lang="en-US" sz="1100" dirty="0">
                <a:latin typeface="Arial" panose="020B0604020202020204" pitchFamily="34" charset="0"/>
                <a:cs typeface="Arial" panose="020B0604020202020204" pitchFamily="34" charset="0"/>
              </a:rPr>
              <a:t> that the standardized effect size was not 0. AC=artificial cliff, Rec. B.=Rectangular Boundary</a:t>
            </a:r>
          </a:p>
          <a:p>
            <a:endParaRPr lang="en-US" dirty="0"/>
          </a:p>
        </p:txBody>
      </p:sp>
      <p:sp>
        <p:nvSpPr>
          <p:cNvPr id="7" name="TextBox 13">
            <a:extLst>
              <a:ext uri="{FF2B5EF4-FFF2-40B4-BE49-F238E27FC236}">
                <a16:creationId xmlns:a16="http://schemas.microsoft.com/office/drawing/2014/main" id="{F6E20FAF-F286-C742-90E1-A011DAED0069}"/>
              </a:ext>
            </a:extLst>
          </p:cNvPr>
          <p:cNvSpPr txBox="1"/>
          <p:nvPr/>
        </p:nvSpPr>
        <p:spPr>
          <a:xfrm>
            <a:off x="6766560" y="9689068"/>
            <a:ext cx="1173480" cy="369332"/>
          </a:xfrm>
          <a:prstGeom prst="rect">
            <a:avLst/>
          </a:prstGeom>
          <a:noFill/>
        </p:spPr>
        <p:txBody>
          <a:bodyPr wrap="square" rtlCol="0">
            <a:spAutoFit/>
          </a:bodyPr>
          <a:lstStyle/>
          <a:p>
            <a:r>
              <a:rPr lang="en-US" dirty="0"/>
              <a:t>Table S4 </a:t>
            </a:r>
          </a:p>
        </p:txBody>
      </p:sp>
    </p:spTree>
    <p:extLst>
      <p:ext uri="{BB962C8B-B14F-4D97-AF65-F5344CB8AC3E}">
        <p14:creationId xmlns:p14="http://schemas.microsoft.com/office/powerpoint/2010/main" val="322908319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33172</TotalTime>
  <Words>1670</Words>
  <Application>Microsoft Office PowerPoint</Application>
  <PresentationFormat>Custom</PresentationFormat>
  <Paragraphs>232</Paragraphs>
  <Slides>8</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3</vt:i4>
      </vt:variant>
      <vt:variant>
        <vt:lpstr>Slide Titles</vt:lpstr>
      </vt:variant>
      <vt:variant>
        <vt:i4>8</vt:i4>
      </vt:variant>
    </vt:vector>
  </HeadingPairs>
  <TitlesOfParts>
    <vt:vector size="18" baseType="lpstr">
      <vt:lpstr>Arial</vt:lpstr>
      <vt:lpstr>Calibri</vt:lpstr>
      <vt:lpstr>Calibri Light</vt:lpstr>
      <vt:lpstr>Cambria Math</vt:lpstr>
      <vt:lpstr>Times New Roman</vt:lpstr>
      <vt:lpstr>Wingdings</vt:lpstr>
      <vt:lpstr>Office Theme</vt:lpstr>
      <vt:lpstr>Hoja de cálculo</vt:lpstr>
      <vt:lpstr>Worksheet</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Isabel Muzzio</dc:creator>
  <cp:lastModifiedBy>Brian Winters</cp:lastModifiedBy>
  <cp:revision>289</cp:revision>
  <dcterms:created xsi:type="dcterms:W3CDTF">2021-04-06T00:48:09Z</dcterms:created>
  <dcterms:modified xsi:type="dcterms:W3CDTF">2022-04-20T16:40:00Z</dcterms:modified>
</cp:coreProperties>
</file>