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nl-B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80" d="100"/>
          <a:sy n="180" d="100"/>
        </p:scale>
        <p:origin x="2880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C82-82AC-4C66-8295-9D3D88265AC5}" type="datetimeFigureOut">
              <a:rPr lang="nl-BE" smtClean="0"/>
              <a:t>26-4-2022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1A58E-887D-467A-A497-ABA6A091D17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940678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C82-82AC-4C66-8295-9D3D88265AC5}" type="datetimeFigureOut">
              <a:rPr lang="nl-BE" smtClean="0"/>
              <a:t>26-4-2022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1A58E-887D-467A-A497-ABA6A091D17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179889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C82-82AC-4C66-8295-9D3D88265AC5}" type="datetimeFigureOut">
              <a:rPr lang="nl-BE" smtClean="0"/>
              <a:t>26-4-2022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1A58E-887D-467A-A497-ABA6A091D17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153765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C82-82AC-4C66-8295-9D3D88265AC5}" type="datetimeFigureOut">
              <a:rPr lang="nl-BE" smtClean="0"/>
              <a:t>26-4-2022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1A58E-887D-467A-A497-ABA6A091D17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6632523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C82-82AC-4C66-8295-9D3D88265AC5}" type="datetimeFigureOut">
              <a:rPr lang="nl-BE" smtClean="0"/>
              <a:t>26-4-2022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1A58E-887D-467A-A497-ABA6A091D17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516081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C82-82AC-4C66-8295-9D3D88265AC5}" type="datetimeFigureOut">
              <a:rPr lang="nl-BE" smtClean="0"/>
              <a:t>26-4-2022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1A58E-887D-467A-A497-ABA6A091D17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08856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C82-82AC-4C66-8295-9D3D88265AC5}" type="datetimeFigureOut">
              <a:rPr lang="nl-BE" smtClean="0"/>
              <a:t>26-4-2022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1A58E-887D-467A-A497-ABA6A091D17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603004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C82-82AC-4C66-8295-9D3D88265AC5}" type="datetimeFigureOut">
              <a:rPr lang="nl-BE" smtClean="0"/>
              <a:t>26-4-2022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1A58E-887D-467A-A497-ABA6A091D17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35551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C82-82AC-4C66-8295-9D3D88265AC5}" type="datetimeFigureOut">
              <a:rPr lang="nl-BE" smtClean="0"/>
              <a:t>26-4-2022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1A58E-887D-467A-A497-ABA6A091D17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63300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C82-82AC-4C66-8295-9D3D88265AC5}" type="datetimeFigureOut">
              <a:rPr lang="nl-BE" smtClean="0"/>
              <a:t>26-4-2022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1A58E-887D-467A-A497-ABA6A091D17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094431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BE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8FC82-82AC-4C66-8295-9D3D88265AC5}" type="datetimeFigureOut">
              <a:rPr lang="nl-BE" smtClean="0"/>
              <a:t>26-4-2022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1A58E-887D-467A-A497-ABA6A091D17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60195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nl-BE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F8FC82-82AC-4C66-8295-9D3D88265AC5}" type="datetimeFigureOut">
              <a:rPr lang="nl-BE" smtClean="0"/>
              <a:t>26-4-2022</a:t>
            </a:fld>
            <a:endParaRPr lang="nl-BE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BE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11A58E-887D-467A-A497-ABA6A091D17A}" type="slidenum">
              <a:rPr lang="nl-BE" smtClean="0"/>
              <a:t>‹nr.›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6007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1229433" y="781310"/>
            <a:ext cx="4639739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BE" sz="1400" b="1" dirty="0"/>
              <a:t>SPIROMETRY        	Pred. 	Meas.   	%Pred.</a:t>
            </a:r>
          </a:p>
          <a:p>
            <a:r>
              <a:rPr lang="nl-BE" sz="1400" b="1" dirty="0"/>
              <a:t>-----------------         	-------    	--------    	---------</a:t>
            </a:r>
          </a:p>
          <a:p>
            <a:r>
              <a:rPr lang="nl-BE" sz="1400" b="1" dirty="0"/>
              <a:t>FVC               (L)           	5.71    	1.12*       	  20 </a:t>
            </a:r>
          </a:p>
          <a:p>
            <a:r>
              <a:rPr lang="nl-BE" sz="1400" b="1" dirty="0"/>
              <a:t>FEV1             (L)           	4.78    	1.08*        	  23 </a:t>
            </a:r>
          </a:p>
          <a:p>
            <a:r>
              <a:rPr lang="nl-BE" sz="1400" b="1" dirty="0"/>
              <a:t>FEV1/FVC    (%)                82.74            96.00*             116 </a:t>
            </a:r>
          </a:p>
          <a:p>
            <a:r>
              <a:rPr lang="nl-BE" sz="1400" b="1" dirty="0"/>
              <a:t>PEF               (L/sec)          10.51    	4.04*       	  38 </a:t>
            </a:r>
          </a:p>
          <a:p>
            <a:r>
              <a:rPr lang="nl-BE" sz="1400" b="1" dirty="0"/>
              <a:t>FEF 25%       (L/sec)    	8.96     	3.99*       	  45 </a:t>
            </a:r>
          </a:p>
          <a:p>
            <a:r>
              <a:rPr lang="nl-BE" sz="1400" b="1" dirty="0"/>
              <a:t>FEF 50%       (L/sec)    	5.93     	2.50*               42 </a:t>
            </a:r>
          </a:p>
          <a:p>
            <a:r>
              <a:rPr lang="nl-BE" sz="1400" b="1" dirty="0"/>
              <a:t>FEF 75%       (L/sec)   	2.86     	1.10*      	  38 </a:t>
            </a:r>
          </a:p>
          <a:p>
            <a:r>
              <a:rPr lang="nl-BE" sz="1400" b="1" dirty="0"/>
              <a:t>FEF 25-75% (L/sec) 	5.23     	2.15*       	  41 </a:t>
            </a:r>
          </a:p>
          <a:p>
            <a:endParaRPr lang="nl-BE" sz="1400" b="1" dirty="0"/>
          </a:p>
          <a:p>
            <a:r>
              <a:rPr lang="nl-BE" sz="1400" b="1" dirty="0"/>
              <a:t>PLETHYSMOGRAPHY 	Pred.    	Meas.   	%Pred.</a:t>
            </a:r>
          </a:p>
          <a:p>
            <a:r>
              <a:rPr lang="nl-BE" sz="1400" b="1" dirty="0"/>
              <a:t>----------------------------    	-------    	--------            ----------</a:t>
            </a:r>
          </a:p>
          <a:p>
            <a:r>
              <a:rPr lang="nl-BE" sz="1400" b="1" dirty="0"/>
              <a:t>VC                 (L)    	6.00     	 1.24*      	  21 </a:t>
            </a:r>
          </a:p>
          <a:p>
            <a:r>
              <a:rPr lang="nl-BE" sz="1400" b="1" dirty="0"/>
              <a:t>RV                 (L)    	1.75    	 0.79*      	  45 </a:t>
            </a:r>
          </a:p>
          <a:p>
            <a:r>
              <a:rPr lang="nl-BE" sz="1400" b="1" dirty="0"/>
              <a:t>TGV               (L)	3.50    	 1.21*      	  35 </a:t>
            </a:r>
          </a:p>
          <a:p>
            <a:r>
              <a:rPr lang="nl-BE" sz="1400" b="1" dirty="0"/>
              <a:t>TLC                (L)	7.78     	 2.03*      	  26 </a:t>
            </a:r>
          </a:p>
          <a:p>
            <a:endParaRPr lang="nl-BE" sz="1400" b="1" dirty="0"/>
          </a:p>
          <a:p>
            <a:r>
              <a:rPr lang="nl-BE" sz="1400" b="1" dirty="0"/>
              <a:t>DIFFUSING CAPCITY         	Pred.    	Meas.   	%Pred.</a:t>
            </a:r>
          </a:p>
          <a:p>
            <a:r>
              <a:rPr lang="nl-BE" sz="1400" b="1" dirty="0"/>
              <a:t>---------------------------         	-------     	--------            ----------</a:t>
            </a:r>
          </a:p>
          <a:p>
            <a:r>
              <a:rPr lang="nl-BE" sz="1400" b="1" dirty="0"/>
              <a:t>Tlco (mmol/min/Kpa)     12.99     	2.82*      	  22 </a:t>
            </a:r>
          </a:p>
          <a:p>
            <a:r>
              <a:rPr lang="nl-BE" sz="1400" b="1" dirty="0"/>
              <a:t>Kco  (mmol/min/kPa/L)    1.67     	1.67      	100 </a:t>
            </a:r>
          </a:p>
        </p:txBody>
      </p:sp>
      <p:sp>
        <p:nvSpPr>
          <p:cNvPr id="15" name="Rechthoek 14"/>
          <p:cNvSpPr/>
          <p:nvPr/>
        </p:nvSpPr>
        <p:spPr>
          <a:xfrm>
            <a:off x="6027830" y="565866"/>
            <a:ext cx="502446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BE" sz="1400" b="1" dirty="0"/>
          </a:p>
          <a:p>
            <a:r>
              <a:rPr lang="nl-BE" sz="1400" b="1" dirty="0"/>
              <a:t>6MWD 	     Pred.	Meas.      %Pred. </a:t>
            </a:r>
          </a:p>
          <a:p>
            <a:r>
              <a:rPr lang="nl-BE" sz="1400" b="1" dirty="0"/>
              <a:t>---------                -------       	--------       --------- </a:t>
            </a:r>
          </a:p>
          <a:p>
            <a:r>
              <a:rPr lang="nl-BE" sz="1400" b="1" dirty="0"/>
              <a:t>Distance (m)   1045.2  	275.0         26   </a:t>
            </a:r>
          </a:p>
          <a:p>
            <a:endParaRPr lang="nl-BE" sz="1400" b="1" dirty="0"/>
          </a:p>
          <a:p>
            <a:r>
              <a:rPr lang="nl-BE" sz="1400" b="1" dirty="0"/>
              <a:t>Satc O2 (%)                pre: 90       post: 74  (0L O2)</a:t>
            </a:r>
          </a:p>
          <a:p>
            <a:r>
              <a:rPr lang="nl-BE" sz="1400" b="1" dirty="0"/>
              <a:t>Borg Score dyspnea pre: 0/10   post: 3/10</a:t>
            </a:r>
          </a:p>
          <a:p>
            <a:r>
              <a:rPr lang="nl-BE" sz="1400" b="1" dirty="0"/>
              <a:t>Borg Score exertion pre: 2/10   post: 3/10</a:t>
            </a:r>
          </a:p>
          <a:p>
            <a:endParaRPr lang="nl-BE" sz="1400" b="1" dirty="0"/>
          </a:p>
          <a:p>
            <a:r>
              <a:rPr lang="nl-BE" sz="1400" b="1" dirty="0"/>
              <a:t>CYCLOERGOMETRY</a:t>
            </a:r>
          </a:p>
          <a:p>
            <a:r>
              <a:rPr lang="nl-BE" sz="1400" b="1" dirty="0"/>
              <a:t>--------------------------</a:t>
            </a:r>
          </a:p>
          <a:p>
            <a:r>
              <a:rPr lang="sv-SE" sz="1400" b="1" dirty="0"/>
              <a:t>Max. 40 Watt </a:t>
            </a:r>
          </a:p>
          <a:p>
            <a:r>
              <a:rPr lang="sv-SE" sz="1400" b="1" dirty="0"/>
              <a:t>VO2max 19.8 mL/min/kg</a:t>
            </a:r>
          </a:p>
          <a:p>
            <a:r>
              <a:rPr lang="sv-SE" sz="1400" b="1" dirty="0"/>
              <a:t>Limited by gass-exchange</a:t>
            </a:r>
          </a:p>
          <a:p>
            <a:endParaRPr lang="sv-SE" sz="1400" b="1" dirty="0"/>
          </a:p>
          <a:p>
            <a:r>
              <a:rPr lang="sv-SE" sz="1400" b="1" dirty="0"/>
              <a:t>ARTERIAL BLOOD GAS (</a:t>
            </a:r>
            <a:r>
              <a:rPr lang="nl-BE" sz="1400" b="1" dirty="0"/>
              <a:t>0L O2</a:t>
            </a:r>
            <a:r>
              <a:rPr lang="sv-SE" sz="1400" b="1" dirty="0"/>
              <a:t>)	</a:t>
            </a:r>
            <a:r>
              <a:rPr lang="nl-BE" sz="1400" b="1" dirty="0"/>
              <a:t>Meas.	Normal range</a:t>
            </a:r>
            <a:endParaRPr lang="sv-SE" sz="1400" b="1" dirty="0"/>
          </a:p>
          <a:p>
            <a:r>
              <a:rPr lang="sv-SE" sz="1400" b="1" dirty="0"/>
              <a:t>------------------------------------------	--------	-------------------</a:t>
            </a:r>
          </a:p>
          <a:p>
            <a:r>
              <a:rPr lang="nl-BE" sz="1400" b="1" dirty="0"/>
              <a:t>pH			7.40	   7.37 - 7.45</a:t>
            </a:r>
          </a:p>
          <a:p>
            <a:r>
              <a:rPr lang="nl-BE" sz="1400" b="1" dirty="0"/>
              <a:t>pCO2             (mmHg)		47.4	   35.0 - 48.0 </a:t>
            </a:r>
          </a:p>
          <a:p>
            <a:r>
              <a:rPr lang="nl-BE" sz="1400" b="1" dirty="0"/>
              <a:t>pO2               (mmHg)		53.2	   80.0 - 108.0 </a:t>
            </a:r>
          </a:p>
          <a:p>
            <a:r>
              <a:rPr lang="nl-BE" sz="1400" b="1" dirty="0"/>
              <a:t>HCO3            (mmol/L)		29.2	   22.0 - 29.0 </a:t>
            </a:r>
          </a:p>
          <a:p>
            <a:r>
              <a:rPr lang="nl-BE" sz="1400" b="1" dirty="0"/>
              <a:t>Base excess	(mmol/L)		  3.8	   2.0 - 3.0 </a:t>
            </a:r>
          </a:p>
          <a:p>
            <a:r>
              <a:rPr lang="nl-BE" sz="1400" b="1" dirty="0"/>
              <a:t>SatO2	(%)		88.3 	   94.0 - 98.0 </a:t>
            </a:r>
          </a:p>
        </p:txBody>
      </p:sp>
    </p:spTree>
    <p:extLst>
      <p:ext uri="{BB962C8B-B14F-4D97-AF65-F5344CB8AC3E}">
        <p14:creationId xmlns:p14="http://schemas.microsoft.com/office/powerpoint/2010/main" val="332986209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407</Words>
  <Application>Microsoft Office PowerPoint</Application>
  <PresentationFormat>Breedbeeld</PresentationFormat>
  <Paragraphs>45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Kantoorthema</vt:lpstr>
      <vt:lpstr>PowerPoint-presentatie</vt:lpstr>
    </vt:vector>
  </TitlesOfParts>
  <Company>UZL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Robin Vos</dc:creator>
  <cp:lastModifiedBy>Robin Vos</cp:lastModifiedBy>
  <cp:revision>20</cp:revision>
  <dcterms:created xsi:type="dcterms:W3CDTF">2016-05-12T12:15:21Z</dcterms:created>
  <dcterms:modified xsi:type="dcterms:W3CDTF">2022-04-26T16:16:14Z</dcterms:modified>
</cp:coreProperties>
</file>