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9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4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887BBF-8906-4CAB-943B-47EEAE9209CC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2D2AC-DC6B-452C-AB77-C67ADCDA2F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00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DAAADC-0638-4317-BF8C-A51CEAC19CA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534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31D20-2AA5-4097-881F-A6FC990D35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DDE6DA-3B72-4C2D-B43E-D3D6725C5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15A8-955C-4065-AF6D-B3D21B3AD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ED5368-5FC8-4419-B05F-05EC5358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151846-20BD-4EF6-9524-CF587E90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01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36EF4-AE9C-4752-BF08-AAF13151D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ED200-CB49-44CB-90E7-A1F418CB7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8DD66B-64DB-4431-B85A-8070FB02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9BBF22-80CA-40EB-B3EC-11D099508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AEDE4E-5E37-49C7-918D-CF243F10D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50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30071A-63C6-4F0F-A29F-A27E0616FB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1AC138-6871-450C-B1FE-2354AC433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09EC19-B092-426C-9D0F-5A8755DB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69D6CF-C9F9-4CE8-A3B2-D5C170CDE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8A313-F8D5-4D68-B90E-46E17CF2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1CE44-B4D1-41FC-8E3C-2103F99F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A3CB28-3524-466C-9EF2-9AA3303A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70332-C2D3-4895-95E7-6A4E95A0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361EE0-4652-4CE8-88DB-62129904B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E60FFF8-264D-46AF-A5F8-CDF2F166F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5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FF13-9EF5-448B-9354-D85BC6F8B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D50AA1-CC33-4F56-AC2A-1BA7B701E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3DE685-A4D7-4F2B-A943-8E0B9A432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85D2A2-6946-4436-923A-D8BC0BD1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8A0A5C-354E-4E33-B67E-5FE6A4251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18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07E4A-8262-4655-9F8F-6E6EBF86A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01A0BA3-FAE4-41B1-8012-7B9A7F5B83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91A9B0-58C4-465C-B02C-86BAB501E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14D1FA-321D-4568-A057-3171DAE4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7B8575-C1CC-4515-BF56-0BCF7E0C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72A724-B12A-4458-9625-8FE304BE7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0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5ACCE2-B197-4F09-8471-14A4EBA1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32B265-12C1-42CD-95E9-870B6B999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E84205-3BD7-4521-ACD1-7BE1F513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66704B5-0468-4B68-AF71-CDCC857A3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0E86A3-C146-475E-95C8-2EC2E33823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C01EFB-7E84-482B-9E4E-2D186EC4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E20B43B-9E98-4B34-8DB2-78FDCB56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327E65-DC62-4AB0-A69F-BA34CD21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310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3BBBD-1135-4E38-9C72-3938445C7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82BB0A8-3C90-40D6-9851-003730C8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C94552-B2CF-4EED-A151-0D284F6D5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F433B5B-DA55-4A6B-BC88-05A729B6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EDFEC08-5C81-40DC-8E30-02542CA8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432135E-4EFB-4EB4-BB43-F8E825E9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8961288-541D-4278-BCE1-DAFA9FD8A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69AC4-7661-4950-A6C3-78C38F2EA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6C346E-BB0A-4E53-8F6C-8C53DECF6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0BA7A-3F54-43D3-8155-E0C40568B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E5E174-1762-4BD2-A37D-8AA15E47C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1CB2B5D-B496-4BE6-9976-EC1FE313C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95357D-3B1D-4291-9F65-319A8A932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95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E2B38D-87C4-4064-A05D-562891EAC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0B80B0-21F3-4315-9A4D-F1F1A88133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51AB42-F531-403A-9023-D404E4E9A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0C77B2-B4F1-4C21-AC98-4CEF7D50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C8B3D54-D2DA-449D-8E84-F6972FBE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2CA898-9943-4201-A888-EE37E466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4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7009CE-2515-488E-BCD4-258DDFCD9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2EEBA1-3773-47B2-A609-14D79813A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55984A-5979-43D7-AC7D-99C878EE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7446-E06F-4E74-908B-C4DFC38E47A8}" type="datetimeFigureOut">
              <a:rPr kumimoji="1" lang="ja-JP" altLang="en-US" smtClean="0"/>
              <a:t>2021/11/4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79B40-7B89-4D65-AFF9-E5C78D067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9C4AC4A-E7CF-4888-8D8B-2FEEF0E58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5146-2884-4F24-8139-642F961DC2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008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025853-F7BC-4B79-9924-C4AFBA0BEF02}"/>
              </a:ext>
            </a:extLst>
          </p:cNvPr>
          <p:cNvSpPr txBox="1"/>
          <p:nvPr/>
        </p:nvSpPr>
        <p:spPr>
          <a:xfrm>
            <a:off x="272510" y="489055"/>
            <a:ext cx="8076360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Patients with pathologically diagnosed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advanced or recurrent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small cell lung cancer at Kindai University Hospital and 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7 other institutions between January 2015 and January 2021 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(n=245)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4C3F07-8CB7-4DFB-B897-1C2414FD9316}"/>
              </a:ext>
            </a:extLst>
          </p:cNvPr>
          <p:cNvSpPr txBox="1"/>
          <p:nvPr/>
        </p:nvSpPr>
        <p:spPr>
          <a:xfrm>
            <a:off x="908111" y="2641917"/>
            <a:ext cx="1713289" cy="2825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Chemo-cohort (n=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4E4DD8-E96B-4A6F-A419-5BD62C9D11C2}"/>
              </a:ext>
            </a:extLst>
          </p:cNvPr>
          <p:cNvSpPr txBox="1"/>
          <p:nvPr/>
        </p:nvSpPr>
        <p:spPr>
          <a:xfrm>
            <a:off x="6192933" y="2646674"/>
            <a:ext cx="185438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ICI combo-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cohort (n=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64)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表 12">
            <a:extLst>
              <a:ext uri="{FF2B5EF4-FFF2-40B4-BE49-F238E27FC236}">
                <a16:creationId xmlns:a16="http://schemas.microsoft.com/office/drawing/2014/main" id="{702C2030-67DA-4165-9291-313996285443}"/>
              </a:ext>
            </a:extLst>
          </p:cNvPr>
          <p:cNvGraphicFramePr>
            <a:graphicFrameLocks noGrp="1"/>
          </p:cNvGraphicFramePr>
          <p:nvPr/>
        </p:nvGraphicFramePr>
        <p:xfrm>
          <a:off x="339151" y="3163418"/>
          <a:ext cx="3666792" cy="293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058">
                  <a:extLst>
                    <a:ext uri="{9D8B030D-6E8A-4147-A177-3AD203B41FA5}">
                      <a16:colId xmlns:a16="http://schemas.microsoft.com/office/drawing/2014/main" val="1737702484"/>
                    </a:ext>
                  </a:extLst>
                </a:gridCol>
                <a:gridCol w="704734">
                  <a:extLst>
                    <a:ext uri="{9D8B030D-6E8A-4147-A177-3AD203B41FA5}">
                      <a16:colId xmlns:a16="http://schemas.microsoft.com/office/drawing/2014/main" val="1964183186"/>
                    </a:ext>
                  </a:extLst>
                </a:gridCol>
              </a:tblGrid>
              <a:tr h="293291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IHC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(n=71)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80319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CF9312EF-7E56-435A-941A-6D3946D2CB38}"/>
              </a:ext>
            </a:extLst>
          </p:cNvPr>
          <p:cNvGraphicFramePr>
            <a:graphicFrameLocks noGrp="1"/>
          </p:cNvGraphicFramePr>
          <p:nvPr/>
        </p:nvGraphicFramePr>
        <p:xfrm>
          <a:off x="339151" y="5729852"/>
          <a:ext cx="383808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0271">
                  <a:extLst>
                    <a:ext uri="{9D8B030D-6E8A-4147-A177-3AD203B41FA5}">
                      <a16:colId xmlns:a16="http://schemas.microsoft.com/office/drawing/2014/main" val="1902025673"/>
                    </a:ext>
                  </a:extLst>
                </a:gridCol>
                <a:gridCol w="767810">
                  <a:extLst>
                    <a:ext uri="{9D8B030D-6E8A-4147-A177-3AD203B41FA5}">
                      <a16:colId xmlns:a16="http://schemas.microsoft.com/office/drawing/2014/main" val="26354050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WES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(n=41) 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955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irGEP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(n=50) 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99768"/>
                  </a:ext>
                </a:extLst>
              </a:tr>
            </a:tbl>
          </a:graphicData>
        </a:graphic>
      </p:graphicFrame>
      <p:graphicFrame>
        <p:nvGraphicFramePr>
          <p:cNvPr id="15" name="表 12">
            <a:extLst>
              <a:ext uri="{FF2B5EF4-FFF2-40B4-BE49-F238E27FC236}">
                <a16:creationId xmlns:a16="http://schemas.microsoft.com/office/drawing/2014/main" id="{19A4C4B4-0D28-4CBE-890B-1B3688089629}"/>
              </a:ext>
            </a:extLst>
          </p:cNvPr>
          <p:cNvGraphicFramePr>
            <a:graphicFrameLocks noGrp="1"/>
          </p:cNvGraphicFramePr>
          <p:nvPr/>
        </p:nvGraphicFramePr>
        <p:xfrm>
          <a:off x="5519475" y="3174649"/>
          <a:ext cx="3668068" cy="302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7636">
                  <a:extLst>
                    <a:ext uri="{9D8B030D-6E8A-4147-A177-3AD203B41FA5}">
                      <a16:colId xmlns:a16="http://schemas.microsoft.com/office/drawing/2014/main" val="1737702484"/>
                    </a:ext>
                  </a:extLst>
                </a:gridCol>
                <a:gridCol w="780432">
                  <a:extLst>
                    <a:ext uri="{9D8B030D-6E8A-4147-A177-3AD203B41FA5}">
                      <a16:colId xmlns:a16="http://schemas.microsoft.com/office/drawing/2014/main" val="1964183186"/>
                    </a:ext>
                  </a:extLst>
                </a:gridCol>
              </a:tblGrid>
              <a:tr h="302842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IHC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(n=64)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680319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id="{71B5403F-589B-4971-9AB2-EB82EAF78418}"/>
              </a:ext>
            </a:extLst>
          </p:cNvPr>
          <p:cNvGraphicFramePr>
            <a:graphicFrameLocks noGrp="1"/>
          </p:cNvGraphicFramePr>
          <p:nvPr/>
        </p:nvGraphicFramePr>
        <p:xfrm>
          <a:off x="5459803" y="5729852"/>
          <a:ext cx="37277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0271">
                  <a:extLst>
                    <a:ext uri="{9D8B030D-6E8A-4147-A177-3AD203B41FA5}">
                      <a16:colId xmlns:a16="http://schemas.microsoft.com/office/drawing/2014/main" val="1902025673"/>
                    </a:ext>
                  </a:extLst>
                </a:gridCol>
                <a:gridCol w="657469">
                  <a:extLst>
                    <a:ext uri="{9D8B030D-6E8A-4147-A177-3AD203B41FA5}">
                      <a16:colId xmlns:a16="http://schemas.microsoft.com/office/drawing/2014/main" val="26354050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WES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(n=44) 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955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Analyzed as irGEP biomarker analysis set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(n=39) </a:t>
                      </a:r>
                      <a:endParaRPr kumimoji="1" lang="ja-JP" altLang="en-US" sz="1200" b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9279444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BF24DA-EEE7-4904-A84C-4C346D93A180}"/>
              </a:ext>
            </a:extLst>
          </p:cNvPr>
          <p:cNvSpPr txBox="1"/>
          <p:nvPr/>
        </p:nvSpPr>
        <p:spPr>
          <a:xfrm>
            <a:off x="352827" y="2101117"/>
            <a:ext cx="332882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Analyzed as biomarker analysis set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(n=135)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表 12">
            <a:extLst>
              <a:ext uri="{FF2B5EF4-FFF2-40B4-BE49-F238E27FC236}">
                <a16:creationId xmlns:a16="http://schemas.microsoft.com/office/drawing/2014/main" id="{B03FFFEA-E191-4BAC-96CF-CAD95D10642C}"/>
              </a:ext>
            </a:extLst>
          </p:cNvPr>
          <p:cNvGraphicFramePr>
            <a:graphicFrameLocks noGrp="1"/>
          </p:cNvGraphicFramePr>
          <p:nvPr/>
        </p:nvGraphicFramePr>
        <p:xfrm>
          <a:off x="2285715" y="1202558"/>
          <a:ext cx="548549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0145">
                  <a:extLst>
                    <a:ext uri="{9D8B030D-6E8A-4147-A177-3AD203B41FA5}">
                      <a16:colId xmlns:a16="http://schemas.microsoft.com/office/drawing/2014/main" val="1737702484"/>
                    </a:ext>
                  </a:extLst>
                </a:gridCol>
                <a:gridCol w="865349">
                  <a:extLst>
                    <a:ext uri="{9D8B030D-6E8A-4147-A177-3AD203B41FA5}">
                      <a16:colId xmlns:a16="http://schemas.microsoft.com/office/drawing/2014/main" val="1964183186"/>
                    </a:ext>
                  </a:extLst>
                </a:gridCol>
              </a:tblGrid>
              <a:tr h="273245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Ineligible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(n=110)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80319"/>
                  </a:ext>
                </a:extLst>
              </a:tr>
              <a:tr h="27324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Inadequate tissue samples for biomarker analysis</a:t>
                      </a:r>
                      <a:endParaRPr lang="en-US" altLang="ja-JP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(n=105)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243985"/>
                  </a:ext>
                </a:extLst>
              </a:tr>
              <a:tr h="273245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Cytology specimen only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740390"/>
                  </a:ext>
                </a:extLst>
              </a:tr>
            </a:tbl>
          </a:graphicData>
        </a:graphic>
      </p:graphicFrame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59154BB-5B80-4DAE-847D-519988096D84}"/>
              </a:ext>
            </a:extLst>
          </p:cNvPr>
          <p:cNvCxnSpPr>
            <a:cxnSpLocks/>
          </p:cNvCxnSpPr>
          <p:nvPr/>
        </p:nvCxnSpPr>
        <p:spPr>
          <a:xfrm>
            <a:off x="1764817" y="1141847"/>
            <a:ext cx="0" cy="9652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663F57-F26C-45E1-983E-A84EB54976B8}"/>
              </a:ext>
            </a:extLst>
          </p:cNvPr>
          <p:cNvCxnSpPr>
            <a:cxnSpLocks/>
          </p:cNvCxnSpPr>
          <p:nvPr/>
        </p:nvCxnSpPr>
        <p:spPr>
          <a:xfrm>
            <a:off x="1771655" y="2378116"/>
            <a:ext cx="0" cy="2693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DC5401B-C750-4A9E-8851-A0EAEE972FC5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1771655" y="1614038"/>
            <a:ext cx="5140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88EB23D-39E0-4856-B0EE-D62654CFB937}"/>
              </a:ext>
            </a:extLst>
          </p:cNvPr>
          <p:cNvCxnSpPr>
            <a:cxnSpLocks/>
          </p:cNvCxnSpPr>
          <p:nvPr/>
        </p:nvCxnSpPr>
        <p:spPr>
          <a:xfrm flipH="1">
            <a:off x="1771655" y="2513496"/>
            <a:ext cx="53525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7BA271DA-25F8-45E1-B061-34DBAEC7F4FE}"/>
              </a:ext>
            </a:extLst>
          </p:cNvPr>
          <p:cNvCxnSpPr>
            <a:cxnSpLocks/>
          </p:cNvCxnSpPr>
          <p:nvPr/>
        </p:nvCxnSpPr>
        <p:spPr>
          <a:xfrm>
            <a:off x="7125836" y="2513496"/>
            <a:ext cx="0" cy="1346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84F20B9-E1BD-48C9-A6C4-0223A3B3D11B}"/>
              </a:ext>
            </a:extLst>
          </p:cNvPr>
          <p:cNvCxnSpPr>
            <a:cxnSpLocks/>
          </p:cNvCxnSpPr>
          <p:nvPr/>
        </p:nvCxnSpPr>
        <p:spPr>
          <a:xfrm flipH="1">
            <a:off x="1771655" y="2908756"/>
            <a:ext cx="1113" cy="249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E491B5D-0C79-492B-A9F2-E5752704BC89}"/>
              </a:ext>
            </a:extLst>
          </p:cNvPr>
          <p:cNvCxnSpPr>
            <a:cxnSpLocks/>
          </p:cNvCxnSpPr>
          <p:nvPr/>
        </p:nvCxnSpPr>
        <p:spPr>
          <a:xfrm>
            <a:off x="7125433" y="2909456"/>
            <a:ext cx="0" cy="2693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表 39">
            <a:extLst>
              <a:ext uri="{FF2B5EF4-FFF2-40B4-BE49-F238E27FC236}">
                <a16:creationId xmlns:a16="http://schemas.microsoft.com/office/drawing/2014/main" id="{4043D93C-6A9F-4F13-BCAA-56257E109030}"/>
              </a:ext>
            </a:extLst>
          </p:cNvPr>
          <p:cNvGraphicFramePr>
            <a:graphicFrameLocks noGrp="1"/>
          </p:cNvGraphicFramePr>
          <p:nvPr/>
        </p:nvGraphicFramePr>
        <p:xfrm>
          <a:off x="2027463" y="3664251"/>
          <a:ext cx="4572043" cy="184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171">
                  <a:extLst>
                    <a:ext uri="{9D8B030D-6E8A-4147-A177-3AD203B41FA5}">
                      <a16:colId xmlns:a16="http://schemas.microsoft.com/office/drawing/2014/main" val="1902025673"/>
                    </a:ext>
                  </a:extLst>
                </a:gridCol>
                <a:gridCol w="756872">
                  <a:extLst>
                    <a:ext uri="{9D8B030D-6E8A-4147-A177-3AD203B41FA5}">
                      <a16:colId xmlns:a16="http://schemas.microsoft.com/office/drawing/2014/main" val="2635405084"/>
                    </a:ext>
                  </a:extLst>
                </a:gridCol>
              </a:tblGrid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 from WES analysis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(n=30)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103793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amount of DNA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(n=20)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962307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quality of DNA 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(n=10)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44999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 from irGEP analysis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(n=21) 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955446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EBUS-TBNA specimen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(n=18)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3413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quality of RNA (abnormal normalization)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6885"/>
                  </a:ext>
                </a:extLst>
              </a:tr>
            </a:tbl>
          </a:graphicData>
        </a:graphic>
      </p:graphicFrame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4280B402-85B5-426E-A6D7-AE65F817046F}"/>
              </a:ext>
            </a:extLst>
          </p:cNvPr>
          <p:cNvCxnSpPr>
            <a:cxnSpLocks/>
          </p:cNvCxnSpPr>
          <p:nvPr/>
        </p:nvCxnSpPr>
        <p:spPr>
          <a:xfrm flipH="1">
            <a:off x="1769872" y="4583456"/>
            <a:ext cx="24736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表 36">
            <a:extLst>
              <a:ext uri="{FF2B5EF4-FFF2-40B4-BE49-F238E27FC236}">
                <a16:creationId xmlns:a16="http://schemas.microsoft.com/office/drawing/2014/main" id="{433CAA4E-29D9-426E-9A0F-772459B26721}"/>
              </a:ext>
            </a:extLst>
          </p:cNvPr>
          <p:cNvGraphicFramePr>
            <a:graphicFrameLocks noGrp="1"/>
          </p:cNvGraphicFramePr>
          <p:nvPr/>
        </p:nvGraphicFramePr>
        <p:xfrm>
          <a:off x="7369049" y="3676415"/>
          <a:ext cx="4572043" cy="184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171">
                  <a:extLst>
                    <a:ext uri="{9D8B030D-6E8A-4147-A177-3AD203B41FA5}">
                      <a16:colId xmlns:a16="http://schemas.microsoft.com/office/drawing/2014/main" val="1902025673"/>
                    </a:ext>
                  </a:extLst>
                </a:gridCol>
                <a:gridCol w="756872">
                  <a:extLst>
                    <a:ext uri="{9D8B030D-6E8A-4147-A177-3AD203B41FA5}">
                      <a16:colId xmlns:a16="http://schemas.microsoft.com/office/drawing/2014/main" val="2635405084"/>
                    </a:ext>
                  </a:extLst>
                </a:gridCol>
              </a:tblGrid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 from WES analysis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(n=20)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103793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amount of DNA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(n=9)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962307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quality of DNA 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(n=11)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844999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Excluded from irGEP analysis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(n=25) 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955446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EBUS-TBNA specimen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(n=22)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3413"/>
                  </a:ext>
                </a:extLst>
              </a:tr>
              <a:tr h="306689"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Insufficient quality of RNA (abnormal normalization)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(n=3)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26885"/>
                  </a:ext>
                </a:extLst>
              </a:tr>
            </a:tbl>
          </a:graphicData>
        </a:graphic>
      </p:graphicFrame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D99B8931-C4F7-4654-BF32-B7BAAADF3E09}"/>
              </a:ext>
            </a:extLst>
          </p:cNvPr>
          <p:cNvCxnSpPr>
            <a:cxnSpLocks/>
          </p:cNvCxnSpPr>
          <p:nvPr/>
        </p:nvCxnSpPr>
        <p:spPr>
          <a:xfrm flipH="1">
            <a:off x="7124248" y="4583456"/>
            <a:ext cx="24736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C8FFF53-B355-4B00-A72F-87A0D403EBEC}"/>
              </a:ext>
            </a:extLst>
          </p:cNvPr>
          <p:cNvSpPr/>
          <p:nvPr/>
        </p:nvSpPr>
        <p:spPr>
          <a:xfrm>
            <a:off x="2293743" y="1208223"/>
            <a:ext cx="5478656" cy="822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44EB5AD2-3C39-4F6F-AD1E-27618030CC95}"/>
              </a:ext>
            </a:extLst>
          </p:cNvPr>
          <p:cNvSpPr/>
          <p:nvPr/>
        </p:nvSpPr>
        <p:spPr>
          <a:xfrm>
            <a:off x="2037371" y="3665873"/>
            <a:ext cx="4562131" cy="18506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D325F5C5-96CA-4882-98E9-0DE0820E3820}"/>
              </a:ext>
            </a:extLst>
          </p:cNvPr>
          <p:cNvSpPr/>
          <p:nvPr/>
        </p:nvSpPr>
        <p:spPr>
          <a:xfrm>
            <a:off x="7364094" y="3670281"/>
            <a:ext cx="4572039" cy="1859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E1997CD-5D81-4456-9DA7-05BBD244D88A}"/>
              </a:ext>
            </a:extLst>
          </p:cNvPr>
          <p:cNvSpPr/>
          <p:nvPr/>
        </p:nvSpPr>
        <p:spPr>
          <a:xfrm>
            <a:off x="332304" y="5740012"/>
            <a:ext cx="3844928" cy="7315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85E7EC99-484D-4207-8815-FEAA69E926AB}"/>
              </a:ext>
            </a:extLst>
          </p:cNvPr>
          <p:cNvSpPr/>
          <p:nvPr/>
        </p:nvSpPr>
        <p:spPr>
          <a:xfrm>
            <a:off x="5459803" y="5732774"/>
            <a:ext cx="3727740" cy="7315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550BDE2-83E0-4082-8C12-372A36C1F994}"/>
              </a:ext>
            </a:extLst>
          </p:cNvPr>
          <p:cNvSpPr/>
          <p:nvPr/>
        </p:nvSpPr>
        <p:spPr>
          <a:xfrm>
            <a:off x="345989" y="3158751"/>
            <a:ext cx="3659945" cy="2979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DFEC8F40-6EEA-46B4-9202-19DC461F2FD7}"/>
              </a:ext>
            </a:extLst>
          </p:cNvPr>
          <p:cNvSpPr/>
          <p:nvPr/>
        </p:nvSpPr>
        <p:spPr>
          <a:xfrm>
            <a:off x="5519465" y="3182428"/>
            <a:ext cx="3666789" cy="3011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827B0B72-72E2-44A8-8EA2-1B7EA47A0549}"/>
              </a:ext>
            </a:extLst>
          </p:cNvPr>
          <p:cNvCxnSpPr/>
          <p:nvPr/>
        </p:nvCxnSpPr>
        <p:spPr>
          <a:xfrm>
            <a:off x="1772437" y="3452349"/>
            <a:ext cx="0" cy="22653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9CD51758-B930-4275-839A-05DA9EA40C44}"/>
              </a:ext>
            </a:extLst>
          </p:cNvPr>
          <p:cNvCxnSpPr/>
          <p:nvPr/>
        </p:nvCxnSpPr>
        <p:spPr>
          <a:xfrm>
            <a:off x="7124248" y="3477491"/>
            <a:ext cx="0" cy="22653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9CE5890-E7F8-4C61-9CFF-E33A825A6CA8}"/>
              </a:ext>
            </a:extLst>
          </p:cNvPr>
          <p:cNvSpPr txBox="1"/>
          <p:nvPr/>
        </p:nvSpPr>
        <p:spPr>
          <a:xfrm>
            <a:off x="345991" y="8234"/>
            <a:ext cx="233359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</a:p>
        </p:txBody>
      </p:sp>
    </p:spTree>
    <p:extLst>
      <p:ext uri="{BB962C8B-B14F-4D97-AF65-F5344CB8AC3E}">
        <p14:creationId xmlns:p14="http://schemas.microsoft.com/office/powerpoint/2010/main" val="135452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270</Words>
  <Application>Microsoft Office PowerPoint</Application>
  <PresentationFormat>ワイド画面</PresentationFormat>
  <Paragraphs>50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金村 宙昌</dc:creator>
  <cp:lastModifiedBy>金村 宙昌</cp:lastModifiedBy>
  <cp:revision>5</cp:revision>
  <dcterms:created xsi:type="dcterms:W3CDTF">2021-11-04T03:32:11Z</dcterms:created>
  <dcterms:modified xsi:type="dcterms:W3CDTF">2021-11-04T03:34:10Z</dcterms:modified>
</cp:coreProperties>
</file>