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A99"/>
    <a:srgbClr val="D70FC6"/>
    <a:srgbClr val="CC20C8"/>
    <a:srgbClr val="DB36A5"/>
    <a:srgbClr val="FD996B"/>
    <a:srgbClr val="1A9BFC"/>
    <a:srgbClr val="980B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41"/>
    <p:restoredTop sz="95242"/>
  </p:normalViewPr>
  <p:slideViewPr>
    <p:cSldViewPr snapToGrid="0" snapToObjects="1" showGuides="1">
      <p:cViewPr>
        <p:scale>
          <a:sx n="95" d="100"/>
          <a:sy n="95" d="100"/>
        </p:scale>
        <p:origin x="1600" y="32"/>
      </p:cViewPr>
      <p:guideLst>
        <p:guide orient="horz" pos="890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398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4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17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933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928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711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7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00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33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84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321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2FC09-98E6-BE4D-B367-85110AAC8FF4}" type="datetimeFigureOut">
              <a:rPr lang="en-US" smtClean="0"/>
              <a:t>4/20/20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5215A-971B-0840-8EEF-B5134EC21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2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BFA11913-F732-4D44-B68D-65F11D8F0A03}"/>
              </a:ext>
            </a:extLst>
          </p:cNvPr>
          <p:cNvSpPr txBox="1"/>
          <p:nvPr/>
        </p:nvSpPr>
        <p:spPr>
          <a:xfrm>
            <a:off x="4042921" y="385543"/>
            <a:ext cx="4777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Arial" panose="020B0604020202020204" pitchFamily="34" charset="0"/>
              </a:rPr>
              <a:t>aspirin-treated controls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3941CC-C45B-5140-9DCD-212801FB8804}"/>
              </a:ext>
            </a:extLst>
          </p:cNvPr>
          <p:cNvSpPr txBox="1"/>
          <p:nvPr/>
        </p:nvSpPr>
        <p:spPr>
          <a:xfrm>
            <a:off x="575393" y="316829"/>
            <a:ext cx="319318" cy="358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30" b="1" dirty="0">
                <a:cs typeface="Arial" panose="020B0604020202020204" pitchFamily="34" charset="0"/>
              </a:rPr>
              <a:t>A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F7250C-CE61-FE45-AAD2-E2D297C47D41}"/>
              </a:ext>
            </a:extLst>
          </p:cNvPr>
          <p:cNvSpPr txBox="1"/>
          <p:nvPr/>
        </p:nvSpPr>
        <p:spPr>
          <a:xfrm>
            <a:off x="3703768" y="322129"/>
            <a:ext cx="309700" cy="358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30" b="1" dirty="0">
                <a:cs typeface="Arial" panose="020B0604020202020204" pitchFamily="34" charset="0"/>
              </a:rPr>
              <a:t>B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E5CDB3D-15F9-D54F-8EC2-AA07BA249F17}"/>
              </a:ext>
            </a:extLst>
          </p:cNvPr>
          <p:cNvSpPr txBox="1"/>
          <p:nvPr/>
        </p:nvSpPr>
        <p:spPr>
          <a:xfrm>
            <a:off x="7458858" y="322129"/>
            <a:ext cx="301686" cy="358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30" b="1" dirty="0">
                <a:cs typeface="Arial" panose="020B0604020202020204" pitchFamily="34" charset="0"/>
              </a:rPr>
              <a:t>C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E9DA87D-347E-F949-90A5-330B88F11E71}"/>
              </a:ext>
            </a:extLst>
          </p:cNvPr>
          <p:cNvSpPr txBox="1"/>
          <p:nvPr/>
        </p:nvSpPr>
        <p:spPr>
          <a:xfrm>
            <a:off x="928282" y="379523"/>
            <a:ext cx="2480963" cy="28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Arial" panose="020B0604020202020204" pitchFamily="34" charset="0"/>
              </a:rPr>
              <a:t>platelet-COX-1-ko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E2864A5-E33E-AA48-B1A9-10447FE7903F}"/>
              </a:ext>
            </a:extLst>
          </p:cNvPr>
          <p:cNvSpPr txBox="1"/>
          <p:nvPr/>
        </p:nvSpPr>
        <p:spPr>
          <a:xfrm>
            <a:off x="7786177" y="366975"/>
            <a:ext cx="2715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cs typeface="Arial" panose="020B0604020202020204" pitchFamily="34" charset="0"/>
              </a:rPr>
              <a:t>global-COX-1-ko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B1E9772-E983-9A43-AE40-1486646BC5F1}"/>
              </a:ext>
            </a:extLst>
          </p:cNvPr>
          <p:cNvCxnSpPr/>
          <p:nvPr/>
        </p:nvCxnSpPr>
        <p:spPr>
          <a:xfrm>
            <a:off x="4779739" y="3910679"/>
            <a:ext cx="0" cy="412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993A8E18-4855-8B47-8F45-DFB9E3334C59}"/>
              </a:ext>
            </a:extLst>
          </p:cNvPr>
          <p:cNvGrpSpPr/>
          <p:nvPr/>
        </p:nvGrpSpPr>
        <p:grpSpPr>
          <a:xfrm>
            <a:off x="7458858" y="4105299"/>
            <a:ext cx="2759954" cy="950248"/>
            <a:chOff x="7476524" y="5505477"/>
            <a:chExt cx="2759954" cy="950248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9A3A1211-DC68-F24D-8AA0-A366CE11F2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26987" y="5821742"/>
              <a:ext cx="136065" cy="108000"/>
            </a:xfrm>
            <a:prstGeom prst="ellipse">
              <a:avLst/>
            </a:prstGeom>
            <a:solidFill>
              <a:srgbClr val="37FD3B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920653A1-14CF-024E-A18B-CCE3E8C47186}"/>
                </a:ext>
              </a:extLst>
            </p:cNvPr>
            <p:cNvSpPr txBox="1"/>
            <p:nvPr/>
          </p:nvSpPr>
          <p:spPr>
            <a:xfrm>
              <a:off x="7612694" y="5766561"/>
              <a:ext cx="18847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decreased eicosanoid production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9633B0-03F7-0548-9325-FC476299846B}"/>
                </a:ext>
              </a:extLst>
            </p:cNvPr>
            <p:cNvSpPr txBox="1"/>
            <p:nvPr/>
          </p:nvSpPr>
          <p:spPr>
            <a:xfrm>
              <a:off x="7610897" y="5924425"/>
              <a:ext cx="21827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inhibited disease/function </a:t>
              </a: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E2E88C7A-CB48-EC4B-846E-ED7307F808F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23717" y="5974142"/>
              <a:ext cx="136065" cy="108000"/>
            </a:xfrm>
            <a:prstGeom prst="ellipse">
              <a:avLst/>
            </a:prstGeom>
            <a:solidFill>
              <a:srgbClr val="1A9BF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5172D13-21D1-6A4D-B37E-546DA84F78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26986" y="6139869"/>
              <a:ext cx="136065" cy="108000"/>
            </a:xfrm>
            <a:prstGeom prst="ellipse">
              <a:avLst/>
            </a:prstGeom>
            <a:solidFill>
              <a:srgbClr val="FD996B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FE6AAB4B-E655-3B4C-9479-0E854390CC15}"/>
                </a:ext>
              </a:extLst>
            </p:cNvPr>
            <p:cNvSpPr txBox="1"/>
            <p:nvPr/>
          </p:nvSpPr>
          <p:spPr>
            <a:xfrm>
              <a:off x="7613039" y="6088244"/>
              <a:ext cx="21827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activated disease/function 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16C776A-2709-754C-81B9-E5EBEB6F55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155840" y="5505477"/>
              <a:ext cx="270058" cy="270070"/>
              <a:chOff x="3809077" y="1116728"/>
              <a:chExt cx="4291013" cy="4291013"/>
            </a:xfrm>
            <a:solidFill>
              <a:schemeClr val="tx1"/>
            </a:solidFill>
          </p:grpSpPr>
          <p:pic>
            <p:nvPicPr>
              <p:cNvPr id="23" name="Graphic 22" descr="Single gear">
                <a:extLst>
                  <a:ext uri="{FF2B5EF4-FFF2-40B4-BE49-F238E27FC236}">
                    <a16:creationId xmlns:a16="http://schemas.microsoft.com/office/drawing/2014/main" id="{CB89A667-8D53-D94B-BA4A-789923D5D6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3809077" y="1116728"/>
                <a:ext cx="4291013" cy="4291013"/>
              </a:xfrm>
              <a:prstGeom prst="rect">
                <a:avLst/>
              </a:prstGeom>
            </p:spPr>
          </p:pic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7AE7AC21-F879-864F-995C-F88592EABD8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249276" y="2570035"/>
                <a:ext cx="1373114" cy="13731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0FED374-1B1C-1644-B69B-E3CFD881167F}"/>
                </a:ext>
              </a:extLst>
            </p:cNvPr>
            <p:cNvSpPr txBox="1"/>
            <p:nvPr/>
          </p:nvSpPr>
          <p:spPr>
            <a:xfrm>
              <a:off x="8351752" y="5523007"/>
              <a:ext cx="18847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function</a:t>
              </a:r>
            </a:p>
          </p:txBody>
        </p:sp>
        <p:sp>
          <p:nvSpPr>
            <p:cNvPr id="6" name="Plus 5">
              <a:extLst>
                <a:ext uri="{FF2B5EF4-FFF2-40B4-BE49-F238E27FC236}">
                  <a16:creationId xmlns:a16="http://schemas.microsoft.com/office/drawing/2014/main" id="{6B94B704-D789-F149-979F-B5DDAA7883D3}"/>
                </a:ext>
              </a:extLst>
            </p:cNvPr>
            <p:cNvSpPr/>
            <p:nvPr/>
          </p:nvSpPr>
          <p:spPr>
            <a:xfrm>
              <a:off x="7476524" y="5516027"/>
              <a:ext cx="230660" cy="243554"/>
            </a:xfrm>
            <a:prstGeom prst="mathPlus">
              <a:avLst/>
            </a:prstGeom>
            <a:solidFill>
              <a:schemeClr val="bg1"/>
            </a:solidFill>
            <a:ln w="6350">
              <a:solidFill>
                <a:srgbClr val="CC20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C74FFB2-1BE1-6C4F-9F23-3527849F2922}"/>
                </a:ext>
              </a:extLst>
            </p:cNvPr>
            <p:cNvSpPr txBox="1"/>
            <p:nvPr/>
          </p:nvSpPr>
          <p:spPr>
            <a:xfrm>
              <a:off x="7643306" y="5518742"/>
              <a:ext cx="6158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disease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9BB4E19-817C-ED46-A27B-B88201BC75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26985" y="6295879"/>
              <a:ext cx="136065" cy="108000"/>
            </a:xfrm>
            <a:prstGeom prst="ellipse">
              <a:avLst/>
            </a:prstGeom>
            <a:solidFill>
              <a:srgbClr val="999A99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045D2B0-6C16-2343-96D7-419EF7D05F75}"/>
                </a:ext>
              </a:extLst>
            </p:cNvPr>
            <p:cNvSpPr txBox="1"/>
            <p:nvPr/>
          </p:nvSpPr>
          <p:spPr>
            <a:xfrm>
              <a:off x="7611951" y="6240281"/>
              <a:ext cx="21827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affected disease/function 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016C540-3BF4-834B-A29B-33B1CF8ADA3D}"/>
              </a:ext>
            </a:extLst>
          </p:cNvPr>
          <p:cNvSpPr txBox="1"/>
          <p:nvPr/>
        </p:nvSpPr>
        <p:spPr>
          <a:xfrm>
            <a:off x="237913" y="5207584"/>
            <a:ext cx="943017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2. Networks illustrating the relationship between production of AA-derived eicosanoid by COX </a:t>
            </a:r>
            <a:r>
              <a:rPr lang="en-US" sz="1400" b="1" i="1" dirty="0"/>
              <a:t>in vivo</a:t>
            </a:r>
            <a:r>
              <a:rPr lang="en-US" sz="1400" b="1" dirty="0"/>
              <a:t> and changes in platelet reactivity and thrombosis as predicted by IPA. </a:t>
            </a:r>
            <a:r>
              <a:rPr lang="en-US" sz="1400" dirty="0"/>
              <a:t>The profile of eicosanoids whose synthesis is decreased (green) is shown for (A) platelet-COX-1-ko mice, (B) aspirin-treated control mice</a:t>
            </a:r>
            <a:r>
              <a:rPr lang="en-US" sz="1400" baseline="30000" dirty="0"/>
              <a:t> </a:t>
            </a:r>
            <a:r>
              <a:rPr lang="en-US" sz="1400" dirty="0"/>
              <a:t>and (C) global-COX-1-ko</a:t>
            </a:r>
            <a:r>
              <a:rPr lang="en-US" sz="1400" baseline="30000" dirty="0"/>
              <a:t> </a:t>
            </a:r>
            <a:r>
              <a:rPr lang="en-US" sz="1400" dirty="0"/>
              <a:t>mice. The association between these profiles and predicted activation (orange), inhibition (blue) or affected regulation (grey) of platelet function and thrombosis is shown. </a:t>
            </a:r>
            <a:endParaRPr lang="en-GB" sz="1400" dirty="0"/>
          </a:p>
          <a:p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36AB04-3C91-3F40-A03A-E1373F3811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1750" y="1132807"/>
            <a:ext cx="3270286" cy="270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57B7AC4-8D76-5F48-8A7B-4818404D828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9221" y="1135257"/>
            <a:ext cx="2768199" cy="252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B3149E-47E5-FE47-B6D1-9385F8CCD52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4536" y="1414784"/>
            <a:ext cx="2490514" cy="163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469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</TotalTime>
  <Words>115</Words>
  <Application>Microsoft Macintosh PowerPoint</Application>
  <PresentationFormat>A4 Paper (210x297 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Marilena Crescente</dc:creator>
  <cp:lastModifiedBy>Marilena Crescente</cp:lastModifiedBy>
  <cp:revision>41</cp:revision>
  <cp:lastPrinted>2019-08-08T11:59:45Z</cp:lastPrinted>
  <dcterms:created xsi:type="dcterms:W3CDTF">2019-06-25T08:28:03Z</dcterms:created>
  <dcterms:modified xsi:type="dcterms:W3CDTF">2020-04-20T14:19:05Z</dcterms:modified>
</cp:coreProperties>
</file>