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65" r:id="rId2"/>
    <p:sldId id="375" r:id="rId3"/>
    <p:sldId id="391" r:id="rId4"/>
    <p:sldId id="374" r:id="rId5"/>
    <p:sldId id="382" r:id="rId6"/>
    <p:sldId id="393" r:id="rId7"/>
    <p:sldId id="384" r:id="rId8"/>
    <p:sldId id="381" r:id="rId9"/>
    <p:sldId id="389" r:id="rId10"/>
    <p:sldId id="392" r:id="rId11"/>
    <p:sldId id="386" r:id="rId12"/>
    <p:sldId id="394" r:id="rId1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p:scale>
          <a:sx n="80" d="100"/>
          <a:sy n="80" d="100"/>
        </p:scale>
        <p:origin x="1419"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image" Target="../media/image2.emf"/><Relationship Id="rId6" Type="http://schemas.openxmlformats.org/officeDocument/2006/relationships/image" Target="../media/image7.emf"/><Relationship Id="rId5" Type="http://schemas.openxmlformats.org/officeDocument/2006/relationships/image" Target="../media/image6.emf"/><Relationship Id="rId10" Type="http://schemas.openxmlformats.org/officeDocument/2006/relationships/image" Target="../media/image11.emf"/><Relationship Id="rId4" Type="http://schemas.openxmlformats.org/officeDocument/2006/relationships/image" Target="../media/image5.emf"/><Relationship Id="rId9"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6370FC-28CA-414F-8E81-F29AFA563ADA}" type="datetimeFigureOut">
              <a:rPr lang="en-GB" smtClean="0"/>
              <a:t>17/12/2021</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14C9CE-E2C0-47FA-B1C4-D567D3ECC8DE}" type="slidenum">
              <a:rPr lang="en-GB" smtClean="0"/>
              <a:t>‹#›</a:t>
            </a:fld>
            <a:endParaRPr lang="en-GB"/>
          </a:p>
        </p:txBody>
      </p:sp>
    </p:spTree>
    <p:extLst>
      <p:ext uri="{BB962C8B-B14F-4D97-AF65-F5344CB8AC3E}">
        <p14:creationId xmlns:p14="http://schemas.microsoft.com/office/powerpoint/2010/main" val="170034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Data:</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7CD3B04-5C17-408B-851C-E1B3A6FB170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7115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Data:</a:t>
            </a:r>
          </a:p>
          <a:p>
            <a:r>
              <a:rPr lang="en-GB" dirty="0"/>
              <a:t>1B) D360 IT20135; </a:t>
            </a:r>
            <a:r>
              <a:rPr lang="en-GB" sz="1100" kern="1200" dirty="0">
                <a:solidFill>
                  <a:schemeClr val="tx1"/>
                </a:solidFill>
                <a:effectLst/>
                <a:latin typeface="+mn-lt"/>
                <a:ea typeface="+mn-ea"/>
                <a:cs typeface="+mn-cs"/>
              </a:rPr>
              <a:t>Natalie Stratton; n=6</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kern="1200" dirty="0">
                <a:solidFill>
                  <a:schemeClr val="tx1"/>
                </a:solidFill>
                <a:effectLst/>
                <a:latin typeface="+mn-lt"/>
                <a:ea typeface="+mn-ea"/>
                <a:cs typeface="+mn-cs"/>
              </a:rPr>
              <a:t>1C) </a:t>
            </a:r>
            <a:r>
              <a:rPr lang="en-GB" sz="1100" dirty="0"/>
              <a:t>HT29 +4NQO western blot: PH/E/13034 </a:t>
            </a:r>
            <a:r>
              <a:rPr lang="en-GB" sz="1102" kern="1200" dirty="0">
                <a:solidFill>
                  <a:schemeClr val="tx1"/>
                </a:solidFill>
                <a:effectLst/>
                <a:latin typeface="+mn-lt"/>
                <a:ea typeface="+mn-ea"/>
                <a:cs typeface="+mn-cs"/>
              </a:rPr>
              <a:t>Kay Eckersley </a:t>
            </a:r>
            <a:endParaRPr lang="en-GB" sz="1100" kern="1200" dirty="0">
              <a:solidFill>
                <a:schemeClr val="tx1"/>
              </a:solidFill>
              <a:effectLst/>
              <a:latin typeface="+mn-lt"/>
              <a:ea typeface="+mn-ea"/>
              <a:cs typeface="+mn-cs"/>
            </a:endParaRPr>
          </a:p>
          <a:p>
            <a:r>
              <a:rPr lang="en-GB" sz="1100" kern="1200" dirty="0">
                <a:solidFill>
                  <a:schemeClr val="tx1"/>
                </a:solidFill>
                <a:effectLst/>
                <a:latin typeface="+mn-lt"/>
                <a:ea typeface="+mn-ea"/>
                <a:cs typeface="+mn-cs"/>
              </a:rPr>
              <a:t>1D) LoVo &amp; HCC1806 BE002562_21 Summary Yann Wallez</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7CD3B04-5C17-408B-851C-E1B3A6FB170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6990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3219935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1665397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623973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422679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4010588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710787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4275718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2561810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2854495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2330452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9D239A5-3A20-4F6D-9CAB-30F40B66C31C}" type="datetimeFigureOut">
              <a:rPr lang="en-GB" smtClean="0"/>
              <a:t>17/12/2021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83B01BA-7FA5-4828-8E7F-38742AFED976}" type="slidenum">
              <a:rPr lang="en-GB" smtClean="0"/>
              <a:t>‹#›</a:t>
            </a:fld>
            <a:endParaRPr lang="en-GB" dirty="0"/>
          </a:p>
        </p:txBody>
      </p:sp>
    </p:spTree>
    <p:extLst>
      <p:ext uri="{BB962C8B-B14F-4D97-AF65-F5344CB8AC3E}">
        <p14:creationId xmlns:p14="http://schemas.microsoft.com/office/powerpoint/2010/main" val="2062658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9D239A5-3A20-4F6D-9CAB-30F40B66C31C}" type="datetimeFigureOut">
              <a:rPr lang="en-GB" smtClean="0"/>
              <a:t>17/12/2021</a:t>
            </a:fld>
            <a:endParaRPr lang="en-GB"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E83B01BA-7FA5-4828-8E7F-38742AFED976}" type="slidenum">
              <a:rPr lang="en-GB" smtClean="0"/>
              <a:t>‹#›</a:t>
            </a:fld>
            <a:endParaRPr lang="en-GB" dirty="0"/>
          </a:p>
        </p:txBody>
      </p:sp>
    </p:spTree>
    <p:extLst>
      <p:ext uri="{BB962C8B-B14F-4D97-AF65-F5344CB8AC3E}">
        <p14:creationId xmlns:p14="http://schemas.microsoft.com/office/powerpoint/2010/main" val="5814066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5.e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8" Type="http://schemas.openxmlformats.org/officeDocument/2006/relationships/image" Target="../media/image4.emf"/><Relationship Id="rId13" Type="http://schemas.openxmlformats.org/officeDocument/2006/relationships/oleObject" Target="../embeddings/oleObject7.bin"/><Relationship Id="rId18" Type="http://schemas.openxmlformats.org/officeDocument/2006/relationships/image" Target="../media/image9.emf"/><Relationship Id="rId3" Type="http://schemas.openxmlformats.org/officeDocument/2006/relationships/oleObject" Target="../embeddings/oleObject2.bin"/><Relationship Id="rId21" Type="http://schemas.openxmlformats.org/officeDocument/2006/relationships/oleObject" Target="../embeddings/oleObject11.bin"/><Relationship Id="rId7" Type="http://schemas.openxmlformats.org/officeDocument/2006/relationships/oleObject" Target="../embeddings/oleObject4.bin"/><Relationship Id="rId12" Type="http://schemas.openxmlformats.org/officeDocument/2006/relationships/image" Target="../media/image6.emf"/><Relationship Id="rId17" Type="http://schemas.openxmlformats.org/officeDocument/2006/relationships/oleObject" Target="../embeddings/oleObject9.bin"/><Relationship Id="rId2" Type="http://schemas.openxmlformats.org/officeDocument/2006/relationships/slideLayout" Target="../slideLayouts/slideLayout2.xml"/><Relationship Id="rId16" Type="http://schemas.openxmlformats.org/officeDocument/2006/relationships/image" Target="../media/image8.emf"/><Relationship Id="rId20" Type="http://schemas.openxmlformats.org/officeDocument/2006/relationships/image" Target="../media/image10.emf"/><Relationship Id="rId1" Type="http://schemas.openxmlformats.org/officeDocument/2006/relationships/vmlDrawing" Target="../drawings/vmlDrawing2.vml"/><Relationship Id="rId6" Type="http://schemas.openxmlformats.org/officeDocument/2006/relationships/image" Target="../media/image3.emf"/><Relationship Id="rId11" Type="http://schemas.openxmlformats.org/officeDocument/2006/relationships/oleObject" Target="../embeddings/oleObject6.bin"/><Relationship Id="rId5" Type="http://schemas.openxmlformats.org/officeDocument/2006/relationships/oleObject" Target="../embeddings/oleObject3.bin"/><Relationship Id="rId15" Type="http://schemas.openxmlformats.org/officeDocument/2006/relationships/oleObject" Target="../embeddings/oleObject8.bin"/><Relationship Id="rId10" Type="http://schemas.openxmlformats.org/officeDocument/2006/relationships/image" Target="../media/image5.emf"/><Relationship Id="rId19" Type="http://schemas.openxmlformats.org/officeDocument/2006/relationships/oleObject" Target="../embeddings/oleObject10.bin"/><Relationship Id="rId4" Type="http://schemas.openxmlformats.org/officeDocument/2006/relationships/image" Target="../media/image2.emf"/><Relationship Id="rId9" Type="http://schemas.openxmlformats.org/officeDocument/2006/relationships/oleObject" Target="../embeddings/oleObject5.bin"/><Relationship Id="rId14" Type="http://schemas.openxmlformats.org/officeDocument/2006/relationships/image" Target="../media/image7.emf"/><Relationship Id="rId22" Type="http://schemas.openxmlformats.org/officeDocument/2006/relationships/image" Target="../media/image11.emf"/></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22.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4.emf"/><Relationship Id="rId5" Type="http://schemas.openxmlformats.org/officeDocument/2006/relationships/oleObject" Target="../embeddings/oleObject14.bin"/><Relationship Id="rId4" Type="http://schemas.openxmlformats.org/officeDocument/2006/relationships/image" Target="../media/image23.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0F9AE-DA80-4661-8194-8BE4D05EEF42}"/>
              </a:ext>
            </a:extLst>
          </p:cNvPr>
          <p:cNvSpPr>
            <a:spLocks noGrp="1"/>
          </p:cNvSpPr>
          <p:nvPr>
            <p:ph type="title"/>
          </p:nvPr>
        </p:nvSpPr>
        <p:spPr/>
        <p:txBody>
          <a:bodyPr>
            <a:normAutofit/>
          </a:bodyPr>
          <a:lstStyle/>
          <a:p>
            <a:r>
              <a:rPr lang="en-GB" sz="2000" b="1" dirty="0">
                <a:latin typeface="Arial" panose="020B0604020202020204" pitchFamily="34" charset="0"/>
                <a:cs typeface="Arial" panose="020B0604020202020204" pitchFamily="34" charset="0"/>
              </a:rPr>
              <a:t>Supplemental materials</a:t>
            </a:r>
          </a:p>
        </p:txBody>
      </p:sp>
      <p:sp>
        <p:nvSpPr>
          <p:cNvPr id="3" name="Content Placeholder 2">
            <a:extLst>
              <a:ext uri="{FF2B5EF4-FFF2-40B4-BE49-F238E27FC236}">
                <a16:creationId xmlns:a16="http://schemas.microsoft.com/office/drawing/2014/main" id="{387466B6-1F04-41FC-A59B-ED5E9B55BD9B}"/>
              </a:ext>
            </a:extLst>
          </p:cNvPr>
          <p:cNvSpPr>
            <a:spLocks noGrp="1"/>
          </p:cNvSpPr>
          <p:nvPr>
            <p:ph idx="1"/>
          </p:nvPr>
        </p:nvSpPr>
        <p:spPr>
          <a:xfrm>
            <a:off x="471488" y="2008364"/>
            <a:ext cx="5915025" cy="6285266"/>
          </a:xfrm>
        </p:spPr>
        <p:txBody>
          <a:bodyPr>
            <a:normAutofit/>
          </a:bodyPr>
          <a:lstStyle/>
          <a:p>
            <a:pPr marL="0" indent="0">
              <a:buNone/>
            </a:pPr>
            <a:endParaRPr lang="en-GB" sz="1100" b="1" dirty="0">
              <a:latin typeface="Arial" panose="020B0604020202020204" pitchFamily="34" charset="0"/>
              <a:cs typeface="Arial" panose="020B0604020202020204" pitchFamily="34" charset="0"/>
            </a:endParaRPr>
          </a:p>
          <a:p>
            <a:r>
              <a:rPr lang="en-GB" sz="1100" b="1" dirty="0">
                <a:latin typeface="Arial" panose="020B0604020202020204" pitchFamily="34" charset="0"/>
                <a:cs typeface="Arial" panose="020B0604020202020204" pitchFamily="34" charset="0"/>
              </a:rPr>
              <a:t>Supplemental figure S1. </a:t>
            </a:r>
            <a:r>
              <a:rPr lang="en-GB" sz="1100" dirty="0">
                <a:latin typeface="Arial" panose="020B0604020202020204" pitchFamily="34" charset="0"/>
                <a:cs typeface="Arial" panose="020B0604020202020204" pitchFamily="34" charset="0"/>
              </a:rPr>
              <a:t>in vitro cell lines mono, GI</a:t>
            </a:r>
            <a:r>
              <a:rPr lang="en-GB" sz="1100" baseline="-25000" dirty="0">
                <a:latin typeface="Arial" panose="020B0604020202020204" pitchFamily="34" charset="0"/>
                <a:cs typeface="Arial" panose="020B0604020202020204" pitchFamily="34" charset="0"/>
              </a:rPr>
              <a:t>50</a:t>
            </a:r>
          </a:p>
          <a:p>
            <a:r>
              <a:rPr lang="en-GB" sz="1100" b="1" dirty="0">
                <a:latin typeface="Arial" panose="020B0604020202020204" pitchFamily="34" charset="0"/>
                <a:cs typeface="Arial" panose="020B0604020202020204" pitchFamily="34" charset="0"/>
              </a:rPr>
              <a:t>Supplemental figure S2. </a:t>
            </a:r>
            <a:r>
              <a:rPr lang="en-GB" sz="1100" dirty="0">
                <a:latin typeface="Arial" panose="020B0604020202020204" pitchFamily="34" charset="0"/>
                <a:cs typeface="Arial" panose="020B0604020202020204" pitchFamily="34" charset="0"/>
              </a:rPr>
              <a:t>in vitro assessment of signalling, western blots.</a:t>
            </a:r>
          </a:p>
          <a:p>
            <a:r>
              <a:rPr lang="en-GB" sz="1100" b="1" dirty="0">
                <a:latin typeface="Arial" panose="020B0604020202020204" pitchFamily="34" charset="0"/>
                <a:cs typeface="Arial" panose="020B0604020202020204" pitchFamily="34" charset="0"/>
              </a:rPr>
              <a:t>Supplemental figure S3. </a:t>
            </a:r>
            <a:r>
              <a:rPr lang="en-GB" sz="1100" dirty="0">
                <a:latin typeface="Arial" panose="020B0604020202020204" pitchFamily="34" charset="0"/>
                <a:cs typeface="Arial" panose="020B0604020202020204" pitchFamily="34" charset="0"/>
              </a:rPr>
              <a:t>in vivo pharmacodynamics for monotherapy.</a:t>
            </a:r>
          </a:p>
          <a:p>
            <a:r>
              <a:rPr lang="en-GB" sz="1100" b="1" dirty="0">
                <a:latin typeface="Arial" panose="020B0604020202020204" pitchFamily="34" charset="0"/>
                <a:cs typeface="Arial" panose="020B0604020202020204" pitchFamily="34" charset="0"/>
              </a:rPr>
              <a:t>Supplemental figure S4. </a:t>
            </a:r>
            <a:r>
              <a:rPr lang="en-GB" sz="1100" dirty="0">
                <a:latin typeface="Arial" panose="020B0604020202020204" pitchFamily="34" charset="0"/>
                <a:cs typeface="Arial" panose="020B0604020202020204" pitchFamily="34" charset="0"/>
              </a:rPr>
              <a:t>in vitro chemo combination heatmap &amp; in vivo body weights</a:t>
            </a:r>
          </a:p>
          <a:p>
            <a:r>
              <a:rPr lang="en-GB" sz="1100" b="1" dirty="0">
                <a:latin typeface="Arial" panose="020B0604020202020204" pitchFamily="34" charset="0"/>
                <a:cs typeface="Arial" panose="020B0604020202020204" pitchFamily="34" charset="0"/>
              </a:rPr>
              <a:t>Supplemental figure S5. </a:t>
            </a:r>
            <a:r>
              <a:rPr lang="en-GB" sz="1100" dirty="0">
                <a:latin typeface="Arial" panose="020B0604020202020204" pitchFamily="34" charset="0"/>
                <a:cs typeface="Arial" panose="020B0604020202020204" pitchFamily="34" charset="0"/>
              </a:rPr>
              <a:t>Olaparib combination signalling blots &amp; in vivo body weight</a:t>
            </a:r>
            <a:endParaRPr lang="en-GB" sz="1100" dirty="0"/>
          </a:p>
          <a:p>
            <a:r>
              <a:rPr lang="en-GB" sz="1100" b="1" dirty="0">
                <a:latin typeface="Arial" panose="020B0604020202020204" pitchFamily="34" charset="0"/>
                <a:cs typeface="Arial" panose="020B0604020202020204" pitchFamily="34" charset="0"/>
              </a:rPr>
              <a:t>Supplementary Table S1</a:t>
            </a:r>
            <a:r>
              <a:rPr lang="en-GB" sz="1100" dirty="0">
                <a:latin typeface="Arial" panose="020B0604020202020204" pitchFamily="34" charset="0"/>
                <a:cs typeface="Arial" panose="020B0604020202020204" pitchFamily="34" charset="0"/>
              </a:rPr>
              <a:t>. Mouse PK.</a:t>
            </a:r>
          </a:p>
          <a:p>
            <a:r>
              <a:rPr lang="en-GB" sz="1100" b="1" dirty="0">
                <a:latin typeface="Arial" panose="020B0604020202020204" pitchFamily="34" charset="0"/>
                <a:cs typeface="Arial" panose="020B0604020202020204" pitchFamily="34" charset="0"/>
              </a:rPr>
              <a:t>Supplementary Table S2</a:t>
            </a:r>
            <a:r>
              <a:rPr lang="en-GB" sz="1100" dirty="0">
                <a:latin typeface="Arial" panose="020B0604020202020204" pitchFamily="34" charset="0"/>
                <a:cs typeface="Arial" panose="020B0604020202020204" pitchFamily="34" charset="0"/>
              </a:rPr>
              <a:t>. Mouse tolerability table for chemo combos</a:t>
            </a:r>
            <a:endParaRPr lang="en-GB" sz="1100" dirty="0">
              <a:solidFill>
                <a:srgbClr val="FF0000"/>
              </a:solidFill>
              <a:latin typeface="Arial" panose="020B0604020202020204" pitchFamily="34" charset="0"/>
              <a:cs typeface="Arial" panose="020B0604020202020204" pitchFamily="34" charset="0"/>
            </a:endParaRPr>
          </a:p>
          <a:p>
            <a:r>
              <a:rPr lang="en-GB" sz="1100" b="1" dirty="0">
                <a:latin typeface="Arial" panose="020B0604020202020204" pitchFamily="34" charset="0"/>
                <a:cs typeface="Arial" panose="020B0604020202020204" pitchFamily="34" charset="0"/>
              </a:rPr>
              <a:t>Supplementary Table S3. </a:t>
            </a:r>
            <a:r>
              <a:rPr lang="en-GB" sz="1100" dirty="0">
                <a:latin typeface="Arial" panose="020B0604020202020204" pitchFamily="34" charset="0"/>
                <a:cs typeface="Arial" panose="020B0604020202020204" pitchFamily="34" charset="0"/>
              </a:rPr>
              <a:t>in vivo efficacy %TGI and statistical significance</a:t>
            </a:r>
          </a:p>
          <a:p>
            <a:r>
              <a:rPr lang="en-GB" sz="1100" b="1" dirty="0">
                <a:latin typeface="Arial" panose="020B0604020202020204" pitchFamily="34" charset="0"/>
                <a:cs typeface="Arial" panose="020B0604020202020204" pitchFamily="34" charset="0"/>
              </a:rPr>
              <a:t>Supplementary materials and methods. </a:t>
            </a:r>
          </a:p>
          <a:p>
            <a:r>
              <a:rPr lang="en-GB" sz="1100" b="1" kern="1200" dirty="0">
                <a:solidFill>
                  <a:srgbClr val="000000"/>
                </a:solidFill>
                <a:effectLst/>
                <a:latin typeface="Arial" panose="020B0604020202020204" pitchFamily="34" charset="0"/>
                <a:ea typeface="+mn-ea"/>
                <a:cs typeface="Times New Roman" panose="02020603050405020304" pitchFamily="18" charset="0"/>
              </a:rPr>
              <a:t>Supplementary file (Excel).</a:t>
            </a:r>
            <a:r>
              <a:rPr lang="en-GB" sz="1100" kern="1200" dirty="0">
                <a:solidFill>
                  <a:srgbClr val="000000"/>
                </a:solidFill>
                <a:effectLst/>
                <a:latin typeface="Arial" panose="020B0604020202020204" pitchFamily="34" charset="0"/>
                <a:ea typeface="+mn-ea"/>
                <a:cs typeface="Times New Roman" panose="02020603050405020304" pitchFamily="18" charset="0"/>
              </a:rPr>
              <a:t> Excel spreadsheet of all cell line GI</a:t>
            </a:r>
            <a:r>
              <a:rPr lang="en-GB" sz="1100" kern="1200" baseline="-25000" dirty="0">
                <a:solidFill>
                  <a:srgbClr val="000000"/>
                </a:solidFill>
                <a:effectLst/>
                <a:latin typeface="Arial" panose="020B0604020202020204" pitchFamily="34" charset="0"/>
                <a:ea typeface="+mn-ea"/>
                <a:cs typeface="Times New Roman" panose="02020603050405020304" pitchFamily="18" charset="0"/>
              </a:rPr>
              <a:t>50</a:t>
            </a:r>
            <a:r>
              <a:rPr lang="en-GB" sz="1100" kern="1200" dirty="0">
                <a:solidFill>
                  <a:srgbClr val="000000"/>
                </a:solidFill>
                <a:effectLst/>
                <a:latin typeface="Arial" panose="020B0604020202020204" pitchFamily="34" charset="0"/>
                <a:ea typeface="+mn-ea"/>
                <a:cs typeface="Times New Roman" panose="02020603050405020304" pitchFamily="18" charset="0"/>
              </a:rPr>
              <a:t>’s</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100" dirty="0">
              <a:latin typeface="Arial" panose="020B0604020202020204" pitchFamily="34" charset="0"/>
              <a:cs typeface="Arial" panose="020B0604020202020204" pitchFamily="34" charset="0"/>
            </a:endParaRPr>
          </a:p>
          <a:p>
            <a:endParaRPr lang="en-GB" sz="1100" dirty="0"/>
          </a:p>
        </p:txBody>
      </p:sp>
    </p:spTree>
    <p:extLst>
      <p:ext uri="{BB962C8B-B14F-4D97-AF65-F5344CB8AC3E}">
        <p14:creationId xmlns:p14="http://schemas.microsoft.com/office/powerpoint/2010/main" val="3016492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10B47C9-93CC-480F-9EB1-A3390B27A337}"/>
              </a:ext>
            </a:extLst>
          </p:cNvPr>
          <p:cNvGraphicFramePr>
            <a:graphicFrameLocks noGrp="1"/>
          </p:cNvGraphicFramePr>
          <p:nvPr>
            <p:extLst>
              <p:ext uri="{D42A27DB-BD31-4B8C-83A1-F6EECF244321}">
                <p14:modId xmlns:p14="http://schemas.microsoft.com/office/powerpoint/2010/main" val="3936896808"/>
              </p:ext>
            </p:extLst>
          </p:nvPr>
        </p:nvGraphicFramePr>
        <p:xfrm>
          <a:off x="259855" y="1140681"/>
          <a:ext cx="5915025" cy="7397160"/>
        </p:xfrm>
        <a:graphic>
          <a:graphicData uri="http://schemas.openxmlformats.org/drawingml/2006/table">
            <a:tbl>
              <a:tblPr firstRow="1" bandRow="1">
                <a:tableStyleId>{5C22544A-7EE6-4342-B048-85BDC9FD1C3A}</a:tableStyleId>
              </a:tblPr>
              <a:tblGrid>
                <a:gridCol w="1183005">
                  <a:extLst>
                    <a:ext uri="{9D8B030D-6E8A-4147-A177-3AD203B41FA5}">
                      <a16:colId xmlns:a16="http://schemas.microsoft.com/office/drawing/2014/main" val="20000"/>
                    </a:ext>
                  </a:extLst>
                </a:gridCol>
                <a:gridCol w="1183005">
                  <a:extLst>
                    <a:ext uri="{9D8B030D-6E8A-4147-A177-3AD203B41FA5}">
                      <a16:colId xmlns:a16="http://schemas.microsoft.com/office/drawing/2014/main" val="20001"/>
                    </a:ext>
                  </a:extLst>
                </a:gridCol>
                <a:gridCol w="1183005">
                  <a:extLst>
                    <a:ext uri="{9D8B030D-6E8A-4147-A177-3AD203B41FA5}">
                      <a16:colId xmlns:a16="http://schemas.microsoft.com/office/drawing/2014/main" val="20002"/>
                    </a:ext>
                  </a:extLst>
                </a:gridCol>
                <a:gridCol w="1183005">
                  <a:extLst>
                    <a:ext uri="{9D8B030D-6E8A-4147-A177-3AD203B41FA5}">
                      <a16:colId xmlns:a16="http://schemas.microsoft.com/office/drawing/2014/main" val="20003"/>
                    </a:ext>
                  </a:extLst>
                </a:gridCol>
                <a:gridCol w="1183005">
                  <a:extLst>
                    <a:ext uri="{9D8B030D-6E8A-4147-A177-3AD203B41FA5}">
                      <a16:colId xmlns:a16="http://schemas.microsoft.com/office/drawing/2014/main" val="20004"/>
                    </a:ext>
                  </a:extLst>
                </a:gridCol>
              </a:tblGrid>
              <a:tr h="408843">
                <a:tc>
                  <a:txBody>
                    <a:bodyPr/>
                    <a:lstStyle/>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Model</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Dose </a:t>
                      </a:r>
                    </a:p>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mg/kg</a:t>
                      </a:r>
                    </a:p>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QD = once daily</a:t>
                      </a:r>
                    </a:p>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BID = twice daily</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Day </a:t>
                      </a:r>
                    </a:p>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(end-of-treatment cycle)</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%TGI</a:t>
                      </a:r>
                    </a:p>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(mean change in tumour volume in treated vs control group)s</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b="0" i="0" u="none" strike="noStrike" dirty="0">
                          <a:solidFill>
                            <a:schemeClr val="tx1"/>
                          </a:solidFill>
                          <a:effectLst/>
                          <a:latin typeface="Arial" panose="020B0604020202020204" pitchFamily="34" charset="0"/>
                          <a:cs typeface="Arial" panose="020B0604020202020204" pitchFamily="34" charset="0"/>
                        </a:rPr>
                        <a:t>P-value</a:t>
                      </a:r>
                    </a:p>
                    <a:p>
                      <a:pPr algn="ctr" fontAlgn="t"/>
                      <a:r>
                        <a:rPr lang="en-GB" sz="800" b="0" i="0" u="none" strike="noStrike" dirty="0">
                          <a:solidFill>
                            <a:schemeClr val="tx1"/>
                          </a:solidFill>
                          <a:effectLst/>
                          <a:latin typeface="Arial" panose="020B0604020202020204" pitchFamily="34" charset="0"/>
                          <a:cs typeface="Arial" panose="020B0604020202020204" pitchFamily="34" charset="0"/>
                        </a:rPr>
                        <a:t>Non-significant (ns) =P&gt;0.05</a:t>
                      </a:r>
                    </a:p>
                    <a:p>
                      <a:pPr algn="ctr" fontAlgn="t"/>
                      <a:r>
                        <a:rPr lang="en-GB" sz="800" b="0" i="0" u="none" strike="noStrike" dirty="0">
                          <a:solidFill>
                            <a:schemeClr val="tx1"/>
                          </a:solidFill>
                          <a:effectLst/>
                          <a:latin typeface="Arial" panose="020B0604020202020204" pitchFamily="34" charset="0"/>
                          <a:cs typeface="Arial" panose="020B0604020202020204" pitchFamily="34" charset="0"/>
                        </a:rPr>
                        <a:t> *=P≤ 0.05</a:t>
                      </a:r>
                    </a:p>
                    <a:p>
                      <a:pPr algn="ctr" fontAlgn="t"/>
                      <a:r>
                        <a:rPr lang="en-GB" sz="800" b="0" i="0" u="none" strike="noStrike" dirty="0">
                          <a:solidFill>
                            <a:schemeClr val="tx1"/>
                          </a:solidFill>
                          <a:effectLst/>
                          <a:latin typeface="Arial" panose="020B0604020202020204" pitchFamily="34" charset="0"/>
                          <a:cs typeface="Arial" panose="020B0604020202020204" pitchFamily="34" charset="0"/>
                        </a:rPr>
                        <a:t> **=P≤ 0.01</a:t>
                      </a:r>
                    </a:p>
                    <a:p>
                      <a:pPr algn="ctr" fontAlgn="t"/>
                      <a:r>
                        <a:rPr lang="en-GB" sz="800" b="0" i="0" u="none" strike="noStrike" dirty="0">
                          <a:solidFill>
                            <a:schemeClr val="tx1"/>
                          </a:solidFill>
                          <a:effectLst/>
                          <a:latin typeface="Arial" panose="020B0604020202020204" pitchFamily="34" charset="0"/>
                          <a:cs typeface="Arial" panose="020B0604020202020204" pitchFamily="34" charset="0"/>
                        </a:rPr>
                        <a:t>***=P≤ 0.001</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0"/>
                  </a:ext>
                </a:extLst>
              </a:tr>
              <a:tr h="440067">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HCC1806</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6.25 BID </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10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ns</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1"/>
                  </a:ext>
                </a:extLst>
              </a:tr>
              <a:tr h="440067">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HCC1806</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12.5 BID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40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2"/>
                  </a:ext>
                </a:extLst>
              </a:tr>
              <a:tr h="440067">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HCC1806</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50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60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3"/>
                  </a:ext>
                </a:extLst>
              </a:tr>
              <a:tr h="408843">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HCC1954</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50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21</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31</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ns</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4"/>
                  </a:ext>
                </a:extLst>
              </a:tr>
              <a:tr h="408843">
                <a:tc>
                  <a:txBody>
                    <a:bodyPr/>
                    <a:lstStyle/>
                    <a:p>
                      <a:pPr algn="ctr" fontAlgn="b"/>
                      <a:r>
                        <a:rPr lang="en-GB" sz="1000" b="0" i="0" u="none" strike="noStrike" dirty="0" err="1">
                          <a:solidFill>
                            <a:schemeClr val="tx1"/>
                          </a:solidFill>
                          <a:effectLst/>
                          <a:latin typeface="Arial" panose="020B0604020202020204" pitchFamily="34" charset="0"/>
                          <a:cs typeface="Arial" panose="020B0604020202020204" pitchFamily="34" charset="0"/>
                        </a:rPr>
                        <a:t>LoVo</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10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15</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ns</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507090133"/>
                  </a:ext>
                </a:extLst>
              </a:tr>
              <a:tr h="408843">
                <a:tc>
                  <a:txBody>
                    <a:bodyPr/>
                    <a:lstStyle/>
                    <a:p>
                      <a:pPr algn="ctr" fontAlgn="b"/>
                      <a:r>
                        <a:rPr lang="en-GB" sz="1000" b="0" i="0" u="none" strike="noStrike" dirty="0" err="1">
                          <a:solidFill>
                            <a:schemeClr val="tx1"/>
                          </a:solidFill>
                          <a:effectLst/>
                          <a:latin typeface="Arial" panose="020B0604020202020204" pitchFamily="34" charset="0"/>
                          <a:cs typeface="Arial" panose="020B0604020202020204" pitchFamily="34" charset="0"/>
                        </a:rPr>
                        <a:t>LoVo</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25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15</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37.8</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759771453"/>
                  </a:ext>
                </a:extLst>
              </a:tr>
              <a:tr h="408843">
                <a:tc>
                  <a:txBody>
                    <a:bodyPr/>
                    <a:lstStyle/>
                    <a:p>
                      <a:pPr algn="ctr" fontAlgn="b"/>
                      <a:r>
                        <a:rPr lang="en-GB" sz="1000" b="0" i="0" u="none" strike="noStrike" dirty="0" err="1">
                          <a:solidFill>
                            <a:schemeClr val="tx1"/>
                          </a:solidFill>
                          <a:effectLst/>
                          <a:latin typeface="Arial" panose="020B0604020202020204" pitchFamily="34" charset="0"/>
                          <a:cs typeface="Arial" panose="020B0604020202020204" pitchFamily="34" charset="0"/>
                        </a:rPr>
                        <a:t>LoVo</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50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15</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89.2</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052164101"/>
                  </a:ext>
                </a:extLst>
              </a:tr>
              <a:tr h="408843">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Granta-519</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12.5 BID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21</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85.2</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203651"/>
                  </a:ext>
                </a:extLst>
              </a:tr>
              <a:tr h="408843">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GB" sz="1000" b="0" i="0" u="none" strike="noStrike" dirty="0">
                          <a:solidFill>
                            <a:schemeClr val="tx1"/>
                          </a:solidFill>
                          <a:effectLst/>
                          <a:latin typeface="Arial" panose="020B0604020202020204" pitchFamily="34" charset="0"/>
                          <a:cs typeface="Arial" panose="020B0604020202020204" pitchFamily="34" charset="0"/>
                        </a:rPr>
                        <a:t>Granta-519</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25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21</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45.3</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468168883"/>
                  </a:ext>
                </a:extLst>
              </a:tr>
              <a:tr h="408843">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GB" sz="1000" b="0" i="0" u="none" strike="noStrike" dirty="0">
                          <a:solidFill>
                            <a:schemeClr val="tx1"/>
                          </a:solidFill>
                          <a:effectLst/>
                          <a:latin typeface="Arial" panose="020B0604020202020204" pitchFamily="34" charset="0"/>
                          <a:cs typeface="Arial" panose="020B0604020202020204" pitchFamily="34" charset="0"/>
                        </a:rPr>
                        <a:t>Granta-519</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50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21</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82.1</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50142774"/>
                  </a:ext>
                </a:extLst>
              </a:tr>
              <a:tr h="408843">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NCI-H23</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50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28</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&gt;100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616466968"/>
                  </a:ext>
                </a:extLst>
              </a:tr>
              <a:tr h="408843">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A549</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50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21</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15</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ns</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984875965"/>
                  </a:ext>
                </a:extLst>
              </a:tr>
              <a:tr h="408843">
                <a:tc>
                  <a:txBody>
                    <a:bodyPr/>
                    <a:lstStyle/>
                    <a:p>
                      <a:pPr algn="ctr" fontAlgn="b"/>
                      <a:r>
                        <a:rPr lang="en-GB" sz="1000" b="0" i="0" u="none" strike="noStrike" dirty="0" err="1">
                          <a:solidFill>
                            <a:schemeClr val="tx1"/>
                          </a:solidFill>
                          <a:effectLst/>
                          <a:latin typeface="Arial" panose="020B0604020202020204" pitchFamily="34" charset="0"/>
                          <a:cs typeface="Arial" panose="020B0604020202020204" pitchFamily="34" charset="0"/>
                        </a:rPr>
                        <a:t>FaDu</a:t>
                      </a:r>
                      <a:r>
                        <a:rPr lang="en-GB" sz="1000" b="0" i="0" u="none" strike="noStrike" dirty="0">
                          <a:solidFill>
                            <a:schemeClr val="tx1"/>
                          </a:solidFill>
                          <a:effectLst/>
                          <a:latin typeface="Arial" panose="020B0604020202020204" pitchFamily="34" charset="0"/>
                          <a:cs typeface="Arial" panose="020B0604020202020204" pitchFamily="34" charset="0"/>
                        </a:rPr>
                        <a:t> ATM</a:t>
                      </a:r>
                      <a:r>
                        <a:rPr lang="en-GB" sz="1000" b="0" i="0" u="none" strike="noStrike" baseline="30000"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25 QD</a:t>
                      </a:r>
                    </a:p>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Continuous</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13</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82</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864840812"/>
                  </a:ext>
                </a:extLst>
              </a:tr>
              <a:tr h="408843">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GB" sz="1000" b="0" i="0" u="none" strike="noStrike" dirty="0" err="1">
                          <a:solidFill>
                            <a:schemeClr val="tx1"/>
                          </a:solidFill>
                          <a:effectLst/>
                          <a:latin typeface="Arial" panose="020B0604020202020204" pitchFamily="34" charset="0"/>
                          <a:cs typeface="Arial" panose="020B0604020202020204" pitchFamily="34" charset="0"/>
                        </a:rPr>
                        <a:t>FaDu</a:t>
                      </a:r>
                      <a:r>
                        <a:rPr lang="en-GB" sz="1000" b="0" i="0" u="none" strike="noStrike" dirty="0">
                          <a:solidFill>
                            <a:schemeClr val="tx1"/>
                          </a:solidFill>
                          <a:effectLst/>
                          <a:latin typeface="Arial" panose="020B0604020202020204" pitchFamily="34" charset="0"/>
                          <a:cs typeface="Arial" panose="020B0604020202020204" pitchFamily="34" charset="0"/>
                        </a:rPr>
                        <a:t> ATM</a:t>
                      </a:r>
                      <a:r>
                        <a:rPr lang="en-GB" sz="1000" b="0" i="0" u="none" strike="noStrike" baseline="30000"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25 QD</a:t>
                      </a:r>
                    </a:p>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3d-on/4d-off</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13</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57</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723786236"/>
                  </a:ext>
                </a:extLst>
              </a:tr>
              <a:tr h="408843">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GB" sz="1000" b="0" i="0" u="none" strike="noStrike" dirty="0" err="1">
                          <a:solidFill>
                            <a:schemeClr val="tx1"/>
                          </a:solidFill>
                          <a:effectLst/>
                          <a:latin typeface="Arial" panose="020B0604020202020204" pitchFamily="34" charset="0"/>
                          <a:cs typeface="Arial" panose="020B0604020202020204" pitchFamily="34" charset="0"/>
                        </a:rPr>
                        <a:t>FaDu</a:t>
                      </a:r>
                      <a:r>
                        <a:rPr lang="en-GB" sz="1000" b="0" i="0" u="none" strike="noStrike" dirty="0">
                          <a:solidFill>
                            <a:schemeClr val="tx1"/>
                          </a:solidFill>
                          <a:effectLst/>
                          <a:latin typeface="Arial" panose="020B0604020202020204" pitchFamily="34" charset="0"/>
                          <a:cs typeface="Arial" panose="020B0604020202020204" pitchFamily="34" charset="0"/>
                        </a:rPr>
                        <a:t> ATM</a:t>
                      </a:r>
                      <a:r>
                        <a:rPr lang="en-GB" sz="1000" b="0" i="0" u="none" strike="noStrike" baseline="30000"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50 QD</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14</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76.6</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719662507"/>
                  </a:ext>
                </a:extLst>
              </a:tr>
              <a:tr h="408843">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132098115"/>
                  </a:ext>
                </a:extLst>
              </a:tr>
            </a:tbl>
          </a:graphicData>
        </a:graphic>
      </p:graphicFrame>
      <p:sp>
        <p:nvSpPr>
          <p:cNvPr id="5" name="Title 1">
            <a:extLst>
              <a:ext uri="{FF2B5EF4-FFF2-40B4-BE49-F238E27FC236}">
                <a16:creationId xmlns:a16="http://schemas.microsoft.com/office/drawing/2014/main" id="{7738523A-0651-4BF6-B55A-2C3833C5CDE0}"/>
              </a:ext>
            </a:extLst>
          </p:cNvPr>
          <p:cNvSpPr>
            <a:spLocks noGrp="1"/>
          </p:cNvSpPr>
          <p:nvPr>
            <p:ph type="title"/>
          </p:nvPr>
        </p:nvSpPr>
        <p:spPr>
          <a:xfrm>
            <a:off x="471488" y="527405"/>
            <a:ext cx="5915025" cy="506265"/>
          </a:xfrm>
        </p:spPr>
        <p:txBody>
          <a:bodyPr anchor="t">
            <a:normAutofit/>
          </a:bodyPr>
          <a:lstStyle/>
          <a:p>
            <a:r>
              <a:rPr lang="en-GB" sz="1200" b="1" dirty="0">
                <a:latin typeface="Arial" panose="020B0604020202020204" pitchFamily="34" charset="0"/>
                <a:cs typeface="Arial" panose="020B0604020202020204" pitchFamily="34" charset="0"/>
              </a:rPr>
              <a:t>Supplementary Table S3</a:t>
            </a:r>
            <a:r>
              <a:rPr lang="en-GB" sz="1200" dirty="0">
                <a:latin typeface="Arial" panose="020B0604020202020204" pitchFamily="34" charset="0"/>
                <a:cs typeface="Arial" panose="020B0604020202020204" pitchFamily="34" charset="0"/>
              </a:rPr>
              <a:t>.  </a:t>
            </a:r>
            <a:r>
              <a:rPr lang="en-GB" sz="1200" i="1" dirty="0">
                <a:latin typeface="Arial" panose="020B0604020202020204" pitchFamily="34" charset="0"/>
                <a:cs typeface="Arial" panose="020B0604020202020204" pitchFamily="34" charset="0"/>
              </a:rPr>
              <a:t>In vivo t</a:t>
            </a:r>
            <a:r>
              <a:rPr lang="en-GB" sz="1200" dirty="0">
                <a:latin typeface="Arial" panose="020B0604020202020204" pitchFamily="34" charset="0"/>
                <a:cs typeface="Arial" panose="020B0604020202020204" pitchFamily="34" charset="0"/>
              </a:rPr>
              <a:t>umour growth inhibition (%TGI) and p-values</a:t>
            </a:r>
          </a:p>
        </p:txBody>
      </p:sp>
    </p:spTree>
    <p:extLst>
      <p:ext uri="{BB962C8B-B14F-4D97-AF65-F5344CB8AC3E}">
        <p14:creationId xmlns:p14="http://schemas.microsoft.com/office/powerpoint/2010/main" val="138977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292D44-09B7-4136-A100-D71D7EEED057}"/>
              </a:ext>
            </a:extLst>
          </p:cNvPr>
          <p:cNvSpPr>
            <a:spLocks noGrp="1"/>
          </p:cNvSpPr>
          <p:nvPr>
            <p:ph idx="1"/>
          </p:nvPr>
        </p:nvSpPr>
        <p:spPr>
          <a:xfrm>
            <a:off x="412256" y="744746"/>
            <a:ext cx="5915025" cy="6285266"/>
          </a:xfrm>
        </p:spPr>
        <p:txBody>
          <a:bodyPr>
            <a:normAutofit/>
          </a:bodyPr>
          <a:lstStyle/>
          <a:p>
            <a:pPr marL="0" indent="0" algn="just">
              <a:buNone/>
            </a:pPr>
            <a:r>
              <a:rPr lang="en-GB" sz="1400" b="1" dirty="0">
                <a:latin typeface="Arial" panose="020B0604020202020204" pitchFamily="34" charset="0"/>
                <a:cs typeface="Arial" panose="020B0604020202020204" pitchFamily="34" charset="0"/>
              </a:rPr>
              <a:t>Supplementary materials and methods</a:t>
            </a:r>
          </a:p>
          <a:p>
            <a:pPr marL="0" indent="0" algn="just">
              <a:buNone/>
            </a:pPr>
            <a:endParaRPr lang="en-GB" sz="1200" b="1" dirty="0">
              <a:latin typeface="Arial" panose="020B0604020202020204" pitchFamily="34" charset="0"/>
              <a:cs typeface="Arial" panose="020B0604020202020204" pitchFamily="34" charset="0"/>
            </a:endParaRPr>
          </a:p>
          <a:p>
            <a:pPr marL="0" indent="0" algn="just">
              <a:buNone/>
            </a:pPr>
            <a:r>
              <a:rPr lang="en-GB" sz="1200" b="1" dirty="0">
                <a:latin typeface="Arial" panose="020B0604020202020204" pitchFamily="34" charset="0"/>
                <a:cs typeface="Arial" panose="020B0604020202020204" pitchFamily="34" charset="0"/>
              </a:rPr>
              <a:t>Supplemental figure S1</a:t>
            </a:r>
          </a:p>
          <a:p>
            <a:pPr marL="0" indent="0" algn="just">
              <a:buNone/>
            </a:pPr>
            <a:r>
              <a:rPr lang="en-GB" sz="1200" b="1" dirty="0">
                <a:latin typeface="Arial" panose="020B0604020202020204" pitchFamily="34" charset="0"/>
                <a:cs typeface="Arial" panose="020B0604020202020204" pitchFamily="34" charset="0"/>
              </a:rPr>
              <a:t>ATM functionality in cell lines</a:t>
            </a:r>
          </a:p>
          <a:p>
            <a:pPr marL="0" indent="0" algn="just">
              <a:buNone/>
            </a:pPr>
            <a:r>
              <a:rPr lang="en-GB" sz="1200" dirty="0">
                <a:latin typeface="Arial" panose="020B0604020202020204" pitchFamily="34" charset="0"/>
                <a:cs typeface="Arial" panose="020B0604020202020204" pitchFamily="34" charset="0"/>
              </a:rPr>
              <a:t>ATM functionality assessment was carried out on cancer cell lines from multiple tumour types including breast, colon, lung, head&amp;neck as well as skin fibroblasts established from normal and Ataxia-telangiectasia (ATM loss-of-function mutant) patients.  Briefly, exponentially growing cells were either irradiated or not with 6 Gy x-ray radiation and harvested after 30 minutes.  Whole cell protein lysates were prepared and analysed by standard western blotting to determine levels of total ATM and CHK2 as well as their ATM-dependent phosphorylated forms, ATM pSer1981 and CHK2 pThr68.  Cell lines which showed no or low detectable total ATM expression and no/low additional increase in both ATM pSer1981 and CHK2 pThr68 after irradiation were classed as ATM-deficient.  Cells derived from Ataxia-telangiectasia patients and those with known deleterious ATM or MRE11A mutations were also classed as ATM-deficient.  Cell lines with moderate to high levels of total ATM expression and showing increases in both ATM pSer1981 and CHK2 pThr68 after irradiation were classed as ATM-proficient.  Cells lines which show increases in either ATM pSer1981 or CHK2 pThr68 but not both together were classed as proficient.</a:t>
            </a:r>
          </a:p>
        </p:txBody>
      </p:sp>
    </p:spTree>
    <p:extLst>
      <p:ext uri="{BB962C8B-B14F-4D97-AF65-F5344CB8AC3E}">
        <p14:creationId xmlns:p14="http://schemas.microsoft.com/office/powerpoint/2010/main" val="1779978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1DDFF6C-9FC9-47C0-ACE8-20D2C66C249B}"/>
              </a:ext>
            </a:extLst>
          </p:cNvPr>
          <p:cNvSpPr txBox="1"/>
          <p:nvPr/>
        </p:nvSpPr>
        <p:spPr>
          <a:xfrm>
            <a:off x="331177" y="494774"/>
            <a:ext cx="6163408" cy="339517"/>
          </a:xfrm>
          <a:prstGeom prst="rect">
            <a:avLst/>
          </a:prstGeom>
          <a:noFill/>
        </p:spPr>
        <p:txBody>
          <a:bodyPr wrap="square">
            <a:spAutoFit/>
          </a:bodyPr>
          <a:lstStyle/>
          <a:p>
            <a:pPr lvl="0">
              <a:lnSpc>
                <a:spcPct val="150000"/>
              </a:lnSpc>
              <a:spcAft>
                <a:spcPts val="600"/>
              </a:spcAft>
            </a:pPr>
            <a:r>
              <a:rPr lang="en-GB" sz="1200" b="1" kern="1200" dirty="0">
                <a:solidFill>
                  <a:srgbClr val="000000"/>
                </a:solidFill>
                <a:effectLst/>
                <a:latin typeface="Arial" panose="020B0604020202020204" pitchFamily="34" charset="0"/>
                <a:ea typeface="+mn-ea"/>
                <a:cs typeface="Times New Roman" panose="02020603050405020304" pitchFamily="18" charset="0"/>
              </a:rPr>
              <a:t>Supplementary file (Excel).</a:t>
            </a:r>
            <a:r>
              <a:rPr lang="en-GB" sz="1200" kern="1200" dirty="0">
                <a:solidFill>
                  <a:srgbClr val="000000"/>
                </a:solidFill>
                <a:effectLst/>
                <a:latin typeface="Arial" panose="020B0604020202020204" pitchFamily="34" charset="0"/>
                <a:ea typeface="+mn-ea"/>
                <a:cs typeface="Times New Roman" panose="02020603050405020304" pitchFamily="18" charset="0"/>
              </a:rPr>
              <a:t> Excel spreadsheet of all cell line GI</a:t>
            </a:r>
            <a:r>
              <a:rPr lang="en-GB" sz="1200" kern="1200" baseline="-25000" dirty="0">
                <a:solidFill>
                  <a:srgbClr val="000000"/>
                </a:solidFill>
                <a:effectLst/>
                <a:latin typeface="Arial" panose="020B0604020202020204" pitchFamily="34" charset="0"/>
                <a:ea typeface="+mn-ea"/>
                <a:cs typeface="Times New Roman" panose="02020603050405020304" pitchFamily="18" charset="0"/>
              </a:rPr>
              <a:t>50</a:t>
            </a:r>
            <a:r>
              <a:rPr lang="en-GB" sz="1200" kern="1200" dirty="0">
                <a:solidFill>
                  <a:srgbClr val="000000"/>
                </a:solidFill>
                <a:effectLst/>
                <a:latin typeface="Arial" panose="020B0604020202020204" pitchFamily="34" charset="0"/>
                <a:ea typeface="+mn-ea"/>
                <a:cs typeface="Times New Roman" panose="02020603050405020304" pitchFamily="18" charset="0"/>
              </a:rPr>
              <a: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7" name="Object 6">
            <a:extLst>
              <a:ext uri="{FF2B5EF4-FFF2-40B4-BE49-F238E27FC236}">
                <a16:creationId xmlns:a16="http://schemas.microsoft.com/office/drawing/2014/main" id="{DF629EC1-4ADB-4E24-A055-602F6D948757}"/>
              </a:ext>
            </a:extLst>
          </p:cNvPr>
          <p:cNvGraphicFramePr>
            <a:graphicFrameLocks noChangeAspect="1"/>
          </p:cNvGraphicFramePr>
          <p:nvPr>
            <p:extLst>
              <p:ext uri="{D42A27DB-BD31-4B8C-83A1-F6EECF244321}">
                <p14:modId xmlns:p14="http://schemas.microsoft.com/office/powerpoint/2010/main" val="3112497667"/>
              </p:ext>
            </p:extLst>
          </p:nvPr>
        </p:nvGraphicFramePr>
        <p:xfrm>
          <a:off x="2268415" y="1162782"/>
          <a:ext cx="914400" cy="781050"/>
        </p:xfrm>
        <a:graphic>
          <a:graphicData uri="http://schemas.openxmlformats.org/presentationml/2006/ole">
            <mc:AlternateContent xmlns:mc="http://schemas.openxmlformats.org/markup-compatibility/2006">
              <mc:Choice xmlns:v="urn:schemas-microsoft-com:vml" Requires="v">
                <p:oleObj spid="_x0000_s5124" name="Worksheet" showAsIcon="1" r:id="rId3" imgW="914597" imgH="781181" progId="Excel.Sheet.12">
                  <p:embed/>
                </p:oleObj>
              </mc:Choice>
              <mc:Fallback>
                <p:oleObj name="Worksheet" showAsIcon="1" r:id="rId3" imgW="914597" imgH="781181" progId="Excel.Sheet.12">
                  <p:embed/>
                  <p:pic>
                    <p:nvPicPr>
                      <p:cNvPr id="0" name=""/>
                      <p:cNvPicPr/>
                      <p:nvPr/>
                    </p:nvPicPr>
                    <p:blipFill>
                      <a:blip r:embed="rId4"/>
                      <a:stretch>
                        <a:fillRect/>
                      </a:stretch>
                    </p:blipFill>
                    <p:spPr>
                      <a:xfrm>
                        <a:off x="2268415" y="1162782"/>
                        <a:ext cx="914400" cy="781050"/>
                      </a:xfrm>
                      <a:prstGeom prst="rect">
                        <a:avLst/>
                      </a:prstGeom>
                    </p:spPr>
                  </p:pic>
                </p:oleObj>
              </mc:Fallback>
            </mc:AlternateContent>
          </a:graphicData>
        </a:graphic>
      </p:graphicFrame>
    </p:spTree>
    <p:extLst>
      <p:ext uri="{BB962C8B-B14F-4D97-AF65-F5344CB8AC3E}">
        <p14:creationId xmlns:p14="http://schemas.microsoft.com/office/powerpoint/2010/main" val="159348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0EE1C-7C97-4760-856E-39A2F6B078FE}"/>
              </a:ext>
            </a:extLst>
          </p:cNvPr>
          <p:cNvSpPr>
            <a:spLocks noGrp="1"/>
          </p:cNvSpPr>
          <p:nvPr>
            <p:ph type="title"/>
          </p:nvPr>
        </p:nvSpPr>
        <p:spPr>
          <a:xfrm>
            <a:off x="471487" y="483638"/>
            <a:ext cx="5915025" cy="1197147"/>
          </a:xfrm>
        </p:spPr>
        <p:txBody>
          <a:bodyPr anchor="t">
            <a:normAutofit/>
          </a:bodyPr>
          <a:lstStyle/>
          <a:p>
            <a:r>
              <a:rPr lang="en-GB" sz="1200" b="1" dirty="0">
                <a:latin typeface="Arial" panose="020B0604020202020204" pitchFamily="34" charset="0"/>
                <a:cs typeface="Arial" panose="020B0604020202020204" pitchFamily="34" charset="0"/>
              </a:rPr>
              <a:t>Supplemental figure S1. A)</a:t>
            </a:r>
            <a:r>
              <a:rPr lang="en-GB" sz="1200" dirty="0">
                <a:latin typeface="Arial" panose="020B0604020202020204" pitchFamily="34" charset="0"/>
                <a:cs typeface="Arial" panose="020B0604020202020204" pitchFamily="34" charset="0"/>
              </a:rPr>
              <a:t> Scatter plot of the 50% growth inhibition (GI</a:t>
            </a:r>
            <a:r>
              <a:rPr lang="en-GB" sz="1200" baseline="-25000" dirty="0">
                <a:latin typeface="Arial" panose="020B0604020202020204" pitchFamily="34" charset="0"/>
                <a:cs typeface="Arial" panose="020B0604020202020204" pitchFamily="34" charset="0"/>
              </a:rPr>
              <a:t>50</a:t>
            </a:r>
            <a:r>
              <a:rPr lang="en-GB" sz="1200" dirty="0">
                <a:latin typeface="Arial" panose="020B0604020202020204" pitchFamily="34" charset="0"/>
                <a:cs typeface="Arial" panose="020B0604020202020204" pitchFamily="34" charset="0"/>
              </a:rPr>
              <a:t>) values of cancer cell lines treated for 72 hours with the AZD6738. Each dose represents an individual cell line.  The median GI</a:t>
            </a:r>
            <a:r>
              <a:rPr lang="en-GB" sz="1200" baseline="-25000" dirty="0">
                <a:latin typeface="Arial" panose="020B0604020202020204" pitchFamily="34" charset="0"/>
                <a:cs typeface="Arial" panose="020B0604020202020204" pitchFamily="34" charset="0"/>
              </a:rPr>
              <a:t>50</a:t>
            </a:r>
            <a:r>
              <a:rPr lang="en-GB" sz="1200" dirty="0">
                <a:latin typeface="Arial" panose="020B0604020202020204" pitchFamily="34" charset="0"/>
                <a:cs typeface="Arial" panose="020B0604020202020204" pitchFamily="34" charset="0"/>
              </a:rPr>
              <a:t> (black line) is shown for each cell line panel. Data table for </a:t>
            </a:r>
            <a:r>
              <a:rPr lang="en-GB" sz="1200" b="1" dirty="0">
                <a:latin typeface="Arial" panose="020B0604020202020204" pitchFamily="34" charset="0"/>
                <a:cs typeface="Arial" panose="020B0604020202020204" pitchFamily="34" charset="0"/>
              </a:rPr>
              <a:t>B)</a:t>
            </a:r>
            <a:r>
              <a:rPr lang="en-GB" sz="1200" dirty="0">
                <a:latin typeface="Arial" panose="020B0604020202020204" pitchFamily="34" charset="0"/>
                <a:cs typeface="Arial" panose="020B0604020202020204" pitchFamily="34" charset="0"/>
              </a:rPr>
              <a:t> ATM-deficiency (mixed cell types) and </a:t>
            </a:r>
            <a:r>
              <a:rPr lang="en-GB" sz="1200" b="1" dirty="0">
                <a:latin typeface="Arial" panose="020B0604020202020204" pitchFamily="34" charset="0"/>
                <a:cs typeface="Arial" panose="020B0604020202020204" pitchFamily="34" charset="0"/>
              </a:rPr>
              <a:t>C)</a:t>
            </a:r>
            <a:r>
              <a:rPr lang="en-GB" sz="1200" dirty="0">
                <a:latin typeface="Arial" panose="020B0604020202020204" pitchFamily="34" charset="0"/>
                <a:cs typeface="Arial" panose="020B0604020202020204" pitchFamily="34" charset="0"/>
              </a:rPr>
              <a:t> Breast CCNE1 cell lines used in figure 1.</a:t>
            </a:r>
          </a:p>
        </p:txBody>
      </p:sp>
      <p:graphicFrame>
        <p:nvGraphicFramePr>
          <p:cNvPr id="3" name="Object 2">
            <a:extLst>
              <a:ext uri="{FF2B5EF4-FFF2-40B4-BE49-F238E27FC236}">
                <a16:creationId xmlns:a16="http://schemas.microsoft.com/office/drawing/2014/main" id="{92CFBF60-5465-4FA1-9CC9-296668EF1FB5}"/>
              </a:ext>
            </a:extLst>
          </p:cNvPr>
          <p:cNvGraphicFramePr>
            <a:graphicFrameLocks noChangeAspect="1"/>
          </p:cNvGraphicFramePr>
          <p:nvPr/>
        </p:nvGraphicFramePr>
        <p:xfrm>
          <a:off x="1090453" y="1620575"/>
          <a:ext cx="4342014" cy="2799652"/>
        </p:xfrm>
        <a:graphic>
          <a:graphicData uri="http://schemas.openxmlformats.org/presentationml/2006/ole">
            <mc:AlternateContent xmlns:mc="http://schemas.openxmlformats.org/markup-compatibility/2006">
              <mc:Choice xmlns:v="urn:schemas-microsoft-com:vml" Requires="v">
                <p:oleObj spid="_x0000_s1033" name="Prism 8" r:id="rId4" imgW="6068424" imgH="3913491" progId="Prism8.Document">
                  <p:embed/>
                </p:oleObj>
              </mc:Choice>
              <mc:Fallback>
                <p:oleObj name="Prism 8" r:id="rId4" imgW="6068424" imgH="3913491" progId="Prism8.Document">
                  <p:embed/>
                  <p:pic>
                    <p:nvPicPr>
                      <p:cNvPr id="3" name="Object 2">
                        <a:extLst>
                          <a:ext uri="{FF2B5EF4-FFF2-40B4-BE49-F238E27FC236}">
                            <a16:creationId xmlns:a16="http://schemas.microsoft.com/office/drawing/2014/main" id="{92CFBF60-5465-4FA1-9CC9-296668EF1FB5}"/>
                          </a:ext>
                        </a:extLst>
                      </p:cNvPr>
                      <p:cNvPicPr/>
                      <p:nvPr/>
                    </p:nvPicPr>
                    <p:blipFill>
                      <a:blip r:embed="rId5"/>
                      <a:stretch>
                        <a:fillRect/>
                      </a:stretch>
                    </p:blipFill>
                    <p:spPr>
                      <a:xfrm>
                        <a:off x="1090453" y="1620575"/>
                        <a:ext cx="4342014" cy="2799652"/>
                      </a:xfrm>
                      <a:prstGeom prst="rect">
                        <a:avLst/>
                      </a:prstGeom>
                    </p:spPr>
                  </p:pic>
                </p:oleObj>
              </mc:Fallback>
            </mc:AlternateContent>
          </a:graphicData>
        </a:graphic>
      </p:graphicFrame>
      <p:sp>
        <p:nvSpPr>
          <p:cNvPr id="88" name="TextBox 87">
            <a:extLst>
              <a:ext uri="{FF2B5EF4-FFF2-40B4-BE49-F238E27FC236}">
                <a16:creationId xmlns:a16="http://schemas.microsoft.com/office/drawing/2014/main" id="{492A26A1-E3F4-4FAF-A592-E72D35098BD7}"/>
              </a:ext>
            </a:extLst>
          </p:cNvPr>
          <p:cNvSpPr txBox="1"/>
          <p:nvPr/>
        </p:nvSpPr>
        <p:spPr>
          <a:xfrm>
            <a:off x="471487" y="1724552"/>
            <a:ext cx="34657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a:t>
            </a:r>
          </a:p>
        </p:txBody>
      </p:sp>
      <p:sp>
        <p:nvSpPr>
          <p:cNvPr id="89" name="TextBox 88">
            <a:extLst>
              <a:ext uri="{FF2B5EF4-FFF2-40B4-BE49-F238E27FC236}">
                <a16:creationId xmlns:a16="http://schemas.microsoft.com/office/drawing/2014/main" id="{12F522A4-9890-4AF3-8A23-7BFC60C7283E}"/>
              </a:ext>
            </a:extLst>
          </p:cNvPr>
          <p:cNvSpPr txBox="1"/>
          <p:nvPr/>
        </p:nvSpPr>
        <p:spPr>
          <a:xfrm>
            <a:off x="367899" y="4420227"/>
            <a:ext cx="34657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t>
            </a:r>
          </a:p>
        </p:txBody>
      </p:sp>
      <p:sp>
        <p:nvSpPr>
          <p:cNvPr id="90" name="TextBox 89">
            <a:extLst>
              <a:ext uri="{FF2B5EF4-FFF2-40B4-BE49-F238E27FC236}">
                <a16:creationId xmlns:a16="http://schemas.microsoft.com/office/drawing/2014/main" id="{E8D43F63-8553-4F2B-8E65-59DC65B07497}"/>
              </a:ext>
            </a:extLst>
          </p:cNvPr>
          <p:cNvSpPr txBox="1"/>
          <p:nvPr/>
        </p:nvSpPr>
        <p:spPr>
          <a:xfrm>
            <a:off x="367899" y="7248446"/>
            <a:ext cx="34657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t>
            </a:r>
          </a:p>
        </p:txBody>
      </p:sp>
      <p:graphicFrame>
        <p:nvGraphicFramePr>
          <p:cNvPr id="91" name="Table 90">
            <a:extLst>
              <a:ext uri="{FF2B5EF4-FFF2-40B4-BE49-F238E27FC236}">
                <a16:creationId xmlns:a16="http://schemas.microsoft.com/office/drawing/2014/main" id="{05C68DB2-3B46-45A8-BC7E-815B1CF70E32}"/>
              </a:ext>
            </a:extLst>
          </p:cNvPr>
          <p:cNvGraphicFramePr>
            <a:graphicFrameLocks noGrp="1"/>
          </p:cNvGraphicFramePr>
          <p:nvPr/>
        </p:nvGraphicFramePr>
        <p:xfrm>
          <a:off x="714469" y="4499746"/>
          <a:ext cx="5743705" cy="2468880"/>
        </p:xfrm>
        <a:graphic>
          <a:graphicData uri="http://schemas.openxmlformats.org/drawingml/2006/table">
            <a:tbl>
              <a:tblPr/>
              <a:tblGrid>
                <a:gridCol w="729484">
                  <a:extLst>
                    <a:ext uri="{9D8B030D-6E8A-4147-A177-3AD203B41FA5}">
                      <a16:colId xmlns:a16="http://schemas.microsoft.com/office/drawing/2014/main" val="1479862978"/>
                    </a:ext>
                  </a:extLst>
                </a:gridCol>
                <a:gridCol w="947253">
                  <a:extLst>
                    <a:ext uri="{9D8B030D-6E8A-4147-A177-3AD203B41FA5}">
                      <a16:colId xmlns:a16="http://schemas.microsoft.com/office/drawing/2014/main" val="1353407345"/>
                    </a:ext>
                  </a:extLst>
                </a:gridCol>
                <a:gridCol w="643393">
                  <a:extLst>
                    <a:ext uri="{9D8B030D-6E8A-4147-A177-3AD203B41FA5}">
                      <a16:colId xmlns:a16="http://schemas.microsoft.com/office/drawing/2014/main" val="2454614128"/>
                    </a:ext>
                  </a:extLst>
                </a:gridCol>
                <a:gridCol w="672865">
                  <a:extLst>
                    <a:ext uri="{9D8B030D-6E8A-4147-A177-3AD203B41FA5}">
                      <a16:colId xmlns:a16="http://schemas.microsoft.com/office/drawing/2014/main" val="1606337014"/>
                    </a:ext>
                  </a:extLst>
                </a:gridCol>
                <a:gridCol w="517650">
                  <a:extLst>
                    <a:ext uri="{9D8B030D-6E8A-4147-A177-3AD203B41FA5}">
                      <a16:colId xmlns:a16="http://schemas.microsoft.com/office/drawing/2014/main" val="2794255523"/>
                    </a:ext>
                  </a:extLst>
                </a:gridCol>
                <a:gridCol w="947902">
                  <a:extLst>
                    <a:ext uri="{9D8B030D-6E8A-4147-A177-3AD203B41FA5}">
                      <a16:colId xmlns:a16="http://schemas.microsoft.com/office/drawing/2014/main" val="3589703601"/>
                    </a:ext>
                  </a:extLst>
                </a:gridCol>
                <a:gridCol w="672865">
                  <a:extLst>
                    <a:ext uri="{9D8B030D-6E8A-4147-A177-3AD203B41FA5}">
                      <a16:colId xmlns:a16="http://schemas.microsoft.com/office/drawing/2014/main" val="3102037132"/>
                    </a:ext>
                  </a:extLst>
                </a:gridCol>
                <a:gridCol w="612293">
                  <a:extLst>
                    <a:ext uri="{9D8B030D-6E8A-4147-A177-3AD203B41FA5}">
                      <a16:colId xmlns:a16="http://schemas.microsoft.com/office/drawing/2014/main" val="3900576964"/>
                    </a:ext>
                  </a:extLst>
                </a:gridCol>
              </a:tblGrid>
              <a:tr h="349792">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Cancer cell line name</a:t>
                      </a:r>
                      <a:endParaRPr lang="en-GB" sz="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Tissue type</a:t>
                      </a:r>
                      <a:endParaRPr lang="en-GB" sz="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ATM total protein expression (baseline)</a:t>
                      </a:r>
                      <a:endParaRPr lang="en-GB" sz="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ATM pSer1981 increase 1 hr after IR</a:t>
                      </a:r>
                      <a:endParaRPr lang="en-GB" sz="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CHK2 pThr68 increase 1 hr after IR</a:t>
                      </a:r>
                      <a:endParaRPr lang="en-GB" sz="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Other ATM pathway defect (if known)</a:t>
                      </a:r>
                      <a:endParaRPr lang="en-GB" sz="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Overall ATM classification</a:t>
                      </a:r>
                      <a:endParaRPr lang="en-GB" sz="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AZD6738 GI50 (μM)</a:t>
                      </a:r>
                      <a:endParaRPr lang="en-GB" sz="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4663319"/>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AT4*</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274320" indent="-274320">
                        <a:spcAft>
                          <a:spcPts val="0"/>
                        </a:spcAft>
                        <a:tabLst>
                          <a:tab pos="274320" algn="l"/>
                        </a:tabLst>
                      </a:pPr>
                      <a:r>
                        <a:rPr lang="en-GB" sz="600" dirty="0">
                          <a:effectLst/>
                          <a:latin typeface="Arial" panose="020B0604020202020204" pitchFamily="34" charset="0"/>
                          <a:ea typeface="Times New Roman" panose="02020603050405020304" pitchFamily="18" charset="0"/>
                          <a:cs typeface="Arial" panose="020B0604020202020204" pitchFamily="34" charset="0"/>
                        </a:rPr>
                        <a:t>A-T skin fibroblast</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ATM-/- mutant</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Deficient</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accent2">
                        <a:lumMod val="60000"/>
                        <a:lumOff val="40000"/>
                      </a:schemeClr>
                    </a:solidFill>
                  </a:tcPr>
                </a:tc>
                <a:tc>
                  <a:txBody>
                    <a:bodyPr/>
                    <a:lstStyle/>
                    <a:p>
                      <a:pPr>
                        <a:spcBef>
                          <a:spcPts val="300"/>
                        </a:spcBef>
                        <a:spcAft>
                          <a:spcPts val="300"/>
                        </a:spcAft>
                      </a:pPr>
                      <a:r>
                        <a:rPr lang="en-GB" sz="6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0.33</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28215684"/>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NHDF*</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Normal skin fibroblast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&gt;10</a:t>
                      </a:r>
                    </a:p>
                  </a:txBody>
                  <a:tcPr marL="68580" marR="68580" marT="0" marB="0" anchor="ctr">
                    <a:lnL>
                      <a:noFill/>
                    </a:lnL>
                    <a:lnR>
                      <a:noFill/>
                    </a:lnR>
                    <a:lnT>
                      <a:noFill/>
                    </a:lnT>
                    <a:lnB>
                      <a:noFill/>
                    </a:lnB>
                  </a:tcPr>
                </a:tc>
                <a:extLst>
                  <a:ext uri="{0D108BD9-81ED-4DB2-BD59-A6C34878D82A}">
                    <a16:rowId xmlns:a16="http://schemas.microsoft.com/office/drawing/2014/main" val="2243496976"/>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Granta-519*</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Mantle cell lymphoma</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11q23 del+ATM mutant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Deficient</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0.58</a:t>
                      </a:r>
                    </a:p>
                  </a:txBody>
                  <a:tcPr marL="68580" marR="68580" marT="0" marB="0" anchor="ctr">
                    <a:lnL>
                      <a:noFill/>
                    </a:lnL>
                    <a:lnR>
                      <a:noFill/>
                    </a:lnR>
                    <a:lnT>
                      <a:noFill/>
                    </a:lnT>
                    <a:lnB>
                      <a:noFill/>
                    </a:lnB>
                  </a:tcPr>
                </a:tc>
                <a:extLst>
                  <a:ext uri="{0D108BD9-81ED-4DB2-BD59-A6C34878D82A}">
                    <a16:rowId xmlns:a16="http://schemas.microsoft.com/office/drawing/2014/main" val="1916727196"/>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SKCO-1</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Colon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Deficient</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0.6326</a:t>
                      </a:r>
                    </a:p>
                  </a:txBody>
                  <a:tcPr marL="68580" marR="68580" marT="0" marB="0" anchor="ctr">
                    <a:lnL>
                      <a:noFill/>
                    </a:lnL>
                    <a:lnR>
                      <a:noFill/>
                    </a:lnR>
                    <a:lnT>
                      <a:noFill/>
                    </a:lnT>
                    <a:lnB>
                      <a:noFill/>
                    </a:lnB>
                  </a:tcPr>
                </a:tc>
                <a:extLst>
                  <a:ext uri="{0D108BD9-81ED-4DB2-BD59-A6C34878D82A}">
                    <a16:rowId xmlns:a16="http://schemas.microsoft.com/office/drawing/2014/main" val="1387679232"/>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LoVo</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Colon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MRE11A-mutant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Deficient</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0.435</a:t>
                      </a:r>
                    </a:p>
                  </a:txBody>
                  <a:tcPr marL="68580" marR="68580" marT="0" marB="0" anchor="ctr">
                    <a:lnL>
                      <a:noFill/>
                    </a:lnL>
                    <a:lnR>
                      <a:noFill/>
                    </a:lnR>
                    <a:lnT>
                      <a:noFill/>
                    </a:lnT>
                    <a:lnB>
                      <a:noFill/>
                    </a:lnB>
                  </a:tcPr>
                </a:tc>
                <a:extLst>
                  <a:ext uri="{0D108BD9-81ED-4DB2-BD59-A6C34878D82A}">
                    <a16:rowId xmlns:a16="http://schemas.microsoft.com/office/drawing/2014/main" val="2926518013"/>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HT-29</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Colon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2.563</a:t>
                      </a:r>
                    </a:p>
                  </a:txBody>
                  <a:tcPr marL="68580" marR="68580" marT="0" marB="0" anchor="ctr">
                    <a:lnL>
                      <a:noFill/>
                    </a:lnL>
                    <a:lnR>
                      <a:noFill/>
                    </a:lnR>
                    <a:lnT>
                      <a:noFill/>
                    </a:lnT>
                    <a:lnB>
                      <a:noFill/>
                    </a:lnB>
                  </a:tcPr>
                </a:tc>
                <a:extLst>
                  <a:ext uri="{0D108BD9-81ED-4DB2-BD59-A6C34878D82A}">
                    <a16:rowId xmlns:a16="http://schemas.microsoft.com/office/drawing/2014/main" val="1378054849"/>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Colo-205</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Colon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5.843</a:t>
                      </a:r>
                    </a:p>
                  </a:txBody>
                  <a:tcPr marL="68580" marR="68580" marT="0" marB="0" anchor="ctr">
                    <a:lnL>
                      <a:noFill/>
                    </a:lnL>
                    <a:lnR>
                      <a:noFill/>
                    </a:lnR>
                    <a:lnT>
                      <a:noFill/>
                    </a:lnT>
                    <a:lnB>
                      <a:noFill/>
                    </a:lnB>
                  </a:tcPr>
                </a:tc>
                <a:extLst>
                  <a:ext uri="{0D108BD9-81ED-4DB2-BD59-A6C34878D82A}">
                    <a16:rowId xmlns:a16="http://schemas.microsoft.com/office/drawing/2014/main" val="3385046017"/>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NCI-1793</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Lung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1.954</a:t>
                      </a:r>
                    </a:p>
                  </a:txBody>
                  <a:tcPr marL="68580" marR="68580" marT="0" marB="0" anchor="ctr">
                    <a:lnL>
                      <a:noFill/>
                    </a:lnL>
                    <a:lnR>
                      <a:noFill/>
                    </a:lnR>
                    <a:lnT>
                      <a:noFill/>
                    </a:lnT>
                    <a:lnB>
                      <a:noFill/>
                    </a:lnB>
                  </a:tcPr>
                </a:tc>
                <a:extLst>
                  <a:ext uri="{0D108BD9-81ED-4DB2-BD59-A6C34878D82A}">
                    <a16:rowId xmlns:a16="http://schemas.microsoft.com/office/drawing/2014/main" val="1615043427"/>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NCI-H2126</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Lung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1.874</a:t>
                      </a:r>
                    </a:p>
                  </a:txBody>
                  <a:tcPr marL="68580" marR="68580" marT="0" marB="0" anchor="ctr">
                    <a:lnL>
                      <a:noFill/>
                    </a:lnL>
                    <a:lnR>
                      <a:noFill/>
                    </a:lnR>
                    <a:lnT>
                      <a:noFill/>
                    </a:lnT>
                    <a:lnB>
                      <a:noFill/>
                    </a:lnB>
                  </a:tcPr>
                </a:tc>
                <a:extLst>
                  <a:ext uri="{0D108BD9-81ED-4DB2-BD59-A6C34878D82A}">
                    <a16:rowId xmlns:a16="http://schemas.microsoft.com/office/drawing/2014/main" val="4151129209"/>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A549</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Lung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5.441</a:t>
                      </a:r>
                    </a:p>
                  </a:txBody>
                  <a:tcPr marL="68580" marR="68580" marT="0" marB="0" anchor="ctr">
                    <a:lnL>
                      <a:noFill/>
                    </a:lnL>
                    <a:lnR>
                      <a:noFill/>
                    </a:lnR>
                    <a:lnT>
                      <a:noFill/>
                    </a:lnT>
                    <a:lnB>
                      <a:noFill/>
                    </a:lnB>
                  </a:tcPr>
                </a:tc>
                <a:extLst>
                  <a:ext uri="{0D108BD9-81ED-4DB2-BD59-A6C34878D82A}">
                    <a16:rowId xmlns:a16="http://schemas.microsoft.com/office/drawing/2014/main" val="3771208478"/>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NCI-H23</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Lung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Deficient</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0.6972</a:t>
                      </a:r>
                    </a:p>
                  </a:txBody>
                  <a:tcPr marL="68580" marR="68580" marT="0" marB="0" anchor="ctr">
                    <a:lnL>
                      <a:noFill/>
                    </a:lnL>
                    <a:lnR>
                      <a:noFill/>
                    </a:lnR>
                    <a:lnT>
                      <a:noFill/>
                    </a:lnT>
                    <a:lnB>
                      <a:noFill/>
                    </a:lnB>
                  </a:tcPr>
                </a:tc>
                <a:extLst>
                  <a:ext uri="{0D108BD9-81ED-4DB2-BD59-A6C34878D82A}">
                    <a16:rowId xmlns:a16="http://schemas.microsoft.com/office/drawing/2014/main" val="1532368613"/>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HX-147</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Lung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3.368</a:t>
                      </a:r>
                    </a:p>
                  </a:txBody>
                  <a:tcPr marL="68580" marR="68580" marT="0" marB="0" anchor="ctr">
                    <a:lnL>
                      <a:noFill/>
                    </a:lnL>
                    <a:lnR>
                      <a:noFill/>
                    </a:lnR>
                    <a:lnT>
                      <a:noFill/>
                    </a:lnT>
                    <a:lnB>
                      <a:noFill/>
                    </a:lnB>
                  </a:tcPr>
                </a:tc>
                <a:extLst>
                  <a:ext uri="{0D108BD9-81ED-4DB2-BD59-A6C34878D82A}">
                    <a16:rowId xmlns:a16="http://schemas.microsoft.com/office/drawing/2014/main" val="2299731884"/>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HCC1395*</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Breast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Deficient</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0.8631</a:t>
                      </a:r>
                    </a:p>
                  </a:txBody>
                  <a:tcPr marL="68580" marR="68580" marT="0" marB="0" anchor="ctr">
                    <a:lnL>
                      <a:noFill/>
                    </a:lnL>
                    <a:lnR>
                      <a:noFill/>
                    </a:lnR>
                    <a:lnT>
                      <a:noFill/>
                    </a:lnT>
                    <a:lnB>
                      <a:noFill/>
                    </a:lnB>
                  </a:tcPr>
                </a:tc>
                <a:extLst>
                  <a:ext uri="{0D108BD9-81ED-4DB2-BD59-A6C34878D82A}">
                    <a16:rowId xmlns:a16="http://schemas.microsoft.com/office/drawing/2014/main" val="354717944"/>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HCC1937</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Breast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0.7958</a:t>
                      </a:r>
                    </a:p>
                  </a:txBody>
                  <a:tcPr marL="68580" marR="68580" marT="0" marB="0" anchor="ctr">
                    <a:lnL>
                      <a:noFill/>
                    </a:lnL>
                    <a:lnR>
                      <a:noFill/>
                    </a:lnR>
                    <a:lnT>
                      <a:noFill/>
                    </a:lnT>
                    <a:lnB>
                      <a:noFill/>
                    </a:lnB>
                  </a:tcPr>
                </a:tc>
                <a:extLst>
                  <a:ext uri="{0D108BD9-81ED-4DB2-BD59-A6C34878D82A}">
                    <a16:rowId xmlns:a16="http://schemas.microsoft.com/office/drawing/2014/main" val="3019438134"/>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MDA-MB-231</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Breast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3.493</a:t>
                      </a:r>
                    </a:p>
                  </a:txBody>
                  <a:tcPr marL="68580" marR="68580" marT="0" marB="0" anchor="ctr">
                    <a:lnL>
                      <a:noFill/>
                    </a:lnL>
                    <a:lnR>
                      <a:noFill/>
                    </a:lnR>
                    <a:lnT>
                      <a:noFill/>
                    </a:lnT>
                    <a:lnB>
                      <a:noFill/>
                    </a:lnB>
                  </a:tcPr>
                </a:tc>
                <a:extLst>
                  <a:ext uri="{0D108BD9-81ED-4DB2-BD59-A6C34878D82A}">
                    <a16:rowId xmlns:a16="http://schemas.microsoft.com/office/drawing/2014/main" val="1132619013"/>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UPCI_SCC-090</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Head&amp;Neck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no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no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no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0.8064</a:t>
                      </a:r>
                    </a:p>
                  </a:txBody>
                  <a:tcPr marL="68580" marR="68580" marT="0" marB="0" anchor="ctr">
                    <a:lnL>
                      <a:noFill/>
                    </a:lnL>
                    <a:lnR>
                      <a:noFill/>
                    </a:lnR>
                    <a:lnT>
                      <a:noFill/>
                    </a:lnT>
                    <a:lnB>
                      <a:noFill/>
                    </a:lnB>
                  </a:tcPr>
                </a:tc>
                <a:extLst>
                  <a:ext uri="{0D108BD9-81ED-4DB2-BD59-A6C34878D82A}">
                    <a16:rowId xmlns:a16="http://schemas.microsoft.com/office/drawing/2014/main" val="2213813972"/>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UPCI-SCC-131</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Head&amp;Neck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11q23 del(single)</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Deficient</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1.044</a:t>
                      </a:r>
                    </a:p>
                  </a:txBody>
                  <a:tcPr marL="68580" marR="68580" marT="0" marB="0" anchor="ctr">
                    <a:lnL>
                      <a:noFill/>
                    </a:lnL>
                    <a:lnR>
                      <a:noFill/>
                    </a:lnR>
                    <a:lnT>
                      <a:noFill/>
                    </a:lnT>
                    <a:lnB>
                      <a:noFill/>
                    </a:lnB>
                  </a:tcPr>
                </a:tc>
                <a:extLst>
                  <a:ext uri="{0D108BD9-81ED-4DB2-BD59-A6C34878D82A}">
                    <a16:rowId xmlns:a16="http://schemas.microsoft.com/office/drawing/2014/main" val="2841207114"/>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PE/CA-PJ15</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Head&amp;Neck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no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no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9.047</a:t>
                      </a:r>
                    </a:p>
                  </a:txBody>
                  <a:tcPr marL="68580" marR="68580" marT="0" marB="0" anchor="ctr">
                    <a:lnL>
                      <a:noFill/>
                    </a:lnL>
                    <a:lnR>
                      <a:noFill/>
                    </a:lnR>
                    <a:lnT>
                      <a:noFill/>
                    </a:lnT>
                    <a:lnB>
                      <a:noFill/>
                    </a:lnB>
                  </a:tcPr>
                </a:tc>
                <a:extLst>
                  <a:ext uri="{0D108BD9-81ED-4DB2-BD59-A6C34878D82A}">
                    <a16:rowId xmlns:a16="http://schemas.microsoft.com/office/drawing/2014/main" val="3752975662"/>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PE/CA-PJ34</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Head&amp;Neck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11q23 del(single)</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Deficient</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2.524</a:t>
                      </a:r>
                    </a:p>
                  </a:txBody>
                  <a:tcPr marL="68580" marR="68580" marT="0" marB="0" anchor="ctr">
                    <a:lnL>
                      <a:noFill/>
                    </a:lnL>
                    <a:lnR>
                      <a:noFill/>
                    </a:lnR>
                    <a:lnT>
                      <a:noFill/>
                    </a:lnT>
                    <a:lnB>
                      <a:noFill/>
                    </a:lnB>
                  </a:tcPr>
                </a:tc>
                <a:extLst>
                  <a:ext uri="{0D108BD9-81ED-4DB2-BD59-A6C34878D82A}">
                    <a16:rowId xmlns:a16="http://schemas.microsoft.com/office/drawing/2014/main" val="3708451082"/>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PE/CA-PJ41</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Head&amp;Neck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None</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11q23 del(single)</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Deficient</a:t>
                      </a:r>
                    </a:p>
                  </a:txBody>
                  <a:tcPr marL="68580" marR="68580" marT="0" marB="0" anchor="ctr">
                    <a:lnL>
                      <a:noFill/>
                    </a:lnL>
                    <a:lnR>
                      <a:noFill/>
                    </a:lnR>
                    <a:lnT>
                      <a:noFill/>
                    </a:lnT>
                    <a:lnB>
                      <a:noFill/>
                    </a:lnB>
                    <a:solidFill>
                      <a:schemeClr val="accent2">
                        <a:lumMod val="60000"/>
                        <a:lumOff val="40000"/>
                      </a:schemeClr>
                    </a:solid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1.928</a:t>
                      </a:r>
                    </a:p>
                  </a:txBody>
                  <a:tcPr marL="68580" marR="68580" marT="0" marB="0" anchor="ctr">
                    <a:lnL>
                      <a:noFill/>
                    </a:lnL>
                    <a:lnR>
                      <a:noFill/>
                    </a:lnR>
                    <a:lnT>
                      <a:noFill/>
                    </a:lnT>
                    <a:lnB>
                      <a:noFill/>
                    </a:lnB>
                  </a:tcPr>
                </a:tc>
                <a:extLst>
                  <a:ext uri="{0D108BD9-81ED-4DB2-BD59-A6C34878D82A}">
                    <a16:rowId xmlns:a16="http://schemas.microsoft.com/office/drawing/2014/main" val="1014237801"/>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FaDu</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Head&amp;Neck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2.253</a:t>
                      </a:r>
                    </a:p>
                  </a:txBody>
                  <a:tcPr marL="68580" marR="68580" marT="0" marB="0" anchor="ctr">
                    <a:lnL>
                      <a:noFill/>
                    </a:lnL>
                    <a:lnR>
                      <a:noFill/>
                    </a:lnR>
                    <a:lnT>
                      <a:noFill/>
                    </a:lnT>
                    <a:lnB>
                      <a:noFill/>
                    </a:lnB>
                  </a:tcPr>
                </a:tc>
                <a:extLst>
                  <a:ext uri="{0D108BD9-81ED-4DB2-BD59-A6C34878D82A}">
                    <a16:rowId xmlns:a16="http://schemas.microsoft.com/office/drawing/2014/main" val="3599757549"/>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CAl27</a:t>
                      </a:r>
                    </a:p>
                  </a:txBody>
                  <a:tcPr marL="68580" marR="68580" marT="0" marB="0" anchor="ctr">
                    <a:lnL>
                      <a:noFill/>
                    </a:lnL>
                    <a:lnR>
                      <a:noFill/>
                    </a:lnR>
                    <a:lnT>
                      <a:noFill/>
                    </a:lnT>
                    <a:lnB>
                      <a:noFill/>
                    </a:lnB>
                  </a:tcPr>
                </a:tc>
                <a:tc>
                  <a:txBody>
                    <a:bodyPr/>
                    <a:lstStyle/>
                    <a:p>
                      <a:pPr marL="0" marR="0" lvl="0" indent="0" algn="l" defTabSz="685800" rtl="0" eaLnBrk="1" fontAlgn="auto" latinLnBrk="0" hangingPunct="1">
                        <a:lnSpc>
                          <a:spcPct val="100000"/>
                        </a:lnSpc>
                        <a:spcBef>
                          <a:spcPts val="300"/>
                        </a:spcBef>
                        <a:spcAft>
                          <a:spcPts val="300"/>
                        </a:spcAft>
                        <a:buClrTx/>
                        <a:buSzTx/>
                        <a:buFontTx/>
                        <a:buNone/>
                        <a:tabLst/>
                        <a:defRPr/>
                      </a:pPr>
                      <a:r>
                        <a:rPr lang="en-GB" sz="600" dirty="0">
                          <a:effectLst/>
                          <a:latin typeface="Arial" panose="020B0604020202020204" pitchFamily="34" charset="0"/>
                          <a:ea typeface="Times New Roman" panose="02020603050405020304" pitchFamily="18" charset="0"/>
                          <a:cs typeface="Arial" panose="020B0604020202020204" pitchFamily="34" charset="0"/>
                        </a:rPr>
                        <a:t>Head&amp;Neck cancer</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Low</a:t>
                      </a:r>
                    </a:p>
                  </a:txBody>
                  <a:tcPr marL="68580" marR="68580" marT="0" marB="0" anchor="ctr">
                    <a:lnL>
                      <a:noFill/>
                    </a:lnL>
                    <a:lnR>
                      <a:noFill/>
                    </a:lnR>
                    <a:lnT>
                      <a:noFill/>
                    </a:lnT>
                    <a:lnB>
                      <a:noFill/>
                    </a:lnB>
                    <a:solidFill>
                      <a:schemeClr val="accent2">
                        <a:lumMod val="40000"/>
                        <a:lumOff val="60000"/>
                      </a:schemeClr>
                    </a:solidFill>
                  </a:tcPr>
                </a:tc>
                <a:tc>
                  <a:txBody>
                    <a:bodyPr/>
                    <a:lstStyle/>
                    <a:p>
                      <a:pPr marL="0" marR="0" lvl="0" indent="0" algn="l" defTabSz="685800" rtl="0" eaLnBrk="1" fontAlgn="auto" latinLnBrk="0" hangingPunct="1">
                        <a:lnSpc>
                          <a:spcPct val="100000"/>
                        </a:lnSpc>
                        <a:spcBef>
                          <a:spcPts val="300"/>
                        </a:spcBef>
                        <a:spcAft>
                          <a:spcPts val="300"/>
                        </a:spcAft>
                        <a:buClrTx/>
                        <a:buSzTx/>
                        <a:buFontTx/>
                        <a:buNone/>
                        <a:tabLst/>
                        <a:defRPr/>
                      </a:pPr>
                      <a:r>
                        <a:rPr lang="en-GB" sz="600" dirty="0">
                          <a:effectLst/>
                          <a:latin typeface="Arial" panose="020B0604020202020204" pitchFamily="34" charset="0"/>
                          <a:ea typeface="Times New Roman" panose="02020603050405020304" pitchFamily="18" charset="0"/>
                          <a:cs typeface="Arial" panose="020B0604020202020204" pitchFamily="34" charset="0"/>
                        </a:rPr>
                        <a:t>11q23 del(single)</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a:noFill/>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2.16</a:t>
                      </a:r>
                    </a:p>
                  </a:txBody>
                  <a:tcPr marL="68580" marR="68580" marT="0" marB="0" anchor="ctr">
                    <a:lnL>
                      <a:noFill/>
                    </a:lnL>
                    <a:lnR>
                      <a:noFill/>
                    </a:lnR>
                    <a:lnT>
                      <a:noFill/>
                    </a:lnT>
                    <a:lnB>
                      <a:noFill/>
                    </a:lnB>
                  </a:tcPr>
                </a:tc>
                <a:extLst>
                  <a:ext uri="{0D108BD9-81ED-4DB2-BD59-A6C34878D82A}">
                    <a16:rowId xmlns:a16="http://schemas.microsoft.com/office/drawing/2014/main" val="514978051"/>
                  </a:ext>
                </a:extLst>
              </a:tr>
              <a:tr h="87448">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UPCI-SCC-172</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Head&amp;Neck cancer</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High</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ND</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Proficient</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3.205</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3397254"/>
                  </a:ext>
                </a:extLst>
              </a:tr>
            </a:tbl>
          </a:graphicData>
        </a:graphic>
      </p:graphicFrame>
      <p:sp>
        <p:nvSpPr>
          <p:cNvPr id="4" name="TextBox 3">
            <a:extLst>
              <a:ext uri="{FF2B5EF4-FFF2-40B4-BE49-F238E27FC236}">
                <a16:creationId xmlns:a16="http://schemas.microsoft.com/office/drawing/2014/main" id="{013F6E1A-030B-497A-B699-566BA95DB48F}"/>
              </a:ext>
            </a:extLst>
          </p:cNvPr>
          <p:cNvSpPr txBox="1"/>
          <p:nvPr/>
        </p:nvSpPr>
        <p:spPr>
          <a:xfrm>
            <a:off x="753768" y="6947918"/>
            <a:ext cx="564011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*AT4 </a:t>
            </a:r>
            <a:r>
              <a:rPr kumimoji="0" lang="en-GB" sz="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Sickel</a:t>
            </a: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cell (ATM-mutant) and NHDF (normal human dermal fibroblast) skin fibroblast cells, Granta-519 and HCC1395 were not part of main cancer panels and GI50’s determined independently, but using same methods </a:t>
            </a:r>
          </a:p>
        </p:txBody>
      </p:sp>
      <p:graphicFrame>
        <p:nvGraphicFramePr>
          <p:cNvPr id="92" name="Table 91">
            <a:extLst>
              <a:ext uri="{FF2B5EF4-FFF2-40B4-BE49-F238E27FC236}">
                <a16:creationId xmlns:a16="http://schemas.microsoft.com/office/drawing/2014/main" id="{CE01AD4B-468F-4EA5-A749-75DA63518235}"/>
              </a:ext>
            </a:extLst>
          </p:cNvPr>
          <p:cNvGraphicFramePr>
            <a:graphicFrameLocks noGrp="1"/>
          </p:cNvGraphicFramePr>
          <p:nvPr/>
        </p:nvGraphicFramePr>
        <p:xfrm>
          <a:off x="956742" y="7365806"/>
          <a:ext cx="4609436" cy="2395549"/>
        </p:xfrm>
        <a:graphic>
          <a:graphicData uri="http://schemas.openxmlformats.org/drawingml/2006/table">
            <a:tbl>
              <a:tblPr/>
              <a:tblGrid>
                <a:gridCol w="866554">
                  <a:extLst>
                    <a:ext uri="{9D8B030D-6E8A-4147-A177-3AD203B41FA5}">
                      <a16:colId xmlns:a16="http://schemas.microsoft.com/office/drawing/2014/main" val="1479862978"/>
                    </a:ext>
                  </a:extLst>
                </a:gridCol>
                <a:gridCol w="1125241">
                  <a:extLst>
                    <a:ext uri="{9D8B030D-6E8A-4147-A177-3AD203B41FA5}">
                      <a16:colId xmlns:a16="http://schemas.microsoft.com/office/drawing/2014/main" val="1353407345"/>
                    </a:ext>
                  </a:extLst>
                </a:gridCol>
                <a:gridCol w="764286">
                  <a:extLst>
                    <a:ext uri="{9D8B030D-6E8A-4147-A177-3AD203B41FA5}">
                      <a16:colId xmlns:a16="http://schemas.microsoft.com/office/drawing/2014/main" val="2454614128"/>
                    </a:ext>
                  </a:extLst>
                </a:gridCol>
                <a:gridCol w="1011022">
                  <a:extLst>
                    <a:ext uri="{9D8B030D-6E8A-4147-A177-3AD203B41FA5}">
                      <a16:colId xmlns:a16="http://schemas.microsoft.com/office/drawing/2014/main" val="3589703601"/>
                    </a:ext>
                  </a:extLst>
                </a:gridCol>
                <a:gridCol w="842333">
                  <a:extLst>
                    <a:ext uri="{9D8B030D-6E8A-4147-A177-3AD203B41FA5}">
                      <a16:colId xmlns:a16="http://schemas.microsoft.com/office/drawing/2014/main" val="3900576964"/>
                    </a:ext>
                  </a:extLst>
                </a:gridCol>
              </a:tblGrid>
              <a:tr h="169000">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Cancer cell line name</a:t>
                      </a: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Tissue type</a:t>
                      </a: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CCNE1 status (CCLE database)</a:t>
                      </a: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Other DDR pathway defect (if known)</a:t>
                      </a: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Bef>
                          <a:spcPts val="300"/>
                        </a:spcBef>
                        <a:spcAft>
                          <a:spcPts val="300"/>
                        </a:spcAft>
                      </a:pPr>
                      <a:r>
                        <a:rPr lang="en-GB" sz="600" b="1" dirty="0">
                          <a:effectLst/>
                          <a:latin typeface="Arial" panose="020B0604020202020204" pitchFamily="34" charset="0"/>
                          <a:ea typeface="Times New Roman" panose="02020603050405020304" pitchFamily="18" charset="0"/>
                          <a:cs typeface="Arial" panose="020B0604020202020204" pitchFamily="34" charset="0"/>
                        </a:rPr>
                        <a:t>AZD6738 GI50 (μM)</a:t>
                      </a: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4663319"/>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MDA-MB-468</a:t>
                      </a:r>
                    </a:p>
                  </a:txBody>
                  <a:tcPr marL="4763" marR="4763" marT="4763"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274320" indent="-274320">
                        <a:spcAft>
                          <a:spcPts val="0"/>
                        </a:spcAft>
                        <a:tabLst>
                          <a:tab pos="274320" algn="l"/>
                        </a:tabLst>
                      </a:pPr>
                      <a:r>
                        <a:rPr lang="en-GB" sz="600" dirty="0">
                          <a:effectLst/>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GB" sz="600" b="0" i="0" u="none" strike="noStrike" dirty="0">
                          <a:effectLst/>
                          <a:latin typeface="Arial" panose="020B0604020202020204" pitchFamily="34" charset="0"/>
                          <a:cs typeface="Arial" panose="020B0604020202020204" pitchFamily="34" charset="0"/>
                        </a:rPr>
                        <a:t>WT</a:t>
                      </a:r>
                    </a:p>
                  </a:txBody>
                  <a:tcPr marL="4763" marR="4763" marT="4763"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spcBef>
                          <a:spcPts val="300"/>
                        </a:spcBef>
                        <a:spcAft>
                          <a:spcPts val="300"/>
                        </a:spcAft>
                      </a:pPr>
                      <a:endParaRPr lang="en-GB" sz="6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2.513</a:t>
                      </a:r>
                    </a:p>
                  </a:txBody>
                  <a:tcPr marL="4763" marR="4763" marT="4763"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28215684"/>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MDA-MB-436</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lang="en-GB" sz="600" b="0" i="0" u="none" strike="noStrike" dirty="0">
                          <a:effectLst/>
                          <a:latin typeface="Arial" panose="020B0604020202020204" pitchFamily="34" charset="0"/>
                          <a:cs typeface="Arial" panose="020B0604020202020204" pitchFamily="34" charset="0"/>
                        </a:rPr>
                        <a:t>WT</a:t>
                      </a:r>
                    </a:p>
                  </a:txBody>
                  <a:tcPr marL="4763" marR="4763" marT="4763" marB="0" anchor="b">
                    <a:lnL>
                      <a:noFill/>
                    </a:lnL>
                    <a:lnR>
                      <a:noFill/>
                    </a:lnR>
                    <a:lnT>
                      <a:noFill/>
                    </a:lnT>
                    <a:lnB>
                      <a:noFill/>
                    </a:lnB>
                    <a:no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BRCA1m</a:t>
                      </a: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2.765</a:t>
                      </a:r>
                    </a:p>
                  </a:txBody>
                  <a:tcPr marL="4763" marR="4763" marT="4763" marB="0" anchor="b">
                    <a:lnL>
                      <a:noFill/>
                    </a:lnL>
                    <a:lnR>
                      <a:noFill/>
                    </a:lnR>
                    <a:lnT>
                      <a:noFill/>
                    </a:lnT>
                    <a:lnB>
                      <a:noFill/>
                    </a:lnB>
                  </a:tcPr>
                </a:tc>
                <a:extLst>
                  <a:ext uri="{0D108BD9-81ED-4DB2-BD59-A6C34878D82A}">
                    <a16:rowId xmlns:a16="http://schemas.microsoft.com/office/drawing/2014/main" val="2243496976"/>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MDA-MB-231</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3.493</a:t>
                      </a:r>
                    </a:p>
                  </a:txBody>
                  <a:tcPr marL="4763" marR="4763" marT="4763" marB="0" anchor="b">
                    <a:lnL>
                      <a:noFill/>
                    </a:lnL>
                    <a:lnR>
                      <a:noFill/>
                    </a:lnR>
                    <a:lnT>
                      <a:noFill/>
                    </a:lnT>
                    <a:lnB>
                      <a:noFill/>
                    </a:lnB>
                  </a:tcPr>
                </a:tc>
                <a:extLst>
                  <a:ext uri="{0D108BD9-81ED-4DB2-BD59-A6C34878D82A}">
                    <a16:rowId xmlns:a16="http://schemas.microsoft.com/office/drawing/2014/main" val="1387679232"/>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BT-20</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WT</a:t>
                      </a: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1.419</a:t>
                      </a:r>
                    </a:p>
                  </a:txBody>
                  <a:tcPr marL="4763" marR="4763" marT="4763" marB="0" anchor="b">
                    <a:lnL>
                      <a:noFill/>
                    </a:lnL>
                    <a:lnR>
                      <a:noFill/>
                    </a:lnR>
                    <a:lnT>
                      <a:noFill/>
                    </a:lnT>
                    <a:lnB>
                      <a:noFill/>
                    </a:lnB>
                  </a:tcPr>
                </a:tc>
                <a:extLst>
                  <a:ext uri="{0D108BD9-81ED-4DB2-BD59-A6C34878D82A}">
                    <a16:rowId xmlns:a16="http://schemas.microsoft.com/office/drawing/2014/main" val="2926518013"/>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MDA-MB-157</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algn="r" fontAlgn="b"/>
                      <a:r>
                        <a:rPr lang="en-GB" sz="600" b="0" i="0" u="none" strike="noStrike" dirty="0">
                          <a:effectLst/>
                          <a:latin typeface="Arial" panose="020B0604020202020204" pitchFamily="34" charset="0"/>
                          <a:cs typeface="Arial" panose="020B0604020202020204" pitchFamily="34" charset="0"/>
                        </a:rPr>
                        <a:t>Amplified</a:t>
                      </a:r>
                    </a:p>
                  </a:txBody>
                  <a:tcPr marL="4763" marR="4763" marT="4763" marB="0" anchor="b">
                    <a:lnL>
                      <a:noFill/>
                    </a:lnL>
                    <a:lnR>
                      <a:noFill/>
                    </a:lnR>
                    <a:lnT>
                      <a:noFill/>
                    </a:lnT>
                    <a:lnB>
                      <a:noFill/>
                    </a:lnB>
                    <a:solidFill>
                      <a:srgbClr val="F4B183"/>
                    </a:solid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solidFill>
                            <a:srgbClr val="FF0000"/>
                          </a:solidFill>
                          <a:effectLst/>
                          <a:latin typeface="Arial" panose="020B0604020202020204" pitchFamily="34" charset="0"/>
                          <a:cs typeface="Arial" panose="020B0604020202020204" pitchFamily="34" charset="0"/>
                        </a:rPr>
                        <a:t>0.9052</a:t>
                      </a:r>
                    </a:p>
                  </a:txBody>
                  <a:tcPr marL="4763" marR="4763" marT="4763" marB="0" anchor="b">
                    <a:lnL>
                      <a:noFill/>
                    </a:lnL>
                    <a:lnR>
                      <a:noFill/>
                    </a:lnR>
                    <a:lnT>
                      <a:noFill/>
                    </a:lnT>
                    <a:lnB>
                      <a:noFill/>
                    </a:lnB>
                  </a:tcPr>
                </a:tc>
                <a:extLst>
                  <a:ext uri="{0D108BD9-81ED-4DB2-BD59-A6C34878D82A}">
                    <a16:rowId xmlns:a16="http://schemas.microsoft.com/office/drawing/2014/main" val="1378054849"/>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HCC-1806</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algn="r" fontAlgn="b"/>
                      <a:r>
                        <a:rPr lang="en-GB" sz="600" b="0" i="0" u="none" strike="noStrike" dirty="0">
                          <a:effectLst/>
                          <a:latin typeface="Arial" panose="020B0604020202020204" pitchFamily="34" charset="0"/>
                          <a:cs typeface="Arial" panose="020B0604020202020204" pitchFamily="34" charset="0"/>
                        </a:rPr>
                        <a:t>Amplified</a:t>
                      </a:r>
                    </a:p>
                  </a:txBody>
                  <a:tcPr marL="4763" marR="4763" marT="4763" marB="0" anchor="b">
                    <a:lnL>
                      <a:noFill/>
                    </a:lnL>
                    <a:lnR>
                      <a:noFill/>
                    </a:lnR>
                    <a:lnT>
                      <a:noFill/>
                    </a:lnT>
                    <a:lnB>
                      <a:noFill/>
                    </a:lnB>
                    <a:solidFill>
                      <a:srgbClr val="F4B183"/>
                    </a:solid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solidFill>
                            <a:srgbClr val="FF0000"/>
                          </a:solidFill>
                          <a:effectLst/>
                          <a:latin typeface="Arial" panose="020B0604020202020204" pitchFamily="34" charset="0"/>
                          <a:cs typeface="Arial" panose="020B0604020202020204" pitchFamily="34" charset="0"/>
                        </a:rPr>
                        <a:t>0.4706</a:t>
                      </a:r>
                    </a:p>
                  </a:txBody>
                  <a:tcPr marL="4763" marR="4763" marT="4763" marB="0" anchor="b">
                    <a:lnL>
                      <a:noFill/>
                    </a:lnL>
                    <a:lnR>
                      <a:noFill/>
                    </a:lnR>
                    <a:lnT>
                      <a:noFill/>
                    </a:lnT>
                    <a:lnB>
                      <a:noFill/>
                    </a:lnB>
                  </a:tcPr>
                </a:tc>
                <a:extLst>
                  <a:ext uri="{0D108BD9-81ED-4DB2-BD59-A6C34878D82A}">
                    <a16:rowId xmlns:a16="http://schemas.microsoft.com/office/drawing/2014/main" val="3385046017"/>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HCC-1569</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tcPr>
                </a:tc>
                <a:tc>
                  <a:txBody>
                    <a:bodyPr/>
                    <a:lstStyle/>
                    <a:p>
                      <a:pPr algn="r" fontAlgn="b"/>
                      <a:r>
                        <a:rPr lang="en-GB" sz="600" b="0" i="0" u="none" strike="noStrike" dirty="0">
                          <a:effectLst/>
                          <a:latin typeface="Arial" panose="020B0604020202020204" pitchFamily="34" charset="0"/>
                          <a:cs typeface="Arial" panose="020B0604020202020204" pitchFamily="34" charset="0"/>
                        </a:rPr>
                        <a:t>Amplified</a:t>
                      </a:r>
                    </a:p>
                  </a:txBody>
                  <a:tcPr marL="4763" marR="4763" marT="4763" marB="0" anchor="b">
                    <a:lnL>
                      <a:noFill/>
                    </a:lnL>
                    <a:lnR>
                      <a:noFill/>
                    </a:lnR>
                    <a:lnT>
                      <a:noFill/>
                    </a:lnT>
                    <a:lnB>
                      <a:noFill/>
                    </a:lnB>
                    <a:solidFill>
                      <a:srgbClr val="F4B183"/>
                    </a:solid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solidFill>
                            <a:srgbClr val="FF0000"/>
                          </a:solidFill>
                          <a:effectLst/>
                          <a:latin typeface="Arial" panose="020B0604020202020204" pitchFamily="34" charset="0"/>
                          <a:cs typeface="Arial" panose="020B0604020202020204" pitchFamily="34" charset="0"/>
                        </a:rPr>
                        <a:t>0.582</a:t>
                      </a:r>
                    </a:p>
                  </a:txBody>
                  <a:tcPr marL="4763" marR="4763" marT="4763" marB="0" anchor="b">
                    <a:lnL>
                      <a:noFill/>
                    </a:lnL>
                    <a:lnR>
                      <a:noFill/>
                    </a:lnR>
                    <a:lnT>
                      <a:noFill/>
                    </a:lnT>
                    <a:lnB>
                      <a:noFill/>
                    </a:lnB>
                  </a:tcPr>
                </a:tc>
                <a:extLst>
                  <a:ext uri="{0D108BD9-81ED-4DB2-BD59-A6C34878D82A}">
                    <a16:rowId xmlns:a16="http://schemas.microsoft.com/office/drawing/2014/main" val="1615043427"/>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HCC1187</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solidFill>
                            <a:srgbClr val="FF0000"/>
                          </a:solidFill>
                          <a:effectLst/>
                          <a:latin typeface="Arial" panose="020B0604020202020204" pitchFamily="34" charset="0"/>
                          <a:cs typeface="Arial" panose="020B0604020202020204" pitchFamily="34" charset="0"/>
                        </a:rPr>
                        <a:t>0.433</a:t>
                      </a:r>
                    </a:p>
                  </a:txBody>
                  <a:tcPr marL="4763" marR="4763" marT="4763" marB="0" anchor="b">
                    <a:lnL>
                      <a:noFill/>
                    </a:lnL>
                    <a:lnR>
                      <a:noFill/>
                    </a:lnR>
                    <a:lnT>
                      <a:noFill/>
                    </a:lnT>
                    <a:lnB>
                      <a:noFill/>
                    </a:lnB>
                  </a:tcPr>
                </a:tc>
                <a:extLst>
                  <a:ext uri="{0D108BD9-81ED-4DB2-BD59-A6C34878D82A}">
                    <a16:rowId xmlns:a16="http://schemas.microsoft.com/office/drawing/2014/main" val="4151129209"/>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HCC1143</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solidFill>
                            <a:srgbClr val="FF0000"/>
                          </a:solidFill>
                          <a:effectLst/>
                          <a:latin typeface="Arial" panose="020B0604020202020204" pitchFamily="34" charset="0"/>
                          <a:cs typeface="Arial" panose="020B0604020202020204" pitchFamily="34" charset="0"/>
                        </a:rPr>
                        <a:t>0.7621</a:t>
                      </a:r>
                    </a:p>
                  </a:txBody>
                  <a:tcPr marL="4763" marR="4763" marT="4763" marB="0" anchor="b">
                    <a:lnL>
                      <a:noFill/>
                    </a:lnL>
                    <a:lnR>
                      <a:noFill/>
                    </a:lnR>
                    <a:lnT>
                      <a:noFill/>
                    </a:lnT>
                    <a:lnB>
                      <a:noFill/>
                    </a:lnB>
                  </a:tcPr>
                </a:tc>
                <a:extLst>
                  <a:ext uri="{0D108BD9-81ED-4DB2-BD59-A6C34878D82A}">
                    <a16:rowId xmlns:a16="http://schemas.microsoft.com/office/drawing/2014/main" val="1532368613"/>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HCC1937</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WT</a:t>
                      </a:r>
                    </a:p>
                  </a:txBody>
                  <a:tcPr marL="4763" marR="4763" marT="4763" marB="0" anchor="b">
                    <a:lnL>
                      <a:noFill/>
                    </a:lnL>
                    <a:lnR>
                      <a:noFill/>
                    </a:lnR>
                    <a:lnT>
                      <a:noFill/>
                    </a:lnT>
                    <a:lnB>
                      <a:noFill/>
                    </a:lnB>
                    <a:noFill/>
                  </a:tcPr>
                </a:tc>
                <a:tc>
                  <a:txBody>
                    <a:bodyPr/>
                    <a:lstStyle/>
                    <a:p>
                      <a:pPr>
                        <a:spcBef>
                          <a:spcPts val="300"/>
                        </a:spcBef>
                        <a:spcAft>
                          <a:spcPts val="300"/>
                        </a:spcAft>
                      </a:pPr>
                      <a:r>
                        <a:rPr lang="en-GB" sz="600" dirty="0">
                          <a:effectLst/>
                          <a:latin typeface="Arial" panose="020B0604020202020204" pitchFamily="34" charset="0"/>
                          <a:ea typeface="Times New Roman" panose="02020603050405020304" pitchFamily="18" charset="0"/>
                          <a:cs typeface="Arial" panose="020B0604020202020204" pitchFamily="34" charset="0"/>
                        </a:rPr>
                        <a:t>BRCA1m</a:t>
                      </a:r>
                    </a:p>
                  </a:txBody>
                  <a:tcPr marL="68580" marR="68580" marT="0" marB="0" anchor="ctr">
                    <a:lnL>
                      <a:noFill/>
                    </a:lnL>
                    <a:lnR>
                      <a:noFill/>
                    </a:lnR>
                    <a:lnT>
                      <a:noFill/>
                    </a:lnT>
                    <a:lnB>
                      <a:noFill/>
                    </a:lnB>
                    <a:noFill/>
                  </a:tcPr>
                </a:tc>
                <a:tc>
                  <a:txBody>
                    <a:bodyPr/>
                    <a:lstStyle/>
                    <a:p>
                      <a:pPr algn="r" fontAlgn="b"/>
                      <a:r>
                        <a:rPr lang="en-GB" sz="600" b="0" i="0" u="none" strike="noStrike" dirty="0">
                          <a:solidFill>
                            <a:srgbClr val="FF0000"/>
                          </a:solidFill>
                          <a:effectLst/>
                          <a:latin typeface="Arial" panose="020B0604020202020204" pitchFamily="34" charset="0"/>
                          <a:cs typeface="Arial" panose="020B0604020202020204" pitchFamily="34" charset="0"/>
                        </a:rPr>
                        <a:t>0.7958</a:t>
                      </a:r>
                    </a:p>
                  </a:txBody>
                  <a:tcPr marL="4763" marR="4763" marT="4763" marB="0" anchor="b">
                    <a:lnL>
                      <a:noFill/>
                    </a:lnL>
                    <a:lnR>
                      <a:noFill/>
                    </a:lnR>
                    <a:lnT>
                      <a:noFill/>
                    </a:lnT>
                    <a:lnB>
                      <a:noFill/>
                    </a:lnB>
                  </a:tcPr>
                </a:tc>
                <a:extLst>
                  <a:ext uri="{0D108BD9-81ED-4DB2-BD59-A6C34878D82A}">
                    <a16:rowId xmlns:a16="http://schemas.microsoft.com/office/drawing/2014/main" val="2299731884"/>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HCC70</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tcPr>
                </a:tc>
                <a:tc>
                  <a:txBody>
                    <a:bodyPr/>
                    <a:lstStyle/>
                    <a:p>
                      <a:pPr algn="r" fontAlgn="b"/>
                      <a:r>
                        <a:rPr lang="en-GB" sz="600" b="0" i="0" u="none" strike="noStrike" dirty="0">
                          <a:effectLst/>
                          <a:latin typeface="Arial" panose="020B0604020202020204" pitchFamily="34" charset="0"/>
                          <a:cs typeface="Arial" panose="020B0604020202020204" pitchFamily="34" charset="0"/>
                        </a:rPr>
                        <a:t>Amplified</a:t>
                      </a:r>
                    </a:p>
                  </a:txBody>
                  <a:tcPr marL="4763" marR="4763" marT="4763" marB="0" anchor="b">
                    <a:lnL>
                      <a:noFill/>
                    </a:lnL>
                    <a:lnR>
                      <a:noFill/>
                    </a:lnR>
                    <a:lnT>
                      <a:noFill/>
                    </a:lnT>
                    <a:lnB>
                      <a:noFill/>
                    </a:lnB>
                    <a:solidFill>
                      <a:srgbClr val="F4B183"/>
                    </a:solid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1.366</a:t>
                      </a:r>
                    </a:p>
                  </a:txBody>
                  <a:tcPr marL="4763" marR="4763" marT="4763" marB="0" anchor="b">
                    <a:lnL>
                      <a:noFill/>
                    </a:lnL>
                    <a:lnR>
                      <a:noFill/>
                    </a:lnR>
                    <a:lnT>
                      <a:noFill/>
                    </a:lnT>
                    <a:lnB>
                      <a:noFill/>
                    </a:lnB>
                  </a:tcPr>
                </a:tc>
                <a:extLst>
                  <a:ext uri="{0D108BD9-81ED-4DB2-BD59-A6C34878D82A}">
                    <a16:rowId xmlns:a16="http://schemas.microsoft.com/office/drawing/2014/main" val="354717944"/>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CAL-120</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4.326</a:t>
                      </a:r>
                    </a:p>
                  </a:txBody>
                  <a:tcPr marL="4763" marR="4763" marT="4763" marB="0" anchor="b">
                    <a:lnL>
                      <a:noFill/>
                    </a:lnL>
                    <a:lnR>
                      <a:noFill/>
                    </a:lnR>
                    <a:lnT>
                      <a:noFill/>
                    </a:lnT>
                    <a:lnB>
                      <a:noFill/>
                    </a:lnB>
                  </a:tcPr>
                </a:tc>
                <a:extLst>
                  <a:ext uri="{0D108BD9-81ED-4DB2-BD59-A6C34878D82A}">
                    <a16:rowId xmlns:a16="http://schemas.microsoft.com/office/drawing/2014/main" val="2789351228"/>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EFM-19</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4.838</a:t>
                      </a:r>
                    </a:p>
                  </a:txBody>
                  <a:tcPr marL="4763" marR="4763" marT="4763" marB="0" anchor="b">
                    <a:lnL>
                      <a:noFill/>
                    </a:lnL>
                    <a:lnR>
                      <a:noFill/>
                    </a:lnR>
                    <a:lnT>
                      <a:noFill/>
                    </a:lnT>
                    <a:lnB>
                      <a:noFill/>
                    </a:lnB>
                  </a:tcPr>
                </a:tc>
                <a:extLst>
                  <a:ext uri="{0D108BD9-81ED-4DB2-BD59-A6C34878D82A}">
                    <a16:rowId xmlns:a16="http://schemas.microsoft.com/office/drawing/2014/main" val="3019438134"/>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T47D</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5.203</a:t>
                      </a:r>
                    </a:p>
                  </a:txBody>
                  <a:tcPr marL="4763" marR="4763" marT="4763" marB="0" anchor="b">
                    <a:lnL>
                      <a:noFill/>
                    </a:lnL>
                    <a:lnR>
                      <a:noFill/>
                    </a:lnR>
                    <a:lnT>
                      <a:noFill/>
                    </a:lnT>
                    <a:lnB>
                      <a:noFill/>
                    </a:lnB>
                  </a:tcPr>
                </a:tc>
                <a:extLst>
                  <a:ext uri="{0D108BD9-81ED-4DB2-BD59-A6C34878D82A}">
                    <a16:rowId xmlns:a16="http://schemas.microsoft.com/office/drawing/2014/main" val="1132619013"/>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HCC1419</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2.801</a:t>
                      </a:r>
                    </a:p>
                  </a:txBody>
                  <a:tcPr marL="4763" marR="4763" marT="4763" marB="0" anchor="b">
                    <a:lnL>
                      <a:noFill/>
                    </a:lnL>
                    <a:lnR>
                      <a:noFill/>
                    </a:lnR>
                    <a:lnT>
                      <a:noFill/>
                    </a:lnT>
                    <a:lnB>
                      <a:noFill/>
                    </a:lnB>
                  </a:tcPr>
                </a:tc>
                <a:extLst>
                  <a:ext uri="{0D108BD9-81ED-4DB2-BD59-A6C34878D82A}">
                    <a16:rowId xmlns:a16="http://schemas.microsoft.com/office/drawing/2014/main" val="2841207114"/>
                  </a:ext>
                </a:extLst>
              </a:tr>
              <a:tr h="88901">
                <a:tc>
                  <a:txBody>
                    <a:bodyPr/>
                    <a:lstStyle/>
                    <a:p>
                      <a:pPr algn="l" fontAlgn="b"/>
                      <a:r>
                        <a:rPr lang="en-GB" sz="600" b="0" i="0" u="none" strike="noStrike">
                          <a:effectLst/>
                          <a:latin typeface="Arial" panose="020B0604020202020204" pitchFamily="34" charset="0"/>
                          <a:cs typeface="Arial" panose="020B0604020202020204" pitchFamily="34" charset="0"/>
                        </a:rPr>
                        <a:t>JIMT-1</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1.157</a:t>
                      </a:r>
                    </a:p>
                  </a:txBody>
                  <a:tcPr marL="4763" marR="4763" marT="4763" marB="0" anchor="b">
                    <a:lnL>
                      <a:noFill/>
                    </a:lnL>
                    <a:lnR>
                      <a:noFill/>
                    </a:lnR>
                    <a:lnT>
                      <a:noFill/>
                    </a:lnT>
                    <a:lnB>
                      <a:noFill/>
                    </a:lnB>
                  </a:tcPr>
                </a:tc>
                <a:extLst>
                  <a:ext uri="{0D108BD9-81ED-4DB2-BD59-A6C34878D82A}">
                    <a16:rowId xmlns:a16="http://schemas.microsoft.com/office/drawing/2014/main" val="1014237801"/>
                  </a:ext>
                </a:extLst>
              </a:tr>
              <a:tr h="88901">
                <a:tc>
                  <a:txBody>
                    <a:bodyPr/>
                    <a:lstStyle/>
                    <a:p>
                      <a:pPr algn="l" fontAlgn="b"/>
                      <a:r>
                        <a:rPr lang="en-GB" sz="600" b="0" i="0" u="none" strike="noStrike" dirty="0">
                          <a:effectLst/>
                          <a:latin typeface="Arial" panose="020B0604020202020204" pitchFamily="34" charset="0"/>
                          <a:cs typeface="Arial" panose="020B0604020202020204" pitchFamily="34" charset="0"/>
                        </a:rPr>
                        <a:t>BT-474</a:t>
                      </a:r>
                    </a:p>
                  </a:txBody>
                  <a:tcPr marL="4763" marR="4763" marT="4763" marB="0" anchor="b">
                    <a:lnL>
                      <a:noFill/>
                    </a:lnL>
                    <a:lnR>
                      <a:noFill/>
                    </a:lnR>
                    <a:lnT>
                      <a:noFill/>
                    </a:lnT>
                    <a:lnB>
                      <a:noFill/>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a:noFill/>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a:noFill/>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1.53</a:t>
                      </a:r>
                    </a:p>
                  </a:txBody>
                  <a:tcPr marL="4763" marR="4763" marT="4763" marB="0" anchor="b">
                    <a:lnL>
                      <a:noFill/>
                    </a:lnL>
                    <a:lnR>
                      <a:noFill/>
                    </a:lnR>
                    <a:lnT>
                      <a:noFill/>
                    </a:lnT>
                    <a:lnB>
                      <a:noFill/>
                    </a:lnB>
                  </a:tcPr>
                </a:tc>
                <a:extLst>
                  <a:ext uri="{0D108BD9-81ED-4DB2-BD59-A6C34878D82A}">
                    <a16:rowId xmlns:a16="http://schemas.microsoft.com/office/drawing/2014/main" val="3599757549"/>
                  </a:ext>
                </a:extLst>
              </a:tr>
              <a:tr h="88901">
                <a:tc>
                  <a:txBody>
                    <a:bodyPr/>
                    <a:lstStyle/>
                    <a:p>
                      <a:pPr algn="l" fontAlgn="b"/>
                      <a:r>
                        <a:rPr lang="en-GB" sz="600" b="0" i="0" u="none" strike="noStrike" dirty="0">
                          <a:effectLst/>
                          <a:latin typeface="Arial" panose="020B0604020202020204" pitchFamily="34" charset="0"/>
                          <a:cs typeface="Arial" panose="020B0604020202020204" pitchFamily="34" charset="0"/>
                        </a:rPr>
                        <a:t>HCC1954</a:t>
                      </a:r>
                    </a:p>
                  </a:txBody>
                  <a:tcPr marL="4763" marR="4763" marT="4763" marB="0" anchor="b">
                    <a:lnL>
                      <a:noFill/>
                    </a:lnL>
                    <a:lnR>
                      <a:noFill/>
                    </a:lnR>
                    <a:lnT>
                      <a:noFill/>
                    </a:lnT>
                    <a:lnB w="19050" cap="flat" cmpd="sng" algn="ctr">
                      <a:noFill/>
                      <a:prstDash val="solid"/>
                      <a:round/>
                      <a:headEnd type="none" w="med" len="med"/>
                      <a:tailEnd type="none" w="med" len="med"/>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w="19050" cap="flat" cmpd="sng" algn="ctr">
                      <a:noFill/>
                      <a:prstDash val="solid"/>
                      <a:round/>
                      <a:headEnd type="none" w="med" len="med"/>
                      <a:tailEnd type="none" w="med" len="med"/>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w="19050" cap="flat" cmpd="sng" algn="ctr">
                      <a:noFill/>
                      <a:prstDash val="solid"/>
                      <a:round/>
                      <a:headEnd type="none" w="med" len="med"/>
                      <a:tailEnd type="none" w="med" len="med"/>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w="19050" cap="flat" cmpd="sng" algn="ctr">
                      <a:noFill/>
                      <a:prstDash val="solid"/>
                      <a:round/>
                      <a:headEnd type="none" w="med" len="med"/>
                      <a:tailEnd type="none" w="med" len="med"/>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1.78</a:t>
                      </a:r>
                    </a:p>
                  </a:txBody>
                  <a:tcPr marL="4763" marR="4763" marT="4763" marB="0" anchor="b">
                    <a:lnL>
                      <a:noFill/>
                    </a:lnL>
                    <a:lnR>
                      <a:noFill/>
                    </a:lnR>
                    <a:lnT>
                      <a:noFill/>
                    </a:lnT>
                    <a:lnB w="19050" cap="flat" cmpd="sng" algn="ctr">
                      <a:noFill/>
                      <a:prstDash val="solid"/>
                      <a:round/>
                      <a:headEnd type="none" w="med" len="med"/>
                      <a:tailEnd type="none" w="med" len="med"/>
                    </a:lnB>
                  </a:tcPr>
                </a:tc>
                <a:extLst>
                  <a:ext uri="{0D108BD9-81ED-4DB2-BD59-A6C34878D82A}">
                    <a16:rowId xmlns:a16="http://schemas.microsoft.com/office/drawing/2014/main" val="833397254"/>
                  </a:ext>
                </a:extLst>
              </a:tr>
              <a:tr h="88901">
                <a:tc>
                  <a:txBody>
                    <a:bodyPr/>
                    <a:lstStyle/>
                    <a:p>
                      <a:pPr algn="l" fontAlgn="b"/>
                      <a:r>
                        <a:rPr lang="en-GB" sz="600" b="0" i="0" u="none" strike="noStrike" dirty="0">
                          <a:effectLst/>
                          <a:latin typeface="Arial" panose="020B0604020202020204" pitchFamily="34" charset="0"/>
                          <a:cs typeface="Arial" panose="020B0604020202020204" pitchFamily="34" charset="0"/>
                        </a:rPr>
                        <a:t>DU-4475</a:t>
                      </a:r>
                    </a:p>
                  </a:txBody>
                  <a:tcPr marL="4763" marR="4763" marT="4763" marB="0" anchor="b">
                    <a:lnL>
                      <a:noFill/>
                    </a:lnL>
                    <a:lnR>
                      <a:noFill/>
                    </a:lnR>
                    <a:lnT>
                      <a:noFill/>
                    </a:lnT>
                    <a:lnB w="19050" cap="flat" cmpd="sng" algn="ctr">
                      <a:noFill/>
                      <a:prstDash val="solid"/>
                      <a:round/>
                      <a:headEnd type="none" w="med" len="med"/>
                      <a:tailEnd type="none" w="med" len="med"/>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w="19050" cap="flat" cmpd="sng" algn="ctr">
                      <a:noFill/>
                      <a:prstDash val="solid"/>
                      <a:round/>
                      <a:headEnd type="none" w="med" len="med"/>
                      <a:tailEnd type="none" w="med" len="med"/>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w="19050" cap="flat" cmpd="sng" algn="ctr">
                      <a:noFill/>
                      <a:prstDash val="solid"/>
                      <a:round/>
                      <a:headEnd type="none" w="med" len="med"/>
                      <a:tailEnd type="none" w="med" len="med"/>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w="19050" cap="flat" cmpd="sng" algn="ctr">
                      <a:noFill/>
                      <a:prstDash val="solid"/>
                      <a:round/>
                      <a:headEnd type="none" w="med" len="med"/>
                      <a:tailEnd type="none" w="med" len="med"/>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2.315</a:t>
                      </a:r>
                    </a:p>
                  </a:txBody>
                  <a:tcPr marL="4763" marR="4763" marT="4763" marB="0" anchor="b">
                    <a:lnL>
                      <a:noFill/>
                    </a:lnL>
                    <a:lnR>
                      <a:noFill/>
                    </a:lnR>
                    <a:lnT>
                      <a:noFill/>
                    </a:lnT>
                    <a:lnB w="19050" cap="flat" cmpd="sng" algn="ctr">
                      <a:noFill/>
                      <a:prstDash val="solid"/>
                      <a:round/>
                      <a:headEnd type="none" w="med" len="med"/>
                      <a:tailEnd type="none" w="med" len="med"/>
                    </a:lnB>
                  </a:tcPr>
                </a:tc>
                <a:extLst>
                  <a:ext uri="{0D108BD9-81ED-4DB2-BD59-A6C34878D82A}">
                    <a16:rowId xmlns:a16="http://schemas.microsoft.com/office/drawing/2014/main" val="489751767"/>
                  </a:ext>
                </a:extLst>
              </a:tr>
              <a:tr h="88901">
                <a:tc>
                  <a:txBody>
                    <a:bodyPr/>
                    <a:lstStyle/>
                    <a:p>
                      <a:pPr algn="l" fontAlgn="b"/>
                      <a:r>
                        <a:rPr lang="en-GB" sz="600" b="0" i="0" u="none" strike="noStrike" dirty="0">
                          <a:effectLst/>
                          <a:latin typeface="Arial" panose="020B0604020202020204" pitchFamily="34" charset="0"/>
                          <a:cs typeface="Arial" panose="020B0604020202020204" pitchFamily="34" charset="0"/>
                        </a:rPr>
                        <a:t>BT-549</a:t>
                      </a:r>
                    </a:p>
                  </a:txBody>
                  <a:tcPr marL="4763" marR="4763" marT="4763" marB="0" anchor="b">
                    <a:lnL>
                      <a:noFill/>
                    </a:lnL>
                    <a:lnR>
                      <a:noFill/>
                    </a:lnR>
                    <a:lnT>
                      <a:noFill/>
                    </a:lnT>
                    <a:lnB w="19050" cap="flat" cmpd="sng" algn="ctr">
                      <a:noFill/>
                      <a:prstDash val="solid"/>
                      <a:round/>
                      <a:headEnd type="none" w="med" len="med"/>
                      <a:tailEnd type="none" w="med" len="med"/>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w="19050" cap="flat" cmpd="sng" algn="ctr">
                      <a:noFill/>
                      <a:prstDash val="solid"/>
                      <a:round/>
                      <a:headEnd type="none" w="med" len="med"/>
                      <a:tailEnd type="none" w="med" len="med"/>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w="19050" cap="flat" cmpd="sng" algn="ctr">
                      <a:noFill/>
                      <a:prstDash val="solid"/>
                      <a:round/>
                      <a:headEnd type="none" w="med" len="med"/>
                      <a:tailEnd type="none" w="med" len="med"/>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w="19050" cap="flat" cmpd="sng" algn="ctr">
                      <a:noFill/>
                      <a:prstDash val="solid"/>
                      <a:round/>
                      <a:headEnd type="none" w="med" len="med"/>
                      <a:tailEnd type="none" w="med" len="med"/>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1.146</a:t>
                      </a:r>
                    </a:p>
                  </a:txBody>
                  <a:tcPr marL="4763" marR="4763" marT="4763" marB="0" anchor="b">
                    <a:lnL>
                      <a:noFill/>
                    </a:lnL>
                    <a:lnR>
                      <a:noFill/>
                    </a:lnR>
                    <a:lnT>
                      <a:noFill/>
                    </a:lnT>
                    <a:lnB w="19050" cap="flat" cmpd="sng" algn="ctr">
                      <a:noFill/>
                      <a:prstDash val="solid"/>
                      <a:round/>
                      <a:headEnd type="none" w="med" len="med"/>
                      <a:tailEnd type="none" w="med" len="med"/>
                    </a:lnB>
                  </a:tcPr>
                </a:tc>
                <a:extLst>
                  <a:ext uri="{0D108BD9-81ED-4DB2-BD59-A6C34878D82A}">
                    <a16:rowId xmlns:a16="http://schemas.microsoft.com/office/drawing/2014/main" val="3967475731"/>
                  </a:ext>
                </a:extLst>
              </a:tr>
              <a:tr h="88901">
                <a:tc>
                  <a:txBody>
                    <a:bodyPr/>
                    <a:lstStyle/>
                    <a:p>
                      <a:pPr algn="l" fontAlgn="b"/>
                      <a:r>
                        <a:rPr lang="en-GB" sz="600" b="0" i="0" u="none" strike="noStrike" dirty="0">
                          <a:effectLst/>
                          <a:latin typeface="Arial" panose="020B0604020202020204" pitchFamily="34" charset="0"/>
                          <a:cs typeface="Arial" panose="020B0604020202020204" pitchFamily="34" charset="0"/>
                        </a:rPr>
                        <a:t>CAMA-1</a:t>
                      </a:r>
                    </a:p>
                  </a:txBody>
                  <a:tcPr marL="4763" marR="4763" marT="4763" marB="0" anchor="b">
                    <a:lnL>
                      <a:noFill/>
                    </a:lnL>
                    <a:lnR>
                      <a:noFill/>
                    </a:lnR>
                    <a:lnT>
                      <a:noFill/>
                    </a:lnT>
                    <a:lnB w="19050" cap="flat" cmpd="sng" algn="ctr">
                      <a:noFill/>
                      <a:prstDash val="solid"/>
                      <a:round/>
                      <a:headEnd type="none" w="med" len="med"/>
                      <a:tailEnd type="none" w="med" len="med"/>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w="19050" cap="flat" cmpd="sng" algn="ctr">
                      <a:noFill/>
                      <a:prstDash val="solid"/>
                      <a:round/>
                      <a:headEnd type="none" w="med" len="med"/>
                      <a:tailEnd type="none" w="med" len="med"/>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w="19050" cap="flat" cmpd="sng" algn="ctr">
                      <a:noFill/>
                      <a:prstDash val="solid"/>
                      <a:round/>
                      <a:headEnd type="none" w="med" len="med"/>
                      <a:tailEnd type="none" w="med" len="med"/>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w="19050" cap="flat" cmpd="sng" algn="ctr">
                      <a:noFill/>
                      <a:prstDash val="solid"/>
                      <a:round/>
                      <a:headEnd type="none" w="med" len="med"/>
                      <a:tailEnd type="none" w="med" len="med"/>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2.602</a:t>
                      </a:r>
                    </a:p>
                  </a:txBody>
                  <a:tcPr marL="4763" marR="4763" marT="4763" marB="0" anchor="b">
                    <a:lnL>
                      <a:noFill/>
                    </a:lnL>
                    <a:lnR>
                      <a:noFill/>
                    </a:lnR>
                    <a:lnT>
                      <a:noFill/>
                    </a:lnT>
                    <a:lnB w="19050" cap="flat" cmpd="sng" algn="ctr">
                      <a:noFill/>
                      <a:prstDash val="solid"/>
                      <a:round/>
                      <a:headEnd type="none" w="med" len="med"/>
                      <a:tailEnd type="none" w="med" len="med"/>
                    </a:lnB>
                  </a:tcPr>
                </a:tc>
                <a:extLst>
                  <a:ext uri="{0D108BD9-81ED-4DB2-BD59-A6C34878D82A}">
                    <a16:rowId xmlns:a16="http://schemas.microsoft.com/office/drawing/2014/main" val="3996940522"/>
                  </a:ext>
                </a:extLst>
              </a:tr>
              <a:tr h="88901">
                <a:tc>
                  <a:txBody>
                    <a:bodyPr/>
                    <a:lstStyle/>
                    <a:p>
                      <a:pPr algn="l" fontAlgn="b"/>
                      <a:r>
                        <a:rPr lang="en-GB" sz="600" b="0" i="0" u="none" strike="noStrike" dirty="0">
                          <a:effectLst/>
                          <a:latin typeface="Arial" panose="020B0604020202020204" pitchFamily="34" charset="0"/>
                          <a:cs typeface="Arial" panose="020B0604020202020204" pitchFamily="34" charset="0"/>
                        </a:rPr>
                        <a:t>MFM-223</a:t>
                      </a:r>
                    </a:p>
                  </a:txBody>
                  <a:tcPr marL="4763" marR="4763" marT="4763" marB="0" anchor="b">
                    <a:lnL>
                      <a:noFill/>
                    </a:lnL>
                    <a:lnR>
                      <a:noFill/>
                    </a:lnR>
                    <a:lnT>
                      <a:noFill/>
                    </a:lnT>
                    <a:lnB w="19050" cap="flat" cmpd="sng" algn="ctr">
                      <a:noFill/>
                      <a:prstDash val="solid"/>
                      <a:round/>
                      <a:headEnd type="none" w="med" len="med"/>
                      <a:tailEnd type="none" w="med" len="med"/>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w="19050" cap="flat" cmpd="sng" algn="ctr">
                      <a:noFill/>
                      <a:prstDash val="solid"/>
                      <a:round/>
                      <a:headEnd type="none" w="med" len="med"/>
                      <a:tailEnd type="none" w="med" len="med"/>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WT</a:t>
                      </a:r>
                      <a:endPar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4763" marR="4763" marT="4763" marB="0" anchor="b">
                    <a:lnL>
                      <a:noFill/>
                    </a:lnL>
                    <a:lnR>
                      <a:noFill/>
                    </a:lnR>
                    <a:lnT>
                      <a:noFill/>
                    </a:lnT>
                    <a:lnB w="19050" cap="flat" cmpd="sng" algn="ctr">
                      <a:noFill/>
                      <a:prstDash val="solid"/>
                      <a:round/>
                      <a:headEnd type="none" w="med" len="med"/>
                      <a:tailEnd type="none" w="med" len="med"/>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w="19050" cap="flat" cmpd="sng" algn="ctr">
                      <a:noFill/>
                      <a:prstDash val="solid"/>
                      <a:round/>
                      <a:headEnd type="none" w="med" len="med"/>
                      <a:tailEnd type="none" w="med" len="med"/>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2.624</a:t>
                      </a:r>
                    </a:p>
                  </a:txBody>
                  <a:tcPr marL="4763" marR="4763" marT="4763" marB="0" anchor="b">
                    <a:lnL>
                      <a:noFill/>
                    </a:lnL>
                    <a:lnR>
                      <a:noFill/>
                    </a:lnR>
                    <a:lnT>
                      <a:noFill/>
                    </a:lnT>
                    <a:lnB w="19050" cap="flat" cmpd="sng" algn="ctr">
                      <a:noFill/>
                      <a:prstDash val="solid"/>
                      <a:round/>
                      <a:headEnd type="none" w="med" len="med"/>
                      <a:tailEnd type="none" w="med" len="med"/>
                    </a:lnB>
                  </a:tcPr>
                </a:tc>
                <a:extLst>
                  <a:ext uri="{0D108BD9-81ED-4DB2-BD59-A6C34878D82A}">
                    <a16:rowId xmlns:a16="http://schemas.microsoft.com/office/drawing/2014/main" val="1109070723"/>
                  </a:ext>
                </a:extLst>
              </a:tr>
              <a:tr h="88901">
                <a:tc>
                  <a:txBody>
                    <a:bodyPr/>
                    <a:lstStyle/>
                    <a:p>
                      <a:pPr algn="l" fontAlgn="b"/>
                      <a:r>
                        <a:rPr lang="en-GB" sz="600" b="0" i="0" u="none" strike="noStrike" dirty="0">
                          <a:effectLst/>
                          <a:latin typeface="Arial" panose="020B0604020202020204" pitchFamily="34" charset="0"/>
                          <a:cs typeface="Arial" panose="020B0604020202020204" pitchFamily="34" charset="0"/>
                        </a:rPr>
                        <a:t>MCF7</a:t>
                      </a:r>
                    </a:p>
                  </a:txBody>
                  <a:tcPr marL="4763" marR="4763" marT="4763"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marL="274320" marR="0" lvl="0" indent="-274320" algn="l" defTabSz="685800" rtl="0" eaLnBrk="1" fontAlgn="auto" latinLnBrk="0" hangingPunct="1">
                        <a:lnSpc>
                          <a:spcPct val="100000"/>
                        </a:lnSpc>
                        <a:spcBef>
                          <a:spcPts val="0"/>
                        </a:spcBef>
                        <a:spcAft>
                          <a:spcPts val="0"/>
                        </a:spcAft>
                        <a:buClrTx/>
                        <a:buSzTx/>
                        <a:buFontTx/>
                        <a:buNone/>
                        <a:tabLst>
                          <a:tab pos="274320" algn="l"/>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Breast</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lvl="0" indent="0" algn="r" defTabSz="685800" rtl="0" eaLnBrk="1" fontAlgn="b"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WT</a:t>
                      </a:r>
                    </a:p>
                  </a:txBody>
                  <a:tcPr marL="4763" marR="4763" marT="4763" marB="0" anchor="b">
                    <a:lnL>
                      <a:noFill/>
                    </a:lnL>
                    <a:lnR>
                      <a:noFill/>
                    </a:lnR>
                    <a:lnT>
                      <a:noFill/>
                    </a:lnT>
                    <a:lnB w="19050" cap="flat" cmpd="sng" algn="ctr">
                      <a:solidFill>
                        <a:srgbClr val="000000"/>
                      </a:solidFill>
                      <a:prstDash val="solid"/>
                      <a:round/>
                      <a:headEnd type="none" w="med" len="med"/>
                      <a:tailEnd type="none" w="med" len="med"/>
                    </a:lnB>
                    <a:noFill/>
                  </a:tcPr>
                </a:tc>
                <a:tc>
                  <a:txBody>
                    <a:bodyPr/>
                    <a:lstStyle/>
                    <a:p>
                      <a:pPr>
                        <a:spcBef>
                          <a:spcPts val="300"/>
                        </a:spcBef>
                        <a:spcAft>
                          <a:spcPts val="300"/>
                        </a:spcAft>
                      </a:pPr>
                      <a:endParaRPr lang="en-GB" sz="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noFill/>
                  </a:tcPr>
                </a:tc>
                <a:tc>
                  <a:txBody>
                    <a:bodyPr/>
                    <a:lstStyle/>
                    <a:p>
                      <a:pPr algn="r" fontAlgn="b"/>
                      <a:r>
                        <a:rPr lang="en-GB" sz="600" b="0" i="0" u="none" strike="noStrike" dirty="0">
                          <a:effectLst/>
                          <a:latin typeface="Arial" panose="020B0604020202020204" pitchFamily="34" charset="0"/>
                          <a:cs typeface="Arial" panose="020B0604020202020204" pitchFamily="34" charset="0"/>
                        </a:rPr>
                        <a:t>1.033</a:t>
                      </a:r>
                    </a:p>
                  </a:txBody>
                  <a:tcPr marL="4763" marR="4763" marT="4763" marB="0" anchor="b">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5942692"/>
                  </a:ext>
                </a:extLst>
              </a:tr>
            </a:tbl>
          </a:graphicData>
        </a:graphic>
      </p:graphicFrame>
    </p:spTree>
    <p:extLst>
      <p:ext uri="{BB962C8B-B14F-4D97-AF65-F5344CB8AC3E}">
        <p14:creationId xmlns:p14="http://schemas.microsoft.com/office/powerpoint/2010/main" val="1716014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9EECC0FF-64BE-49C6-BFC1-07DA96A5B753}"/>
              </a:ext>
            </a:extLst>
          </p:cNvPr>
          <p:cNvGraphicFramePr>
            <a:graphicFrameLocks noChangeAspect="1"/>
          </p:cNvGraphicFramePr>
          <p:nvPr/>
        </p:nvGraphicFramePr>
        <p:xfrm>
          <a:off x="466605" y="804101"/>
          <a:ext cx="2885331" cy="1800000"/>
        </p:xfrm>
        <a:graphic>
          <a:graphicData uri="http://schemas.openxmlformats.org/presentationml/2006/ole">
            <mc:AlternateContent xmlns:mc="http://schemas.openxmlformats.org/markup-compatibility/2006">
              <mc:Choice xmlns:v="urn:schemas-microsoft-com:vml" Requires="v">
                <p:oleObj spid="_x0000_s2120" name="Prism 8" r:id="rId3" imgW="4633468" imgH="2891109" progId="Prism8.Document">
                  <p:embed/>
                </p:oleObj>
              </mc:Choice>
              <mc:Fallback>
                <p:oleObj name="Prism 8" r:id="rId3" imgW="4633468" imgH="2891109" progId="Prism8.Document">
                  <p:embed/>
                  <p:pic>
                    <p:nvPicPr>
                      <p:cNvPr id="4" name="Object 3">
                        <a:extLst>
                          <a:ext uri="{FF2B5EF4-FFF2-40B4-BE49-F238E27FC236}">
                            <a16:creationId xmlns:a16="http://schemas.microsoft.com/office/drawing/2014/main" id="{9EECC0FF-64BE-49C6-BFC1-07DA96A5B753}"/>
                          </a:ext>
                        </a:extLst>
                      </p:cNvPr>
                      <p:cNvPicPr/>
                      <p:nvPr/>
                    </p:nvPicPr>
                    <p:blipFill>
                      <a:blip r:embed="rId4"/>
                      <a:stretch>
                        <a:fillRect/>
                      </a:stretch>
                    </p:blipFill>
                    <p:spPr>
                      <a:xfrm>
                        <a:off x="466605" y="804101"/>
                        <a:ext cx="2885331" cy="18000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EE45F4F7-3D28-42CC-84FB-5F86517D8CB1}"/>
              </a:ext>
            </a:extLst>
          </p:cNvPr>
          <p:cNvGraphicFramePr>
            <a:graphicFrameLocks noChangeAspect="1"/>
          </p:cNvGraphicFramePr>
          <p:nvPr/>
        </p:nvGraphicFramePr>
        <p:xfrm>
          <a:off x="3727264" y="804101"/>
          <a:ext cx="2813175" cy="1800000"/>
        </p:xfrm>
        <a:graphic>
          <a:graphicData uri="http://schemas.openxmlformats.org/presentationml/2006/ole">
            <mc:AlternateContent xmlns:mc="http://schemas.openxmlformats.org/markup-compatibility/2006">
              <mc:Choice xmlns:v="urn:schemas-microsoft-com:vml" Requires="v">
                <p:oleObj spid="_x0000_s2121" name="Prism 8" r:id="rId5" imgW="4517577" imgH="2891109" progId="Prism8.Document">
                  <p:embed/>
                </p:oleObj>
              </mc:Choice>
              <mc:Fallback>
                <p:oleObj name="Prism 8" r:id="rId5" imgW="4517577" imgH="2891109" progId="Prism8.Document">
                  <p:embed/>
                  <p:pic>
                    <p:nvPicPr>
                      <p:cNvPr id="6" name="Object 5">
                        <a:extLst>
                          <a:ext uri="{FF2B5EF4-FFF2-40B4-BE49-F238E27FC236}">
                            <a16:creationId xmlns:a16="http://schemas.microsoft.com/office/drawing/2014/main" id="{EE45F4F7-3D28-42CC-84FB-5F86517D8CB1}"/>
                          </a:ext>
                        </a:extLst>
                      </p:cNvPr>
                      <p:cNvPicPr/>
                      <p:nvPr/>
                    </p:nvPicPr>
                    <p:blipFill>
                      <a:blip r:embed="rId6"/>
                      <a:stretch>
                        <a:fillRect/>
                      </a:stretch>
                    </p:blipFill>
                    <p:spPr>
                      <a:xfrm>
                        <a:off x="3727264" y="804101"/>
                        <a:ext cx="2813175" cy="180000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64A22C56-86E6-417B-8395-8BD164AA0733}"/>
              </a:ext>
            </a:extLst>
          </p:cNvPr>
          <p:cNvGraphicFramePr>
            <a:graphicFrameLocks noChangeAspect="1"/>
          </p:cNvGraphicFramePr>
          <p:nvPr/>
        </p:nvGraphicFramePr>
        <p:xfrm>
          <a:off x="419402" y="2624352"/>
          <a:ext cx="2979737" cy="1800225"/>
        </p:xfrm>
        <a:graphic>
          <a:graphicData uri="http://schemas.openxmlformats.org/presentationml/2006/ole">
            <mc:AlternateContent xmlns:mc="http://schemas.openxmlformats.org/markup-compatibility/2006">
              <mc:Choice xmlns:v="urn:schemas-microsoft-com:vml" Requires="v">
                <p:oleObj spid="_x0000_s2122" name="Prism 8" r:id="rId7" imgW="4785709" imgH="2891109" progId="Prism8.Document">
                  <p:embed/>
                </p:oleObj>
              </mc:Choice>
              <mc:Fallback>
                <p:oleObj name="Prism 8" r:id="rId7" imgW="4785709" imgH="2891109" progId="Prism8.Document">
                  <p:embed/>
                  <p:pic>
                    <p:nvPicPr>
                      <p:cNvPr id="7" name="Object 6">
                        <a:extLst>
                          <a:ext uri="{FF2B5EF4-FFF2-40B4-BE49-F238E27FC236}">
                            <a16:creationId xmlns:a16="http://schemas.microsoft.com/office/drawing/2014/main" id="{64A22C56-86E6-417B-8395-8BD164AA0733}"/>
                          </a:ext>
                        </a:extLst>
                      </p:cNvPr>
                      <p:cNvPicPr/>
                      <p:nvPr/>
                    </p:nvPicPr>
                    <p:blipFill>
                      <a:blip r:embed="rId8"/>
                      <a:stretch>
                        <a:fillRect/>
                      </a:stretch>
                    </p:blipFill>
                    <p:spPr>
                      <a:xfrm>
                        <a:off x="419402" y="2624352"/>
                        <a:ext cx="2979737" cy="180022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B7A22001-004D-449D-811B-6512DDC57661}"/>
              </a:ext>
            </a:extLst>
          </p:cNvPr>
          <p:cNvGraphicFramePr>
            <a:graphicFrameLocks noChangeAspect="1"/>
          </p:cNvGraphicFramePr>
          <p:nvPr/>
        </p:nvGraphicFramePr>
        <p:xfrm>
          <a:off x="3723311" y="6265079"/>
          <a:ext cx="2821080" cy="1800000"/>
        </p:xfrm>
        <a:graphic>
          <a:graphicData uri="http://schemas.openxmlformats.org/presentationml/2006/ole">
            <mc:AlternateContent xmlns:mc="http://schemas.openxmlformats.org/markup-compatibility/2006">
              <mc:Choice xmlns:v="urn:schemas-microsoft-com:vml" Requires="v">
                <p:oleObj spid="_x0000_s2123" name="Prism 8" r:id="rId9" imgW="4531253" imgH="2891109" progId="Prism8.Document">
                  <p:embed/>
                </p:oleObj>
              </mc:Choice>
              <mc:Fallback>
                <p:oleObj name="Prism 8" r:id="rId9" imgW="4531253" imgH="2891109" progId="Prism8.Document">
                  <p:embed/>
                  <p:pic>
                    <p:nvPicPr>
                      <p:cNvPr id="8" name="Object 7">
                        <a:extLst>
                          <a:ext uri="{FF2B5EF4-FFF2-40B4-BE49-F238E27FC236}">
                            <a16:creationId xmlns:a16="http://schemas.microsoft.com/office/drawing/2014/main" id="{B7A22001-004D-449D-811B-6512DDC57661}"/>
                          </a:ext>
                        </a:extLst>
                      </p:cNvPr>
                      <p:cNvPicPr/>
                      <p:nvPr/>
                    </p:nvPicPr>
                    <p:blipFill>
                      <a:blip r:embed="rId10"/>
                      <a:stretch>
                        <a:fillRect/>
                      </a:stretch>
                    </p:blipFill>
                    <p:spPr>
                      <a:xfrm>
                        <a:off x="3723311" y="6265079"/>
                        <a:ext cx="2821080" cy="18000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8456A04B-5F4D-48B5-ADD5-4B09107EFBD1}"/>
              </a:ext>
            </a:extLst>
          </p:cNvPr>
          <p:cNvGraphicFramePr>
            <a:graphicFrameLocks noChangeAspect="1"/>
          </p:cNvGraphicFramePr>
          <p:nvPr/>
        </p:nvGraphicFramePr>
        <p:xfrm>
          <a:off x="524430" y="8085329"/>
          <a:ext cx="2769680" cy="1800000"/>
        </p:xfrm>
        <a:graphic>
          <a:graphicData uri="http://schemas.openxmlformats.org/presentationml/2006/ole">
            <mc:AlternateContent xmlns:mc="http://schemas.openxmlformats.org/markup-compatibility/2006">
              <mc:Choice xmlns:v="urn:schemas-microsoft-com:vml" Requires="v">
                <p:oleObj spid="_x0000_s2124" name="Prism 8" r:id="rId11" imgW="4448834" imgH="2891109" progId="Prism8.Document">
                  <p:embed/>
                </p:oleObj>
              </mc:Choice>
              <mc:Fallback>
                <p:oleObj name="Prism 8" r:id="rId11" imgW="4448834" imgH="2891109" progId="Prism8.Document">
                  <p:embed/>
                  <p:pic>
                    <p:nvPicPr>
                      <p:cNvPr id="10" name="Object 9">
                        <a:extLst>
                          <a:ext uri="{FF2B5EF4-FFF2-40B4-BE49-F238E27FC236}">
                            <a16:creationId xmlns:a16="http://schemas.microsoft.com/office/drawing/2014/main" id="{8456A04B-5F4D-48B5-ADD5-4B09107EFBD1}"/>
                          </a:ext>
                        </a:extLst>
                      </p:cNvPr>
                      <p:cNvPicPr/>
                      <p:nvPr/>
                    </p:nvPicPr>
                    <p:blipFill>
                      <a:blip r:embed="rId12"/>
                      <a:stretch>
                        <a:fillRect/>
                      </a:stretch>
                    </p:blipFill>
                    <p:spPr>
                      <a:xfrm>
                        <a:off x="524430" y="8085329"/>
                        <a:ext cx="2769680" cy="1800000"/>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2CF64623-668E-42FB-B29A-6E49293D2126}"/>
              </a:ext>
            </a:extLst>
          </p:cNvPr>
          <p:cNvGraphicFramePr>
            <a:graphicFrameLocks noChangeAspect="1"/>
          </p:cNvGraphicFramePr>
          <p:nvPr/>
        </p:nvGraphicFramePr>
        <p:xfrm>
          <a:off x="541725" y="6265079"/>
          <a:ext cx="2735091" cy="1800000"/>
        </p:xfrm>
        <a:graphic>
          <a:graphicData uri="http://schemas.openxmlformats.org/presentationml/2006/ole">
            <mc:AlternateContent xmlns:mc="http://schemas.openxmlformats.org/markup-compatibility/2006">
              <mc:Choice xmlns:v="urn:schemas-microsoft-com:vml" Requires="v">
                <p:oleObj spid="_x0000_s2125" name="Prism 8" r:id="rId13" imgW="4392688" imgH="2891109" progId="Prism8.Document">
                  <p:embed/>
                </p:oleObj>
              </mc:Choice>
              <mc:Fallback>
                <p:oleObj name="Prism 8" r:id="rId13" imgW="4392688" imgH="2891109" progId="Prism8.Document">
                  <p:embed/>
                  <p:pic>
                    <p:nvPicPr>
                      <p:cNvPr id="12" name="Object 11">
                        <a:extLst>
                          <a:ext uri="{FF2B5EF4-FFF2-40B4-BE49-F238E27FC236}">
                            <a16:creationId xmlns:a16="http://schemas.microsoft.com/office/drawing/2014/main" id="{2CF64623-668E-42FB-B29A-6E49293D2126}"/>
                          </a:ext>
                        </a:extLst>
                      </p:cNvPr>
                      <p:cNvPicPr/>
                      <p:nvPr/>
                    </p:nvPicPr>
                    <p:blipFill>
                      <a:blip r:embed="rId14"/>
                      <a:stretch>
                        <a:fillRect/>
                      </a:stretch>
                    </p:blipFill>
                    <p:spPr>
                      <a:xfrm>
                        <a:off x="541725" y="6265079"/>
                        <a:ext cx="2735091" cy="1800000"/>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71FB6A66-2925-446E-BB6C-35063756FB44}"/>
              </a:ext>
            </a:extLst>
          </p:cNvPr>
          <p:cNvGraphicFramePr>
            <a:graphicFrameLocks noChangeAspect="1"/>
          </p:cNvGraphicFramePr>
          <p:nvPr/>
        </p:nvGraphicFramePr>
        <p:xfrm>
          <a:off x="3741100" y="8085329"/>
          <a:ext cx="2785503" cy="1800000"/>
        </p:xfrm>
        <a:graphic>
          <a:graphicData uri="http://schemas.openxmlformats.org/presentationml/2006/ole">
            <mc:AlternateContent xmlns:mc="http://schemas.openxmlformats.org/markup-compatibility/2006">
              <mc:Choice xmlns:v="urn:schemas-microsoft-com:vml" Requires="v">
                <p:oleObj spid="_x0000_s2126" name="Prism 8" r:id="rId15" imgW="4473308" imgH="2891109" progId="Prism8.Document">
                  <p:embed/>
                </p:oleObj>
              </mc:Choice>
              <mc:Fallback>
                <p:oleObj name="Prism 8" r:id="rId15" imgW="4473308" imgH="2891109" progId="Prism8.Document">
                  <p:embed/>
                  <p:pic>
                    <p:nvPicPr>
                      <p:cNvPr id="14" name="Object 13">
                        <a:extLst>
                          <a:ext uri="{FF2B5EF4-FFF2-40B4-BE49-F238E27FC236}">
                            <a16:creationId xmlns:a16="http://schemas.microsoft.com/office/drawing/2014/main" id="{71FB6A66-2925-446E-BB6C-35063756FB44}"/>
                          </a:ext>
                        </a:extLst>
                      </p:cNvPr>
                      <p:cNvPicPr/>
                      <p:nvPr/>
                    </p:nvPicPr>
                    <p:blipFill>
                      <a:blip r:embed="rId16"/>
                      <a:stretch>
                        <a:fillRect/>
                      </a:stretch>
                    </p:blipFill>
                    <p:spPr>
                      <a:xfrm>
                        <a:off x="3741100" y="8085329"/>
                        <a:ext cx="2785503" cy="1800000"/>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D39866FD-764E-4E1F-9451-7448827F1958}"/>
              </a:ext>
            </a:extLst>
          </p:cNvPr>
          <p:cNvGraphicFramePr>
            <a:graphicFrameLocks noChangeAspect="1"/>
          </p:cNvGraphicFramePr>
          <p:nvPr/>
        </p:nvGraphicFramePr>
        <p:xfrm>
          <a:off x="342548" y="4444828"/>
          <a:ext cx="3133444" cy="1800000"/>
        </p:xfrm>
        <a:graphic>
          <a:graphicData uri="http://schemas.openxmlformats.org/presentationml/2006/ole">
            <mc:AlternateContent xmlns:mc="http://schemas.openxmlformats.org/markup-compatibility/2006">
              <mc:Choice xmlns:v="urn:schemas-microsoft-com:vml" Requires="v">
                <p:oleObj spid="_x0000_s2127" name="Prism 8" r:id="rId17" imgW="5032607" imgH="2891109" progId="Prism8.Document">
                  <p:embed/>
                </p:oleObj>
              </mc:Choice>
              <mc:Fallback>
                <p:oleObj name="Prism 8" r:id="rId17" imgW="5032607" imgH="2891109" progId="Prism8.Document">
                  <p:embed/>
                  <p:pic>
                    <p:nvPicPr>
                      <p:cNvPr id="2" name="Object 1">
                        <a:extLst>
                          <a:ext uri="{FF2B5EF4-FFF2-40B4-BE49-F238E27FC236}">
                            <a16:creationId xmlns:a16="http://schemas.microsoft.com/office/drawing/2014/main" id="{D39866FD-764E-4E1F-9451-7448827F1958}"/>
                          </a:ext>
                        </a:extLst>
                      </p:cNvPr>
                      <p:cNvPicPr/>
                      <p:nvPr/>
                    </p:nvPicPr>
                    <p:blipFill>
                      <a:blip r:embed="rId18"/>
                      <a:stretch>
                        <a:fillRect/>
                      </a:stretch>
                    </p:blipFill>
                    <p:spPr>
                      <a:xfrm>
                        <a:off x="342548" y="4444828"/>
                        <a:ext cx="3133444" cy="180000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429BFE5A-BAE1-4ED5-BEB3-740ED6E96425}"/>
              </a:ext>
            </a:extLst>
          </p:cNvPr>
          <p:cNvGraphicFramePr>
            <a:graphicFrameLocks noChangeAspect="1"/>
          </p:cNvGraphicFramePr>
          <p:nvPr/>
        </p:nvGraphicFramePr>
        <p:xfrm>
          <a:off x="3477179" y="4444828"/>
          <a:ext cx="3313345" cy="1800000"/>
        </p:xfrm>
        <a:graphic>
          <a:graphicData uri="http://schemas.openxmlformats.org/presentationml/2006/ole">
            <mc:AlternateContent xmlns:mc="http://schemas.openxmlformats.org/markup-compatibility/2006">
              <mc:Choice xmlns:v="urn:schemas-microsoft-com:vml" Requires="v">
                <p:oleObj spid="_x0000_s2128" name="Prism 8" r:id="rId19" imgW="5321973" imgH="2891109" progId="Prism8.Document">
                  <p:embed/>
                </p:oleObj>
              </mc:Choice>
              <mc:Fallback>
                <p:oleObj name="Prism 8" r:id="rId19" imgW="5321973" imgH="2891109" progId="Prism8.Document">
                  <p:embed/>
                  <p:pic>
                    <p:nvPicPr>
                      <p:cNvPr id="3" name="Object 2">
                        <a:extLst>
                          <a:ext uri="{FF2B5EF4-FFF2-40B4-BE49-F238E27FC236}">
                            <a16:creationId xmlns:a16="http://schemas.microsoft.com/office/drawing/2014/main" id="{429BFE5A-BAE1-4ED5-BEB3-740ED6E96425}"/>
                          </a:ext>
                        </a:extLst>
                      </p:cNvPr>
                      <p:cNvPicPr/>
                      <p:nvPr/>
                    </p:nvPicPr>
                    <p:blipFill>
                      <a:blip r:embed="rId20"/>
                      <a:stretch>
                        <a:fillRect/>
                      </a:stretch>
                    </p:blipFill>
                    <p:spPr>
                      <a:xfrm>
                        <a:off x="3477179" y="4444828"/>
                        <a:ext cx="3313345" cy="18000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EA5E8990-4061-48FA-AA68-90C4387C830A}"/>
              </a:ext>
            </a:extLst>
          </p:cNvPr>
          <p:cNvGraphicFramePr>
            <a:graphicFrameLocks noChangeAspect="1"/>
          </p:cNvGraphicFramePr>
          <p:nvPr/>
        </p:nvGraphicFramePr>
        <p:xfrm>
          <a:off x="3299978" y="2624577"/>
          <a:ext cx="3499177" cy="1800000"/>
        </p:xfrm>
        <a:graphic>
          <a:graphicData uri="http://schemas.openxmlformats.org/presentationml/2006/ole">
            <mc:AlternateContent xmlns:mc="http://schemas.openxmlformats.org/markup-compatibility/2006">
              <mc:Choice xmlns:v="urn:schemas-microsoft-com:vml" Requires="v">
                <p:oleObj spid="_x0000_s2129" name="Prism 8" r:id="rId21" imgW="5619258" imgH="2891109" progId="Prism8.Document">
                  <p:embed/>
                </p:oleObj>
              </mc:Choice>
              <mc:Fallback>
                <p:oleObj name="Prism 8" r:id="rId21" imgW="5619258" imgH="2891109" progId="Prism8.Document">
                  <p:embed/>
                  <p:pic>
                    <p:nvPicPr>
                      <p:cNvPr id="5" name="Object 4">
                        <a:extLst>
                          <a:ext uri="{FF2B5EF4-FFF2-40B4-BE49-F238E27FC236}">
                            <a16:creationId xmlns:a16="http://schemas.microsoft.com/office/drawing/2014/main" id="{EA5E8990-4061-48FA-AA68-90C4387C830A}"/>
                          </a:ext>
                        </a:extLst>
                      </p:cNvPr>
                      <p:cNvPicPr/>
                      <p:nvPr/>
                    </p:nvPicPr>
                    <p:blipFill>
                      <a:blip r:embed="rId22"/>
                      <a:stretch>
                        <a:fillRect/>
                      </a:stretch>
                    </p:blipFill>
                    <p:spPr>
                      <a:xfrm>
                        <a:off x="3299978" y="2624577"/>
                        <a:ext cx="3499177" cy="1800000"/>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B91E6F2C-9B75-4E4D-80E0-D78C0003416F}"/>
              </a:ext>
            </a:extLst>
          </p:cNvPr>
          <p:cNvSpPr/>
          <p:nvPr/>
        </p:nvSpPr>
        <p:spPr>
          <a:xfrm>
            <a:off x="274986" y="198630"/>
            <a:ext cx="6192000" cy="646331"/>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Supplemental figure S2. A)</a:t>
            </a: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Scatter plots of cell line GI</a:t>
            </a:r>
            <a:r>
              <a:rPr kumimoji="0" lang="en-GB" sz="12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50</a:t>
            </a: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versus indicated gene mutation or copy number.  Disease indications follows TCGA codes. Bars = median GI</a:t>
            </a:r>
            <a:r>
              <a:rPr kumimoji="0" lang="en-GB" sz="12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50</a:t>
            </a: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 95% confidence interval</a:t>
            </a:r>
          </a:p>
        </p:txBody>
      </p:sp>
    </p:spTree>
    <p:extLst>
      <p:ext uri="{BB962C8B-B14F-4D97-AF65-F5344CB8AC3E}">
        <p14:creationId xmlns:p14="http://schemas.microsoft.com/office/powerpoint/2010/main" val="2681317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0FF52D-79D8-44F4-B0F8-11C2B0C3BB1F}"/>
              </a:ext>
            </a:extLst>
          </p:cNvPr>
          <p:cNvPicPr>
            <a:picLocks noChangeAspect="1"/>
          </p:cNvPicPr>
          <p:nvPr/>
        </p:nvPicPr>
        <p:blipFill>
          <a:blip r:embed="rId3"/>
          <a:stretch>
            <a:fillRect/>
          </a:stretch>
        </p:blipFill>
        <p:spPr>
          <a:xfrm>
            <a:off x="3523387" y="1724552"/>
            <a:ext cx="2880000" cy="3865946"/>
          </a:xfrm>
          <a:prstGeom prst="rect">
            <a:avLst/>
          </a:prstGeom>
        </p:spPr>
      </p:pic>
      <p:sp>
        <p:nvSpPr>
          <p:cNvPr id="2" name="Title 1">
            <a:extLst>
              <a:ext uri="{FF2B5EF4-FFF2-40B4-BE49-F238E27FC236}">
                <a16:creationId xmlns:a16="http://schemas.microsoft.com/office/drawing/2014/main" id="{FE70EE1C-7C97-4760-856E-39A2F6B078FE}"/>
              </a:ext>
            </a:extLst>
          </p:cNvPr>
          <p:cNvSpPr>
            <a:spLocks noGrp="1"/>
          </p:cNvSpPr>
          <p:nvPr>
            <p:ph type="title"/>
          </p:nvPr>
        </p:nvSpPr>
        <p:spPr>
          <a:xfrm>
            <a:off x="471488" y="527405"/>
            <a:ext cx="5915025" cy="1197147"/>
          </a:xfrm>
        </p:spPr>
        <p:txBody>
          <a:bodyPr anchor="t">
            <a:normAutofit/>
          </a:bodyPr>
          <a:lstStyle/>
          <a:p>
            <a:r>
              <a:rPr lang="en-GB" sz="1200" b="1" dirty="0">
                <a:latin typeface="Arial" panose="020B0604020202020204" pitchFamily="34" charset="0"/>
                <a:cs typeface="Arial" panose="020B0604020202020204" pitchFamily="34" charset="0"/>
              </a:rPr>
              <a:t>Supplemental figure S3. </a:t>
            </a:r>
            <a:r>
              <a:rPr lang="en-GB" sz="1200" dirty="0">
                <a:latin typeface="Arial" panose="020B0604020202020204" pitchFamily="34" charset="0"/>
                <a:cs typeface="Arial" panose="020B0604020202020204" pitchFamily="34" charset="0"/>
              </a:rPr>
              <a:t>In vitro assessment ATM and ATR dependent signalling modulation by AZD6738. </a:t>
            </a:r>
            <a:r>
              <a:rPr lang="en-GB" sz="1200" b="1" dirty="0">
                <a:latin typeface="Arial" panose="020B0604020202020204" pitchFamily="34" charset="0"/>
                <a:cs typeface="Arial" panose="020B0604020202020204" pitchFamily="34" charset="0"/>
              </a:rPr>
              <a:t>A)</a:t>
            </a:r>
            <a:r>
              <a:rPr lang="en-GB" sz="1200" dirty="0">
                <a:latin typeface="Arial" panose="020B0604020202020204" pitchFamily="34" charset="0"/>
                <a:cs typeface="Arial" panose="020B0604020202020204" pitchFamily="34" charset="0"/>
              </a:rPr>
              <a:t> Representative concentration response curve pCHK1 HT-29 cell assay +4NQO.  </a:t>
            </a:r>
            <a:r>
              <a:rPr lang="en-GB" sz="1200" b="1" dirty="0">
                <a:latin typeface="Arial" panose="020B0604020202020204" pitchFamily="34" charset="0"/>
                <a:cs typeface="Arial" panose="020B0604020202020204" pitchFamily="34" charset="0"/>
              </a:rPr>
              <a:t>B)</a:t>
            </a:r>
            <a:r>
              <a:rPr lang="en-GB" sz="1200" dirty="0">
                <a:latin typeface="Arial" panose="020B0604020202020204" pitchFamily="34" charset="0"/>
                <a:cs typeface="Arial" panose="020B0604020202020204" pitchFamily="34" charset="0"/>
              </a:rPr>
              <a:t> Western blot of pCHK1 Ser345 ATR specificity in HT-29 cells +4NQO with AZD6738. </a:t>
            </a:r>
            <a:r>
              <a:rPr lang="en-GB" sz="1200" b="1" dirty="0">
                <a:latin typeface="Arial" panose="020B0604020202020204" pitchFamily="34" charset="0"/>
                <a:cs typeface="Arial" panose="020B0604020202020204" pitchFamily="34" charset="0"/>
              </a:rPr>
              <a:t>C)</a:t>
            </a:r>
            <a:r>
              <a:rPr lang="en-GB" sz="1200" dirty="0">
                <a:latin typeface="Arial" panose="020B0604020202020204" pitchFamily="34" charset="0"/>
                <a:cs typeface="Arial" panose="020B0604020202020204" pitchFamily="34" charset="0"/>
              </a:rPr>
              <a:t> Western blot of ATM and ATR-dependent signalling in </a:t>
            </a:r>
            <a:r>
              <a:rPr lang="en-GB" sz="1200" dirty="0" err="1">
                <a:latin typeface="Arial" panose="020B0604020202020204" pitchFamily="34" charset="0"/>
                <a:cs typeface="Arial" panose="020B0604020202020204" pitchFamily="34" charset="0"/>
              </a:rPr>
              <a:t>FaDu</a:t>
            </a:r>
            <a:r>
              <a:rPr lang="en-GB" sz="1200" dirty="0">
                <a:latin typeface="Arial" panose="020B0604020202020204" pitchFamily="34" charset="0"/>
                <a:cs typeface="Arial" panose="020B0604020202020204" pitchFamily="34" charset="0"/>
              </a:rPr>
              <a:t> WT and </a:t>
            </a:r>
            <a:r>
              <a:rPr lang="en-GB" sz="1200" dirty="0" err="1">
                <a:latin typeface="Arial" panose="020B0604020202020204" pitchFamily="34" charset="0"/>
                <a:cs typeface="Arial" panose="020B0604020202020204" pitchFamily="34" charset="0"/>
              </a:rPr>
              <a:t>FaDu</a:t>
            </a:r>
            <a:r>
              <a:rPr lang="en-GB" sz="1200" dirty="0">
                <a:latin typeface="Arial" panose="020B0604020202020204" pitchFamily="34" charset="0"/>
                <a:cs typeface="Arial" panose="020B0604020202020204" pitchFamily="34" charset="0"/>
              </a:rPr>
              <a:t> ATM knockout cells 24 hours following treatment with increasing concentrations of AZD6738 alone.</a:t>
            </a:r>
          </a:p>
        </p:txBody>
      </p:sp>
      <p:sp>
        <p:nvSpPr>
          <p:cNvPr id="6" name="TextBox 5">
            <a:extLst>
              <a:ext uri="{FF2B5EF4-FFF2-40B4-BE49-F238E27FC236}">
                <a16:creationId xmlns:a16="http://schemas.microsoft.com/office/drawing/2014/main" id="{06DF3563-9E90-4163-A50E-EF605B0AA09B}"/>
              </a:ext>
            </a:extLst>
          </p:cNvPr>
          <p:cNvSpPr txBox="1"/>
          <p:nvPr/>
        </p:nvSpPr>
        <p:spPr>
          <a:xfrm>
            <a:off x="454613" y="1922518"/>
            <a:ext cx="34657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a:t>
            </a:r>
          </a:p>
        </p:txBody>
      </p:sp>
      <p:sp>
        <p:nvSpPr>
          <p:cNvPr id="161" name="TextBox 160">
            <a:extLst>
              <a:ext uri="{FF2B5EF4-FFF2-40B4-BE49-F238E27FC236}">
                <a16:creationId xmlns:a16="http://schemas.microsoft.com/office/drawing/2014/main" id="{47A3C3E2-DBAD-4A3B-A5B3-98764284E5F1}"/>
              </a:ext>
            </a:extLst>
          </p:cNvPr>
          <p:cNvSpPr txBox="1"/>
          <p:nvPr/>
        </p:nvSpPr>
        <p:spPr>
          <a:xfrm>
            <a:off x="208892" y="5587440"/>
            <a:ext cx="34657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t>
            </a:r>
          </a:p>
        </p:txBody>
      </p:sp>
      <p:grpSp>
        <p:nvGrpSpPr>
          <p:cNvPr id="2049" name="Group 2048">
            <a:extLst>
              <a:ext uri="{FF2B5EF4-FFF2-40B4-BE49-F238E27FC236}">
                <a16:creationId xmlns:a16="http://schemas.microsoft.com/office/drawing/2014/main" id="{26AFC99D-A66D-441D-B8C2-7AC66C7EA75F}"/>
              </a:ext>
            </a:extLst>
          </p:cNvPr>
          <p:cNvGrpSpPr>
            <a:grpSpLocks noChangeAspect="1"/>
          </p:cNvGrpSpPr>
          <p:nvPr/>
        </p:nvGrpSpPr>
        <p:grpSpPr>
          <a:xfrm>
            <a:off x="167126" y="2422227"/>
            <a:ext cx="3774456" cy="2266635"/>
            <a:chOff x="3551567" y="1963444"/>
            <a:chExt cx="2739364" cy="1751115"/>
          </a:xfrm>
        </p:grpSpPr>
        <p:grpSp>
          <p:nvGrpSpPr>
            <p:cNvPr id="160" name="Group 159">
              <a:extLst>
                <a:ext uri="{FF2B5EF4-FFF2-40B4-BE49-F238E27FC236}">
                  <a16:creationId xmlns:a16="http://schemas.microsoft.com/office/drawing/2014/main" id="{6ABEF67A-8E4B-4D46-AC4B-282B6A3D234B}"/>
                </a:ext>
              </a:extLst>
            </p:cNvPr>
            <p:cNvGrpSpPr/>
            <p:nvPr/>
          </p:nvGrpSpPr>
          <p:grpSpPr>
            <a:xfrm>
              <a:off x="3551567" y="1974092"/>
              <a:ext cx="2739364" cy="1740467"/>
              <a:chOff x="712727" y="4388972"/>
              <a:chExt cx="2343135" cy="1525248"/>
            </a:xfrm>
          </p:grpSpPr>
          <p:pic>
            <p:nvPicPr>
              <p:cNvPr id="157" name="Picture 156">
                <a:extLst>
                  <a:ext uri="{FF2B5EF4-FFF2-40B4-BE49-F238E27FC236}">
                    <a16:creationId xmlns:a16="http://schemas.microsoft.com/office/drawing/2014/main" id="{39FEAFD5-BFDB-4010-8B8A-06E60CFB8D0F}"/>
                  </a:ext>
                </a:extLst>
              </p:cNvPr>
              <p:cNvPicPr>
                <a:picLocks noChangeAspect="1"/>
              </p:cNvPicPr>
              <p:nvPr/>
            </p:nvPicPr>
            <p:blipFill>
              <a:blip r:embed="rId4"/>
              <a:stretch>
                <a:fillRect/>
              </a:stretch>
            </p:blipFill>
            <p:spPr>
              <a:xfrm>
                <a:off x="712727" y="4388972"/>
                <a:ext cx="2343135" cy="1525248"/>
              </a:xfrm>
              <a:prstGeom prst="rect">
                <a:avLst/>
              </a:prstGeom>
            </p:spPr>
          </p:pic>
          <p:sp>
            <p:nvSpPr>
              <p:cNvPr id="159" name="TextBox 158">
                <a:extLst>
                  <a:ext uri="{FF2B5EF4-FFF2-40B4-BE49-F238E27FC236}">
                    <a16:creationId xmlns:a16="http://schemas.microsoft.com/office/drawing/2014/main" id="{49A82372-7442-43B3-93C9-87CF55904A36}"/>
                  </a:ext>
                </a:extLst>
              </p:cNvPr>
              <p:cNvSpPr txBox="1"/>
              <p:nvPr/>
            </p:nvSpPr>
            <p:spPr>
              <a:xfrm>
                <a:off x="1156595" y="5159688"/>
                <a:ext cx="703669" cy="26971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IC</a:t>
                </a:r>
                <a:r>
                  <a:rPr kumimoji="0" lang="en-GB" sz="7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50</a:t>
                </a:r>
                <a:r>
                  <a:rPr kumimoji="0" lang="en-GB"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 0.074 </a:t>
                </a:r>
                <a:r>
                  <a:rPr kumimoji="0" lang="el-G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μ</a:t>
                </a:r>
                <a:r>
                  <a:rPr kumimoji="0" lang="en-GB"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IC</a:t>
                </a:r>
                <a:r>
                  <a:rPr kumimoji="0" lang="en-GB" sz="7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90</a:t>
                </a:r>
                <a:r>
                  <a:rPr kumimoji="0" lang="en-GB"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 0.666 </a:t>
                </a:r>
                <a:r>
                  <a:rPr kumimoji="0" lang="el-G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μ</a:t>
                </a:r>
                <a:r>
                  <a:rPr kumimoji="0" lang="en-GB"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t>
                </a:r>
              </a:p>
            </p:txBody>
          </p:sp>
        </p:grpSp>
        <p:sp>
          <p:nvSpPr>
            <p:cNvPr id="2048" name="TextBox 2047">
              <a:extLst>
                <a:ext uri="{FF2B5EF4-FFF2-40B4-BE49-F238E27FC236}">
                  <a16:creationId xmlns:a16="http://schemas.microsoft.com/office/drawing/2014/main" id="{FDD762AB-EDE1-4250-87CA-6E181B7ED94F}"/>
                </a:ext>
              </a:extLst>
            </p:cNvPr>
            <p:cNvSpPr txBox="1"/>
            <p:nvPr/>
          </p:nvSpPr>
          <p:spPr>
            <a:xfrm rot="16200000">
              <a:off x="3132111" y="2490511"/>
              <a:ext cx="1300356" cy="246221"/>
            </a:xfrm>
            <a:prstGeom prst="rect">
              <a:avLst/>
            </a:prstGeom>
            <a:solidFill>
              <a:schemeClr val="bg1"/>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pCHK1 (Ser345)</a:t>
              </a:r>
            </a:p>
          </p:txBody>
        </p:sp>
      </p:grpSp>
      <p:pic>
        <p:nvPicPr>
          <p:cNvPr id="112" name="Picture 111">
            <a:extLst>
              <a:ext uri="{FF2B5EF4-FFF2-40B4-BE49-F238E27FC236}">
                <a16:creationId xmlns:a16="http://schemas.microsoft.com/office/drawing/2014/main" id="{E98BD177-61ED-4213-88EF-2A816E7BE60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9468" r="51531"/>
          <a:stretch/>
        </p:blipFill>
        <p:spPr>
          <a:xfrm>
            <a:off x="208892" y="5826991"/>
            <a:ext cx="3347960" cy="2802199"/>
          </a:xfrm>
          <a:prstGeom prst="rect">
            <a:avLst/>
          </a:prstGeom>
        </p:spPr>
      </p:pic>
      <p:sp>
        <p:nvSpPr>
          <p:cNvPr id="29" name="TextBox 28">
            <a:extLst>
              <a:ext uri="{FF2B5EF4-FFF2-40B4-BE49-F238E27FC236}">
                <a16:creationId xmlns:a16="http://schemas.microsoft.com/office/drawing/2014/main" id="{6A9E7193-0BDD-4FC0-83D0-F61190879391}"/>
              </a:ext>
            </a:extLst>
          </p:cNvPr>
          <p:cNvSpPr txBox="1"/>
          <p:nvPr/>
        </p:nvSpPr>
        <p:spPr>
          <a:xfrm>
            <a:off x="3341688" y="1966227"/>
            <a:ext cx="34657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dirty="0">
                <a:solidFill>
                  <a:prstClr val="black"/>
                </a:solidFill>
                <a:latin typeface="Arial" panose="020B0604020202020204" pitchFamily="34" charset="0"/>
                <a:cs typeface="Arial" panose="020B0604020202020204" pitchFamily="34" charset="0"/>
              </a:rPr>
              <a:t>B</a:t>
            </a: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789314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1EB68A3-C2BF-45A4-AA63-11041E5D3B13}"/>
              </a:ext>
            </a:extLst>
          </p:cNvPr>
          <p:cNvGrpSpPr>
            <a:grpSpLocks noChangeAspect="1"/>
          </p:cNvGrpSpPr>
          <p:nvPr/>
        </p:nvGrpSpPr>
        <p:grpSpPr>
          <a:xfrm>
            <a:off x="1267922" y="1028923"/>
            <a:ext cx="4305810" cy="8596814"/>
            <a:chOff x="1448677" y="614242"/>
            <a:chExt cx="4580649" cy="9145547"/>
          </a:xfrm>
        </p:grpSpPr>
        <p:grpSp>
          <p:nvGrpSpPr>
            <p:cNvPr id="6" name="Group 5">
              <a:extLst>
                <a:ext uri="{FF2B5EF4-FFF2-40B4-BE49-F238E27FC236}">
                  <a16:creationId xmlns:a16="http://schemas.microsoft.com/office/drawing/2014/main" id="{0BB414CB-C96B-4E6C-941F-FEAC366D51CE}"/>
                </a:ext>
              </a:extLst>
            </p:cNvPr>
            <p:cNvGrpSpPr/>
            <p:nvPr/>
          </p:nvGrpSpPr>
          <p:grpSpPr>
            <a:xfrm>
              <a:off x="1448677" y="614242"/>
              <a:ext cx="4580649" cy="9144838"/>
              <a:chOff x="1448677" y="614242"/>
              <a:chExt cx="4580649" cy="9144838"/>
            </a:xfrm>
          </p:grpSpPr>
          <p:grpSp>
            <p:nvGrpSpPr>
              <p:cNvPr id="166" name="Group 165">
                <a:extLst>
                  <a:ext uri="{FF2B5EF4-FFF2-40B4-BE49-F238E27FC236}">
                    <a16:creationId xmlns:a16="http://schemas.microsoft.com/office/drawing/2014/main" id="{7172E8D1-5D2B-4537-A30D-217D5C498EE1}"/>
                  </a:ext>
                </a:extLst>
              </p:cNvPr>
              <p:cNvGrpSpPr/>
              <p:nvPr/>
            </p:nvGrpSpPr>
            <p:grpSpPr>
              <a:xfrm>
                <a:off x="1448677" y="925919"/>
                <a:ext cx="4107843" cy="1302460"/>
                <a:chOff x="6276295" y="2222645"/>
                <a:chExt cx="4107843" cy="1302460"/>
              </a:xfrm>
            </p:grpSpPr>
            <p:grpSp>
              <p:nvGrpSpPr>
                <p:cNvPr id="169" name="Group 168">
                  <a:extLst>
                    <a:ext uri="{FF2B5EF4-FFF2-40B4-BE49-F238E27FC236}">
                      <a16:creationId xmlns:a16="http://schemas.microsoft.com/office/drawing/2014/main" id="{DD6DF765-B4D5-4489-B5E0-19C2A9D4C2EF}"/>
                    </a:ext>
                  </a:extLst>
                </p:cNvPr>
                <p:cNvGrpSpPr/>
                <p:nvPr/>
              </p:nvGrpSpPr>
              <p:grpSpPr>
                <a:xfrm>
                  <a:off x="6276295" y="2222645"/>
                  <a:ext cx="4107843" cy="1288020"/>
                  <a:chOff x="7291137" y="4585971"/>
                  <a:chExt cx="4107843" cy="1288020"/>
                </a:xfrm>
              </p:grpSpPr>
              <p:pic>
                <p:nvPicPr>
                  <p:cNvPr id="167" name="Picture 166">
                    <a:extLst>
                      <a:ext uri="{FF2B5EF4-FFF2-40B4-BE49-F238E27FC236}">
                        <a16:creationId xmlns:a16="http://schemas.microsoft.com/office/drawing/2014/main" id="{C932D2EC-A637-49B0-AB1D-D6E0E7151201}"/>
                      </a:ext>
                    </a:extLst>
                  </p:cNvPr>
                  <p:cNvPicPr>
                    <a:picLocks noChangeAspect="1"/>
                  </p:cNvPicPr>
                  <p:nvPr/>
                </p:nvPicPr>
                <p:blipFill rotWithShape="1">
                  <a:blip r:embed="rId2"/>
                  <a:srcRect/>
                  <a:stretch/>
                </p:blipFill>
                <p:spPr>
                  <a:xfrm>
                    <a:off x="7291137" y="4801415"/>
                    <a:ext cx="4107843" cy="1072576"/>
                  </a:xfrm>
                  <a:prstGeom prst="rect">
                    <a:avLst/>
                  </a:prstGeom>
                </p:spPr>
              </p:pic>
              <p:sp>
                <p:nvSpPr>
                  <p:cNvPr id="168" name="TextBox 167">
                    <a:extLst>
                      <a:ext uri="{FF2B5EF4-FFF2-40B4-BE49-F238E27FC236}">
                        <a16:creationId xmlns:a16="http://schemas.microsoft.com/office/drawing/2014/main" id="{E2DC7CD5-9AD8-4D60-9950-1BCDF1AF4B9D}"/>
                      </a:ext>
                    </a:extLst>
                  </p:cNvPr>
                  <p:cNvSpPr txBox="1"/>
                  <p:nvPr/>
                </p:nvSpPr>
                <p:spPr>
                  <a:xfrm>
                    <a:off x="7291137" y="4585971"/>
                    <a:ext cx="305903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Colo-205 SN38 (MP01) 2.154</a:t>
                    </a:r>
                  </a:p>
                </p:txBody>
              </p:sp>
            </p:grpSp>
            <p:sp>
              <p:nvSpPr>
                <p:cNvPr id="2" name="Rectangle 1">
                  <a:extLst>
                    <a:ext uri="{FF2B5EF4-FFF2-40B4-BE49-F238E27FC236}">
                      <a16:creationId xmlns:a16="http://schemas.microsoft.com/office/drawing/2014/main" id="{B02E6F9E-21CC-4596-BBD7-22D248BCFCAC}"/>
                    </a:ext>
                  </a:extLst>
                </p:cNvPr>
                <p:cNvSpPr/>
                <p:nvPr/>
              </p:nvSpPr>
              <p:spPr>
                <a:xfrm>
                  <a:off x="8456555" y="2470196"/>
                  <a:ext cx="924268" cy="102143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77DBE15-F332-47E0-B4D2-57BD288DAB85}"/>
                    </a:ext>
                  </a:extLst>
                </p:cNvPr>
                <p:cNvSpPr txBox="1"/>
                <p:nvPr/>
              </p:nvSpPr>
              <p:spPr>
                <a:xfrm rot="18539525">
                  <a:off x="8351607" y="2750275"/>
                  <a:ext cx="1134162" cy="41549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FF0000"/>
                      </a:solidFill>
                      <a:effectLst/>
                      <a:uLnTx/>
                      <a:uFillTx/>
                      <a:latin typeface="Calibri" panose="020F0502020204030204"/>
                      <a:ea typeface="+mn-ea"/>
                      <a:cs typeface="+mn-cs"/>
                    </a:rPr>
                    <a:t>Remove “model” panels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FF0000"/>
                      </a:solidFill>
                      <a:effectLst/>
                      <a:uLnTx/>
                      <a:uFillTx/>
                      <a:latin typeface="Calibri" panose="020F0502020204030204"/>
                      <a:ea typeface="+mn-ea"/>
                      <a:cs typeface="+mn-cs"/>
                    </a:rPr>
                    <a:t>Be consistent format with Crafter et al 2015 paper</a:t>
                  </a:r>
                </a:p>
              </p:txBody>
            </p:sp>
          </p:grpSp>
          <p:grpSp>
            <p:nvGrpSpPr>
              <p:cNvPr id="176" name="Group 175">
                <a:extLst>
                  <a:ext uri="{FF2B5EF4-FFF2-40B4-BE49-F238E27FC236}">
                    <a16:creationId xmlns:a16="http://schemas.microsoft.com/office/drawing/2014/main" id="{708929F3-D3FD-4B1F-A615-5475421BD449}"/>
                  </a:ext>
                </a:extLst>
              </p:cNvPr>
              <p:cNvGrpSpPr/>
              <p:nvPr/>
            </p:nvGrpSpPr>
            <p:grpSpPr>
              <a:xfrm>
                <a:off x="1452520" y="2422245"/>
                <a:ext cx="4107843" cy="1240358"/>
                <a:chOff x="805037" y="2757415"/>
                <a:chExt cx="4107843" cy="1240358"/>
              </a:xfrm>
            </p:grpSpPr>
            <p:grpSp>
              <p:nvGrpSpPr>
                <p:cNvPr id="172" name="Group 171">
                  <a:extLst>
                    <a:ext uri="{FF2B5EF4-FFF2-40B4-BE49-F238E27FC236}">
                      <a16:creationId xmlns:a16="http://schemas.microsoft.com/office/drawing/2014/main" id="{D8051B3B-DBC8-436C-9546-2DE321099705}"/>
                    </a:ext>
                  </a:extLst>
                </p:cNvPr>
                <p:cNvGrpSpPr/>
                <p:nvPr/>
              </p:nvGrpSpPr>
              <p:grpSpPr>
                <a:xfrm>
                  <a:off x="805037" y="2757415"/>
                  <a:ext cx="4107843" cy="1240358"/>
                  <a:chOff x="7206915" y="3712642"/>
                  <a:chExt cx="4107843" cy="1240358"/>
                </a:xfrm>
              </p:grpSpPr>
              <p:pic>
                <p:nvPicPr>
                  <p:cNvPr id="170" name="Picture 169">
                    <a:extLst>
                      <a:ext uri="{FF2B5EF4-FFF2-40B4-BE49-F238E27FC236}">
                        <a16:creationId xmlns:a16="http://schemas.microsoft.com/office/drawing/2014/main" id="{A78061ED-7C52-4414-86D9-604FC7BB99FC}"/>
                      </a:ext>
                    </a:extLst>
                  </p:cNvPr>
                  <p:cNvPicPr>
                    <a:picLocks noChangeAspect="1"/>
                  </p:cNvPicPr>
                  <p:nvPr/>
                </p:nvPicPr>
                <p:blipFill>
                  <a:blip r:embed="rId3"/>
                  <a:stretch>
                    <a:fillRect/>
                  </a:stretch>
                </p:blipFill>
                <p:spPr>
                  <a:xfrm>
                    <a:off x="7206915" y="3907913"/>
                    <a:ext cx="4107843" cy="1045087"/>
                  </a:xfrm>
                  <a:prstGeom prst="rect">
                    <a:avLst/>
                  </a:prstGeom>
                </p:spPr>
              </p:pic>
              <p:sp>
                <p:nvSpPr>
                  <p:cNvPr id="171" name="TextBox 170">
                    <a:extLst>
                      <a:ext uri="{FF2B5EF4-FFF2-40B4-BE49-F238E27FC236}">
                        <a16:creationId xmlns:a16="http://schemas.microsoft.com/office/drawing/2014/main" id="{967DCFFF-DCC9-4113-A196-48A84B42A6F8}"/>
                      </a:ext>
                    </a:extLst>
                  </p:cNvPr>
                  <p:cNvSpPr txBox="1"/>
                  <p:nvPr/>
                </p:nvSpPr>
                <p:spPr>
                  <a:xfrm>
                    <a:off x="7206915" y="3712642"/>
                    <a:ext cx="305903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LoVo SN38 (MP01) 2.645</a:t>
                    </a:r>
                  </a:p>
                </p:txBody>
              </p:sp>
            </p:grpSp>
            <p:sp>
              <p:nvSpPr>
                <p:cNvPr id="177" name="Rectangle 176">
                  <a:extLst>
                    <a:ext uri="{FF2B5EF4-FFF2-40B4-BE49-F238E27FC236}">
                      <a16:creationId xmlns:a16="http://schemas.microsoft.com/office/drawing/2014/main" id="{9830DE35-7A96-46C8-926E-EB377741A5B0}"/>
                    </a:ext>
                  </a:extLst>
                </p:cNvPr>
                <p:cNvSpPr/>
                <p:nvPr/>
              </p:nvSpPr>
              <p:spPr>
                <a:xfrm>
                  <a:off x="3009796" y="2931638"/>
                  <a:ext cx="924268" cy="102143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80" name="Group 179">
                <a:extLst>
                  <a:ext uri="{FF2B5EF4-FFF2-40B4-BE49-F238E27FC236}">
                    <a16:creationId xmlns:a16="http://schemas.microsoft.com/office/drawing/2014/main" id="{0F9E6717-6D9A-4D36-B1EA-F6E2AAB58B9D}"/>
                  </a:ext>
                </a:extLst>
              </p:cNvPr>
              <p:cNvGrpSpPr/>
              <p:nvPr/>
            </p:nvGrpSpPr>
            <p:grpSpPr>
              <a:xfrm>
                <a:off x="1452520" y="5389017"/>
                <a:ext cx="4104000" cy="1333566"/>
                <a:chOff x="6609248" y="5539651"/>
                <a:chExt cx="4104000" cy="1333566"/>
              </a:xfrm>
            </p:grpSpPr>
            <p:pic>
              <p:nvPicPr>
                <p:cNvPr id="175" name="Picture 174">
                  <a:extLst>
                    <a:ext uri="{FF2B5EF4-FFF2-40B4-BE49-F238E27FC236}">
                      <a16:creationId xmlns:a16="http://schemas.microsoft.com/office/drawing/2014/main" id="{20285D92-38C0-475C-B751-102C3F45827C}"/>
                    </a:ext>
                  </a:extLst>
                </p:cNvPr>
                <p:cNvPicPr>
                  <a:picLocks noChangeAspect="1"/>
                </p:cNvPicPr>
                <p:nvPr/>
              </p:nvPicPr>
              <p:blipFill>
                <a:blip r:embed="rId4"/>
                <a:stretch>
                  <a:fillRect/>
                </a:stretch>
              </p:blipFill>
              <p:spPr>
                <a:xfrm>
                  <a:off x="6609248" y="5736264"/>
                  <a:ext cx="4104000" cy="1136953"/>
                </a:xfrm>
                <a:prstGeom prst="rect">
                  <a:avLst/>
                </a:prstGeom>
              </p:spPr>
            </p:pic>
            <p:sp>
              <p:nvSpPr>
                <p:cNvPr id="179" name="TextBox 178">
                  <a:extLst>
                    <a:ext uri="{FF2B5EF4-FFF2-40B4-BE49-F238E27FC236}">
                      <a16:creationId xmlns:a16="http://schemas.microsoft.com/office/drawing/2014/main" id="{B3DF653E-8E76-48A3-9050-A897DB112DCC}"/>
                    </a:ext>
                  </a:extLst>
                </p:cNvPr>
                <p:cNvSpPr txBox="1"/>
                <p:nvPr/>
              </p:nvSpPr>
              <p:spPr>
                <a:xfrm>
                  <a:off x="6609248" y="5539651"/>
                  <a:ext cx="305903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MDA-468 TNBC carbo  (MP01) 7.107</a:t>
                  </a:r>
                </a:p>
              </p:txBody>
            </p:sp>
          </p:grpSp>
          <p:grpSp>
            <p:nvGrpSpPr>
              <p:cNvPr id="183" name="Group 182">
                <a:extLst>
                  <a:ext uri="{FF2B5EF4-FFF2-40B4-BE49-F238E27FC236}">
                    <a16:creationId xmlns:a16="http://schemas.microsoft.com/office/drawing/2014/main" id="{256E2AD6-4831-47B2-84F2-7AF145B172D8}"/>
                  </a:ext>
                </a:extLst>
              </p:cNvPr>
              <p:cNvGrpSpPr/>
              <p:nvPr/>
            </p:nvGrpSpPr>
            <p:grpSpPr>
              <a:xfrm>
                <a:off x="1452520" y="3856469"/>
                <a:ext cx="4104000" cy="1338682"/>
                <a:chOff x="6559021" y="5345246"/>
                <a:chExt cx="4104000" cy="1338682"/>
              </a:xfrm>
            </p:grpSpPr>
            <p:pic>
              <p:nvPicPr>
                <p:cNvPr id="181" name="Picture 180">
                  <a:extLst>
                    <a:ext uri="{FF2B5EF4-FFF2-40B4-BE49-F238E27FC236}">
                      <a16:creationId xmlns:a16="http://schemas.microsoft.com/office/drawing/2014/main" id="{BD04E7D3-E376-4499-BA16-1117902EE7FB}"/>
                    </a:ext>
                  </a:extLst>
                </p:cNvPr>
                <p:cNvPicPr>
                  <a:picLocks noChangeAspect="1"/>
                </p:cNvPicPr>
                <p:nvPr/>
              </p:nvPicPr>
              <p:blipFill>
                <a:blip r:embed="rId5"/>
                <a:stretch>
                  <a:fillRect/>
                </a:stretch>
              </p:blipFill>
              <p:spPr>
                <a:xfrm>
                  <a:off x="6559021" y="5551274"/>
                  <a:ext cx="4104000" cy="1132654"/>
                </a:xfrm>
                <a:prstGeom prst="rect">
                  <a:avLst/>
                </a:prstGeom>
              </p:spPr>
            </p:pic>
            <p:sp>
              <p:nvSpPr>
                <p:cNvPr id="182" name="TextBox 181">
                  <a:extLst>
                    <a:ext uri="{FF2B5EF4-FFF2-40B4-BE49-F238E27FC236}">
                      <a16:creationId xmlns:a16="http://schemas.microsoft.com/office/drawing/2014/main" id="{D97F201D-2E15-4073-B6AC-3FA5845FC610}"/>
                    </a:ext>
                  </a:extLst>
                </p:cNvPr>
                <p:cNvSpPr txBox="1"/>
                <p:nvPr/>
              </p:nvSpPr>
              <p:spPr>
                <a:xfrm>
                  <a:off x="6559021" y="5345246"/>
                  <a:ext cx="305903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HCC-1143 TNBC carbo  (MP01) 11.789</a:t>
                  </a:r>
                </a:p>
              </p:txBody>
            </p:sp>
          </p:grpSp>
          <p:grpSp>
            <p:nvGrpSpPr>
              <p:cNvPr id="187" name="Group 186">
                <a:extLst>
                  <a:ext uri="{FF2B5EF4-FFF2-40B4-BE49-F238E27FC236}">
                    <a16:creationId xmlns:a16="http://schemas.microsoft.com/office/drawing/2014/main" id="{CE7F9455-1F7A-4608-865B-F5D3E2BF8790}"/>
                  </a:ext>
                </a:extLst>
              </p:cNvPr>
              <p:cNvGrpSpPr/>
              <p:nvPr/>
            </p:nvGrpSpPr>
            <p:grpSpPr>
              <a:xfrm>
                <a:off x="1452520" y="6916449"/>
                <a:ext cx="4104000" cy="1330056"/>
                <a:chOff x="6686656" y="8415041"/>
                <a:chExt cx="4104000" cy="1330056"/>
              </a:xfrm>
            </p:grpSpPr>
            <p:pic>
              <p:nvPicPr>
                <p:cNvPr id="184" name="Picture 183">
                  <a:extLst>
                    <a:ext uri="{FF2B5EF4-FFF2-40B4-BE49-F238E27FC236}">
                      <a16:creationId xmlns:a16="http://schemas.microsoft.com/office/drawing/2014/main" id="{A7C0470D-2145-4261-A1FE-5ED9C7DFF405}"/>
                    </a:ext>
                  </a:extLst>
                </p:cNvPr>
                <p:cNvPicPr>
                  <a:picLocks noChangeAspect="1"/>
                </p:cNvPicPr>
                <p:nvPr/>
              </p:nvPicPr>
              <p:blipFill>
                <a:blip r:embed="rId6"/>
                <a:stretch>
                  <a:fillRect/>
                </a:stretch>
              </p:blipFill>
              <p:spPr>
                <a:xfrm>
                  <a:off x="6686656" y="8638736"/>
                  <a:ext cx="4104000" cy="1106361"/>
                </a:xfrm>
                <a:prstGeom prst="rect">
                  <a:avLst/>
                </a:prstGeom>
              </p:spPr>
            </p:pic>
            <p:sp>
              <p:nvSpPr>
                <p:cNvPr id="186" name="TextBox 185">
                  <a:extLst>
                    <a:ext uri="{FF2B5EF4-FFF2-40B4-BE49-F238E27FC236}">
                      <a16:creationId xmlns:a16="http://schemas.microsoft.com/office/drawing/2014/main" id="{618E6863-8ACA-4BA4-9D2D-CEB47AD8F5E6}"/>
                    </a:ext>
                  </a:extLst>
                </p:cNvPr>
                <p:cNvSpPr txBox="1"/>
                <p:nvPr/>
              </p:nvSpPr>
              <p:spPr>
                <a:xfrm>
                  <a:off x="6760475" y="8415041"/>
                  <a:ext cx="305903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MCF-7 ER+ carbo  (MP01) 9.902</a:t>
                  </a:r>
                </a:p>
              </p:txBody>
            </p:sp>
          </p:grpSp>
          <p:grpSp>
            <p:nvGrpSpPr>
              <p:cNvPr id="195" name="Group 194">
                <a:extLst>
                  <a:ext uri="{FF2B5EF4-FFF2-40B4-BE49-F238E27FC236}">
                    <a16:creationId xmlns:a16="http://schemas.microsoft.com/office/drawing/2014/main" id="{CB884540-F94C-4780-B360-7CF1CAD9C7B8}"/>
                  </a:ext>
                </a:extLst>
              </p:cNvPr>
              <p:cNvGrpSpPr/>
              <p:nvPr/>
            </p:nvGrpSpPr>
            <p:grpSpPr>
              <a:xfrm>
                <a:off x="1452520" y="8440370"/>
                <a:ext cx="4104000" cy="1318710"/>
                <a:chOff x="10986654" y="6643113"/>
                <a:chExt cx="4104000" cy="1318710"/>
              </a:xfrm>
            </p:grpSpPr>
            <p:pic>
              <p:nvPicPr>
                <p:cNvPr id="192" name="Picture 191">
                  <a:extLst>
                    <a:ext uri="{FF2B5EF4-FFF2-40B4-BE49-F238E27FC236}">
                      <a16:creationId xmlns:a16="http://schemas.microsoft.com/office/drawing/2014/main" id="{366B7FA2-2EE9-4243-A019-2060428AD350}"/>
                    </a:ext>
                  </a:extLst>
                </p:cNvPr>
                <p:cNvPicPr>
                  <a:picLocks noChangeAspect="1"/>
                </p:cNvPicPr>
                <p:nvPr/>
              </p:nvPicPr>
              <p:blipFill>
                <a:blip r:embed="rId7"/>
                <a:stretch>
                  <a:fillRect/>
                </a:stretch>
              </p:blipFill>
              <p:spPr>
                <a:xfrm>
                  <a:off x="10986654" y="6826250"/>
                  <a:ext cx="4104000" cy="1135573"/>
                </a:xfrm>
                <a:prstGeom prst="rect">
                  <a:avLst/>
                </a:prstGeom>
              </p:spPr>
            </p:pic>
            <p:sp>
              <p:nvSpPr>
                <p:cNvPr id="194" name="TextBox 193">
                  <a:extLst>
                    <a:ext uri="{FF2B5EF4-FFF2-40B4-BE49-F238E27FC236}">
                      <a16:creationId xmlns:a16="http://schemas.microsoft.com/office/drawing/2014/main" id="{C61CD483-F25C-49BB-8E2C-788C8CC18E53}"/>
                    </a:ext>
                  </a:extLst>
                </p:cNvPr>
                <p:cNvSpPr txBox="1"/>
                <p:nvPr/>
              </p:nvSpPr>
              <p:spPr>
                <a:xfrm>
                  <a:off x="10986654" y="6643113"/>
                  <a:ext cx="3059036"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b="1" dirty="0">
                      <a:solidFill>
                        <a:prstClr val="black"/>
                      </a:solidFill>
                      <a:latin typeface="Arial" panose="020B0604020202020204" pitchFamily="34" charset="0"/>
                      <a:cs typeface="Arial" panose="020B0604020202020204" pitchFamily="34" charset="0"/>
                    </a:rPr>
                    <a:t>D</a:t>
                  </a:r>
                  <a:r>
                    <a:rPr kumimoji="0" lang="en-GB"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U4475  TNBC carbo  (MP01) 23.477</a:t>
                  </a:r>
                </a:p>
              </p:txBody>
            </p:sp>
          </p:grpSp>
          <p:sp>
            <p:nvSpPr>
              <p:cNvPr id="4" name="Rectangle 3">
                <a:extLst>
                  <a:ext uri="{FF2B5EF4-FFF2-40B4-BE49-F238E27FC236}">
                    <a16:creationId xmlns:a16="http://schemas.microsoft.com/office/drawing/2014/main" id="{50BEA30A-605D-4C8D-BD34-1559FAFCBBB0}"/>
                  </a:ext>
                </a:extLst>
              </p:cNvPr>
              <p:cNvSpPr/>
              <p:nvPr/>
            </p:nvSpPr>
            <p:spPr>
              <a:xfrm>
                <a:off x="4507714" y="614242"/>
                <a:ext cx="1521612" cy="9144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5" name="Picture 4">
              <a:extLst>
                <a:ext uri="{FF2B5EF4-FFF2-40B4-BE49-F238E27FC236}">
                  <a16:creationId xmlns:a16="http://schemas.microsoft.com/office/drawing/2014/main" id="{15C42BC2-755D-4522-8AA2-9A8DD1A65DD2}"/>
                </a:ext>
              </a:extLst>
            </p:cNvPr>
            <p:cNvPicPr>
              <a:picLocks noChangeAspect="1"/>
            </p:cNvPicPr>
            <p:nvPr/>
          </p:nvPicPr>
          <p:blipFill rotWithShape="1">
            <a:blip r:embed="rId8"/>
            <a:srcRect l="74811"/>
            <a:stretch/>
          </p:blipFill>
          <p:spPr>
            <a:xfrm>
              <a:off x="3625519" y="925919"/>
              <a:ext cx="1036570" cy="8833870"/>
            </a:xfrm>
            <a:prstGeom prst="rect">
              <a:avLst/>
            </a:prstGeom>
          </p:spPr>
        </p:pic>
      </p:grpSp>
      <p:sp>
        <p:nvSpPr>
          <p:cNvPr id="157" name="Rectangle 156">
            <a:extLst>
              <a:ext uri="{FF2B5EF4-FFF2-40B4-BE49-F238E27FC236}">
                <a16:creationId xmlns:a16="http://schemas.microsoft.com/office/drawing/2014/main" id="{8886DC81-8881-429C-9682-C1CFB3E8101E}"/>
              </a:ext>
            </a:extLst>
          </p:cNvPr>
          <p:cNvSpPr/>
          <p:nvPr/>
        </p:nvSpPr>
        <p:spPr>
          <a:xfrm>
            <a:off x="346007" y="216925"/>
            <a:ext cx="6044160" cy="101566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Supplemental figure S4. </a:t>
            </a:r>
            <a:r>
              <a:rPr kumimoji="0" lang="en-GB" sz="120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 vitro combinations. </a:t>
            </a:r>
            <a:r>
              <a:rPr lang="en-GB" sz="1200" b="1" dirty="0">
                <a:solidFill>
                  <a:prstClr val="black"/>
                </a:solidFill>
                <a:latin typeface="Arial" panose="020B0604020202020204" pitchFamily="34" charset="0"/>
                <a:cs typeface="Arial" panose="020B0604020202020204" pitchFamily="34" charset="0"/>
              </a:rPr>
              <a:t>A</a:t>
            </a: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Representative chemotherapy combinations heatmap examples. </a:t>
            </a:r>
            <a:r>
              <a:rPr lang="en-GB" sz="1200" dirty="0">
                <a:solidFill>
                  <a:prstClr val="black"/>
                </a:solidFill>
                <a:latin typeface="Arial" panose="020B0604020202020204" pitchFamily="34" charset="0"/>
                <a:cs typeface="Arial" panose="020B0604020202020204" pitchFamily="34" charset="0"/>
              </a:rPr>
              <a:t>Molecular characterisations are listed in Supplemental figure S1 and </a:t>
            </a:r>
            <a:r>
              <a:rPr kumimoji="0" lang="en-GB"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LoVo</a:t>
            </a: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is MRE11A while all others are proficient. </a:t>
            </a: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 </a:t>
            </a:r>
            <a:r>
              <a:rPr kumimoji="0" lang="en-GB" sz="120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Scatter plots</a:t>
            </a: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lang="en-GB" sz="1200" dirty="0">
                <a:solidFill>
                  <a:prstClr val="black"/>
                </a:solidFill>
                <a:latin typeface="Arial" panose="020B0604020202020204" pitchFamily="34" charset="0"/>
                <a:cs typeface="Arial" panose="020B0604020202020204" pitchFamily="34" charset="0"/>
              </a:rPr>
              <a:t>of combination synergy scores in cell by DDR proficiency/WT or deficiency as defined in supplemental figure S1A and S1B (</a:t>
            </a:r>
            <a:r>
              <a:rPr kumimoji="0" lang="en-GB" sz="120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where data were available)</a:t>
            </a:r>
          </a:p>
        </p:txBody>
      </p:sp>
      <p:sp>
        <p:nvSpPr>
          <p:cNvPr id="163" name="TextBox 162">
            <a:extLst>
              <a:ext uri="{FF2B5EF4-FFF2-40B4-BE49-F238E27FC236}">
                <a16:creationId xmlns:a16="http://schemas.microsoft.com/office/drawing/2014/main" id="{EA0C6645-6B71-4498-BDC5-CB581762A640}"/>
              </a:ext>
            </a:extLst>
          </p:cNvPr>
          <p:cNvSpPr txBox="1"/>
          <p:nvPr/>
        </p:nvSpPr>
        <p:spPr>
          <a:xfrm>
            <a:off x="650199" y="1312584"/>
            <a:ext cx="34657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a:t>
            </a:r>
            <a:endPar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680599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6D9B20D-5A97-49F9-A7AC-15A06C41BE88}"/>
              </a:ext>
            </a:extLst>
          </p:cNvPr>
          <p:cNvSpPr txBox="1"/>
          <p:nvPr/>
        </p:nvSpPr>
        <p:spPr>
          <a:xfrm>
            <a:off x="493694" y="925919"/>
            <a:ext cx="34657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dirty="0">
                <a:solidFill>
                  <a:prstClr val="black"/>
                </a:solidFill>
                <a:latin typeface="Arial" panose="020B0604020202020204" pitchFamily="34" charset="0"/>
                <a:cs typeface="Arial" panose="020B0604020202020204" pitchFamily="34" charset="0"/>
              </a:rPr>
              <a:t>B</a:t>
            </a: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p:txBody>
      </p:sp>
      <p:graphicFrame>
        <p:nvGraphicFramePr>
          <p:cNvPr id="5" name="Object 4">
            <a:extLst>
              <a:ext uri="{FF2B5EF4-FFF2-40B4-BE49-F238E27FC236}">
                <a16:creationId xmlns:a16="http://schemas.microsoft.com/office/drawing/2014/main" id="{0D821CA3-D4B8-4256-B51A-5C2C6625B267}"/>
              </a:ext>
            </a:extLst>
          </p:cNvPr>
          <p:cNvGraphicFramePr>
            <a:graphicFrameLocks noChangeAspect="1"/>
          </p:cNvGraphicFramePr>
          <p:nvPr>
            <p:extLst>
              <p:ext uri="{D42A27DB-BD31-4B8C-83A1-F6EECF244321}">
                <p14:modId xmlns:p14="http://schemas.microsoft.com/office/powerpoint/2010/main" val="3015364579"/>
              </p:ext>
            </p:extLst>
          </p:nvPr>
        </p:nvGraphicFramePr>
        <p:xfrm>
          <a:off x="368314" y="1043152"/>
          <a:ext cx="6121372" cy="5623461"/>
        </p:xfrm>
        <a:graphic>
          <a:graphicData uri="http://schemas.openxmlformats.org/presentationml/2006/ole">
            <mc:AlternateContent xmlns:mc="http://schemas.openxmlformats.org/markup-compatibility/2006">
              <mc:Choice xmlns:v="urn:schemas-microsoft-com:vml" Requires="v">
                <p:oleObj spid="_x0000_s4104" name="Prism 9" r:id="rId3" imgW="7676138" imgH="7051556" progId="Prism9.Document">
                  <p:embed/>
                </p:oleObj>
              </mc:Choice>
              <mc:Fallback>
                <p:oleObj name="Prism 9" r:id="rId3" imgW="7676138" imgH="7051556" progId="Prism9.Document">
                  <p:embed/>
                  <p:pic>
                    <p:nvPicPr>
                      <p:cNvPr id="0" name=""/>
                      <p:cNvPicPr/>
                      <p:nvPr/>
                    </p:nvPicPr>
                    <p:blipFill>
                      <a:blip r:embed="rId4"/>
                      <a:stretch>
                        <a:fillRect/>
                      </a:stretch>
                    </p:blipFill>
                    <p:spPr>
                      <a:xfrm>
                        <a:off x="368314" y="1043152"/>
                        <a:ext cx="6121372" cy="5623461"/>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06D9BFC5-3E20-4673-8EE1-073B527DB811}"/>
              </a:ext>
            </a:extLst>
          </p:cNvPr>
          <p:cNvSpPr txBox="1"/>
          <p:nvPr/>
        </p:nvSpPr>
        <p:spPr>
          <a:xfrm>
            <a:off x="368314" y="354936"/>
            <a:ext cx="3429000" cy="276999"/>
          </a:xfrm>
          <a:prstGeom prst="rect">
            <a:avLst/>
          </a:prstGeom>
          <a:noFill/>
        </p:spPr>
        <p:txBody>
          <a:bodyPr wrap="square">
            <a:spAutoFit/>
          </a:bodyPr>
          <a:lstStyle/>
          <a:p>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Supplemental figure S4 continued</a:t>
            </a:r>
            <a:endParaRPr lang="en-GB" sz="1200" dirty="0"/>
          </a:p>
        </p:txBody>
      </p:sp>
    </p:spTree>
    <p:extLst>
      <p:ext uri="{BB962C8B-B14F-4D97-AF65-F5344CB8AC3E}">
        <p14:creationId xmlns:p14="http://schemas.microsoft.com/office/powerpoint/2010/main" val="3530817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Rectangle 156">
            <a:extLst>
              <a:ext uri="{FF2B5EF4-FFF2-40B4-BE49-F238E27FC236}">
                <a16:creationId xmlns:a16="http://schemas.microsoft.com/office/drawing/2014/main" id="{8886DC81-8881-429C-9682-C1CFB3E8101E}"/>
              </a:ext>
            </a:extLst>
          </p:cNvPr>
          <p:cNvSpPr/>
          <p:nvPr/>
        </p:nvSpPr>
        <p:spPr>
          <a:xfrm>
            <a:off x="361270" y="386834"/>
            <a:ext cx="5915025" cy="461665"/>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Supplemental figure S5. </a:t>
            </a: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Olaparib combination body weights A) HBCx-9 in Fig 5A. B) HBCx-10 in Fig 5B. </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8" name="TextBox 157">
            <a:extLst>
              <a:ext uri="{FF2B5EF4-FFF2-40B4-BE49-F238E27FC236}">
                <a16:creationId xmlns:a16="http://schemas.microsoft.com/office/drawing/2014/main" id="{2C4B49EE-6F0E-4D63-A149-89BCAF35A898}"/>
              </a:ext>
            </a:extLst>
          </p:cNvPr>
          <p:cNvSpPr txBox="1"/>
          <p:nvPr/>
        </p:nvSpPr>
        <p:spPr>
          <a:xfrm>
            <a:off x="361270" y="3181605"/>
            <a:ext cx="34657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t>
            </a:r>
          </a:p>
        </p:txBody>
      </p:sp>
      <p:sp>
        <p:nvSpPr>
          <p:cNvPr id="161" name="TextBox 160">
            <a:extLst>
              <a:ext uri="{FF2B5EF4-FFF2-40B4-BE49-F238E27FC236}">
                <a16:creationId xmlns:a16="http://schemas.microsoft.com/office/drawing/2014/main" id="{5B07BE61-2629-407C-AC61-AE6DC2D3056C}"/>
              </a:ext>
            </a:extLst>
          </p:cNvPr>
          <p:cNvSpPr txBox="1"/>
          <p:nvPr/>
        </p:nvSpPr>
        <p:spPr>
          <a:xfrm>
            <a:off x="400777" y="1043468"/>
            <a:ext cx="346570"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a:t>
            </a:r>
          </a:p>
        </p:txBody>
      </p:sp>
      <p:graphicFrame>
        <p:nvGraphicFramePr>
          <p:cNvPr id="164" name="Object 163">
            <a:extLst>
              <a:ext uri="{FF2B5EF4-FFF2-40B4-BE49-F238E27FC236}">
                <a16:creationId xmlns:a16="http://schemas.microsoft.com/office/drawing/2014/main" id="{C398D618-E1C5-4DE4-8831-7BC01809E1C6}"/>
              </a:ext>
            </a:extLst>
          </p:cNvPr>
          <p:cNvGraphicFramePr>
            <a:graphicFrameLocks noChangeAspect="1"/>
          </p:cNvGraphicFramePr>
          <p:nvPr>
            <p:extLst>
              <p:ext uri="{D42A27DB-BD31-4B8C-83A1-F6EECF244321}">
                <p14:modId xmlns:p14="http://schemas.microsoft.com/office/powerpoint/2010/main" val="1381041391"/>
              </p:ext>
            </p:extLst>
          </p:nvPr>
        </p:nvGraphicFramePr>
        <p:xfrm>
          <a:off x="883035" y="848499"/>
          <a:ext cx="4572000" cy="2101850"/>
        </p:xfrm>
        <a:graphic>
          <a:graphicData uri="http://schemas.openxmlformats.org/presentationml/2006/ole">
            <mc:AlternateContent xmlns:mc="http://schemas.openxmlformats.org/markup-compatibility/2006">
              <mc:Choice xmlns:v="urn:schemas-microsoft-com:vml" Requires="v">
                <p:oleObj spid="_x0000_s3088" name="Prism 8" r:id="rId3" imgW="7125837" imgH="3276663" progId="Prism8.Document">
                  <p:embed/>
                </p:oleObj>
              </mc:Choice>
              <mc:Fallback>
                <p:oleObj name="Prism 8" r:id="rId3" imgW="7125837" imgH="3276663" progId="Prism8.Document">
                  <p:embed/>
                  <p:pic>
                    <p:nvPicPr>
                      <p:cNvPr id="164" name="Object 163">
                        <a:extLst>
                          <a:ext uri="{FF2B5EF4-FFF2-40B4-BE49-F238E27FC236}">
                            <a16:creationId xmlns:a16="http://schemas.microsoft.com/office/drawing/2014/main" id="{C398D618-E1C5-4DE4-8831-7BC01809E1C6}"/>
                          </a:ext>
                        </a:extLst>
                      </p:cNvPr>
                      <p:cNvPicPr/>
                      <p:nvPr/>
                    </p:nvPicPr>
                    <p:blipFill>
                      <a:blip r:embed="rId4"/>
                      <a:stretch>
                        <a:fillRect/>
                      </a:stretch>
                    </p:blipFill>
                    <p:spPr>
                      <a:xfrm>
                        <a:off x="883035" y="848499"/>
                        <a:ext cx="4572000" cy="2101850"/>
                      </a:xfrm>
                      <a:prstGeom prst="rect">
                        <a:avLst/>
                      </a:prstGeom>
                    </p:spPr>
                  </p:pic>
                </p:oleObj>
              </mc:Fallback>
            </mc:AlternateContent>
          </a:graphicData>
        </a:graphic>
      </p:graphicFrame>
      <p:graphicFrame>
        <p:nvGraphicFramePr>
          <p:cNvPr id="165" name="Object 164">
            <a:extLst>
              <a:ext uri="{FF2B5EF4-FFF2-40B4-BE49-F238E27FC236}">
                <a16:creationId xmlns:a16="http://schemas.microsoft.com/office/drawing/2014/main" id="{A715CC0B-4927-48C5-BFF9-883743F1988C}"/>
              </a:ext>
            </a:extLst>
          </p:cNvPr>
          <p:cNvGraphicFramePr>
            <a:graphicFrameLocks noChangeAspect="1"/>
          </p:cNvGraphicFramePr>
          <p:nvPr>
            <p:extLst>
              <p:ext uri="{D42A27DB-BD31-4B8C-83A1-F6EECF244321}">
                <p14:modId xmlns:p14="http://schemas.microsoft.com/office/powerpoint/2010/main" val="1751350506"/>
              </p:ext>
            </p:extLst>
          </p:nvPr>
        </p:nvGraphicFramePr>
        <p:xfrm>
          <a:off x="883035" y="3169517"/>
          <a:ext cx="4572000" cy="2130425"/>
        </p:xfrm>
        <a:graphic>
          <a:graphicData uri="http://schemas.openxmlformats.org/presentationml/2006/ole">
            <mc:AlternateContent xmlns:mc="http://schemas.openxmlformats.org/markup-compatibility/2006">
              <mc:Choice xmlns:v="urn:schemas-microsoft-com:vml" Requires="v">
                <p:oleObj spid="_x0000_s3089" name="Prism 8" r:id="rId5" imgW="7034420" imgH="3276663" progId="Prism8.Document">
                  <p:embed/>
                </p:oleObj>
              </mc:Choice>
              <mc:Fallback>
                <p:oleObj name="Prism 8" r:id="rId5" imgW="7034420" imgH="3276663" progId="Prism8.Document">
                  <p:embed/>
                  <p:pic>
                    <p:nvPicPr>
                      <p:cNvPr id="165" name="Object 164">
                        <a:extLst>
                          <a:ext uri="{FF2B5EF4-FFF2-40B4-BE49-F238E27FC236}">
                            <a16:creationId xmlns:a16="http://schemas.microsoft.com/office/drawing/2014/main" id="{A715CC0B-4927-48C5-BFF9-883743F1988C}"/>
                          </a:ext>
                        </a:extLst>
                      </p:cNvPr>
                      <p:cNvPicPr/>
                      <p:nvPr/>
                    </p:nvPicPr>
                    <p:blipFill>
                      <a:blip r:embed="rId6"/>
                      <a:stretch>
                        <a:fillRect/>
                      </a:stretch>
                    </p:blipFill>
                    <p:spPr>
                      <a:xfrm>
                        <a:off x="883035" y="3169517"/>
                        <a:ext cx="4572000" cy="2130425"/>
                      </a:xfrm>
                      <a:prstGeom prst="rect">
                        <a:avLst/>
                      </a:prstGeom>
                    </p:spPr>
                  </p:pic>
                </p:oleObj>
              </mc:Fallback>
            </mc:AlternateContent>
          </a:graphicData>
        </a:graphic>
      </p:graphicFrame>
    </p:spTree>
    <p:extLst>
      <p:ext uri="{BB962C8B-B14F-4D97-AF65-F5344CB8AC3E}">
        <p14:creationId xmlns:p14="http://schemas.microsoft.com/office/powerpoint/2010/main" val="4073292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3E012-9F0E-40B1-9255-14BF114D2B38}"/>
              </a:ext>
            </a:extLst>
          </p:cNvPr>
          <p:cNvSpPr>
            <a:spLocks noGrp="1"/>
          </p:cNvSpPr>
          <p:nvPr>
            <p:ph type="title"/>
          </p:nvPr>
        </p:nvSpPr>
        <p:spPr>
          <a:xfrm>
            <a:off x="471488" y="527405"/>
            <a:ext cx="5915025" cy="506265"/>
          </a:xfrm>
        </p:spPr>
        <p:txBody>
          <a:bodyPr anchor="t">
            <a:normAutofit/>
          </a:bodyPr>
          <a:lstStyle/>
          <a:p>
            <a:r>
              <a:rPr lang="en-GB" sz="1200" b="1" dirty="0">
                <a:latin typeface="Arial" panose="020B0604020202020204" pitchFamily="34" charset="0"/>
                <a:cs typeface="Arial" panose="020B0604020202020204" pitchFamily="34" charset="0"/>
              </a:rPr>
              <a:t>Supplementary Table S1</a:t>
            </a:r>
            <a:r>
              <a:rPr lang="en-GB" sz="1200" dirty="0">
                <a:latin typeface="Arial" panose="020B0604020202020204" pitchFamily="34" charset="0"/>
                <a:cs typeface="Arial" panose="020B0604020202020204" pitchFamily="34" charset="0"/>
              </a:rPr>
              <a:t>. Mouse pharmacokinetics (PK) for AZD6738. </a:t>
            </a:r>
          </a:p>
        </p:txBody>
      </p:sp>
      <p:graphicFrame>
        <p:nvGraphicFramePr>
          <p:cNvPr id="4" name="Table 3">
            <a:extLst>
              <a:ext uri="{FF2B5EF4-FFF2-40B4-BE49-F238E27FC236}">
                <a16:creationId xmlns:a16="http://schemas.microsoft.com/office/drawing/2014/main" id="{8C10432D-9001-4B1F-8EBC-E4AF9D71AA8F}"/>
              </a:ext>
            </a:extLst>
          </p:cNvPr>
          <p:cNvGraphicFramePr>
            <a:graphicFrameLocks noGrp="1"/>
          </p:cNvGraphicFramePr>
          <p:nvPr>
            <p:extLst>
              <p:ext uri="{D42A27DB-BD31-4B8C-83A1-F6EECF244321}">
                <p14:modId xmlns:p14="http://schemas.microsoft.com/office/powerpoint/2010/main" val="3906247398"/>
              </p:ext>
            </p:extLst>
          </p:nvPr>
        </p:nvGraphicFramePr>
        <p:xfrm>
          <a:off x="509906" y="1278999"/>
          <a:ext cx="5370810" cy="2148840"/>
        </p:xfrm>
        <a:graphic>
          <a:graphicData uri="http://schemas.openxmlformats.org/drawingml/2006/table">
            <a:tbl>
              <a:tblPr firstRow="1" bandRow="1">
                <a:tableStyleId>{5C22544A-7EE6-4342-B048-85BDC9FD1C3A}</a:tableStyleId>
              </a:tblPr>
              <a:tblGrid>
                <a:gridCol w="1633616">
                  <a:extLst>
                    <a:ext uri="{9D8B030D-6E8A-4147-A177-3AD203B41FA5}">
                      <a16:colId xmlns:a16="http://schemas.microsoft.com/office/drawing/2014/main" val="1602161702"/>
                    </a:ext>
                  </a:extLst>
                </a:gridCol>
                <a:gridCol w="1104725">
                  <a:extLst>
                    <a:ext uri="{9D8B030D-6E8A-4147-A177-3AD203B41FA5}">
                      <a16:colId xmlns:a16="http://schemas.microsoft.com/office/drawing/2014/main" val="3381463836"/>
                    </a:ext>
                  </a:extLst>
                </a:gridCol>
                <a:gridCol w="1411967">
                  <a:extLst>
                    <a:ext uri="{9D8B030D-6E8A-4147-A177-3AD203B41FA5}">
                      <a16:colId xmlns:a16="http://schemas.microsoft.com/office/drawing/2014/main" val="4059541385"/>
                    </a:ext>
                  </a:extLst>
                </a:gridCol>
                <a:gridCol w="1220502">
                  <a:extLst>
                    <a:ext uri="{9D8B030D-6E8A-4147-A177-3AD203B41FA5}">
                      <a16:colId xmlns:a16="http://schemas.microsoft.com/office/drawing/2014/main" val="2091267004"/>
                    </a:ext>
                  </a:extLst>
                </a:gridCol>
              </a:tblGrid>
              <a:tr h="356995">
                <a:tc>
                  <a:txBody>
                    <a:bodyPr/>
                    <a:lstStyle/>
                    <a:p>
                      <a:pPr algn="ctr"/>
                      <a:r>
                        <a:rPr lang="en-GB" sz="1100" b="1" dirty="0">
                          <a:solidFill>
                            <a:schemeClr val="tx1"/>
                          </a:solidFill>
                          <a:latin typeface="Arial" panose="020B0604020202020204" pitchFamily="34" charset="0"/>
                          <a:cs typeface="Arial" panose="020B0604020202020204" pitchFamily="34" charset="0"/>
                        </a:rPr>
                        <a:t>Mouse dose*</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100" b="1" baseline="0" dirty="0">
                          <a:solidFill>
                            <a:schemeClr val="tx1"/>
                          </a:solidFill>
                          <a:latin typeface="Arial" panose="020B0604020202020204" pitchFamily="34" charset="0"/>
                          <a:cs typeface="Arial" panose="020B0604020202020204" pitchFamily="34" charset="0"/>
                        </a:rPr>
                        <a:t>Free C</a:t>
                      </a:r>
                      <a:r>
                        <a:rPr lang="en-GB" sz="1100" b="1" baseline="-25000" dirty="0">
                          <a:solidFill>
                            <a:schemeClr val="tx1"/>
                          </a:solidFill>
                          <a:latin typeface="Arial" panose="020B0604020202020204" pitchFamily="34" charset="0"/>
                          <a:cs typeface="Arial" panose="020B0604020202020204" pitchFamily="34" charset="0"/>
                        </a:rPr>
                        <a:t>max</a:t>
                      </a:r>
                      <a:r>
                        <a:rPr lang="en-GB" sz="1100" b="1" baseline="0" dirty="0">
                          <a:solidFill>
                            <a:schemeClr val="tx1"/>
                          </a:solidFill>
                          <a:latin typeface="Arial" panose="020B0604020202020204" pitchFamily="34" charset="0"/>
                          <a:cs typeface="Arial" panose="020B0604020202020204" pitchFamily="34" charset="0"/>
                        </a:rPr>
                        <a:t> (</a:t>
                      </a:r>
                      <a:r>
                        <a:rPr lang="el-GR" sz="1100" b="1" baseline="0" dirty="0">
                          <a:solidFill>
                            <a:schemeClr val="tx1"/>
                          </a:solidFill>
                          <a:latin typeface="Arial" panose="020B0604020202020204" pitchFamily="34" charset="0"/>
                          <a:cs typeface="Arial" panose="020B0604020202020204" pitchFamily="34" charset="0"/>
                        </a:rPr>
                        <a:t>μ</a:t>
                      </a:r>
                      <a:r>
                        <a:rPr lang="en-GB" sz="1100" b="1" baseline="0" dirty="0">
                          <a:solidFill>
                            <a:schemeClr val="tx1"/>
                          </a:solidFill>
                          <a:latin typeface="Arial" panose="020B0604020202020204" pitchFamily="34" charset="0"/>
                          <a:cs typeface="Arial" panose="020B0604020202020204" pitchFamily="34" charset="0"/>
                        </a:rPr>
                        <a:t>M)</a:t>
                      </a:r>
                      <a:endParaRPr lang="en-GB" sz="1100" b="1" baseline="-25000" dirty="0">
                        <a:solidFill>
                          <a:schemeClr val="tx1"/>
                        </a:solidFill>
                        <a:latin typeface="Arial" panose="020B0604020202020204" pitchFamily="34" charset="0"/>
                        <a:cs typeface="Arial" panose="020B060402020202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100" b="1" dirty="0">
                          <a:solidFill>
                            <a:schemeClr val="tx1"/>
                          </a:solidFill>
                          <a:latin typeface="Arial" panose="020B0604020202020204" pitchFamily="34" charset="0"/>
                          <a:cs typeface="Arial" panose="020B0604020202020204" pitchFamily="34" charset="0"/>
                        </a:rPr>
                        <a:t>Free AUC</a:t>
                      </a:r>
                      <a:r>
                        <a:rPr lang="en-GB" sz="1100" b="1" baseline="-25000" dirty="0">
                          <a:solidFill>
                            <a:schemeClr val="tx1"/>
                          </a:solidFill>
                          <a:latin typeface="Arial" panose="020B0604020202020204" pitchFamily="34" charset="0"/>
                          <a:cs typeface="Arial" panose="020B0604020202020204" pitchFamily="34" charset="0"/>
                        </a:rPr>
                        <a:t>0-24</a:t>
                      </a:r>
                      <a:r>
                        <a:rPr lang="en-GB" sz="1100" b="1" baseline="0" dirty="0">
                          <a:solidFill>
                            <a:schemeClr val="tx1"/>
                          </a:solidFill>
                          <a:latin typeface="Arial" panose="020B0604020202020204" pitchFamily="34" charset="0"/>
                          <a:cs typeface="Arial" panose="020B0604020202020204" pitchFamily="34" charset="0"/>
                        </a:rPr>
                        <a:t> (</a:t>
                      </a:r>
                      <a:r>
                        <a:rPr lang="el-GR" sz="1100" b="1" baseline="0" dirty="0">
                          <a:solidFill>
                            <a:schemeClr val="tx1"/>
                          </a:solidFill>
                          <a:latin typeface="Arial" panose="020B0604020202020204" pitchFamily="34" charset="0"/>
                          <a:cs typeface="Arial" panose="020B0604020202020204" pitchFamily="34" charset="0"/>
                        </a:rPr>
                        <a:t>μ</a:t>
                      </a:r>
                      <a:r>
                        <a:rPr lang="en-GB" sz="1100" b="1" baseline="0" dirty="0">
                          <a:solidFill>
                            <a:schemeClr val="tx1"/>
                          </a:solidFill>
                          <a:latin typeface="Arial" panose="020B0604020202020204" pitchFamily="34" charset="0"/>
                          <a:cs typeface="Arial" panose="020B0604020202020204" pitchFamily="34" charset="0"/>
                        </a:rPr>
                        <a:t>M.h)</a:t>
                      </a:r>
                      <a:endParaRPr lang="en-GB" sz="1100" b="1" baseline="-25000" dirty="0">
                        <a:solidFill>
                          <a:schemeClr val="tx1"/>
                        </a:solidFill>
                        <a:latin typeface="Arial" panose="020B0604020202020204" pitchFamily="34" charset="0"/>
                        <a:cs typeface="Arial" panose="020B060402020202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100" b="1" dirty="0">
                          <a:solidFill>
                            <a:schemeClr val="tx1"/>
                          </a:solidFill>
                          <a:latin typeface="Arial" panose="020B0604020202020204" pitchFamily="34" charset="0"/>
                          <a:cs typeface="Arial" panose="020B0604020202020204" pitchFamily="34" charset="0"/>
                        </a:rPr>
                        <a:t>Time above IC</a:t>
                      </a:r>
                      <a:r>
                        <a:rPr lang="en-GB" sz="1100" b="1" baseline="-25000" dirty="0">
                          <a:solidFill>
                            <a:schemeClr val="tx1"/>
                          </a:solidFill>
                          <a:latin typeface="Arial" panose="020B0604020202020204" pitchFamily="34" charset="0"/>
                          <a:cs typeface="Arial" panose="020B0604020202020204" pitchFamily="34" charset="0"/>
                        </a:rPr>
                        <a:t>90</a:t>
                      </a:r>
                      <a:r>
                        <a:rPr lang="en-GB" sz="1100" b="1" baseline="30000" dirty="0">
                          <a:solidFill>
                            <a:schemeClr val="tx1"/>
                          </a:solidFill>
                          <a:latin typeface="Arial" panose="020B0604020202020204" pitchFamily="34" charset="0"/>
                          <a:cs typeface="Arial" panose="020B0604020202020204" pitchFamily="34" charset="0"/>
                        </a:rPr>
                        <a:t>#</a:t>
                      </a:r>
                      <a:r>
                        <a:rPr lang="en-GB" sz="1100" b="1" baseline="0" dirty="0">
                          <a:solidFill>
                            <a:schemeClr val="tx1"/>
                          </a:solidFill>
                          <a:latin typeface="Arial" panose="020B0604020202020204" pitchFamily="34" charset="0"/>
                          <a:cs typeface="Arial" panose="020B0604020202020204" pitchFamily="34" charset="0"/>
                        </a:rPr>
                        <a:t> </a:t>
                      </a:r>
                      <a:br>
                        <a:rPr lang="en-GB" sz="1100" b="1" baseline="0" dirty="0">
                          <a:solidFill>
                            <a:schemeClr val="tx1"/>
                          </a:solidFill>
                          <a:latin typeface="Arial" panose="020B0604020202020204" pitchFamily="34" charset="0"/>
                          <a:cs typeface="Arial" panose="020B0604020202020204" pitchFamily="34" charset="0"/>
                        </a:rPr>
                      </a:br>
                      <a:r>
                        <a:rPr lang="en-GB" sz="1100" b="1" baseline="0" dirty="0">
                          <a:solidFill>
                            <a:schemeClr val="tx1"/>
                          </a:solidFill>
                          <a:latin typeface="Arial" panose="020B0604020202020204" pitchFamily="34" charset="0"/>
                          <a:cs typeface="Arial" panose="020B0604020202020204" pitchFamily="34" charset="0"/>
                        </a:rPr>
                        <a:t>(h per day)</a:t>
                      </a:r>
                      <a:endParaRPr lang="en-GB" sz="1100" b="1" baseline="-25000" dirty="0">
                        <a:solidFill>
                          <a:schemeClr val="tx1"/>
                        </a:solidFill>
                        <a:latin typeface="Arial" panose="020B0604020202020204" pitchFamily="34" charset="0"/>
                        <a:cs typeface="Arial" panose="020B060402020202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2152236"/>
                  </a:ext>
                </a:extLst>
              </a:tr>
              <a:tr h="259080">
                <a:tc>
                  <a:txBody>
                    <a:bodyPr/>
                    <a:lstStyle/>
                    <a:p>
                      <a:pPr algn="ctr"/>
                      <a:r>
                        <a:rPr lang="en-GB" sz="1100" b="0" i="0" dirty="0">
                          <a:solidFill>
                            <a:schemeClr val="tx1"/>
                          </a:solidFill>
                          <a:latin typeface="Arial" panose="020B0604020202020204" pitchFamily="34" charset="0"/>
                          <a:cs typeface="Arial" panose="020B0604020202020204" pitchFamily="34" charset="0"/>
                        </a:rPr>
                        <a:t>10 mg/kg qd</a:t>
                      </a: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GB" sz="1100" b="0" dirty="0">
                          <a:latin typeface="Arial" panose="020B0604020202020204" pitchFamily="34" charset="0"/>
                          <a:cs typeface="Arial" panose="020B0604020202020204" pitchFamily="34" charset="0"/>
                        </a:rPr>
                        <a:t>3.1</a:t>
                      </a: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GB" sz="1100" b="0" dirty="0">
                          <a:latin typeface="Arial" panose="020B0604020202020204" pitchFamily="34" charset="0"/>
                          <a:cs typeface="Arial" panose="020B0604020202020204" pitchFamily="34" charset="0"/>
                        </a:rPr>
                        <a:t>~7.6</a:t>
                      </a: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~4</a:t>
                      </a: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142736165"/>
                  </a:ext>
                </a:extLst>
              </a:tr>
              <a:tr h="259080">
                <a:tc>
                  <a:txBody>
                    <a:bodyPr/>
                    <a:lstStyle/>
                    <a:p>
                      <a:pPr algn="ctr"/>
                      <a:r>
                        <a:rPr lang="en-GB" sz="1100" b="0" i="0" dirty="0">
                          <a:solidFill>
                            <a:schemeClr val="tx1"/>
                          </a:solidFill>
                          <a:latin typeface="Arial" panose="020B0604020202020204" pitchFamily="34" charset="0"/>
                          <a:cs typeface="Arial" panose="020B0604020202020204" pitchFamily="34" charset="0"/>
                        </a:rPr>
                        <a:t>25 mg/kg qd</a:t>
                      </a:r>
                    </a:p>
                  </a:txBody>
                  <a:tcPr anchor="ct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100" b="0" i="0" dirty="0">
                          <a:solidFill>
                            <a:schemeClr val="tx1"/>
                          </a:solidFill>
                          <a:latin typeface="Arial" panose="020B0604020202020204" pitchFamily="34" charset="0"/>
                          <a:cs typeface="Arial" panose="020B0604020202020204" pitchFamily="34" charset="0"/>
                        </a:rPr>
                        <a:t>8.8</a:t>
                      </a:r>
                    </a:p>
                  </a:txBody>
                  <a:tcPr anchor="ct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100" b="0" i="0" dirty="0">
                          <a:solidFill>
                            <a:schemeClr val="tx1"/>
                          </a:solidFill>
                          <a:latin typeface="Arial" panose="020B0604020202020204" pitchFamily="34" charset="0"/>
                          <a:cs typeface="Arial" panose="020B0604020202020204" pitchFamily="34" charset="0"/>
                        </a:rPr>
                        <a:t>22</a:t>
                      </a:r>
                    </a:p>
                  </a:txBody>
                  <a:tcPr anchor="ct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100" b="0" i="0" dirty="0">
                          <a:solidFill>
                            <a:schemeClr val="tx1"/>
                          </a:solidFill>
                          <a:latin typeface="Arial" panose="020B0604020202020204" pitchFamily="34" charset="0"/>
                          <a:cs typeface="Arial" panose="020B0604020202020204" pitchFamily="34" charset="0"/>
                        </a:rPr>
                        <a:t>6.4</a:t>
                      </a:r>
                    </a:p>
                  </a:txBody>
                  <a:tcPr anchor="ct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997784635"/>
                  </a:ext>
                </a:extLst>
              </a:tr>
              <a:tr h="259080">
                <a:tc>
                  <a:txBody>
                    <a:bodyPr/>
                    <a:lstStyle/>
                    <a:p>
                      <a:pPr algn="ctr"/>
                      <a:r>
                        <a:rPr lang="en-GB" sz="1100" b="0" dirty="0">
                          <a:solidFill>
                            <a:schemeClr val="tx1"/>
                          </a:solidFill>
                          <a:latin typeface="Arial" panose="020B0604020202020204" pitchFamily="34" charset="0"/>
                          <a:cs typeface="Arial" panose="020B0604020202020204" pitchFamily="34" charset="0"/>
                        </a:rPr>
                        <a:t>50 mg/kg qd</a:t>
                      </a:r>
                    </a:p>
                  </a:txBody>
                  <a:tcPr anchor="ctr">
                    <a:lnT w="12700" cap="flat" cmpd="sng" algn="ctr">
                      <a:solidFill>
                        <a:schemeClr val="bg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18</a:t>
                      </a:r>
                    </a:p>
                  </a:txBody>
                  <a:tcPr anchor="ctr">
                    <a:lnT w="12700" cap="flat" cmpd="sng" algn="ctr">
                      <a:solidFill>
                        <a:schemeClr val="bg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44</a:t>
                      </a:r>
                    </a:p>
                  </a:txBody>
                  <a:tcPr anchor="ctr">
                    <a:lnT w="12700" cap="flat" cmpd="sng" algn="ctr">
                      <a:solidFill>
                        <a:schemeClr val="bg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8.1</a:t>
                      </a:r>
                    </a:p>
                  </a:txBody>
                  <a:tcPr anchor="ctr">
                    <a:lnT w="12700" cap="flat" cmpd="sng" algn="ctr">
                      <a:solidFill>
                        <a:schemeClr val="bg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149695185"/>
                  </a:ext>
                </a:extLst>
              </a:tr>
              <a:tr h="259080">
                <a:tc>
                  <a:txBody>
                    <a:bodyPr/>
                    <a:lstStyle/>
                    <a:p>
                      <a:pPr algn="ctr"/>
                      <a:r>
                        <a:rPr lang="en-GB" sz="1100" b="0" dirty="0">
                          <a:solidFill>
                            <a:schemeClr val="tx1"/>
                          </a:solidFill>
                          <a:latin typeface="Arial" panose="020B0604020202020204" pitchFamily="34" charset="0"/>
                          <a:cs typeface="Arial" panose="020B0604020202020204" pitchFamily="34" charset="0"/>
                        </a:rPr>
                        <a:t>6.25 mg/kg bid</a:t>
                      </a:r>
                    </a:p>
                  </a:txBody>
                  <a:tcPr anchor="ctr">
                    <a:lnT w="12700" cap="flat" cmpd="sng" algn="ctr">
                      <a:solidFill>
                        <a:schemeClr val="tx1"/>
                      </a:solidFill>
                      <a:prstDash val="sysDot"/>
                      <a:round/>
                      <a:headEnd type="none" w="med" len="med"/>
                      <a:tailEnd type="none" w="med" len="med"/>
                    </a:lnT>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2.2</a:t>
                      </a:r>
                    </a:p>
                  </a:txBody>
                  <a:tcPr anchor="ctr">
                    <a:lnT w="12700" cap="flat" cmpd="sng" algn="ctr">
                      <a:solidFill>
                        <a:schemeClr val="tx1"/>
                      </a:solidFill>
                      <a:prstDash val="sysDot"/>
                      <a:round/>
                      <a:headEnd type="none" w="med" len="med"/>
                      <a:tailEnd type="none" w="med" len="med"/>
                    </a:lnT>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11</a:t>
                      </a:r>
                    </a:p>
                  </a:txBody>
                  <a:tcPr anchor="ctr">
                    <a:lnT w="12700" cap="flat" cmpd="sng" algn="ctr">
                      <a:solidFill>
                        <a:schemeClr val="tx1"/>
                      </a:solidFill>
                      <a:prstDash val="sysDot"/>
                      <a:round/>
                      <a:headEnd type="none" w="med" len="med"/>
                      <a:tailEnd type="none" w="med" len="med"/>
                    </a:lnT>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6.1</a:t>
                      </a:r>
                    </a:p>
                  </a:txBody>
                  <a:tcPr anchor="ctr">
                    <a:lnT w="1270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537392336"/>
                  </a:ext>
                </a:extLst>
              </a:tr>
              <a:tr h="259080">
                <a:tc>
                  <a:txBody>
                    <a:bodyPr/>
                    <a:lstStyle/>
                    <a:p>
                      <a:pPr algn="ctr"/>
                      <a:r>
                        <a:rPr lang="en-GB" sz="1100" b="0" dirty="0">
                          <a:solidFill>
                            <a:schemeClr val="tx1"/>
                          </a:solidFill>
                          <a:latin typeface="Arial" panose="020B0604020202020204" pitchFamily="34" charset="0"/>
                          <a:cs typeface="Arial" panose="020B0604020202020204" pitchFamily="34" charset="0"/>
                        </a:rPr>
                        <a:t>12.5 mg/kg bid</a:t>
                      </a:r>
                    </a:p>
                  </a:txBody>
                  <a:tcPr anchor="ctr">
                    <a:lnB w="12700" cap="flat" cmpd="sng" algn="ctr">
                      <a:noFill/>
                      <a:prstDash val="solid"/>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4.4</a:t>
                      </a:r>
                    </a:p>
                  </a:txBody>
                  <a:tcPr anchor="ctr">
                    <a:lnR w="12700" cmpd="sng">
                      <a:noFill/>
                    </a:lnR>
                    <a:lnB w="12700" cap="flat" cmpd="sng" algn="ctr">
                      <a:noFill/>
                      <a:prstDash val="solid"/>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22</a:t>
                      </a:r>
                    </a:p>
                  </a:txBody>
                  <a:tcPr anchor="ctr">
                    <a:lnL w="12700" cmpd="sng">
                      <a:noFill/>
                    </a:lnL>
                    <a:lnB w="12700" cap="flat" cmpd="sng" algn="ctr">
                      <a:noFill/>
                      <a:prstDash val="solid"/>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9.5</a:t>
                      </a:r>
                    </a:p>
                  </a:txBody>
                  <a:tcPr anchor="ctr">
                    <a:lnB w="12700" cap="flat" cmpd="sng" algn="ctr">
                      <a:noFill/>
                      <a:prstDash val="solid"/>
                      <a:round/>
                      <a:headEnd type="none" w="med" len="med"/>
                      <a:tailEnd type="none" w="med" len="med"/>
                    </a:lnB>
                    <a:noFill/>
                  </a:tcPr>
                </a:tc>
                <a:extLst>
                  <a:ext uri="{0D108BD9-81ED-4DB2-BD59-A6C34878D82A}">
                    <a16:rowId xmlns:a16="http://schemas.microsoft.com/office/drawing/2014/main" val="660781022"/>
                  </a:ext>
                </a:extLst>
              </a:tr>
              <a:tr h="259080">
                <a:tc>
                  <a:txBody>
                    <a:bodyPr/>
                    <a:lstStyle/>
                    <a:p>
                      <a:pPr algn="ctr"/>
                      <a:r>
                        <a:rPr lang="en-GB" sz="1100" b="0" dirty="0">
                          <a:solidFill>
                            <a:schemeClr val="tx1"/>
                          </a:solidFill>
                          <a:latin typeface="Arial" panose="020B0604020202020204" pitchFamily="34" charset="0"/>
                          <a:cs typeface="Arial" panose="020B0604020202020204" pitchFamily="34" charset="0"/>
                        </a:rPr>
                        <a:t>25 mg/kg bid</a:t>
                      </a: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8.9</a:t>
                      </a: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44</a:t>
                      </a: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100" b="0" dirty="0">
                          <a:solidFill>
                            <a:schemeClr val="tx1"/>
                          </a:solidFill>
                          <a:latin typeface="Arial" panose="020B0604020202020204" pitchFamily="34" charset="0"/>
                          <a:cs typeface="Arial" panose="020B0604020202020204" pitchFamily="34" charset="0"/>
                        </a:rPr>
                        <a:t>13.0</a:t>
                      </a: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74602233"/>
                  </a:ext>
                </a:extLst>
              </a:tr>
            </a:tbl>
          </a:graphicData>
        </a:graphic>
      </p:graphicFrame>
      <p:sp>
        <p:nvSpPr>
          <p:cNvPr id="5" name="Rectangle 4">
            <a:extLst>
              <a:ext uri="{FF2B5EF4-FFF2-40B4-BE49-F238E27FC236}">
                <a16:creationId xmlns:a16="http://schemas.microsoft.com/office/drawing/2014/main" id="{78B3EB21-E2C4-4AEA-9466-B0347CDC81AC}"/>
              </a:ext>
            </a:extLst>
          </p:cNvPr>
          <p:cNvSpPr/>
          <p:nvPr/>
        </p:nvSpPr>
        <p:spPr>
          <a:xfrm>
            <a:off x="471488" y="3466977"/>
            <a:ext cx="1271502" cy="369332"/>
          </a:xfrm>
          <a:prstGeom prst="rect">
            <a:avLst/>
          </a:prstGeom>
        </p:spPr>
        <p:txBody>
          <a:bodyPr wrap="non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600" dirty="0">
                <a:solidFill>
                  <a:srgbClr val="000000"/>
                </a:solidFill>
                <a:latin typeface="Arial" pitchFamily="34" charset="0"/>
                <a:cs typeface="Arial" pitchFamily="34" charset="0"/>
              </a:rPr>
              <a:t>*</a:t>
            </a:r>
            <a:r>
              <a:rPr lang="en-GB" sz="600" dirty="0" err="1">
                <a:solidFill>
                  <a:srgbClr val="000000"/>
                </a:solidFill>
                <a:latin typeface="Arial" pitchFamily="34" charset="0"/>
                <a:cs typeface="Arial" pitchFamily="34" charset="0"/>
              </a:rPr>
              <a:t>qd</a:t>
            </a:r>
            <a:r>
              <a:rPr lang="en-GB" sz="600" dirty="0">
                <a:solidFill>
                  <a:srgbClr val="000000"/>
                </a:solidFill>
                <a:latin typeface="Arial" pitchFamily="34" charset="0"/>
                <a:cs typeface="Arial" pitchFamily="34" charset="0"/>
              </a:rPr>
              <a:t> = </a:t>
            </a:r>
            <a:r>
              <a:rPr lang="en-GB" sz="600" dirty="0" err="1">
                <a:solidFill>
                  <a:srgbClr val="000000"/>
                </a:solidFill>
                <a:latin typeface="Arial" pitchFamily="34" charset="0"/>
                <a:cs typeface="Arial" pitchFamily="34" charset="0"/>
              </a:rPr>
              <a:t>quaque</a:t>
            </a:r>
            <a:r>
              <a:rPr lang="en-GB" sz="600" dirty="0">
                <a:solidFill>
                  <a:srgbClr val="000000"/>
                </a:solidFill>
                <a:latin typeface="Arial" pitchFamily="34" charset="0"/>
                <a:cs typeface="Arial" pitchFamily="34" charset="0"/>
              </a:rPr>
              <a:t> die or once a day</a:t>
            </a: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*bid = bis in die or twice a day</a:t>
            </a: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30000" noProof="0" dirty="0">
                <a:ln>
                  <a:noFill/>
                </a:ln>
                <a:solidFill>
                  <a:srgbClr val="000000"/>
                </a:solidFill>
                <a:effectLst/>
                <a:uLnTx/>
                <a:uFillTx/>
                <a:latin typeface="Arial"/>
                <a:ea typeface="+mn-ea"/>
                <a:cs typeface="+mn-cs"/>
              </a:rPr>
              <a:t>#</a:t>
            </a:r>
            <a:r>
              <a:rPr kumimoji="0" lang="en-GB" sz="600" b="0" i="0" u="none" strike="noStrike" kern="1200" cap="none" spc="0" normalizeH="0" baseline="0" noProof="0" dirty="0">
                <a:ln>
                  <a:noFill/>
                </a:ln>
                <a:solidFill>
                  <a:srgbClr val="000000"/>
                </a:solidFill>
                <a:effectLst/>
                <a:uLnTx/>
                <a:uFillTx/>
                <a:latin typeface="Arial"/>
                <a:ea typeface="+mn-ea"/>
                <a:cs typeface="+mn-cs"/>
              </a:rPr>
              <a:t>ATR cell IC</a:t>
            </a:r>
            <a:r>
              <a:rPr kumimoji="0" lang="en-GB" sz="600" b="0" i="0" u="none" strike="noStrike" kern="1200" cap="none" spc="0" normalizeH="0" baseline="-25000" noProof="0" dirty="0">
                <a:ln>
                  <a:noFill/>
                </a:ln>
                <a:solidFill>
                  <a:srgbClr val="000000"/>
                </a:solidFill>
                <a:effectLst/>
                <a:uLnTx/>
                <a:uFillTx/>
                <a:latin typeface="Arial"/>
                <a:ea typeface="+mn-ea"/>
                <a:cs typeface="+mn-cs"/>
              </a:rPr>
              <a:t>90</a:t>
            </a:r>
            <a:r>
              <a:rPr kumimoji="0" lang="en-GB" sz="600" b="0" i="0" u="none" strike="noStrike" kern="1200" cap="none" spc="0" normalizeH="0" baseline="0" noProof="0" dirty="0">
                <a:ln>
                  <a:noFill/>
                </a:ln>
                <a:solidFill>
                  <a:srgbClr val="000000"/>
                </a:solidFill>
                <a:effectLst/>
                <a:uLnTx/>
                <a:uFillTx/>
                <a:latin typeface="Arial"/>
                <a:ea typeface="+mn-ea"/>
                <a:cs typeface="+mn-cs"/>
              </a:rPr>
              <a:t> = 0.67 µM</a:t>
            </a:r>
          </a:p>
        </p:txBody>
      </p:sp>
    </p:spTree>
    <p:extLst>
      <p:ext uri="{BB962C8B-B14F-4D97-AF65-F5344CB8AC3E}">
        <p14:creationId xmlns:p14="http://schemas.microsoft.com/office/powerpoint/2010/main" val="3863811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10B47C9-93CC-480F-9EB1-A3390B27A337}"/>
              </a:ext>
            </a:extLst>
          </p:cNvPr>
          <p:cNvGraphicFramePr>
            <a:graphicFrameLocks noGrp="1"/>
          </p:cNvGraphicFramePr>
          <p:nvPr>
            <p:extLst>
              <p:ext uri="{D42A27DB-BD31-4B8C-83A1-F6EECF244321}">
                <p14:modId xmlns:p14="http://schemas.microsoft.com/office/powerpoint/2010/main" val="3772771016"/>
              </p:ext>
            </p:extLst>
          </p:nvPr>
        </p:nvGraphicFramePr>
        <p:xfrm>
          <a:off x="97017" y="1128154"/>
          <a:ext cx="6186552" cy="2189286"/>
        </p:xfrm>
        <a:graphic>
          <a:graphicData uri="http://schemas.openxmlformats.org/drawingml/2006/table">
            <a:tbl>
              <a:tblPr firstRow="1" bandRow="1">
                <a:tableStyleId>{5C22544A-7EE6-4342-B048-85BDC9FD1C3A}</a:tableStyleId>
              </a:tblPr>
              <a:tblGrid>
                <a:gridCol w="832996">
                  <a:extLst>
                    <a:ext uri="{9D8B030D-6E8A-4147-A177-3AD203B41FA5}">
                      <a16:colId xmlns:a16="http://schemas.microsoft.com/office/drawing/2014/main" val="20000"/>
                    </a:ext>
                  </a:extLst>
                </a:gridCol>
                <a:gridCol w="832996">
                  <a:extLst>
                    <a:ext uri="{9D8B030D-6E8A-4147-A177-3AD203B41FA5}">
                      <a16:colId xmlns:a16="http://schemas.microsoft.com/office/drawing/2014/main" val="20001"/>
                    </a:ext>
                  </a:extLst>
                </a:gridCol>
                <a:gridCol w="832996">
                  <a:extLst>
                    <a:ext uri="{9D8B030D-6E8A-4147-A177-3AD203B41FA5}">
                      <a16:colId xmlns:a16="http://schemas.microsoft.com/office/drawing/2014/main" val="20002"/>
                    </a:ext>
                  </a:extLst>
                </a:gridCol>
                <a:gridCol w="832996">
                  <a:extLst>
                    <a:ext uri="{9D8B030D-6E8A-4147-A177-3AD203B41FA5}">
                      <a16:colId xmlns:a16="http://schemas.microsoft.com/office/drawing/2014/main" val="20003"/>
                    </a:ext>
                  </a:extLst>
                </a:gridCol>
                <a:gridCol w="832996">
                  <a:extLst>
                    <a:ext uri="{9D8B030D-6E8A-4147-A177-3AD203B41FA5}">
                      <a16:colId xmlns:a16="http://schemas.microsoft.com/office/drawing/2014/main" val="20004"/>
                    </a:ext>
                  </a:extLst>
                </a:gridCol>
                <a:gridCol w="832996">
                  <a:extLst>
                    <a:ext uri="{9D8B030D-6E8A-4147-A177-3AD203B41FA5}">
                      <a16:colId xmlns:a16="http://schemas.microsoft.com/office/drawing/2014/main" val="20005"/>
                    </a:ext>
                  </a:extLst>
                </a:gridCol>
                <a:gridCol w="832996">
                  <a:extLst>
                    <a:ext uri="{9D8B030D-6E8A-4147-A177-3AD203B41FA5}">
                      <a16:colId xmlns:a16="http://schemas.microsoft.com/office/drawing/2014/main" val="20006"/>
                    </a:ext>
                  </a:extLst>
                </a:gridCol>
                <a:gridCol w="355580">
                  <a:extLst>
                    <a:ext uri="{9D8B030D-6E8A-4147-A177-3AD203B41FA5}">
                      <a16:colId xmlns:a16="http://schemas.microsoft.com/office/drawing/2014/main" val="20007"/>
                    </a:ext>
                  </a:extLst>
                </a:gridCol>
              </a:tblGrid>
              <a:tr h="408843">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1</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1 dose (mg/kg)</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1 schedule</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2</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2 dose (mg/kg)</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2 schedule</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Tolerated Y/N?</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Mice</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0"/>
                  </a:ext>
                </a:extLst>
              </a:tr>
              <a:tr h="440067">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Irinotecan</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000" u="none" strike="noStrike" dirty="0">
                          <a:solidFill>
                            <a:schemeClr val="tx1"/>
                          </a:solidFill>
                          <a:effectLst/>
                          <a:latin typeface="Arial" panose="020B0604020202020204" pitchFamily="34" charset="0"/>
                          <a:cs typeface="Arial" panose="020B0604020202020204" pitchFamily="34" charset="0"/>
                        </a:rPr>
                        <a:t>1 day on 3 days off</a:t>
                      </a:r>
                      <a:endParaRPr lang="en-US" sz="1000" b="0" i="0" u="none" strike="noStrike" dirty="0">
                        <a:solidFill>
                          <a:schemeClr val="tx1"/>
                        </a:solidFill>
                        <a:effectLst/>
                        <a:latin typeface="Arial" panose="020B0604020202020204" pitchFamily="34" charset="0"/>
                        <a:cs typeface="Arial" panose="020B0604020202020204" pitchFamily="34" charset="0"/>
                      </a:endParaRPr>
                    </a:p>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AZD6738</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25</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qd 3 days on,</a:t>
                      </a:r>
                      <a:r>
                        <a:rPr lang="en-US" sz="1000" b="0" i="0" u="none" strike="noStrike" baseline="0" dirty="0">
                          <a:solidFill>
                            <a:schemeClr val="tx1"/>
                          </a:solidFill>
                          <a:effectLst/>
                          <a:latin typeface="Arial" panose="020B0604020202020204" pitchFamily="34" charset="0"/>
                          <a:cs typeface="Arial" panose="020B0604020202020204" pitchFamily="34" charset="0"/>
                        </a:rPr>
                        <a:t> 1 day off</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N</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Male nude</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1"/>
                  </a:ext>
                </a:extLst>
              </a:tr>
              <a:tr h="440067">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Irinotecan</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000" u="none" strike="noStrike" dirty="0">
                          <a:solidFill>
                            <a:schemeClr val="tx1"/>
                          </a:solidFill>
                          <a:effectLst/>
                          <a:latin typeface="Arial" panose="020B0604020202020204" pitchFamily="34" charset="0"/>
                          <a:cs typeface="Arial" panose="020B0604020202020204" pitchFamily="34" charset="0"/>
                        </a:rPr>
                        <a:t>1 day on 3 days off</a:t>
                      </a:r>
                      <a:endParaRPr lang="en-US" sz="1000" b="0" i="0" u="none" strike="noStrike" dirty="0">
                        <a:solidFill>
                          <a:schemeClr val="tx1"/>
                        </a:solidFill>
                        <a:effectLst/>
                        <a:latin typeface="Arial" panose="020B0604020202020204" pitchFamily="34" charset="0"/>
                        <a:cs typeface="Arial" panose="020B0604020202020204" pitchFamily="34" charset="0"/>
                      </a:endParaRPr>
                    </a:p>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AZD6738</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12.5</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qd 3 days on, 1 day off</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Y</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Male nude</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2"/>
                  </a:ext>
                </a:extLst>
              </a:tr>
              <a:tr h="440067">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Irinotecan</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20</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weekly</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AZD6738</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50</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u="none" strike="noStrike" dirty="0">
                          <a:solidFill>
                            <a:schemeClr val="tx1"/>
                          </a:solidFill>
                          <a:effectLst/>
                          <a:latin typeface="Arial" panose="020B0604020202020204" pitchFamily="34" charset="0"/>
                          <a:cs typeface="Arial" panose="020B0604020202020204" pitchFamily="34" charset="0"/>
                        </a:rPr>
                        <a:t>24hr gap, 3 days on 4 days off</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Y</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Male nude</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3"/>
                  </a:ext>
                </a:extLst>
              </a:tr>
              <a:tr h="408843">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Irinotecan</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20</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u="none" strike="noStrike" dirty="0">
                          <a:solidFill>
                            <a:schemeClr val="tx1"/>
                          </a:solidFill>
                          <a:effectLst/>
                          <a:latin typeface="Arial" panose="020B0604020202020204" pitchFamily="34" charset="0"/>
                          <a:cs typeface="Arial" panose="020B0604020202020204" pitchFamily="34" charset="0"/>
                        </a:rPr>
                        <a:t>1 day on 3 days off</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AZD6738</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12.5</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u="none" strike="noStrike" dirty="0">
                          <a:solidFill>
                            <a:schemeClr val="tx1"/>
                          </a:solidFill>
                          <a:effectLst/>
                          <a:latin typeface="Arial" panose="020B0604020202020204" pitchFamily="34" charset="0"/>
                          <a:cs typeface="Arial" panose="020B0604020202020204" pitchFamily="34" charset="0"/>
                        </a:rPr>
                        <a:t>bid, 3 days on 1 day off</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Y (3/4 mice)</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u="none" strike="noStrike" dirty="0">
                          <a:solidFill>
                            <a:schemeClr val="tx1"/>
                          </a:solidFill>
                          <a:effectLst/>
                          <a:latin typeface="Arial" panose="020B0604020202020204" pitchFamily="34" charset="0"/>
                          <a:cs typeface="Arial" panose="020B0604020202020204" pitchFamily="34" charset="0"/>
                        </a:rPr>
                        <a:t>Male nude</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Title 1">
            <a:extLst>
              <a:ext uri="{FF2B5EF4-FFF2-40B4-BE49-F238E27FC236}">
                <a16:creationId xmlns:a16="http://schemas.microsoft.com/office/drawing/2014/main" id="{7738523A-0651-4BF6-B55A-2C3833C5CDE0}"/>
              </a:ext>
            </a:extLst>
          </p:cNvPr>
          <p:cNvSpPr>
            <a:spLocks noGrp="1"/>
          </p:cNvSpPr>
          <p:nvPr>
            <p:ph type="title"/>
          </p:nvPr>
        </p:nvSpPr>
        <p:spPr>
          <a:xfrm>
            <a:off x="471488" y="527405"/>
            <a:ext cx="5915025" cy="506265"/>
          </a:xfrm>
        </p:spPr>
        <p:txBody>
          <a:bodyPr anchor="t">
            <a:normAutofit/>
          </a:bodyPr>
          <a:lstStyle/>
          <a:p>
            <a:r>
              <a:rPr lang="en-GB" sz="1200" b="1" dirty="0">
                <a:latin typeface="Arial" panose="020B0604020202020204" pitchFamily="34" charset="0"/>
                <a:cs typeface="Arial" panose="020B0604020202020204" pitchFamily="34" charset="0"/>
              </a:rPr>
              <a:t>Supplementary Table S2</a:t>
            </a:r>
            <a:r>
              <a:rPr lang="en-GB" sz="1200" dirty="0">
                <a:latin typeface="Arial" panose="020B0604020202020204" pitchFamily="34" charset="0"/>
                <a:cs typeface="Arial" panose="020B0604020202020204" pitchFamily="34" charset="0"/>
              </a:rPr>
              <a:t>.  Carboplatin and Irinotecan tolerated dose-schedules. </a:t>
            </a:r>
          </a:p>
        </p:txBody>
      </p:sp>
      <p:graphicFrame>
        <p:nvGraphicFramePr>
          <p:cNvPr id="6" name="Table 5">
            <a:extLst>
              <a:ext uri="{FF2B5EF4-FFF2-40B4-BE49-F238E27FC236}">
                <a16:creationId xmlns:a16="http://schemas.microsoft.com/office/drawing/2014/main" id="{06B771B9-D86A-4B4C-B217-C19A427C331B}"/>
              </a:ext>
            </a:extLst>
          </p:cNvPr>
          <p:cNvGraphicFramePr>
            <a:graphicFrameLocks noGrp="1"/>
          </p:cNvGraphicFramePr>
          <p:nvPr>
            <p:extLst>
              <p:ext uri="{D42A27DB-BD31-4B8C-83A1-F6EECF244321}">
                <p14:modId xmlns:p14="http://schemas.microsoft.com/office/powerpoint/2010/main" val="1579775252"/>
              </p:ext>
            </p:extLst>
          </p:nvPr>
        </p:nvGraphicFramePr>
        <p:xfrm>
          <a:off x="97017" y="3858357"/>
          <a:ext cx="6663968" cy="1746177"/>
        </p:xfrm>
        <a:graphic>
          <a:graphicData uri="http://schemas.openxmlformats.org/drawingml/2006/table">
            <a:tbl>
              <a:tblPr firstRow="1" bandRow="1">
                <a:tableStyleId>{5C22544A-7EE6-4342-B048-85BDC9FD1C3A}</a:tableStyleId>
              </a:tblPr>
              <a:tblGrid>
                <a:gridCol w="832996">
                  <a:extLst>
                    <a:ext uri="{9D8B030D-6E8A-4147-A177-3AD203B41FA5}">
                      <a16:colId xmlns:a16="http://schemas.microsoft.com/office/drawing/2014/main" val="20000"/>
                    </a:ext>
                  </a:extLst>
                </a:gridCol>
                <a:gridCol w="832996">
                  <a:extLst>
                    <a:ext uri="{9D8B030D-6E8A-4147-A177-3AD203B41FA5}">
                      <a16:colId xmlns:a16="http://schemas.microsoft.com/office/drawing/2014/main" val="20001"/>
                    </a:ext>
                  </a:extLst>
                </a:gridCol>
                <a:gridCol w="832996">
                  <a:extLst>
                    <a:ext uri="{9D8B030D-6E8A-4147-A177-3AD203B41FA5}">
                      <a16:colId xmlns:a16="http://schemas.microsoft.com/office/drawing/2014/main" val="20002"/>
                    </a:ext>
                  </a:extLst>
                </a:gridCol>
                <a:gridCol w="832996">
                  <a:extLst>
                    <a:ext uri="{9D8B030D-6E8A-4147-A177-3AD203B41FA5}">
                      <a16:colId xmlns:a16="http://schemas.microsoft.com/office/drawing/2014/main" val="20003"/>
                    </a:ext>
                  </a:extLst>
                </a:gridCol>
                <a:gridCol w="832996">
                  <a:extLst>
                    <a:ext uri="{9D8B030D-6E8A-4147-A177-3AD203B41FA5}">
                      <a16:colId xmlns:a16="http://schemas.microsoft.com/office/drawing/2014/main" val="20004"/>
                    </a:ext>
                  </a:extLst>
                </a:gridCol>
                <a:gridCol w="832996">
                  <a:extLst>
                    <a:ext uri="{9D8B030D-6E8A-4147-A177-3AD203B41FA5}">
                      <a16:colId xmlns:a16="http://schemas.microsoft.com/office/drawing/2014/main" val="20005"/>
                    </a:ext>
                  </a:extLst>
                </a:gridCol>
                <a:gridCol w="832996">
                  <a:extLst>
                    <a:ext uri="{9D8B030D-6E8A-4147-A177-3AD203B41FA5}">
                      <a16:colId xmlns:a16="http://schemas.microsoft.com/office/drawing/2014/main" val="20006"/>
                    </a:ext>
                  </a:extLst>
                </a:gridCol>
                <a:gridCol w="832996">
                  <a:extLst>
                    <a:ext uri="{9D8B030D-6E8A-4147-A177-3AD203B41FA5}">
                      <a16:colId xmlns:a16="http://schemas.microsoft.com/office/drawing/2014/main" val="20007"/>
                    </a:ext>
                  </a:extLst>
                </a:gridCol>
              </a:tblGrid>
              <a:tr h="408843">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1</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1 dose (mg/kg)</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1 schedule</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2</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2 dose (mg/kg)</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Compound 2 schedule</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Tolerated Y/N?</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GB" sz="1000" u="none" strike="noStrike" dirty="0">
                          <a:solidFill>
                            <a:schemeClr val="tx1"/>
                          </a:solidFill>
                          <a:effectLst/>
                          <a:latin typeface="Arial" panose="020B0604020202020204" pitchFamily="34" charset="0"/>
                          <a:cs typeface="Arial" panose="020B0604020202020204" pitchFamily="34" charset="0"/>
                        </a:rPr>
                        <a:t>Mice</a:t>
                      </a:r>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0"/>
                  </a:ext>
                </a:extLst>
              </a:tr>
              <a:tr h="440067">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Carboplatin</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100</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000" u="none" strike="noStrike" dirty="0">
                          <a:solidFill>
                            <a:schemeClr val="tx1"/>
                          </a:solidFill>
                          <a:effectLst/>
                          <a:latin typeface="Arial" panose="020B0604020202020204" pitchFamily="34" charset="0"/>
                          <a:cs typeface="Arial" panose="020B0604020202020204" pitchFamily="34" charset="0"/>
                        </a:rPr>
                        <a:t>1 day on 13 days off</a:t>
                      </a:r>
                      <a:endParaRPr lang="en-US" sz="1000" b="0" i="0" u="none" strike="noStrike" dirty="0">
                        <a:solidFill>
                          <a:schemeClr val="tx1"/>
                        </a:solidFill>
                        <a:effectLst/>
                        <a:latin typeface="Arial" panose="020B0604020202020204" pitchFamily="34" charset="0"/>
                        <a:cs typeface="Arial" panose="020B0604020202020204" pitchFamily="34" charset="0"/>
                      </a:endParaRPr>
                    </a:p>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AZD6738</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25</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Qd 3 days on,</a:t>
                      </a:r>
                      <a:r>
                        <a:rPr lang="en-US" sz="1000" b="0" i="0" u="none" strike="noStrike" baseline="0" dirty="0">
                          <a:solidFill>
                            <a:schemeClr val="tx1"/>
                          </a:solidFill>
                          <a:effectLst/>
                          <a:latin typeface="Arial" panose="020B0604020202020204" pitchFamily="34" charset="0"/>
                          <a:cs typeface="Arial" panose="020B0604020202020204" pitchFamily="34" charset="0"/>
                        </a:rPr>
                        <a:t> 11 day off, days 1-4</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Y</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r>
                        <a:rPr lang="en-GB" sz="1000" b="0" i="0" u="none" strike="noStrike" dirty="0">
                          <a:solidFill>
                            <a:schemeClr val="tx1"/>
                          </a:solidFill>
                          <a:effectLst/>
                          <a:latin typeface="Arial" panose="020B0604020202020204" pitchFamily="34" charset="0"/>
                          <a:cs typeface="Arial" panose="020B0604020202020204" pitchFamily="34" charset="0"/>
                        </a:rPr>
                        <a:t>Male nude</a:t>
                      </a: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1"/>
                  </a:ext>
                </a:extLst>
              </a:tr>
              <a:tr h="440067">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076471110"/>
                  </a:ext>
                </a:extLst>
              </a:tr>
              <a:tr h="440067">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b"/>
                      <a:endParaRPr lang="en-GB" sz="1000" b="0"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84701769"/>
                  </a:ext>
                </a:extLst>
              </a:tr>
            </a:tbl>
          </a:graphicData>
        </a:graphic>
      </p:graphicFrame>
    </p:spTree>
    <p:extLst>
      <p:ext uri="{BB962C8B-B14F-4D97-AF65-F5344CB8AC3E}">
        <p14:creationId xmlns:p14="http://schemas.microsoft.com/office/powerpoint/2010/main" val="2246590378"/>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1865</TotalTime>
  <Words>1665</Words>
  <Application>Microsoft Office PowerPoint</Application>
  <PresentationFormat>A4 Paper (210x297 mm)</PresentationFormat>
  <Paragraphs>525</Paragraphs>
  <Slides>12</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3</vt:i4>
      </vt:variant>
      <vt:variant>
        <vt:lpstr>Slide Titles</vt:lpstr>
      </vt:variant>
      <vt:variant>
        <vt:i4>12</vt:i4>
      </vt:variant>
    </vt:vector>
  </HeadingPairs>
  <TitlesOfParts>
    <vt:vector size="19" baseType="lpstr">
      <vt:lpstr>Arial</vt:lpstr>
      <vt:lpstr>Calibri</vt:lpstr>
      <vt:lpstr>Calibri Light</vt:lpstr>
      <vt:lpstr>1_Office Theme</vt:lpstr>
      <vt:lpstr>Prism 8</vt:lpstr>
      <vt:lpstr>Prism 9</vt:lpstr>
      <vt:lpstr>Worksheet</vt:lpstr>
      <vt:lpstr>Supplemental materials</vt:lpstr>
      <vt:lpstr>Supplemental figure S1. A) Scatter plot of the 50% growth inhibition (GI50) values of cancer cell lines treated for 72 hours with the AZD6738. Each dose represents an individual cell line.  The median GI50 (black line) is shown for each cell line panel. Data table for B) ATM-deficiency (mixed cell types) and C) Breast CCNE1 cell lines used in figure 1.</vt:lpstr>
      <vt:lpstr>PowerPoint Presentation</vt:lpstr>
      <vt:lpstr>Supplemental figure S3. In vitro assessment ATM and ATR dependent signalling modulation by AZD6738. A) Representative concentration response curve pCHK1 HT-29 cell assay +4NQO.  B) Western blot of pCHK1 Ser345 ATR specificity in HT-29 cells +4NQO with AZD6738. C) Western blot of ATM and ATR-dependent signalling in FaDu WT and FaDu ATM knockout cells 24 hours following treatment with increasing concentrations of AZD6738 alone.</vt:lpstr>
      <vt:lpstr>PowerPoint Presentation</vt:lpstr>
      <vt:lpstr>PowerPoint Presentation</vt:lpstr>
      <vt:lpstr>PowerPoint Presentation</vt:lpstr>
      <vt:lpstr>Supplementary Table S1. Mouse pharmacokinetics (PK) for AZD6738. </vt:lpstr>
      <vt:lpstr>Supplementary Table S2.  Carboplatin and Irinotecan tolerated dose-schedules. </vt:lpstr>
      <vt:lpstr>Supplementary Table S3.  In vivo tumour growth inhibition (%TGI) and p-values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Supplemental figures</dc:title>
  <dc:creator>Lau, Alan</dc:creator>
  <cp:lastModifiedBy>Lau, Alan</cp:lastModifiedBy>
  <cp:revision>22</cp:revision>
  <dcterms:created xsi:type="dcterms:W3CDTF">2021-09-02T15:42:57Z</dcterms:created>
  <dcterms:modified xsi:type="dcterms:W3CDTF">2021-12-17T14:29:30Z</dcterms:modified>
</cp:coreProperties>
</file>