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31"/>
    <p:restoredTop sz="96058"/>
  </p:normalViewPr>
  <p:slideViewPr>
    <p:cSldViewPr snapToGrid="0" snapToObjects="1" showGuides="1">
      <p:cViewPr>
        <p:scale>
          <a:sx n="112" d="100"/>
          <a:sy n="112" d="100"/>
        </p:scale>
        <p:origin x="176" y="2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599333-B61B-384C-8031-E5C643741F1D}"/>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34A30231-A383-D948-ABF3-C1775D9582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4964ADCB-143D-9447-B268-5F20AF781923}"/>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5" name="页脚占位符 4">
            <a:extLst>
              <a:ext uri="{FF2B5EF4-FFF2-40B4-BE49-F238E27FC236}">
                <a16:creationId xmlns:a16="http://schemas.microsoft.com/office/drawing/2014/main" id="{B5390DE6-1F8C-F94F-BDE6-4CDC49A0826B}"/>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9351573A-9474-4845-9833-D296BE1521CB}"/>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3072038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8ACF00-7550-714D-871A-F300C9763E68}"/>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BADEF3BD-E45F-C94F-80EB-6BBE6E86FE11}"/>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6A8FF7BE-C411-3F4B-889A-6A7D471B1554}"/>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5" name="页脚占位符 4">
            <a:extLst>
              <a:ext uri="{FF2B5EF4-FFF2-40B4-BE49-F238E27FC236}">
                <a16:creationId xmlns:a16="http://schemas.microsoft.com/office/drawing/2014/main" id="{03C50D71-008A-6545-8378-EE6C74481343}"/>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55D90B5B-73E3-4C46-9C8B-9A371C0309A1}"/>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642855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35079C7-CDC8-CA40-8D19-61CDBFF74DDE}"/>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A3198A81-1E6E-EF4F-9E53-ED307F3CD322}"/>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E8CB7591-E3BC-BC47-BEF4-4631A17FBACA}"/>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5" name="页脚占位符 4">
            <a:extLst>
              <a:ext uri="{FF2B5EF4-FFF2-40B4-BE49-F238E27FC236}">
                <a16:creationId xmlns:a16="http://schemas.microsoft.com/office/drawing/2014/main" id="{E5B69C33-B9AB-C14C-A510-9A1824BE56B7}"/>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51074D6B-7210-9146-A62E-C712199356A9}"/>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3833034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48B3A4-10FC-8243-A404-40D19259F90D}"/>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B47658ED-C6DF-B240-976F-CA6557AF7017}"/>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0E97D2EB-25A4-A444-B0CA-3934F95AC289}"/>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5" name="页脚占位符 4">
            <a:extLst>
              <a:ext uri="{FF2B5EF4-FFF2-40B4-BE49-F238E27FC236}">
                <a16:creationId xmlns:a16="http://schemas.microsoft.com/office/drawing/2014/main" id="{9F031F92-6261-AF40-854E-28E70152EFA8}"/>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C7FD2947-62E0-9646-B463-A2B085D580D6}"/>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3117680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39D0A3-A082-B440-A496-046716C8E206}"/>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BEC71CA4-A938-104F-9154-49813EBCA2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A5622741-6B36-F043-8728-0C7478AF5582}"/>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5" name="页脚占位符 4">
            <a:extLst>
              <a:ext uri="{FF2B5EF4-FFF2-40B4-BE49-F238E27FC236}">
                <a16:creationId xmlns:a16="http://schemas.microsoft.com/office/drawing/2014/main" id="{32EA6179-8A98-1744-B82D-B1A70B25C6B6}"/>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135F26B5-E031-624E-AEB3-E4975786A50D}"/>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2419720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86D886-701D-6F4C-BB79-44E3DE901AD6}"/>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CB5A7F48-DA59-F94B-B995-33A552B7D3E8}"/>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0E58F49D-D412-2E40-A8D4-2B7D2B6AD4F6}"/>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97671BB2-E673-8341-A56D-1680D1ED0EC7}"/>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6" name="页脚占位符 5">
            <a:extLst>
              <a:ext uri="{FF2B5EF4-FFF2-40B4-BE49-F238E27FC236}">
                <a16:creationId xmlns:a16="http://schemas.microsoft.com/office/drawing/2014/main" id="{72AB410D-FF43-8047-A552-F6E0DA16474E}"/>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6204FA2B-D5BE-7144-B770-EB597A7D88E7}"/>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1547562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49C074-C67A-DB4C-9DC6-7EE2B47BFA7D}"/>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8A03C421-4022-A849-BFED-371A05F40E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D00E4E1-4822-754C-A5B5-E8BEEA1CB44A}"/>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CBC57079-3836-2A4D-A608-F8FCBF9233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CEC29A6-6E47-2E4D-AC34-55EBE63613F0}"/>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1D65A1D1-1407-084D-9489-78B1BA57BC42}"/>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8" name="页脚占位符 7">
            <a:extLst>
              <a:ext uri="{FF2B5EF4-FFF2-40B4-BE49-F238E27FC236}">
                <a16:creationId xmlns:a16="http://schemas.microsoft.com/office/drawing/2014/main" id="{1CCEA1A3-6D4C-7942-938A-226900C744C5}"/>
              </a:ext>
            </a:extLst>
          </p:cNvPr>
          <p:cNvSpPr>
            <a:spLocks noGrp="1"/>
          </p:cNvSpPr>
          <p:nvPr>
            <p:ph type="ftr" sz="quarter" idx="11"/>
          </p:nvPr>
        </p:nvSpPr>
        <p:spPr/>
        <p:txBody>
          <a:bodyPr/>
          <a:lstStyle/>
          <a:p>
            <a:endParaRPr kumimoji="1" lang="zh-CN" altLang="en-US"/>
          </a:p>
        </p:txBody>
      </p:sp>
      <p:sp>
        <p:nvSpPr>
          <p:cNvPr id="9" name="灯片编号占位符 8">
            <a:extLst>
              <a:ext uri="{FF2B5EF4-FFF2-40B4-BE49-F238E27FC236}">
                <a16:creationId xmlns:a16="http://schemas.microsoft.com/office/drawing/2014/main" id="{1EEBDDE8-FA4A-154D-AFA6-C49D85B68DC7}"/>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1107863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F92156-1739-FA4E-9577-12A7DFBF1AF1}"/>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E807279F-A963-E142-9D6F-65D61460C7F9}"/>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4" name="页脚占位符 3">
            <a:extLst>
              <a:ext uri="{FF2B5EF4-FFF2-40B4-BE49-F238E27FC236}">
                <a16:creationId xmlns:a16="http://schemas.microsoft.com/office/drawing/2014/main" id="{C715FB0C-5456-FB41-96F6-FAFB96BF46DB}"/>
              </a:ext>
            </a:extLst>
          </p:cNvPr>
          <p:cNvSpPr>
            <a:spLocks noGrp="1"/>
          </p:cNvSpPr>
          <p:nvPr>
            <p:ph type="ftr" sz="quarter" idx="11"/>
          </p:nvPr>
        </p:nvSpPr>
        <p:spPr/>
        <p:txBody>
          <a:bodyPr/>
          <a:lstStyle/>
          <a:p>
            <a:endParaRPr kumimoji="1" lang="zh-CN" altLang="en-US"/>
          </a:p>
        </p:txBody>
      </p:sp>
      <p:sp>
        <p:nvSpPr>
          <p:cNvPr id="5" name="灯片编号占位符 4">
            <a:extLst>
              <a:ext uri="{FF2B5EF4-FFF2-40B4-BE49-F238E27FC236}">
                <a16:creationId xmlns:a16="http://schemas.microsoft.com/office/drawing/2014/main" id="{8046B1E3-7E9A-844A-B277-22D532A208A0}"/>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2824116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F9D8B5C-30A7-DB4D-9F02-5D06B50B905F}"/>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3" name="页脚占位符 2">
            <a:extLst>
              <a:ext uri="{FF2B5EF4-FFF2-40B4-BE49-F238E27FC236}">
                <a16:creationId xmlns:a16="http://schemas.microsoft.com/office/drawing/2014/main" id="{0DFE68D5-E3A3-184E-B9B4-F1DF485837D6}"/>
              </a:ext>
            </a:extLst>
          </p:cNvPr>
          <p:cNvSpPr>
            <a:spLocks noGrp="1"/>
          </p:cNvSpPr>
          <p:nvPr>
            <p:ph type="ftr" sz="quarter" idx="11"/>
          </p:nvPr>
        </p:nvSpPr>
        <p:spPr/>
        <p:txBody>
          <a:bodyPr/>
          <a:lstStyle/>
          <a:p>
            <a:endParaRPr kumimoji="1" lang="zh-CN" altLang="en-US"/>
          </a:p>
        </p:txBody>
      </p:sp>
      <p:sp>
        <p:nvSpPr>
          <p:cNvPr id="4" name="灯片编号占位符 3">
            <a:extLst>
              <a:ext uri="{FF2B5EF4-FFF2-40B4-BE49-F238E27FC236}">
                <a16:creationId xmlns:a16="http://schemas.microsoft.com/office/drawing/2014/main" id="{0CE03C02-6562-D14C-BCE3-A478868AAABC}"/>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3844981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CAB497-E2E0-F845-8868-72F33803EB2F}"/>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176E5D9B-177A-B24F-BA89-82D9B4FCBF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DCB0BB69-6AF5-9C48-B267-5398958C8C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4BAE02FA-ECD1-134C-ADF0-634288C3C5CB}"/>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6" name="页脚占位符 5">
            <a:extLst>
              <a:ext uri="{FF2B5EF4-FFF2-40B4-BE49-F238E27FC236}">
                <a16:creationId xmlns:a16="http://schemas.microsoft.com/office/drawing/2014/main" id="{D0087AF7-1313-D34F-AFFD-420EB6894507}"/>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98B65C56-CA49-904F-912E-AB1A42D0F21B}"/>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3053527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5C58CF1-1B2A-AC40-BE53-154238EEE176}"/>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2FCF3F3E-4F25-B842-B96F-F1A5FDCDA2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478A8EF8-20D3-4748-893A-2E7D4F1E02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22E244CE-F359-9A4F-BEA7-C0393C8D0FC4}"/>
              </a:ext>
            </a:extLst>
          </p:cNvPr>
          <p:cNvSpPr>
            <a:spLocks noGrp="1"/>
          </p:cNvSpPr>
          <p:nvPr>
            <p:ph type="dt" sz="half" idx="10"/>
          </p:nvPr>
        </p:nvSpPr>
        <p:spPr/>
        <p:txBody>
          <a:bodyPr/>
          <a:lstStyle/>
          <a:p>
            <a:fld id="{101E913A-9697-B742-93DB-693560688904}" type="datetimeFigureOut">
              <a:rPr kumimoji="1" lang="zh-CN" altLang="en-US" smtClean="0"/>
              <a:t>2022/7/20</a:t>
            </a:fld>
            <a:endParaRPr kumimoji="1" lang="zh-CN" altLang="en-US"/>
          </a:p>
        </p:txBody>
      </p:sp>
      <p:sp>
        <p:nvSpPr>
          <p:cNvPr id="6" name="页脚占位符 5">
            <a:extLst>
              <a:ext uri="{FF2B5EF4-FFF2-40B4-BE49-F238E27FC236}">
                <a16:creationId xmlns:a16="http://schemas.microsoft.com/office/drawing/2014/main" id="{3019157F-E923-994C-B100-DC084C68089F}"/>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F5D11C10-C83C-E847-834B-3B5C2630ADCF}"/>
              </a:ext>
            </a:extLst>
          </p:cNvPr>
          <p:cNvSpPr>
            <a:spLocks noGrp="1"/>
          </p:cNvSpPr>
          <p:nvPr>
            <p:ph type="sldNum" sz="quarter" idx="12"/>
          </p:nvPr>
        </p:nvSpPr>
        <p:spPr/>
        <p:txBody>
          <a:body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1444023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BFE28335-C710-374E-BF45-AA135C7837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BDE33229-C7FC-6E4C-8BD0-CDF39808E7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F26F98E6-19F0-7B4C-9D58-4B747F3D22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1E913A-9697-B742-93DB-693560688904}" type="datetimeFigureOut">
              <a:rPr kumimoji="1" lang="zh-CN" altLang="en-US" smtClean="0"/>
              <a:t>2022/7/20</a:t>
            </a:fld>
            <a:endParaRPr kumimoji="1" lang="zh-CN" altLang="en-US"/>
          </a:p>
        </p:txBody>
      </p:sp>
      <p:sp>
        <p:nvSpPr>
          <p:cNvPr id="5" name="页脚占位符 4">
            <a:extLst>
              <a:ext uri="{FF2B5EF4-FFF2-40B4-BE49-F238E27FC236}">
                <a16:creationId xmlns:a16="http://schemas.microsoft.com/office/drawing/2014/main" id="{B1924476-7398-5E4E-A53C-F913D4C91A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a:extLst>
              <a:ext uri="{FF2B5EF4-FFF2-40B4-BE49-F238E27FC236}">
                <a16:creationId xmlns:a16="http://schemas.microsoft.com/office/drawing/2014/main" id="{64705764-1B56-2E4B-8097-98DF23EB92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942EB7-BD52-9C4B-8C19-5459F62E676E}" type="slidenum">
              <a:rPr kumimoji="1" lang="zh-CN" altLang="en-US" smtClean="0"/>
              <a:t>‹#›</a:t>
            </a:fld>
            <a:endParaRPr kumimoji="1" lang="zh-CN" altLang="en-US"/>
          </a:p>
        </p:txBody>
      </p:sp>
    </p:spTree>
    <p:extLst>
      <p:ext uri="{BB962C8B-B14F-4D97-AF65-F5344CB8AC3E}">
        <p14:creationId xmlns:p14="http://schemas.microsoft.com/office/powerpoint/2010/main" val="448190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内容占位符 13">
            <a:extLst>
              <a:ext uri="{FF2B5EF4-FFF2-40B4-BE49-F238E27FC236}">
                <a16:creationId xmlns:a16="http://schemas.microsoft.com/office/drawing/2014/main" id="{FC98F1CE-F6C6-FE4E-8DBD-BF32A7CFB515}"/>
              </a:ext>
            </a:extLst>
          </p:cNvPr>
          <p:cNvPicPr>
            <a:picLocks noGrp="1" noChangeAspect="1"/>
          </p:cNvPicPr>
          <p:nvPr>
            <p:ph idx="1"/>
          </p:nvPr>
        </p:nvPicPr>
        <p:blipFill>
          <a:blip r:embed="rId2"/>
          <a:stretch>
            <a:fillRect/>
          </a:stretch>
        </p:blipFill>
        <p:spPr>
          <a:xfrm>
            <a:off x="875753" y="418340"/>
            <a:ext cx="10886200" cy="4903168"/>
          </a:xfrm>
        </p:spPr>
      </p:pic>
      <p:sp>
        <p:nvSpPr>
          <p:cNvPr id="2" name="矩形 1">
            <a:extLst>
              <a:ext uri="{FF2B5EF4-FFF2-40B4-BE49-F238E27FC236}">
                <a16:creationId xmlns:a16="http://schemas.microsoft.com/office/drawing/2014/main" id="{EDE3F929-1E8A-1E48-A5CD-3AE2C9F05713}"/>
              </a:ext>
            </a:extLst>
          </p:cNvPr>
          <p:cNvSpPr/>
          <p:nvPr/>
        </p:nvSpPr>
        <p:spPr>
          <a:xfrm>
            <a:off x="740072" y="5591045"/>
            <a:ext cx="10992582" cy="1169551"/>
          </a:xfrm>
          <a:prstGeom prst="rect">
            <a:avLst/>
          </a:prstGeom>
        </p:spPr>
        <p:txBody>
          <a:bodyPr wrap="square">
            <a:spAutoFit/>
          </a:bodyPr>
          <a:lstStyle/>
          <a:p>
            <a:pPr algn="just">
              <a:lnSpc>
                <a:spcPct val="200000"/>
              </a:lnSpc>
            </a:pP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Fig. S1. The genomic locations of fusion partners across the genome.</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1400" kern="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00" b="1" kern="0"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1400" kern="0" dirty="0">
                <a:latin typeface="Times New Roman" panose="02020603050405020304" pitchFamily="18" charset="0"/>
                <a:ea typeface="宋体" panose="02010600030101010101" pitchFamily="2" charset="-122"/>
                <a:cs typeface="Times New Roman" panose="02020603050405020304" pitchFamily="18" charset="0"/>
              </a:rPr>
              <a:t>) The locations of all leukemia oncogenic fusion partner genes in the genome. (</a:t>
            </a:r>
            <a:r>
              <a:rPr lang="en-US" altLang="zh-CN" sz="1400" b="1" kern="0"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1400" kern="0" dirty="0">
                <a:latin typeface="Times New Roman" panose="02020603050405020304" pitchFamily="18" charset="0"/>
                <a:ea typeface="宋体" panose="02010600030101010101" pitchFamily="2" charset="-122"/>
                <a:cs typeface="Times New Roman" panose="02020603050405020304" pitchFamily="18" charset="0"/>
              </a:rPr>
              <a:t>) The relationship between the total number of protein-coding genes (PCGs) on a chromosome (X-axis) and the number of fusion partners on the chromosome (Y-axis). The linear regression equation is y=0.00314 (R</a:t>
            </a:r>
            <a:r>
              <a:rPr lang="en-US" altLang="zh-CN" sz="1400" kern="0" baseline="30000" dirty="0">
                <a:latin typeface="Times New Roman" panose="02020603050405020304" pitchFamily="18" charset="0"/>
                <a:ea typeface="宋体" panose="02010600030101010101" pitchFamily="2" charset="-122"/>
                <a:cs typeface="Times New Roman" panose="02020603050405020304" pitchFamily="18" charset="0"/>
              </a:rPr>
              <a:t>2</a:t>
            </a:r>
            <a:r>
              <a:rPr lang="en-US" altLang="zh-CN" sz="1400" kern="0" dirty="0">
                <a:latin typeface="Times New Roman" panose="02020603050405020304" pitchFamily="18" charset="0"/>
                <a:ea typeface="宋体" panose="02010600030101010101" pitchFamily="2" charset="-122"/>
                <a:cs typeface="Times New Roman" panose="02020603050405020304" pitchFamily="18" charset="0"/>
              </a:rPr>
              <a:t>=0.79 and P=4.077e-08).</a:t>
            </a:r>
            <a:r>
              <a:rPr lang="zh-CN" altLang="zh-CN" sz="1400" dirty="0">
                <a:latin typeface="Times New Roman" panose="02020603050405020304" pitchFamily="18" charset="0"/>
                <a:cs typeface="Times New Roman" panose="02020603050405020304" pitchFamily="18" charset="0"/>
              </a:rPr>
              <a:t> </a:t>
            </a:r>
            <a:endParaRPr lang="zh-CN"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6756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82699FB-FF4C-004E-A789-760FA1A7DC8E}"/>
              </a:ext>
            </a:extLst>
          </p:cNvPr>
          <p:cNvSpPr/>
          <p:nvPr/>
        </p:nvSpPr>
        <p:spPr>
          <a:xfrm>
            <a:off x="791826" y="5736468"/>
            <a:ext cx="10103702" cy="954107"/>
          </a:xfrm>
          <a:prstGeom prst="rect">
            <a:avLst/>
          </a:prstGeom>
        </p:spPr>
        <p:txBody>
          <a:bodyPr wrap="square">
            <a:spAutoFit/>
          </a:bodyPr>
          <a:lstStyle/>
          <a:p>
            <a:pPr algn="just">
              <a:lnSpc>
                <a:spcPct val="200000"/>
              </a:lnSpc>
              <a:spcAft>
                <a:spcPts val="0"/>
              </a:spcAft>
            </a:pP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Fig. S2. Comparison of spatial distances between leukemia fusion gene pairs (from </a:t>
            </a:r>
            <a:r>
              <a:rPr lang="en-US" altLang="zh-CN" sz="1400" b="1" dirty="0" err="1">
                <a:latin typeface="Times New Roman" panose="02020603050405020304" pitchFamily="18" charset="0"/>
                <a:ea typeface="宋体" panose="02010600030101010101" pitchFamily="2" charset="-122"/>
                <a:cs typeface="Times New Roman" panose="02020603050405020304" pitchFamily="18" charset="0"/>
              </a:rPr>
              <a:t>TumorFusions</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 and control.</a:t>
            </a:r>
            <a:endParaRPr lang="zh-CN" altLang="zh-CN" sz="1400" b="1"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Average and minimum Euclidean distance (</a:t>
            </a:r>
            <a:r>
              <a:rPr lang="en-US" altLang="zh-CN" sz="1400" dirty="0" err="1">
                <a:latin typeface="Times New Roman" panose="02020603050405020304" pitchFamily="18" charset="0"/>
                <a:ea typeface="宋体" panose="02010600030101010101" pitchFamily="2" charset="-122"/>
                <a:cs typeface="Times New Roman" panose="02020603050405020304" pitchFamily="18" charset="0"/>
              </a:rPr>
              <a:t>EuD</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values over all single cells are compared between fusion partners in </a:t>
            </a:r>
            <a:r>
              <a:rPr lang="en-US" altLang="zh-CN" sz="1400" dirty="0" err="1">
                <a:latin typeface="Times New Roman" panose="02020603050405020304" pitchFamily="18" charset="0"/>
                <a:ea typeface="宋体" panose="02010600030101010101" pitchFamily="2" charset="-122"/>
                <a:cs typeface="Times New Roman" panose="02020603050405020304" pitchFamily="18" charset="0"/>
              </a:rPr>
              <a:t>TumorFusions</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database and controls. Wilcoxon rank-sum test was used to measure the differences.</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4E26112-D51C-F64B-963E-8D2860351E2D}"/>
              </a:ext>
            </a:extLst>
          </p:cNvPr>
          <p:cNvPicPr>
            <a:picLocks noChangeAspect="1"/>
          </p:cNvPicPr>
          <p:nvPr/>
        </p:nvPicPr>
        <p:blipFill>
          <a:blip r:embed="rId2"/>
          <a:stretch>
            <a:fillRect/>
          </a:stretch>
        </p:blipFill>
        <p:spPr>
          <a:xfrm>
            <a:off x="2150076" y="251145"/>
            <a:ext cx="7691164" cy="5485323"/>
          </a:xfrm>
          <a:prstGeom prst="rect">
            <a:avLst/>
          </a:prstGeom>
        </p:spPr>
      </p:pic>
    </p:spTree>
    <p:extLst>
      <p:ext uri="{BB962C8B-B14F-4D97-AF65-F5344CB8AC3E}">
        <p14:creationId xmlns:p14="http://schemas.microsoft.com/office/powerpoint/2010/main" val="2972801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DAF7C3C1-46AE-C443-8D06-AC755B98CAC4}"/>
              </a:ext>
            </a:extLst>
          </p:cNvPr>
          <p:cNvSpPr/>
          <p:nvPr/>
        </p:nvSpPr>
        <p:spPr>
          <a:xfrm>
            <a:off x="515156" y="5164152"/>
            <a:ext cx="10972800" cy="1600438"/>
          </a:xfrm>
          <a:prstGeom prst="rect">
            <a:avLst/>
          </a:prstGeom>
        </p:spPr>
        <p:txBody>
          <a:bodyPr wrap="square">
            <a:spAutoFit/>
          </a:bodyPr>
          <a:lstStyle/>
          <a:p>
            <a:pPr algn="just">
              <a:lnSpc>
                <a:spcPct val="200000"/>
              </a:lnSpc>
              <a:spcBef>
                <a:spcPts val="240"/>
              </a:spcBef>
              <a:spcAft>
                <a:spcPts val="0"/>
              </a:spcAft>
            </a:pP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Fig. S3. Comparisons between FISH-based results and single-cell -based results for common KMT2A partners.</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The comparisons of KMT2A-partner Euclidean distances among four common fusions, each boxplot gives the distribution of the distances across single cells. (</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The same as in (A) but using density plots. (</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C</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FISH images of the selected genes to investigate the spatial distances between KMT2A and ELL (left) and between KMT2A and MLLT3 (right). KMT2A is in red and partner genes is in green. Co-localization is defined as two genes are within about 1 </a:t>
            </a:r>
            <a:r>
              <a:rPr lang="en-US" altLang="zh-CN" sz="1400" dirty="0" err="1">
                <a:latin typeface="Times New Roman" panose="02020603050405020304" pitchFamily="18" charset="0"/>
                <a:ea typeface="宋体" panose="02010600030101010101" pitchFamily="2" charset="-122"/>
                <a:cs typeface="Times New Roman" panose="02020603050405020304" pitchFamily="18" charset="0"/>
              </a:rPr>
              <a:t>μm</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in the FISH image </a:t>
            </a:r>
            <a:r>
              <a:rPr lang="en-US" altLang="zh-CN" sz="1400" baseline="30000" dirty="0">
                <a:latin typeface="Times New Roman" panose="02020603050405020304" pitchFamily="18" charset="0"/>
                <a:ea typeface="宋体" panose="02010600030101010101" pitchFamily="2" charset="-122"/>
                <a:cs typeface="Times New Roman" panose="02020603050405020304" pitchFamily="18" charset="0"/>
              </a:rPr>
              <a:t>20</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D</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Comparison of the KMT2A-ELL and KMT2A-MLLT3 distances computed using the FISH results from (C), each data point is a distance from a cell, Wilcoxon rank-sum test was used to compute the P value.</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a:extLst>
              <a:ext uri="{FF2B5EF4-FFF2-40B4-BE49-F238E27FC236}">
                <a16:creationId xmlns:a16="http://schemas.microsoft.com/office/drawing/2014/main" id="{E218B6D1-63F7-074D-8549-5DEBCA75A22F}"/>
              </a:ext>
            </a:extLst>
          </p:cNvPr>
          <p:cNvPicPr>
            <a:picLocks noChangeAspect="1"/>
          </p:cNvPicPr>
          <p:nvPr/>
        </p:nvPicPr>
        <p:blipFill>
          <a:blip r:embed="rId2"/>
          <a:stretch>
            <a:fillRect/>
          </a:stretch>
        </p:blipFill>
        <p:spPr>
          <a:xfrm>
            <a:off x="2102214" y="77305"/>
            <a:ext cx="7965706" cy="5129138"/>
          </a:xfrm>
          <a:prstGeom prst="rect">
            <a:avLst/>
          </a:prstGeom>
        </p:spPr>
      </p:pic>
    </p:spTree>
    <p:extLst>
      <p:ext uri="{BB962C8B-B14F-4D97-AF65-F5344CB8AC3E}">
        <p14:creationId xmlns:p14="http://schemas.microsoft.com/office/powerpoint/2010/main" val="4056193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793CA393-8996-444D-8F31-CCB712811F97}"/>
              </a:ext>
            </a:extLst>
          </p:cNvPr>
          <p:cNvSpPr/>
          <p:nvPr/>
        </p:nvSpPr>
        <p:spPr>
          <a:xfrm>
            <a:off x="579549" y="5360831"/>
            <a:ext cx="10921284" cy="1384995"/>
          </a:xfrm>
          <a:prstGeom prst="rect">
            <a:avLst/>
          </a:prstGeom>
        </p:spPr>
        <p:txBody>
          <a:bodyPr wrap="square">
            <a:spAutoFit/>
          </a:bodyPr>
          <a:lstStyle/>
          <a:p>
            <a:pPr algn="just">
              <a:lnSpc>
                <a:spcPct val="200000"/>
              </a:lnSpc>
              <a:spcBef>
                <a:spcPts val="240"/>
              </a:spcBef>
              <a:spcAft>
                <a:spcPts val="0"/>
              </a:spcAft>
            </a:pP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Fig. S4. Comparisons of spatial distances of fusion gene pairs associated with ALL and AML.</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Comparisons the distances of gene pairs in the most frequent ALL and AML fusions, including KMT2A-AFF1, KMT2A-MLLT10, and KMT2A-MLLT3 between lymphocytes and myelocytes, which are the precursor cell types of ALL and AML, respectively. (</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Comparison of the distances of leukemia fusion gene pairs between B and T lymphocytes, representing the B-ALL and T-ALL subtype precursors, respectively. P-value for KMT2A-AFF1 is 0.9996 (Wilcoxon rank-sum test).</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EE66F92-FCCC-FA40-AA21-B88C6C8BFF6C}"/>
              </a:ext>
            </a:extLst>
          </p:cNvPr>
          <p:cNvPicPr>
            <a:picLocks noChangeAspect="1"/>
          </p:cNvPicPr>
          <p:nvPr/>
        </p:nvPicPr>
        <p:blipFill>
          <a:blip r:embed="rId2"/>
          <a:stretch>
            <a:fillRect/>
          </a:stretch>
        </p:blipFill>
        <p:spPr>
          <a:xfrm>
            <a:off x="2753833" y="502910"/>
            <a:ext cx="6248217" cy="4857921"/>
          </a:xfrm>
          <a:prstGeom prst="rect">
            <a:avLst/>
          </a:prstGeom>
        </p:spPr>
      </p:pic>
    </p:spTree>
    <p:extLst>
      <p:ext uri="{BB962C8B-B14F-4D97-AF65-F5344CB8AC3E}">
        <p14:creationId xmlns:p14="http://schemas.microsoft.com/office/powerpoint/2010/main" val="3126658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3563EE-BD69-0341-8D47-D7C189FFB011}"/>
              </a:ext>
            </a:extLst>
          </p:cNvPr>
          <p:cNvSpPr/>
          <p:nvPr/>
        </p:nvSpPr>
        <p:spPr>
          <a:xfrm>
            <a:off x="475445" y="5951860"/>
            <a:ext cx="9000186" cy="738664"/>
          </a:xfrm>
          <a:prstGeom prst="rect">
            <a:avLst/>
          </a:prstGeom>
        </p:spPr>
        <p:txBody>
          <a:bodyPr wrap="square">
            <a:spAutoFit/>
          </a:bodyPr>
          <a:lstStyle/>
          <a:p>
            <a:pPr algn="just">
              <a:lnSpc>
                <a:spcPct val="200000"/>
              </a:lnSpc>
              <a:spcBef>
                <a:spcPts val="240"/>
              </a:spcBef>
              <a:spcAft>
                <a:spcPts val="0"/>
              </a:spcAft>
            </a:pP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Fig. S5. ETO-induced DSB proﬁles around other CRGs in TK6 cells.</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1400" kern="0" dirty="0">
                <a:latin typeface="Times New Roman" panose="02020603050405020304" pitchFamily="18" charset="0"/>
                <a:ea typeface="宋体" panose="02010600030101010101" pitchFamily="2" charset="-122"/>
                <a:cs typeface="Times New Roman" panose="02020603050405020304" pitchFamily="18" charset="0"/>
              </a:rPr>
              <a:t>Genome-wide ETO-treated DSB proﬁles around PARP14 (A) and SRSF4 (B) genes in TK6 cells under different treatments.</a:t>
            </a:r>
            <a:r>
              <a:rPr lang="zh-CN" altLang="zh-CN" sz="1400" dirty="0">
                <a:latin typeface="Times New Roman" panose="02020603050405020304" pitchFamily="18" charset="0"/>
                <a:cs typeface="Times New Roman" panose="02020603050405020304" pitchFamily="18" charset="0"/>
              </a:rPr>
              <a:t> </a:t>
            </a:r>
            <a:endParaRPr lang="zh-CN" altLang="en-US" sz="1400" dirty="0">
              <a:latin typeface="Times New Roman" panose="02020603050405020304" pitchFamily="18" charset="0"/>
              <a:cs typeface="Times New Roman" panose="02020603050405020304" pitchFamily="18" charset="0"/>
            </a:endParaRPr>
          </a:p>
        </p:txBody>
      </p:sp>
      <p:pic>
        <p:nvPicPr>
          <p:cNvPr id="2" name="图片 1">
            <a:extLst>
              <a:ext uri="{FF2B5EF4-FFF2-40B4-BE49-F238E27FC236}">
                <a16:creationId xmlns:a16="http://schemas.microsoft.com/office/drawing/2014/main" id="{87746F80-C86A-0549-A20E-0674BC591A3B}"/>
              </a:ext>
            </a:extLst>
          </p:cNvPr>
          <p:cNvPicPr>
            <a:picLocks noChangeAspect="1"/>
          </p:cNvPicPr>
          <p:nvPr/>
        </p:nvPicPr>
        <p:blipFill>
          <a:blip r:embed="rId2"/>
          <a:stretch>
            <a:fillRect/>
          </a:stretch>
        </p:blipFill>
        <p:spPr>
          <a:xfrm>
            <a:off x="2510443" y="313245"/>
            <a:ext cx="6247171" cy="5480726"/>
          </a:xfrm>
          <a:prstGeom prst="rect">
            <a:avLst/>
          </a:prstGeom>
        </p:spPr>
      </p:pic>
    </p:spTree>
    <p:extLst>
      <p:ext uri="{BB962C8B-B14F-4D97-AF65-F5344CB8AC3E}">
        <p14:creationId xmlns:p14="http://schemas.microsoft.com/office/powerpoint/2010/main" val="226162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5B8177C4-791E-5D4C-BB31-407AC278A913}"/>
              </a:ext>
            </a:extLst>
          </p:cNvPr>
          <p:cNvSpPr/>
          <p:nvPr/>
        </p:nvSpPr>
        <p:spPr>
          <a:xfrm>
            <a:off x="502276" y="5675570"/>
            <a:ext cx="11088709" cy="1169551"/>
          </a:xfrm>
          <a:prstGeom prst="rect">
            <a:avLst/>
          </a:prstGeom>
        </p:spPr>
        <p:txBody>
          <a:bodyPr wrap="square">
            <a:spAutoFit/>
          </a:bodyPr>
          <a:lstStyle/>
          <a:p>
            <a:pPr algn="just">
              <a:lnSpc>
                <a:spcPct val="200000"/>
              </a:lnSpc>
              <a:spcBef>
                <a:spcPts val="240"/>
              </a:spcBef>
              <a:spcAft>
                <a:spcPts val="0"/>
              </a:spcAft>
            </a:pP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Fig. S6. Analysis of bulk Hi-C data from GM12878 and K562 cell lines.</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a:p>
            <a:pPr algn="just">
              <a:spcAft>
                <a:spcPts val="0"/>
              </a:spcAft>
            </a:pP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Correlation of the fusion gene pair spatial distances measured by single-cell diploid Hi-C and the number of contacts by bulk Hi-C in GM12878. (</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B</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Leukemia fusion partners exhibit more Hi-C contacts in bulk Hi-C data than control (Wilcoxon rank-sum test). (</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C</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The Hi-C contact map between chr22 and chr9 in K562 cell lines, which is positive for BCR/ABL1 fusion. (</a:t>
            </a:r>
            <a:r>
              <a:rPr lang="en-US" altLang="zh-CN" sz="1400" b="1" dirty="0">
                <a:latin typeface="Times New Roman" panose="02020603050405020304" pitchFamily="18" charset="0"/>
                <a:ea typeface="宋体" panose="02010600030101010101" pitchFamily="2" charset="-122"/>
                <a:cs typeface="Times New Roman" panose="02020603050405020304" pitchFamily="18" charset="0"/>
              </a:rPr>
              <a:t>D</a:t>
            </a:r>
            <a:r>
              <a:rPr lang="en-US" altLang="zh-CN" sz="1400" dirty="0">
                <a:latin typeface="Times New Roman" panose="02020603050405020304" pitchFamily="18" charset="0"/>
                <a:ea typeface="宋体" panose="02010600030101010101" pitchFamily="2" charset="-122"/>
                <a:cs typeface="Times New Roman" panose="02020603050405020304" pitchFamily="18" charset="0"/>
              </a:rPr>
              <a:t>) FISH image of BCR and ABL1 genes in K562 cells.</a:t>
            </a:r>
            <a:endParaRPr lang="zh-CN" altLang="zh-CN" sz="14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5103DA81-8506-874F-8D3E-FCA7BE314D85}"/>
              </a:ext>
            </a:extLst>
          </p:cNvPr>
          <p:cNvPicPr>
            <a:picLocks noChangeAspect="1"/>
          </p:cNvPicPr>
          <p:nvPr/>
        </p:nvPicPr>
        <p:blipFill>
          <a:blip r:embed="rId2"/>
          <a:stretch>
            <a:fillRect/>
          </a:stretch>
        </p:blipFill>
        <p:spPr>
          <a:xfrm>
            <a:off x="2417301" y="171825"/>
            <a:ext cx="7357398" cy="5503745"/>
          </a:xfrm>
          <a:prstGeom prst="rect">
            <a:avLst/>
          </a:prstGeom>
        </p:spPr>
      </p:pic>
    </p:spTree>
    <p:extLst>
      <p:ext uri="{BB962C8B-B14F-4D97-AF65-F5344CB8AC3E}">
        <p14:creationId xmlns:p14="http://schemas.microsoft.com/office/powerpoint/2010/main" val="201026526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526</Words>
  <Application>Microsoft Macintosh PowerPoint</Application>
  <PresentationFormat>宽屏</PresentationFormat>
  <Paragraphs>12</Paragraphs>
  <Slides>6</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6</vt:i4>
      </vt:variant>
    </vt:vector>
  </HeadingPairs>
  <TitlesOfParts>
    <vt:vector size="11" baseType="lpstr">
      <vt:lpstr>等线</vt:lpstr>
      <vt:lpstr>等线 Light</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Xing Zhihao</dc:creator>
  <cp:lastModifiedBy>Xing Zhihao</cp:lastModifiedBy>
  <cp:revision>20</cp:revision>
  <dcterms:created xsi:type="dcterms:W3CDTF">2022-07-17T09:31:23Z</dcterms:created>
  <dcterms:modified xsi:type="dcterms:W3CDTF">2022-07-20T07:59:07Z</dcterms:modified>
</cp:coreProperties>
</file>