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43" y="7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25/07/2022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9968459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GB" sz="2400" b="1" dirty="0">
                <a:solidFill>
                  <a:schemeClr val="bg1"/>
                </a:solidFill>
              </a:rPr>
              <a:t>Acute kidney injury following multisystem inflammatory syndrome associated with SARS-CoV-2 infection in children: a systematic review and meta-analysis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0183" y="1189759"/>
            <a:ext cx="1053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 [Briefly describe what your study set out to investigate]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7141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 </a:t>
            </a:r>
          </a:p>
          <a:p>
            <a:r>
              <a:rPr lang="en-GB" dirty="0">
                <a:solidFill>
                  <a:srgbClr val="0065AA"/>
                </a:solidFill>
              </a:rPr>
              <a:t>Database search –&gt; Medline, EMBASE, Cochrane register, and Google scholar from December 2019 to December 2021. </a:t>
            </a:r>
          </a:p>
          <a:p>
            <a:endParaRPr lang="en-GB" dirty="0">
              <a:solidFill>
                <a:srgbClr val="0065AA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chemeClr val="bg1"/>
                </a:solidFill>
                <a:latin typeface="+mj-lt"/>
              </a:rPr>
              <a:t>Tripathi et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Approximately one fifth of children with MIS-C develops AKI which is associated with higher odds of death.</a:t>
            </a:r>
          </a:p>
          <a:p>
            <a:pPr>
              <a:spcAft>
                <a:spcPts val="600"/>
              </a:spcAft>
            </a:pP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488C8977-D8D5-119A-27AC-F1E76DFC83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754806"/>
              </p:ext>
            </p:extLst>
          </p:nvPr>
        </p:nvGraphicFramePr>
        <p:xfrm>
          <a:off x="7679856" y="2041707"/>
          <a:ext cx="3731928" cy="277458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23411">
                  <a:extLst>
                    <a:ext uri="{9D8B030D-6E8A-4147-A177-3AD203B41FA5}">
                      <a16:colId xmlns:a16="http://schemas.microsoft.com/office/drawing/2014/main" val="2923006584"/>
                    </a:ext>
                  </a:extLst>
                </a:gridCol>
                <a:gridCol w="908517">
                  <a:extLst>
                    <a:ext uri="{9D8B030D-6E8A-4147-A177-3AD203B41FA5}">
                      <a16:colId xmlns:a16="http://schemas.microsoft.com/office/drawing/2014/main" val="3932023186"/>
                    </a:ext>
                  </a:extLst>
                </a:gridCol>
              </a:tblGrid>
              <a:tr h="529946">
                <a:tc>
                  <a:txBody>
                    <a:bodyPr/>
                    <a:lstStyle/>
                    <a:p>
                      <a:r>
                        <a:rPr lang="en-US" dirty="0"/>
                        <a:t>Results: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844816"/>
                  </a:ext>
                </a:extLst>
              </a:tr>
              <a:tr h="537307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AKI in MIS-C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243067"/>
                  </a:ext>
                </a:extLst>
              </a:tr>
              <a:tr h="529946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Mortality in MIS-C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4239432"/>
                  </a:ext>
                </a:extLst>
              </a:tr>
              <a:tr h="537307">
                <a:tc>
                  <a:txBody>
                    <a:bodyPr/>
                    <a:lstStyle/>
                    <a:p>
                      <a:r>
                        <a:rPr lang="en-US" dirty="0"/>
                        <a:t>Odds of death AKI versus non-AKI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398338"/>
                  </a:ext>
                </a:extLst>
              </a:tr>
              <a:tr h="537307"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Need for KRT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835236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26F5CB06-FF87-2DDF-1B86-130B3C615855}"/>
              </a:ext>
            </a:extLst>
          </p:cNvPr>
          <p:cNvSpPr/>
          <p:nvPr/>
        </p:nvSpPr>
        <p:spPr>
          <a:xfrm>
            <a:off x="893221" y="2488367"/>
            <a:ext cx="6495732" cy="2855512"/>
          </a:xfrm>
          <a:prstGeom prst="rightArrow">
            <a:avLst>
              <a:gd name="adj1" fmla="val 63970"/>
              <a:gd name="adj2" fmla="val 70041"/>
            </a:avLst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C617780-C01F-711A-82D9-8937F87EDA47}"/>
              </a:ext>
            </a:extLst>
          </p:cNvPr>
          <p:cNvGrpSpPr/>
          <p:nvPr/>
        </p:nvGrpSpPr>
        <p:grpSpPr>
          <a:xfrm>
            <a:off x="605184" y="3169659"/>
            <a:ext cx="1508885" cy="1495927"/>
            <a:chOff x="3600" y="1456761"/>
            <a:chExt cx="1731907" cy="1942348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DBCF428D-D774-D1C9-A3A9-98CAD1D8FDE7}"/>
                </a:ext>
              </a:extLst>
            </p:cNvPr>
            <p:cNvSpPr/>
            <p:nvPr/>
          </p:nvSpPr>
          <p:spPr>
            <a:xfrm>
              <a:off x="3600" y="1456761"/>
              <a:ext cx="1731907" cy="194234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angle: Rounded Corners 5">
              <a:extLst>
                <a:ext uri="{FF2B5EF4-FFF2-40B4-BE49-F238E27FC236}">
                  <a16:creationId xmlns:a16="http://schemas.microsoft.com/office/drawing/2014/main" id="{A5EF89A6-DCD8-7EBB-0B5F-D9AFA53A1889}"/>
                </a:ext>
              </a:extLst>
            </p:cNvPr>
            <p:cNvSpPr txBox="1"/>
            <p:nvPr/>
          </p:nvSpPr>
          <p:spPr>
            <a:xfrm>
              <a:off x="88145" y="1541306"/>
              <a:ext cx="1562817" cy="1773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IN" sz="2000" b="1" kern="1200" dirty="0">
                  <a:solidFill>
                    <a:schemeClr val="lt1"/>
                  </a:solidFill>
                  <a:effectLst/>
                  <a:latin typeface="+mn-lt"/>
                  <a:ea typeface="+mn-ea"/>
                  <a:cs typeface="+mn-cs"/>
                </a:rPr>
                <a:t>5848 records assessed</a:t>
              </a:r>
              <a:endParaRPr lang="en-US" sz="2000" kern="12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424CC96-7D97-3791-F391-B401ADD4861A}"/>
              </a:ext>
            </a:extLst>
          </p:cNvPr>
          <p:cNvGrpSpPr/>
          <p:nvPr/>
        </p:nvGrpSpPr>
        <p:grpSpPr>
          <a:xfrm>
            <a:off x="2255712" y="3169659"/>
            <a:ext cx="1508886" cy="1495927"/>
            <a:chOff x="1822103" y="1456761"/>
            <a:chExt cx="1731907" cy="1942348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C87C516-166E-4987-D6C6-2BBE14C0F172}"/>
                </a:ext>
              </a:extLst>
            </p:cNvPr>
            <p:cNvSpPr/>
            <p:nvPr/>
          </p:nvSpPr>
          <p:spPr>
            <a:xfrm>
              <a:off x="1822103" y="1456761"/>
              <a:ext cx="1731907" cy="194234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ectangle: Rounded Corners 7">
              <a:extLst>
                <a:ext uri="{FF2B5EF4-FFF2-40B4-BE49-F238E27FC236}">
                  <a16:creationId xmlns:a16="http://schemas.microsoft.com/office/drawing/2014/main" id="{FEE0CB96-A598-7709-7291-F5B61879FC27}"/>
                </a:ext>
              </a:extLst>
            </p:cNvPr>
            <p:cNvSpPr txBox="1"/>
            <p:nvPr/>
          </p:nvSpPr>
          <p:spPr>
            <a:xfrm>
              <a:off x="1906648" y="1541306"/>
              <a:ext cx="1562817" cy="1773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2000" kern="1200" dirty="0"/>
                <a:t>24 studies included in qualitative analysis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FECC38-AAD2-1DC2-E5F2-D5BCDBDA2B58}"/>
              </a:ext>
            </a:extLst>
          </p:cNvPr>
          <p:cNvGrpSpPr/>
          <p:nvPr/>
        </p:nvGrpSpPr>
        <p:grpSpPr>
          <a:xfrm>
            <a:off x="3926078" y="3169659"/>
            <a:ext cx="1508886" cy="1495927"/>
            <a:chOff x="3640605" y="1456761"/>
            <a:chExt cx="1731907" cy="1942348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082DE69-6526-6F18-AD80-52D83A4AE441}"/>
                </a:ext>
              </a:extLst>
            </p:cNvPr>
            <p:cNvSpPr/>
            <p:nvPr/>
          </p:nvSpPr>
          <p:spPr>
            <a:xfrm>
              <a:off x="3640605" y="1456761"/>
              <a:ext cx="1731907" cy="194234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: Rounded Corners 9">
              <a:extLst>
                <a:ext uri="{FF2B5EF4-FFF2-40B4-BE49-F238E27FC236}">
                  <a16:creationId xmlns:a16="http://schemas.microsoft.com/office/drawing/2014/main" id="{2DAB9876-488D-A7EF-D138-17073FDE6906}"/>
                </a:ext>
              </a:extLst>
            </p:cNvPr>
            <p:cNvSpPr txBox="1"/>
            <p:nvPr/>
          </p:nvSpPr>
          <p:spPr>
            <a:xfrm>
              <a:off x="3725149" y="1541307"/>
              <a:ext cx="1562817" cy="1773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2000" kern="1200" dirty="0"/>
                <a:t>11 studies included in meta-analysis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7C0E2B-00F7-5CC3-EF95-B719F3CA06C6}"/>
              </a:ext>
            </a:extLst>
          </p:cNvPr>
          <p:cNvGrpSpPr/>
          <p:nvPr/>
        </p:nvGrpSpPr>
        <p:grpSpPr>
          <a:xfrm>
            <a:off x="5581456" y="3169659"/>
            <a:ext cx="1508886" cy="1495927"/>
            <a:chOff x="5459108" y="1456761"/>
            <a:chExt cx="1731907" cy="1942348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67AAA4E5-5118-BCDA-A66C-AAE645160502}"/>
                </a:ext>
              </a:extLst>
            </p:cNvPr>
            <p:cNvSpPr/>
            <p:nvPr/>
          </p:nvSpPr>
          <p:spPr>
            <a:xfrm>
              <a:off x="5459108" y="1456761"/>
              <a:ext cx="1731907" cy="1942348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: Rounded Corners 11">
              <a:extLst>
                <a:ext uri="{FF2B5EF4-FFF2-40B4-BE49-F238E27FC236}">
                  <a16:creationId xmlns:a16="http://schemas.microsoft.com/office/drawing/2014/main" id="{67E44E83-7641-3BEA-7861-DDEC357B15B9}"/>
                </a:ext>
              </a:extLst>
            </p:cNvPr>
            <p:cNvSpPr txBox="1"/>
            <p:nvPr/>
          </p:nvSpPr>
          <p:spPr>
            <a:xfrm>
              <a:off x="5543653" y="1541306"/>
              <a:ext cx="1562817" cy="1773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anose="020B0604020202020204" pitchFamily="34" charset="0"/>
                <a:buNone/>
              </a:pPr>
              <a:r>
                <a:rPr lang="en-US" sz="2000" kern="1200" dirty="0"/>
                <a:t>4947 patients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78FDC-4B18-270A-3466-E08089E5F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750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2930</TotalTime>
  <Words>122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Laycock, Joseph</cp:lastModifiedBy>
  <cp:revision>58</cp:revision>
  <dcterms:created xsi:type="dcterms:W3CDTF">2019-06-13T12:30:18Z</dcterms:created>
  <dcterms:modified xsi:type="dcterms:W3CDTF">2022-07-25T15:19:07Z</dcterms:modified>
</cp:coreProperties>
</file>