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7" r:id="rId3"/>
    <p:sldId id="261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551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57" d="100"/>
          <a:sy n="57" d="100"/>
        </p:scale>
        <p:origin x="466" y="55"/>
      </p:cViewPr>
      <p:guideLst>
        <p:guide orient="horz" pos="2228"/>
        <p:guide pos="551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65677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8604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7184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3854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79131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523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8655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58739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5688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0783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8564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0B7B5-D97E-43DB-8FB7-AFF795F41864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86A15-63B8-48B0-8E79-96EC7935E51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2018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Additional file 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4102552"/>
            <a:ext cx="9144000" cy="652328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Raw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western </a:t>
            </a: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blots of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NLRP3 and GAPDH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355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963" b="18981"/>
          <a:stretch/>
        </p:blipFill>
        <p:spPr>
          <a:xfrm>
            <a:off x="3848122" y="3084347"/>
            <a:ext cx="4595283" cy="625643"/>
          </a:xfrm>
          <a:prstGeom prst="rect">
            <a:avLst/>
          </a:prstGeom>
          <a:ln>
            <a:noFill/>
          </a:ln>
        </p:spPr>
      </p:pic>
      <p:sp>
        <p:nvSpPr>
          <p:cNvPr id="7" name="文本框 6"/>
          <p:cNvSpPr txBox="1"/>
          <p:nvPr/>
        </p:nvSpPr>
        <p:spPr>
          <a:xfrm>
            <a:off x="1101080" y="1271288"/>
            <a:ext cx="1708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NLRP3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4231296" y="3589634"/>
            <a:ext cx="882595" cy="518876"/>
            <a:chOff x="3878372" y="4541807"/>
            <a:chExt cx="882594" cy="518875"/>
          </a:xfrm>
        </p:grpSpPr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2BFE8AF2-37D7-4AB5-9EF3-451C4828C2EA}"/>
                </a:ext>
              </a:extLst>
            </p:cNvPr>
            <p:cNvSpPr txBox="1"/>
            <p:nvPr/>
          </p:nvSpPr>
          <p:spPr>
            <a:xfrm>
              <a:off x="3884703" y="4806638"/>
              <a:ext cx="707467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 d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" name="直接连接符 22">
              <a:extLst>
                <a:ext uri="{FF2B5EF4-FFF2-40B4-BE49-F238E27FC236}">
                  <a16:creationId xmlns:a16="http://schemas.microsoft.com/office/drawing/2014/main" id="{CD2F0779-B9A2-40BC-8BC2-0D07B6DA68E6}"/>
                </a:ext>
              </a:extLst>
            </p:cNvPr>
            <p:cNvCxnSpPr/>
            <p:nvPr/>
          </p:nvCxnSpPr>
          <p:spPr>
            <a:xfrm>
              <a:off x="4178989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D6118190-C93C-4703-AE47-11607CEC8E25}"/>
                </a:ext>
              </a:extLst>
            </p:cNvPr>
            <p:cNvSpPr txBox="1"/>
            <p:nvPr/>
          </p:nvSpPr>
          <p:spPr>
            <a:xfrm rot="18900000">
              <a:off x="3878372" y="4568549"/>
              <a:ext cx="512972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2FD97A26-1DCC-400C-B28F-79A178CE45A5}"/>
                </a:ext>
              </a:extLst>
            </p:cNvPr>
            <p:cNvSpPr txBox="1"/>
            <p:nvPr/>
          </p:nvSpPr>
          <p:spPr>
            <a:xfrm rot="18900000">
              <a:off x="4303886" y="4541807"/>
              <a:ext cx="45708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</a:t>
              </a:r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765057" y="3632656"/>
            <a:ext cx="1007679" cy="526199"/>
            <a:chOff x="4802899" y="4534483"/>
            <a:chExt cx="1007679" cy="526199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1B4DEEA1-EFCA-45A4-96BF-C9A19A5A61E3}"/>
                </a:ext>
              </a:extLst>
            </p:cNvPr>
            <p:cNvSpPr txBox="1"/>
            <p:nvPr/>
          </p:nvSpPr>
          <p:spPr>
            <a:xfrm>
              <a:off x="4992288" y="4806638"/>
              <a:ext cx="707468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108 d 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92993DDE-CE11-45A4-9EEB-4A75D2CF4102}"/>
                </a:ext>
              </a:extLst>
            </p:cNvPr>
            <p:cNvCxnSpPr/>
            <p:nvPr/>
          </p:nvCxnSpPr>
          <p:spPr>
            <a:xfrm>
              <a:off x="5225337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CFF4A8E-F047-43D5-8E29-93859108232C}"/>
                </a:ext>
              </a:extLst>
            </p:cNvPr>
            <p:cNvSpPr txBox="1"/>
            <p:nvPr/>
          </p:nvSpPr>
          <p:spPr>
            <a:xfrm rot="18900000">
              <a:off x="5325294" y="4534483"/>
              <a:ext cx="485284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8B1E1D95-E8C7-4B95-B949-B13774DED72A}"/>
                </a:ext>
              </a:extLst>
            </p:cNvPr>
            <p:cNvSpPr txBox="1"/>
            <p:nvPr/>
          </p:nvSpPr>
          <p:spPr>
            <a:xfrm rot="18900000">
              <a:off x="4802899" y="4620647"/>
              <a:ext cx="60605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072070" y="3598027"/>
            <a:ext cx="962319" cy="532668"/>
            <a:chOff x="4385303" y="4528014"/>
            <a:chExt cx="962318" cy="532668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46E7A351-5611-4540-B73B-AFA04CF2520B}"/>
                </a:ext>
              </a:extLst>
            </p:cNvPr>
            <p:cNvSpPr txBox="1"/>
            <p:nvPr/>
          </p:nvSpPr>
          <p:spPr>
            <a:xfrm>
              <a:off x="4438496" y="4806638"/>
              <a:ext cx="707468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95 d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F22BDC58-E5FB-4F15-9F96-BC76C2C7319F}"/>
                </a:ext>
              </a:extLst>
            </p:cNvPr>
            <p:cNvCxnSpPr/>
            <p:nvPr/>
          </p:nvCxnSpPr>
          <p:spPr>
            <a:xfrm>
              <a:off x="4702163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CBADB66A-BF4E-4C69-A599-8ED15350F4F4}"/>
                </a:ext>
              </a:extLst>
            </p:cNvPr>
            <p:cNvSpPr txBox="1"/>
            <p:nvPr/>
          </p:nvSpPr>
          <p:spPr>
            <a:xfrm rot="18900000">
              <a:off x="4813648" y="4528014"/>
              <a:ext cx="533973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AE7B17DC-EBEF-4621-B19A-DFFCFE9B0277}"/>
                </a:ext>
              </a:extLst>
            </p:cNvPr>
            <p:cNvSpPr txBox="1"/>
            <p:nvPr/>
          </p:nvSpPr>
          <p:spPr>
            <a:xfrm rot="18900000">
              <a:off x="4385303" y="4556914"/>
              <a:ext cx="55156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1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457189"/>
              <a:r>
                <a:rPr lang="en-US" altLang="zh-CN" sz="1051" b="0" kern="0" dirty="0">
                  <a:solidFill>
                    <a:prstClr val="black"/>
                  </a:solidFill>
                </a:rPr>
                <a:t>CON</a:t>
              </a:r>
              <a:endParaRPr lang="zh-CN" altLang="en-US" sz="1051" b="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745749" y="3687400"/>
            <a:ext cx="842495" cy="507859"/>
            <a:chOff x="5427742" y="4552823"/>
            <a:chExt cx="842495" cy="507859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4CD957F2-BC0F-45EF-A094-D170D7862139}"/>
                </a:ext>
              </a:extLst>
            </p:cNvPr>
            <p:cNvSpPr txBox="1"/>
            <p:nvPr/>
          </p:nvSpPr>
          <p:spPr>
            <a:xfrm>
              <a:off x="5546082" y="4806638"/>
              <a:ext cx="707468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122 d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F34B28CE-DC67-4456-8262-C0E2E59385F8}"/>
                </a:ext>
              </a:extLst>
            </p:cNvPr>
            <p:cNvCxnSpPr/>
            <p:nvPr/>
          </p:nvCxnSpPr>
          <p:spPr>
            <a:xfrm>
              <a:off x="5730119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2A563BBC-48D2-493C-B048-68B72A42E655}"/>
                </a:ext>
              </a:extLst>
            </p:cNvPr>
            <p:cNvSpPr txBox="1"/>
            <p:nvPr/>
          </p:nvSpPr>
          <p:spPr>
            <a:xfrm rot="18900000">
              <a:off x="5806299" y="4570351"/>
              <a:ext cx="463938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CAA6A2AA-9E7F-4CD5-AC21-E9D968B24F51}"/>
                </a:ext>
              </a:extLst>
            </p:cNvPr>
            <p:cNvSpPr txBox="1"/>
            <p:nvPr/>
          </p:nvSpPr>
          <p:spPr>
            <a:xfrm rot="18900000">
              <a:off x="5427742" y="4605256"/>
              <a:ext cx="515282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7" name="副标题 2"/>
          <p:cNvSpPr txBox="1">
            <a:spLocks/>
          </p:cNvSpPr>
          <p:nvPr/>
        </p:nvSpPr>
        <p:spPr>
          <a:xfrm>
            <a:off x="832715" y="5760899"/>
            <a:ext cx="10973960" cy="93828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S3.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Raw western blots of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NLRP3 (a), and GAPDH (b:1 s, c: 5s)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in Figure 4b. </a:t>
            </a:r>
            <a:endParaRPr lang="en-US" altLang="zh-CN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Gel, 0.45 </a:t>
            </a:r>
            <a:r>
              <a:rPr lang="el-GR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 PVDF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membrane.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499824" y="2840795"/>
            <a:ext cx="23096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sq-AL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ultiple exposure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for GAPDH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8"/>
          <a:stretch/>
        </p:blipFill>
        <p:spPr>
          <a:xfrm>
            <a:off x="3746867" y="1165055"/>
            <a:ext cx="4627298" cy="969513"/>
          </a:xfrm>
          <a:prstGeom prst="rect">
            <a:avLst/>
          </a:prstGeom>
          <a:ln>
            <a:noFill/>
          </a:ln>
        </p:spPr>
      </p:pic>
      <p:cxnSp>
        <p:nvCxnSpPr>
          <p:cNvPr id="52" name="直接连接符 51"/>
          <p:cNvCxnSpPr/>
          <p:nvPr/>
        </p:nvCxnSpPr>
        <p:spPr>
          <a:xfrm flipV="1">
            <a:off x="3702311" y="1993738"/>
            <a:ext cx="360000" cy="89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3303624" y="1794606"/>
            <a:ext cx="472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直接连接符 73"/>
          <p:cNvCxnSpPr/>
          <p:nvPr/>
        </p:nvCxnSpPr>
        <p:spPr>
          <a:xfrm flipV="1">
            <a:off x="3683061" y="1510660"/>
            <a:ext cx="360000" cy="89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74"/>
          <p:cNvSpPr txBox="1"/>
          <p:nvPr/>
        </p:nvSpPr>
        <p:spPr>
          <a:xfrm>
            <a:off x="3182185" y="1311528"/>
            <a:ext cx="593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130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8093750" y="1540774"/>
            <a:ext cx="11424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114 </a:t>
            </a:r>
            <a:r>
              <a:rPr lang="en-US" altLang="zh-CN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" name="直接箭头连接符 9"/>
          <p:cNvCxnSpPr/>
          <p:nvPr/>
        </p:nvCxnSpPr>
        <p:spPr>
          <a:xfrm flipH="1">
            <a:off x="7897836" y="1765309"/>
            <a:ext cx="460609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组合 53"/>
          <p:cNvGrpSpPr/>
          <p:nvPr/>
        </p:nvGrpSpPr>
        <p:grpSpPr>
          <a:xfrm>
            <a:off x="4178821" y="2161307"/>
            <a:ext cx="882595" cy="518876"/>
            <a:chOff x="3878372" y="4541807"/>
            <a:chExt cx="882594" cy="518875"/>
          </a:xfrm>
        </p:grpSpPr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2BFE8AF2-37D7-4AB5-9EF3-451C4828C2EA}"/>
                </a:ext>
              </a:extLst>
            </p:cNvPr>
            <p:cNvSpPr txBox="1"/>
            <p:nvPr/>
          </p:nvSpPr>
          <p:spPr>
            <a:xfrm>
              <a:off x="3884703" y="4806638"/>
              <a:ext cx="707467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60 d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6" name="直接连接符 55">
              <a:extLst>
                <a:ext uri="{FF2B5EF4-FFF2-40B4-BE49-F238E27FC236}">
                  <a16:creationId xmlns:a16="http://schemas.microsoft.com/office/drawing/2014/main" id="{CD2F0779-B9A2-40BC-8BC2-0D07B6DA68E6}"/>
                </a:ext>
              </a:extLst>
            </p:cNvPr>
            <p:cNvCxnSpPr/>
            <p:nvPr/>
          </p:nvCxnSpPr>
          <p:spPr>
            <a:xfrm>
              <a:off x="4178989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D6118190-C93C-4703-AE47-11607CEC8E25}"/>
                </a:ext>
              </a:extLst>
            </p:cNvPr>
            <p:cNvSpPr txBox="1"/>
            <p:nvPr/>
          </p:nvSpPr>
          <p:spPr>
            <a:xfrm rot="18900000">
              <a:off x="3878372" y="4568549"/>
              <a:ext cx="512972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2FD97A26-1DCC-400C-B28F-79A178CE45A5}"/>
                </a:ext>
              </a:extLst>
            </p:cNvPr>
            <p:cNvSpPr txBox="1"/>
            <p:nvPr/>
          </p:nvSpPr>
          <p:spPr>
            <a:xfrm rot="18900000">
              <a:off x="4303886" y="4541807"/>
              <a:ext cx="45708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</a:t>
              </a:r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712580" y="2161299"/>
            <a:ext cx="1007679" cy="526199"/>
            <a:chOff x="4802899" y="4534483"/>
            <a:chExt cx="1007679" cy="526199"/>
          </a:xfrm>
        </p:grpSpPr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1B4DEEA1-EFCA-45A4-96BF-C9A19A5A61E3}"/>
                </a:ext>
              </a:extLst>
            </p:cNvPr>
            <p:cNvSpPr txBox="1"/>
            <p:nvPr/>
          </p:nvSpPr>
          <p:spPr>
            <a:xfrm>
              <a:off x="4992288" y="4806638"/>
              <a:ext cx="707468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108 d 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92993DDE-CE11-45A4-9EEB-4A75D2CF4102}"/>
                </a:ext>
              </a:extLst>
            </p:cNvPr>
            <p:cNvCxnSpPr/>
            <p:nvPr/>
          </p:nvCxnSpPr>
          <p:spPr>
            <a:xfrm>
              <a:off x="5225337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6CFF4A8E-F047-43D5-8E29-93859108232C}"/>
                </a:ext>
              </a:extLst>
            </p:cNvPr>
            <p:cNvSpPr txBox="1"/>
            <p:nvPr/>
          </p:nvSpPr>
          <p:spPr>
            <a:xfrm rot="18900000">
              <a:off x="5325294" y="4534483"/>
              <a:ext cx="485284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8B1E1D95-E8C7-4B95-B949-B13774DED72A}"/>
                </a:ext>
              </a:extLst>
            </p:cNvPr>
            <p:cNvSpPr txBox="1"/>
            <p:nvPr/>
          </p:nvSpPr>
          <p:spPr>
            <a:xfrm rot="18900000">
              <a:off x="4802899" y="4620647"/>
              <a:ext cx="60605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019595" y="2161301"/>
            <a:ext cx="962319" cy="532668"/>
            <a:chOff x="4385303" y="4528014"/>
            <a:chExt cx="962318" cy="532668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46E7A351-5611-4540-B73B-AFA04CF2520B}"/>
                </a:ext>
              </a:extLst>
            </p:cNvPr>
            <p:cNvSpPr txBox="1"/>
            <p:nvPr/>
          </p:nvSpPr>
          <p:spPr>
            <a:xfrm>
              <a:off x="4438496" y="4806638"/>
              <a:ext cx="707468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95 d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6" name="直接连接符 65">
              <a:extLst>
                <a:ext uri="{FF2B5EF4-FFF2-40B4-BE49-F238E27FC236}">
                  <a16:creationId xmlns:a16="http://schemas.microsoft.com/office/drawing/2014/main" id="{F22BDC58-E5FB-4F15-9F96-BC76C2C7319F}"/>
                </a:ext>
              </a:extLst>
            </p:cNvPr>
            <p:cNvCxnSpPr/>
            <p:nvPr/>
          </p:nvCxnSpPr>
          <p:spPr>
            <a:xfrm>
              <a:off x="4702163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CBADB66A-BF4E-4C69-A599-8ED15350F4F4}"/>
                </a:ext>
              </a:extLst>
            </p:cNvPr>
            <p:cNvSpPr txBox="1"/>
            <p:nvPr/>
          </p:nvSpPr>
          <p:spPr>
            <a:xfrm rot="18900000">
              <a:off x="4813648" y="4528014"/>
              <a:ext cx="533973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AE7B17DC-EBEF-4621-B19A-DFFCFE9B0277}"/>
                </a:ext>
              </a:extLst>
            </p:cNvPr>
            <p:cNvSpPr txBox="1"/>
            <p:nvPr/>
          </p:nvSpPr>
          <p:spPr>
            <a:xfrm rot="18900000">
              <a:off x="4385303" y="4556914"/>
              <a:ext cx="551560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>
                <a:defRPr sz="1100" b="1">
                  <a:latin typeface="Arial" panose="020B0604020202020204" pitchFamily="34" charset="0"/>
                  <a:cs typeface="Arial" panose="020B0604020202020204" pitchFamily="34" charset="0"/>
                </a:defRPr>
              </a:lvl1pPr>
            </a:lstStyle>
            <a:p>
              <a:pPr defTabSz="457189"/>
              <a:r>
                <a:rPr lang="en-US" altLang="zh-CN" sz="1051" b="0" kern="0" dirty="0">
                  <a:solidFill>
                    <a:prstClr val="black"/>
                  </a:solidFill>
                </a:rPr>
                <a:t>CON</a:t>
              </a:r>
              <a:endParaRPr lang="zh-CN" altLang="en-US" sz="1051" b="0" kern="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693273" y="2161362"/>
            <a:ext cx="842495" cy="507859"/>
            <a:chOff x="5427742" y="4552823"/>
            <a:chExt cx="842495" cy="507859"/>
          </a:xfrm>
        </p:grpSpPr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4CD957F2-BC0F-45EF-A094-D170D7862139}"/>
                </a:ext>
              </a:extLst>
            </p:cNvPr>
            <p:cNvSpPr txBox="1"/>
            <p:nvPr/>
          </p:nvSpPr>
          <p:spPr>
            <a:xfrm>
              <a:off x="5546082" y="4806638"/>
              <a:ext cx="707468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457189"/>
              <a:r>
                <a:rPr lang="en-US" altLang="zh-CN" sz="1051" b="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122 d</a:t>
              </a:r>
              <a:endParaRPr lang="zh-CN" altLang="en-US" sz="1051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1" name="直接连接符 70">
              <a:extLst>
                <a:ext uri="{FF2B5EF4-FFF2-40B4-BE49-F238E27FC236}">
                  <a16:creationId xmlns:a16="http://schemas.microsoft.com/office/drawing/2014/main" id="{F34B28CE-DC67-4456-8262-C0E2E59385F8}"/>
                </a:ext>
              </a:extLst>
            </p:cNvPr>
            <p:cNvCxnSpPr/>
            <p:nvPr/>
          </p:nvCxnSpPr>
          <p:spPr>
            <a:xfrm>
              <a:off x="5730119" y="4552823"/>
              <a:ext cx="371806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2A563BBC-48D2-493C-B048-68B72A42E655}"/>
                </a:ext>
              </a:extLst>
            </p:cNvPr>
            <p:cNvSpPr txBox="1"/>
            <p:nvPr/>
          </p:nvSpPr>
          <p:spPr>
            <a:xfrm rot="18900000">
              <a:off x="5806299" y="4570351"/>
              <a:ext cx="463938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ALS 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CAA6A2AA-9E7F-4CD5-AC21-E9D968B24F51}"/>
                </a:ext>
              </a:extLst>
            </p:cNvPr>
            <p:cNvSpPr txBox="1"/>
            <p:nvPr/>
          </p:nvSpPr>
          <p:spPr>
            <a:xfrm rot="18900000">
              <a:off x="5427742" y="4605256"/>
              <a:ext cx="515282" cy="2540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189"/>
              <a:r>
                <a:rPr lang="en-US" altLang="zh-CN" sz="1051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CON</a:t>
              </a:r>
              <a:endParaRPr lang="zh-CN" altLang="en-US" sz="105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233027" y="976466"/>
            <a:ext cx="54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7" t="40615" r="3100" b="37540"/>
          <a:stretch/>
        </p:blipFill>
        <p:spPr>
          <a:xfrm>
            <a:off x="3722789" y="4216490"/>
            <a:ext cx="4828753" cy="1233986"/>
          </a:xfrm>
          <a:prstGeom prst="rect">
            <a:avLst/>
          </a:prstGeom>
        </p:spPr>
      </p:pic>
      <p:grpSp>
        <p:nvGrpSpPr>
          <p:cNvPr id="35" name="组合 34"/>
          <p:cNvGrpSpPr/>
          <p:nvPr/>
        </p:nvGrpSpPr>
        <p:grpSpPr>
          <a:xfrm>
            <a:off x="3320920" y="4379002"/>
            <a:ext cx="834924" cy="775410"/>
            <a:chOff x="1561684" y="5125509"/>
            <a:chExt cx="834924" cy="775410"/>
          </a:xfrm>
        </p:grpSpPr>
        <p:cxnSp>
          <p:nvCxnSpPr>
            <p:cNvPr id="82" name="直接连接符 81"/>
            <p:cNvCxnSpPr/>
            <p:nvPr/>
          </p:nvCxnSpPr>
          <p:spPr>
            <a:xfrm flipV="1">
              <a:off x="2036608" y="5730719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文本框 82"/>
            <p:cNvSpPr txBox="1"/>
            <p:nvPr/>
          </p:nvSpPr>
          <p:spPr>
            <a:xfrm>
              <a:off x="1637921" y="5531587"/>
              <a:ext cx="4723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35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4" name="直接连接符 83"/>
            <p:cNvCxnSpPr/>
            <p:nvPr/>
          </p:nvCxnSpPr>
          <p:spPr>
            <a:xfrm flipV="1">
              <a:off x="2017358" y="5324641"/>
              <a:ext cx="360000" cy="8965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文本框 84"/>
            <p:cNvSpPr txBox="1"/>
            <p:nvPr/>
          </p:nvSpPr>
          <p:spPr>
            <a:xfrm>
              <a:off x="1561684" y="5125509"/>
              <a:ext cx="548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8" name="直接箭头连接符 77"/>
          <p:cNvCxnSpPr/>
          <p:nvPr/>
        </p:nvCxnSpPr>
        <p:spPr>
          <a:xfrm flipH="1">
            <a:off x="7897836" y="5014318"/>
            <a:ext cx="460609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78"/>
          <p:cNvSpPr txBox="1"/>
          <p:nvPr/>
        </p:nvSpPr>
        <p:spPr>
          <a:xfrm>
            <a:off x="8403087" y="4797786"/>
            <a:ext cx="862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36 </a:t>
            </a:r>
            <a:r>
              <a:rPr lang="en-US" altLang="zh-CN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6" name="直接箭头连接符 85"/>
          <p:cNvCxnSpPr/>
          <p:nvPr/>
        </p:nvCxnSpPr>
        <p:spPr>
          <a:xfrm flipH="1">
            <a:off x="7897836" y="3539539"/>
            <a:ext cx="460609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文本框 86"/>
          <p:cNvSpPr txBox="1"/>
          <p:nvPr/>
        </p:nvSpPr>
        <p:spPr>
          <a:xfrm>
            <a:off x="8403087" y="3323007"/>
            <a:ext cx="862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36 </a:t>
            </a:r>
            <a:r>
              <a:rPr lang="en-US" altLang="zh-CN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kD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2895471" y="648028"/>
            <a:ext cx="831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本框 87"/>
          <p:cNvSpPr txBox="1"/>
          <p:nvPr/>
        </p:nvSpPr>
        <p:spPr>
          <a:xfrm>
            <a:off x="2895471" y="2943842"/>
            <a:ext cx="831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本框 88"/>
          <p:cNvSpPr txBox="1"/>
          <p:nvPr/>
        </p:nvSpPr>
        <p:spPr>
          <a:xfrm>
            <a:off x="2895471" y="4082538"/>
            <a:ext cx="8312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289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37" t="46325" r="20228" b="28484"/>
          <a:stretch/>
        </p:blipFill>
        <p:spPr>
          <a:xfrm>
            <a:off x="1917465" y="861737"/>
            <a:ext cx="4258853" cy="1636847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02" t="34631" r="22103" b="39053"/>
          <a:stretch/>
        </p:blipFill>
        <p:spPr>
          <a:xfrm>
            <a:off x="7077202" y="3285438"/>
            <a:ext cx="4277127" cy="1745182"/>
          </a:xfrm>
          <a:prstGeom prst="rect">
            <a:avLst/>
          </a:prstGeom>
        </p:spPr>
      </p:pic>
      <p:sp>
        <p:nvSpPr>
          <p:cNvPr id="4" name="副标题 2"/>
          <p:cNvSpPr txBox="1">
            <a:spLocks/>
          </p:cNvSpPr>
          <p:nvPr/>
        </p:nvSpPr>
        <p:spPr>
          <a:xfrm>
            <a:off x="1339586" y="5421046"/>
            <a:ext cx="9831489" cy="93828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Figure S4.</a:t>
            </a:r>
            <a:r>
              <a:rPr lang="en-US" altLang="zh-CN" sz="20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Full membranes of raw western blots of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NLRP3 (a, b), and GAPDH (c, d). </a:t>
            </a:r>
          </a:p>
          <a:p>
            <a:pPr marL="0" indent="0">
              <a:lnSpc>
                <a:spcPct val="120000"/>
              </a:lnSpc>
              <a:buNone/>
            </a:pP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%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Gel, 0.45 </a:t>
            </a:r>
            <a:r>
              <a:rPr lang="el-GR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 PVDF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membrane.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6423564" y="3432733"/>
            <a:ext cx="842610" cy="1510186"/>
            <a:chOff x="6529050" y="931293"/>
            <a:chExt cx="842610" cy="1510186"/>
          </a:xfrm>
        </p:grpSpPr>
        <p:grpSp>
          <p:nvGrpSpPr>
            <p:cNvPr id="5" name="组合 4"/>
            <p:cNvGrpSpPr/>
            <p:nvPr/>
          </p:nvGrpSpPr>
          <p:grpSpPr>
            <a:xfrm>
              <a:off x="6529050" y="931293"/>
              <a:ext cx="824960" cy="369332"/>
              <a:chOff x="2325841" y="1412561"/>
              <a:chExt cx="824960" cy="369332"/>
            </a:xfrm>
          </p:grpSpPr>
          <p:cxnSp>
            <p:nvCxnSpPr>
              <p:cNvPr id="6" name="直接连接符 5"/>
              <p:cNvCxnSpPr/>
              <p:nvPr/>
            </p:nvCxnSpPr>
            <p:spPr>
              <a:xfrm flipV="1">
                <a:off x="2790801" y="1593521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" name="文本框 6"/>
              <p:cNvSpPr txBox="1"/>
              <p:nvPr/>
            </p:nvSpPr>
            <p:spPr>
              <a:xfrm>
                <a:off x="2325841" y="1412561"/>
                <a:ext cx="5963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6529050" y="1100487"/>
              <a:ext cx="824960" cy="369332"/>
              <a:chOff x="2325841" y="1581755"/>
              <a:chExt cx="824960" cy="369332"/>
            </a:xfrm>
          </p:grpSpPr>
          <p:cxnSp>
            <p:nvCxnSpPr>
              <p:cNvPr id="9" name="直接连接符 8"/>
              <p:cNvCxnSpPr/>
              <p:nvPr/>
            </p:nvCxnSpPr>
            <p:spPr>
              <a:xfrm flipV="1">
                <a:off x="2790801" y="1752246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文本框 9"/>
              <p:cNvSpPr txBox="1"/>
              <p:nvPr/>
            </p:nvSpPr>
            <p:spPr>
              <a:xfrm>
                <a:off x="2325841" y="1581755"/>
                <a:ext cx="5963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" name="组合 10"/>
            <p:cNvGrpSpPr/>
            <p:nvPr/>
          </p:nvGrpSpPr>
          <p:grpSpPr>
            <a:xfrm>
              <a:off x="6653072" y="1279437"/>
              <a:ext cx="700938" cy="369332"/>
              <a:chOff x="2449863" y="1760705"/>
              <a:chExt cx="700938" cy="369332"/>
            </a:xfrm>
          </p:grpSpPr>
          <p:cxnSp>
            <p:nvCxnSpPr>
              <p:cNvPr id="12" name="直接连接符 11"/>
              <p:cNvCxnSpPr/>
              <p:nvPr/>
            </p:nvCxnSpPr>
            <p:spPr>
              <a:xfrm flipV="1">
                <a:off x="2790801" y="1932118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文本框 12"/>
              <p:cNvSpPr txBox="1"/>
              <p:nvPr/>
            </p:nvSpPr>
            <p:spPr>
              <a:xfrm>
                <a:off x="2449863" y="1760705"/>
                <a:ext cx="4723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70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6653072" y="1470358"/>
              <a:ext cx="700938" cy="369332"/>
              <a:chOff x="2449863" y="1931331"/>
              <a:chExt cx="700938" cy="369332"/>
            </a:xfrm>
          </p:grpSpPr>
          <p:cxnSp>
            <p:nvCxnSpPr>
              <p:cNvPr id="15" name="直接连接符 14"/>
              <p:cNvCxnSpPr/>
              <p:nvPr/>
            </p:nvCxnSpPr>
            <p:spPr>
              <a:xfrm flipV="1">
                <a:off x="2790801" y="2119699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文本框 15"/>
              <p:cNvSpPr txBox="1"/>
              <p:nvPr/>
            </p:nvSpPr>
            <p:spPr>
              <a:xfrm>
                <a:off x="2449863" y="1931331"/>
                <a:ext cx="4723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6653072" y="1794622"/>
              <a:ext cx="700938" cy="369332"/>
              <a:chOff x="2449863" y="2394965"/>
              <a:chExt cx="700938" cy="369332"/>
            </a:xfrm>
          </p:grpSpPr>
          <p:cxnSp>
            <p:nvCxnSpPr>
              <p:cNvPr id="18" name="直接连接符 17"/>
              <p:cNvCxnSpPr/>
              <p:nvPr/>
            </p:nvCxnSpPr>
            <p:spPr>
              <a:xfrm flipV="1">
                <a:off x="2790801" y="2574846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文本框 18"/>
              <p:cNvSpPr txBox="1"/>
              <p:nvPr/>
            </p:nvSpPr>
            <p:spPr>
              <a:xfrm>
                <a:off x="2449863" y="2394965"/>
                <a:ext cx="4723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组合 22"/>
            <p:cNvGrpSpPr/>
            <p:nvPr/>
          </p:nvGrpSpPr>
          <p:grpSpPr>
            <a:xfrm>
              <a:off x="6670722" y="2072147"/>
              <a:ext cx="700938" cy="369332"/>
              <a:chOff x="2449863" y="2394965"/>
              <a:chExt cx="700938" cy="369332"/>
            </a:xfrm>
          </p:grpSpPr>
          <p:cxnSp>
            <p:nvCxnSpPr>
              <p:cNvPr id="24" name="直接连接符 23"/>
              <p:cNvCxnSpPr/>
              <p:nvPr/>
            </p:nvCxnSpPr>
            <p:spPr>
              <a:xfrm flipV="1">
                <a:off x="2790801" y="2574846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文本框 24"/>
              <p:cNvSpPr txBox="1"/>
              <p:nvPr/>
            </p:nvSpPr>
            <p:spPr>
              <a:xfrm>
                <a:off x="2449863" y="2394965"/>
                <a:ext cx="4723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27" t="46495" r="20357" b="28699"/>
          <a:stretch/>
        </p:blipFill>
        <p:spPr>
          <a:xfrm>
            <a:off x="7023274" y="824669"/>
            <a:ext cx="4257534" cy="1636848"/>
          </a:xfrm>
          <a:prstGeom prst="rect">
            <a:avLst/>
          </a:prstGeom>
        </p:spPr>
      </p:pic>
      <p:grpSp>
        <p:nvGrpSpPr>
          <p:cNvPr id="27" name="组合 26"/>
          <p:cNvGrpSpPr/>
          <p:nvPr/>
        </p:nvGrpSpPr>
        <p:grpSpPr>
          <a:xfrm>
            <a:off x="6408798" y="861737"/>
            <a:ext cx="842610" cy="1519811"/>
            <a:chOff x="6529050" y="921668"/>
            <a:chExt cx="842610" cy="1519811"/>
          </a:xfrm>
        </p:grpSpPr>
        <p:grpSp>
          <p:nvGrpSpPr>
            <p:cNvPr id="28" name="组合 27"/>
            <p:cNvGrpSpPr/>
            <p:nvPr/>
          </p:nvGrpSpPr>
          <p:grpSpPr>
            <a:xfrm>
              <a:off x="6529050" y="921668"/>
              <a:ext cx="824960" cy="369332"/>
              <a:chOff x="2325841" y="1402936"/>
              <a:chExt cx="824960" cy="369332"/>
            </a:xfrm>
          </p:grpSpPr>
          <p:cxnSp>
            <p:nvCxnSpPr>
              <p:cNvPr id="44" name="直接连接符 43"/>
              <p:cNvCxnSpPr/>
              <p:nvPr/>
            </p:nvCxnSpPr>
            <p:spPr>
              <a:xfrm flipV="1">
                <a:off x="2790801" y="1583896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文本框 44"/>
              <p:cNvSpPr txBox="1"/>
              <p:nvPr/>
            </p:nvSpPr>
            <p:spPr>
              <a:xfrm>
                <a:off x="2325841" y="1402936"/>
                <a:ext cx="59634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130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6529050" y="1100487"/>
              <a:ext cx="824960" cy="369332"/>
              <a:chOff x="2325841" y="1581755"/>
              <a:chExt cx="824960" cy="369332"/>
            </a:xfrm>
          </p:grpSpPr>
          <p:cxnSp>
            <p:nvCxnSpPr>
              <p:cNvPr id="42" name="直接连接符 41"/>
              <p:cNvCxnSpPr/>
              <p:nvPr/>
            </p:nvCxnSpPr>
            <p:spPr>
              <a:xfrm flipV="1">
                <a:off x="2790801" y="1752246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文本框 42"/>
              <p:cNvSpPr txBox="1"/>
              <p:nvPr/>
            </p:nvSpPr>
            <p:spPr>
              <a:xfrm>
                <a:off x="2325841" y="1581755"/>
                <a:ext cx="5963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6653072" y="1279437"/>
              <a:ext cx="700938" cy="369332"/>
              <a:chOff x="2449863" y="1760705"/>
              <a:chExt cx="700938" cy="369332"/>
            </a:xfrm>
          </p:grpSpPr>
          <p:cxnSp>
            <p:nvCxnSpPr>
              <p:cNvPr id="40" name="直接连接符 39"/>
              <p:cNvCxnSpPr/>
              <p:nvPr/>
            </p:nvCxnSpPr>
            <p:spPr>
              <a:xfrm flipV="1">
                <a:off x="2790801" y="1932118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文本框 40"/>
              <p:cNvSpPr txBox="1"/>
              <p:nvPr/>
            </p:nvSpPr>
            <p:spPr>
              <a:xfrm>
                <a:off x="2449863" y="1760705"/>
                <a:ext cx="4723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70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1" name="组合 30"/>
            <p:cNvGrpSpPr/>
            <p:nvPr/>
          </p:nvGrpSpPr>
          <p:grpSpPr>
            <a:xfrm>
              <a:off x="6653072" y="1470358"/>
              <a:ext cx="700938" cy="369332"/>
              <a:chOff x="2449863" y="1931331"/>
              <a:chExt cx="700938" cy="369332"/>
            </a:xfrm>
          </p:grpSpPr>
          <p:cxnSp>
            <p:nvCxnSpPr>
              <p:cNvPr id="38" name="直接连接符 37"/>
              <p:cNvCxnSpPr/>
              <p:nvPr/>
            </p:nvCxnSpPr>
            <p:spPr>
              <a:xfrm flipV="1">
                <a:off x="2790801" y="2119699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文本框 38"/>
              <p:cNvSpPr txBox="1"/>
              <p:nvPr/>
            </p:nvSpPr>
            <p:spPr>
              <a:xfrm>
                <a:off x="2449863" y="1931331"/>
                <a:ext cx="4723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55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组合 31"/>
            <p:cNvGrpSpPr/>
            <p:nvPr/>
          </p:nvGrpSpPr>
          <p:grpSpPr>
            <a:xfrm>
              <a:off x="6653072" y="1794622"/>
              <a:ext cx="700938" cy="369332"/>
              <a:chOff x="2449863" y="2394965"/>
              <a:chExt cx="700938" cy="369332"/>
            </a:xfrm>
          </p:grpSpPr>
          <p:cxnSp>
            <p:nvCxnSpPr>
              <p:cNvPr id="36" name="直接连接符 35"/>
              <p:cNvCxnSpPr/>
              <p:nvPr/>
            </p:nvCxnSpPr>
            <p:spPr>
              <a:xfrm flipV="1">
                <a:off x="2790801" y="2574846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文本框 36"/>
              <p:cNvSpPr txBox="1"/>
              <p:nvPr/>
            </p:nvSpPr>
            <p:spPr>
              <a:xfrm>
                <a:off x="2449863" y="2394965"/>
                <a:ext cx="4723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6670722" y="2072147"/>
              <a:ext cx="700938" cy="369332"/>
              <a:chOff x="2449863" y="2394965"/>
              <a:chExt cx="700938" cy="369332"/>
            </a:xfrm>
          </p:grpSpPr>
          <p:cxnSp>
            <p:nvCxnSpPr>
              <p:cNvPr id="34" name="直接连接符 33"/>
              <p:cNvCxnSpPr/>
              <p:nvPr/>
            </p:nvCxnSpPr>
            <p:spPr>
              <a:xfrm flipV="1">
                <a:off x="2790801" y="2574846"/>
                <a:ext cx="360000" cy="8965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文本框 34"/>
              <p:cNvSpPr txBox="1"/>
              <p:nvPr/>
            </p:nvSpPr>
            <p:spPr>
              <a:xfrm>
                <a:off x="2449863" y="2394965"/>
                <a:ext cx="4723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35</a:t>
                </a:r>
                <a:endParaRPr lang="zh-CN" altLang="en-US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8" name="组合 47"/>
          <p:cNvGrpSpPr/>
          <p:nvPr/>
        </p:nvGrpSpPr>
        <p:grpSpPr>
          <a:xfrm>
            <a:off x="10781311" y="1021587"/>
            <a:ext cx="1309510" cy="369332"/>
            <a:chOff x="7897836" y="1579274"/>
            <a:chExt cx="1309510" cy="369332"/>
          </a:xfrm>
        </p:grpSpPr>
        <p:sp>
          <p:nvSpPr>
            <p:cNvPr id="46" name="文本框 45"/>
            <p:cNvSpPr txBox="1"/>
            <p:nvPr/>
          </p:nvSpPr>
          <p:spPr>
            <a:xfrm>
              <a:off x="8064875" y="1579274"/>
              <a:ext cx="11424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114 </a:t>
              </a:r>
              <a:r>
                <a:rPr lang="en-US" altLang="zh-CN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7" name="直接箭头连接符 46"/>
            <p:cNvCxnSpPr/>
            <p:nvPr/>
          </p:nvCxnSpPr>
          <p:spPr>
            <a:xfrm flipH="1">
              <a:off x="7897836" y="1765309"/>
              <a:ext cx="460609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图片 4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5" t="35571" r="21412" b="39116"/>
          <a:stretch/>
        </p:blipFill>
        <p:spPr>
          <a:xfrm>
            <a:off x="2002055" y="3388091"/>
            <a:ext cx="4253276" cy="1607419"/>
          </a:xfrm>
          <a:prstGeom prst="rect">
            <a:avLst/>
          </a:prstGeom>
        </p:spPr>
      </p:pic>
      <p:sp>
        <p:nvSpPr>
          <p:cNvPr id="51" name="文本框 50"/>
          <p:cNvSpPr txBox="1"/>
          <p:nvPr/>
        </p:nvSpPr>
        <p:spPr>
          <a:xfrm>
            <a:off x="1604778" y="481579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532820" y="481579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1604778" y="3079794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6532820" y="3079794"/>
            <a:ext cx="3722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zh-CN" alt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10925932" y="4420351"/>
            <a:ext cx="1194010" cy="369332"/>
            <a:chOff x="7897836" y="1579274"/>
            <a:chExt cx="1194010" cy="369332"/>
          </a:xfrm>
        </p:grpSpPr>
        <p:sp>
          <p:nvSpPr>
            <p:cNvPr id="56" name="文本框 55"/>
            <p:cNvSpPr txBox="1"/>
            <p:nvPr/>
          </p:nvSpPr>
          <p:spPr>
            <a:xfrm>
              <a:off x="7949375" y="1579274"/>
              <a:ext cx="11424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36 </a:t>
              </a:r>
              <a:r>
                <a:rPr lang="en-US" altLang="zh-CN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kD</a:t>
              </a:r>
              <a:endParaRPr lang="zh-CN" altLang="en-US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7" name="直接箭头连接符 56"/>
            <p:cNvCxnSpPr/>
            <p:nvPr/>
          </p:nvCxnSpPr>
          <p:spPr>
            <a:xfrm flipH="1">
              <a:off x="7897836" y="1765309"/>
              <a:ext cx="460609" cy="0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8" name="文本框 57"/>
          <p:cNvSpPr txBox="1"/>
          <p:nvPr/>
        </p:nvSpPr>
        <p:spPr>
          <a:xfrm>
            <a:off x="199963" y="1411354"/>
            <a:ext cx="1708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NLRP3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209031" y="4010873"/>
            <a:ext cx="17084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34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892</TotalTime>
  <Words>92</Words>
  <Application>Microsoft Office PowerPoint</Application>
  <PresentationFormat>宽屏</PresentationFormat>
  <Paragraphs>63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9" baseType="lpstr">
      <vt:lpstr>等线</vt:lpstr>
      <vt:lpstr>等线 Light</vt:lpstr>
      <vt:lpstr>Arial</vt:lpstr>
      <vt:lpstr>Calibri</vt:lpstr>
      <vt:lpstr>Calibri Light</vt:lpstr>
      <vt:lpstr>Office 主题​​</vt:lpstr>
      <vt:lpstr>Additional file 3 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</dc:creator>
  <cp:lastModifiedBy>haoyunzh</cp:lastModifiedBy>
  <cp:revision>52</cp:revision>
  <dcterms:created xsi:type="dcterms:W3CDTF">2021-12-14T14:32:44Z</dcterms:created>
  <dcterms:modified xsi:type="dcterms:W3CDTF">2022-08-01T06:43:21Z</dcterms:modified>
</cp:coreProperties>
</file>