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19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AEB7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25"/>
    <p:restoredTop sz="96327"/>
  </p:normalViewPr>
  <p:slideViewPr>
    <p:cSldViewPr snapToGrid="0" snapToObjects="1" showGuides="1">
      <p:cViewPr varScale="1">
        <p:scale>
          <a:sx n="79" d="100"/>
          <a:sy n="79" d="100"/>
        </p:scale>
        <p:origin x="2104" y="208"/>
      </p:cViewPr>
      <p:guideLst>
        <p:guide orient="horz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57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51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29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97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0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86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1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8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05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9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45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47B0B-A8F9-5F4C-B759-3A5494A852F6}" type="datetimeFigureOut">
              <a:rPr lang="en-US" smtClean="0"/>
              <a:t>12/30/21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4C5ED-9DCB-C74C-9538-6323C8EA1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35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13" Type="http://schemas.openxmlformats.org/officeDocument/2006/relationships/image" Target="../media/image10.png"/><Relationship Id="rId18" Type="http://schemas.openxmlformats.org/officeDocument/2006/relationships/image" Target="../media/image13.emf"/><Relationship Id="rId26" Type="http://schemas.openxmlformats.org/officeDocument/2006/relationships/image" Target="../media/image19.png"/><Relationship Id="rId3" Type="http://schemas.openxmlformats.org/officeDocument/2006/relationships/image" Target="../media/image2.emf"/><Relationship Id="rId21" Type="http://schemas.openxmlformats.org/officeDocument/2006/relationships/image" Target="../media/image16.emf"/><Relationship Id="rId7" Type="http://schemas.microsoft.com/office/2007/relationships/hdphoto" Target="../media/hdphoto2.wdp"/><Relationship Id="rId12" Type="http://schemas.openxmlformats.org/officeDocument/2006/relationships/image" Target="../media/image9.emf"/><Relationship Id="rId17" Type="http://schemas.openxmlformats.org/officeDocument/2006/relationships/image" Target="../media/image12.emf"/><Relationship Id="rId25" Type="http://schemas.microsoft.com/office/2007/relationships/hdphoto" Target="../media/hdphoto6.wdp"/><Relationship Id="rId2" Type="http://schemas.openxmlformats.org/officeDocument/2006/relationships/image" Target="../media/image1.emf"/><Relationship Id="rId16" Type="http://schemas.microsoft.com/office/2007/relationships/hdphoto" Target="../media/hdphoto4.wdp"/><Relationship Id="rId20" Type="http://schemas.openxmlformats.org/officeDocument/2006/relationships/image" Target="../media/image15.emf"/><Relationship Id="rId29" Type="http://schemas.microsoft.com/office/2007/relationships/hdphoto" Target="../media/hdphoto9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emf"/><Relationship Id="rId24" Type="http://schemas.openxmlformats.org/officeDocument/2006/relationships/image" Target="../media/image18.png"/><Relationship Id="rId5" Type="http://schemas.microsoft.com/office/2007/relationships/hdphoto" Target="../media/hdphoto1.wdp"/><Relationship Id="rId15" Type="http://schemas.openxmlformats.org/officeDocument/2006/relationships/image" Target="../media/image11.png"/><Relationship Id="rId23" Type="http://schemas.microsoft.com/office/2007/relationships/hdphoto" Target="../media/hdphoto5.wdp"/><Relationship Id="rId28" Type="http://schemas.microsoft.com/office/2007/relationships/hdphoto" Target="../media/hdphoto8.wdp"/><Relationship Id="rId10" Type="http://schemas.openxmlformats.org/officeDocument/2006/relationships/image" Target="../media/image7.emf"/><Relationship Id="rId19" Type="http://schemas.openxmlformats.org/officeDocument/2006/relationships/image" Target="../media/image14.emf"/><Relationship Id="rId4" Type="http://schemas.openxmlformats.org/officeDocument/2006/relationships/image" Target="../media/image3.png"/><Relationship Id="rId9" Type="http://schemas.openxmlformats.org/officeDocument/2006/relationships/image" Target="../media/image6.emf"/><Relationship Id="rId14" Type="http://schemas.microsoft.com/office/2007/relationships/hdphoto" Target="../media/hdphoto3.wdp"/><Relationship Id="rId22" Type="http://schemas.openxmlformats.org/officeDocument/2006/relationships/image" Target="../media/image17.png"/><Relationship Id="rId27" Type="http://schemas.microsoft.com/office/2007/relationships/hdphoto" Target="../media/hdphoto7.wdp"/><Relationship Id="rId30" Type="http://schemas.microsoft.com/office/2007/relationships/hdphoto" Target="../media/hdphoto1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206FAD5-FC5A-C54C-8A54-62F762B3D3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080" y="248521"/>
            <a:ext cx="1067450" cy="36616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9BEC7C3-860A-8548-B632-D852EC64204F}"/>
              </a:ext>
            </a:extLst>
          </p:cNvPr>
          <p:cNvSpPr txBox="1"/>
          <p:nvPr/>
        </p:nvSpPr>
        <p:spPr>
          <a:xfrm>
            <a:off x="63794" y="7995989"/>
            <a:ext cx="673041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DNA-PK interacts with novel partners and modulates activity of glycolytic enzymes without changes in protein levels.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A) DNA-PK interacts with known and novel proteins that play a role in various pro-tumorigenic pathways. B) Immunofluorescence images using DAPI and negative isotope control (40X). C) ALDOA and PKM2 interact with DNA-PK in C4-2 cells. D) Predicted DNA-PK phosphorylation sites on ALDOA and PKM2. E) Aldolase and F) pyruvate kinase activity assays performed in 22Rv1 cells upon DNA-PK inhibition (1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 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M, 3hours). G) Glycolytic protein expression levels upon DNA-PK inhibition (NU7441, 1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  <a:sym typeface="Symbol" pitchFamily="2" charset="2"/>
              </a:rPr>
              <a:t> 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M, 24 hours) and DNA-PK knockdown (96 hours post transfection) (right). ns= nonsignificant, * p&lt;0.05, ** p&lt;0.01, ***p&lt;0.001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AE0C1C9-3D2F-AD4A-A582-631C41BBF7F7}"/>
              </a:ext>
            </a:extLst>
          </p:cNvPr>
          <p:cNvSpPr txBox="1"/>
          <p:nvPr/>
        </p:nvSpPr>
        <p:spPr>
          <a:xfrm>
            <a:off x="25846" y="20083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DF9989-9F41-4C44-B4AB-BBFD41171B08}"/>
              </a:ext>
            </a:extLst>
          </p:cNvPr>
          <p:cNvSpPr txBox="1"/>
          <p:nvPr/>
        </p:nvSpPr>
        <p:spPr>
          <a:xfrm>
            <a:off x="5089609" y="16834"/>
            <a:ext cx="1837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0E761A-C773-A748-87EA-BB0C359646A5}"/>
              </a:ext>
            </a:extLst>
          </p:cNvPr>
          <p:cNvSpPr txBox="1"/>
          <p:nvPr/>
        </p:nvSpPr>
        <p:spPr>
          <a:xfrm>
            <a:off x="25846" y="322660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F2017D-5756-D54F-AB49-E4213B2451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491" y="555073"/>
            <a:ext cx="1078992" cy="108633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20AE655D-DE38-684A-94AF-DEAF565A5C06}"/>
              </a:ext>
            </a:extLst>
          </p:cNvPr>
          <p:cNvSpPr txBox="1"/>
          <p:nvPr/>
        </p:nvSpPr>
        <p:spPr>
          <a:xfrm>
            <a:off x="742730" y="3595934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C4-2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78E2329-7E0A-6044-A0F3-3324ABFEA123}"/>
              </a:ext>
            </a:extLst>
          </p:cNvPr>
          <p:cNvSpPr txBox="1"/>
          <p:nvPr/>
        </p:nvSpPr>
        <p:spPr>
          <a:xfrm>
            <a:off x="77979" y="5999795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22Rv1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B3FA84C-E781-824B-9B45-DD7B29860EEB}"/>
              </a:ext>
            </a:extLst>
          </p:cNvPr>
          <p:cNvSpPr txBox="1"/>
          <p:nvPr/>
        </p:nvSpPr>
        <p:spPr>
          <a:xfrm>
            <a:off x="1746005" y="6002357"/>
            <a:ext cx="5950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22Rv1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31EB1FE-D4C4-C14D-AB59-9F1AEB1033AC}"/>
              </a:ext>
            </a:extLst>
          </p:cNvPr>
          <p:cNvSpPr txBox="1"/>
          <p:nvPr/>
        </p:nvSpPr>
        <p:spPr>
          <a:xfrm>
            <a:off x="490962" y="5563358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Aldolase 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E3071A1-5429-3D49-A8D4-00D1F9C3AB03}"/>
              </a:ext>
            </a:extLst>
          </p:cNvPr>
          <p:cNvSpPr txBox="1"/>
          <p:nvPr/>
        </p:nvSpPr>
        <p:spPr>
          <a:xfrm>
            <a:off x="1914963" y="5563358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Pyruvate Kinase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629D79F-04DB-0843-A639-969AFD841D00}"/>
              </a:ext>
            </a:extLst>
          </p:cNvPr>
          <p:cNvSpPr txBox="1"/>
          <p:nvPr/>
        </p:nvSpPr>
        <p:spPr>
          <a:xfrm>
            <a:off x="-40727" y="5291087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F5F4057-FDB7-8C40-A943-FF5EC2860AE1}"/>
              </a:ext>
            </a:extLst>
          </p:cNvPr>
          <p:cNvSpPr txBox="1"/>
          <p:nvPr/>
        </p:nvSpPr>
        <p:spPr>
          <a:xfrm>
            <a:off x="1303107" y="5291087"/>
            <a:ext cx="42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F.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750C382-402C-B342-BB44-982BCF0AFCB3}"/>
              </a:ext>
            </a:extLst>
          </p:cNvPr>
          <p:cNvSpPr txBox="1"/>
          <p:nvPr/>
        </p:nvSpPr>
        <p:spPr>
          <a:xfrm>
            <a:off x="2091696" y="3595933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C4-2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A3E6E0D-6427-FB44-AE12-0C149EE4E6D6}"/>
              </a:ext>
            </a:extLst>
          </p:cNvPr>
          <p:cNvGrpSpPr/>
          <p:nvPr/>
        </p:nvGrpSpPr>
        <p:grpSpPr>
          <a:xfrm>
            <a:off x="1489424" y="3689260"/>
            <a:ext cx="1167592" cy="965376"/>
            <a:chOff x="591539" y="2287161"/>
            <a:chExt cx="1167592" cy="965376"/>
          </a:xfrm>
        </p:grpSpPr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CD5CDB0E-E003-9240-9728-6E9D50442E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1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8273" y="3072745"/>
              <a:ext cx="530352" cy="16896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D4465EE-D082-BF4B-90DB-2011A88A45CC}"/>
                </a:ext>
              </a:extLst>
            </p:cNvPr>
            <p:cNvSpPr txBox="1"/>
            <p:nvPr/>
          </p:nvSpPr>
          <p:spPr>
            <a:xfrm>
              <a:off x="591539" y="2812147"/>
              <a:ext cx="10287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DNA-PK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9CDD294-B5B0-1F4F-B489-C99D05AC487F}"/>
                </a:ext>
              </a:extLst>
            </p:cNvPr>
            <p:cNvSpPr txBox="1"/>
            <p:nvPr/>
          </p:nvSpPr>
          <p:spPr>
            <a:xfrm>
              <a:off x="723082" y="3037093"/>
              <a:ext cx="10287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PKM2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326A912-BADB-EE41-BEFD-FE4AE4FF6E75}"/>
                </a:ext>
              </a:extLst>
            </p:cNvPr>
            <p:cNvSpPr txBox="1"/>
            <p:nvPr/>
          </p:nvSpPr>
          <p:spPr>
            <a:xfrm rot="18011444">
              <a:off x="1182839" y="2520890"/>
              <a:ext cx="5205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IgG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FA92B34-5B79-C742-8658-3F7F0DCF10EB}"/>
                </a:ext>
              </a:extLst>
            </p:cNvPr>
            <p:cNvSpPr txBox="1"/>
            <p:nvPr/>
          </p:nvSpPr>
          <p:spPr>
            <a:xfrm rot="18011444">
              <a:off x="1391146" y="2530860"/>
              <a:ext cx="5205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IP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CD9A431-2AB8-344F-AD0E-124CADAF0952}"/>
                </a:ext>
              </a:extLst>
            </p:cNvPr>
            <p:cNvSpPr txBox="1"/>
            <p:nvPr/>
          </p:nvSpPr>
          <p:spPr>
            <a:xfrm rot="18011444">
              <a:off x="984269" y="2484529"/>
              <a:ext cx="6101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Input </a:t>
              </a:r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0F3E5541-A72A-FD4F-B173-6C65242112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5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8273" y="2836920"/>
              <a:ext cx="530352" cy="18160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6B94ECC3-2245-BF40-94D9-890C43ECC6DC}"/>
              </a:ext>
            </a:extLst>
          </p:cNvPr>
          <p:cNvSpPr txBox="1"/>
          <p:nvPr/>
        </p:nvSpPr>
        <p:spPr>
          <a:xfrm>
            <a:off x="1449437" y="4042982"/>
            <a:ext cx="6206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IP :PKM2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B9621FE-1888-2347-BDA2-03262C7F507B}"/>
              </a:ext>
            </a:extLst>
          </p:cNvPr>
          <p:cNvGrpSpPr/>
          <p:nvPr/>
        </p:nvGrpSpPr>
        <p:grpSpPr>
          <a:xfrm>
            <a:off x="113234" y="1658182"/>
            <a:ext cx="2762851" cy="1232131"/>
            <a:chOff x="-2782882" y="959497"/>
            <a:chExt cx="2762851" cy="1232131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FD43F5E-0315-8B4B-B4C3-D08725837027}"/>
                </a:ext>
              </a:extLst>
            </p:cNvPr>
            <p:cNvSpPr txBox="1"/>
            <p:nvPr/>
          </p:nvSpPr>
          <p:spPr>
            <a:xfrm>
              <a:off x="-2461933" y="959497"/>
              <a:ext cx="774887" cy="2102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GSEA Hallmark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1BE6F4E-8202-8A42-AE19-E4A693042BA6}"/>
                </a:ext>
              </a:extLst>
            </p:cNvPr>
            <p:cNvSpPr txBox="1"/>
            <p:nvPr/>
          </p:nvSpPr>
          <p:spPr>
            <a:xfrm>
              <a:off x="-1611456" y="959497"/>
              <a:ext cx="629644" cy="2102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GSEA KEGG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911B642-F5F2-024C-9A53-B762472EC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2782882" y="1140294"/>
              <a:ext cx="996496" cy="1051334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49D0C1CA-B3B8-D148-8396-E986F6F2935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-1303925" y="1144228"/>
              <a:ext cx="1283894" cy="876092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524B788-31C6-974F-8502-DC3A17B79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 flipH="1">
              <a:off x="-1803689" y="1174096"/>
              <a:ext cx="247879" cy="974992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0AB06B69-B7CA-134C-8513-8625EF79073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 flipH="1">
              <a:off x="-1526350" y="1174096"/>
              <a:ext cx="246970" cy="795792"/>
            </a:xfrm>
            <a:prstGeom prst="rect">
              <a:avLst/>
            </a:prstGeom>
          </p:spPr>
        </p:pic>
      </p:grpSp>
      <p:pic>
        <p:nvPicPr>
          <p:cNvPr id="62" name="Picture 61">
            <a:extLst>
              <a:ext uri="{FF2B5EF4-FFF2-40B4-BE49-F238E27FC236}">
                <a16:creationId xmlns:a16="http://schemas.microsoft.com/office/drawing/2014/main" id="{1162F994-48C4-7645-8EB0-FE066CBACDD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69668" y="2788075"/>
            <a:ext cx="549474" cy="309474"/>
          </a:xfrm>
          <a:prstGeom prst="rect">
            <a:avLst/>
          </a:prstGeom>
        </p:spPr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4B1EB520-A6AB-2D47-B1FA-16036D907E1E}"/>
              </a:ext>
            </a:extLst>
          </p:cNvPr>
          <p:cNvGrpSpPr/>
          <p:nvPr/>
        </p:nvGrpSpPr>
        <p:grpSpPr>
          <a:xfrm>
            <a:off x="207612" y="3633512"/>
            <a:ext cx="1177758" cy="1294546"/>
            <a:chOff x="3075571" y="4618812"/>
            <a:chExt cx="1177758" cy="1294546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3A9240C-6613-AB49-BD96-B007AC25D3B1}"/>
                </a:ext>
              </a:extLst>
            </p:cNvPr>
            <p:cNvSpPr txBox="1"/>
            <p:nvPr/>
          </p:nvSpPr>
          <p:spPr>
            <a:xfrm>
              <a:off x="3075571" y="5202511"/>
              <a:ext cx="10287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DNA-PK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8B4BD16-51FE-C144-858A-B0960581D526}"/>
                </a:ext>
              </a:extLst>
            </p:cNvPr>
            <p:cNvSpPr txBox="1"/>
            <p:nvPr/>
          </p:nvSpPr>
          <p:spPr>
            <a:xfrm>
              <a:off x="3113894" y="5697914"/>
              <a:ext cx="10287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ALDOA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3814EF5-B954-B248-9E4C-1053BFFC77A5}"/>
                </a:ext>
              </a:extLst>
            </p:cNvPr>
            <p:cNvSpPr txBox="1"/>
            <p:nvPr/>
          </p:nvSpPr>
          <p:spPr>
            <a:xfrm rot="18011444">
              <a:off x="3677037" y="4852541"/>
              <a:ext cx="5205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IgG 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2CD1223-0317-0B47-B298-BD0431DBC8E9}"/>
                </a:ext>
              </a:extLst>
            </p:cNvPr>
            <p:cNvSpPr txBox="1"/>
            <p:nvPr/>
          </p:nvSpPr>
          <p:spPr>
            <a:xfrm rot="18011444">
              <a:off x="3885344" y="4862511"/>
              <a:ext cx="5205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IP 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52E0BD2-6112-A84E-BA8C-B3781C372606}"/>
                </a:ext>
              </a:extLst>
            </p:cNvPr>
            <p:cNvSpPr txBox="1"/>
            <p:nvPr/>
          </p:nvSpPr>
          <p:spPr>
            <a:xfrm rot="18011444">
              <a:off x="3478467" y="4816180"/>
              <a:ext cx="61018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Input 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7B8173F-F917-A244-8FAF-55EE6DDA21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5000" contrast="-4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89927" y="5185154"/>
              <a:ext cx="530352" cy="21439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A48572AE-9DA0-5E45-85F0-C704F3292BCA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1000" contrast="-4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82484" y="5468003"/>
              <a:ext cx="545237" cy="4037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38D7A89-AF5C-8842-98E3-08443627D1C8}"/>
                </a:ext>
              </a:extLst>
            </p:cNvPr>
            <p:cNvSpPr txBox="1"/>
            <p:nvPr/>
          </p:nvSpPr>
          <p:spPr>
            <a:xfrm>
              <a:off x="3132591" y="5500003"/>
              <a:ext cx="10287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IgG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EEE796D-E066-2840-8DAB-71B980366A8C}"/>
                </a:ext>
              </a:extLst>
            </p:cNvPr>
            <p:cNvCxnSpPr/>
            <p:nvPr/>
          </p:nvCxnSpPr>
          <p:spPr>
            <a:xfrm>
              <a:off x="3410476" y="5614390"/>
              <a:ext cx="1592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D4E5E240-BD24-F646-8940-D25C267C6F22}"/>
              </a:ext>
            </a:extLst>
          </p:cNvPr>
          <p:cNvSpPr txBox="1"/>
          <p:nvPr/>
        </p:nvSpPr>
        <p:spPr>
          <a:xfrm>
            <a:off x="100964" y="4024365"/>
            <a:ext cx="6896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IP: ALDOA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DEB3E77-63A2-2944-B1F5-DB79B16525A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891913" y="6200326"/>
            <a:ext cx="1258032" cy="13346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41D1E15-0244-0841-A90C-16FE300D02B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23864" y="6207839"/>
            <a:ext cx="1250950" cy="1327150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1D3A6335-BA8B-E646-AE9C-970F315F9D05}"/>
              </a:ext>
            </a:extLst>
          </p:cNvPr>
          <p:cNvSpPr txBox="1"/>
          <p:nvPr/>
        </p:nvSpPr>
        <p:spPr>
          <a:xfrm>
            <a:off x="2642688" y="200831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A5565B-0CAC-AD4C-A242-797646D5BD0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183799" y="3376180"/>
            <a:ext cx="2541581" cy="8564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EEC08B9-C836-7B46-8C3F-218C7C45616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038363" y="4127373"/>
            <a:ext cx="2660426" cy="876092"/>
          </a:xfrm>
          <a:prstGeom prst="rect">
            <a:avLst/>
          </a:prstGeom>
        </p:spPr>
      </p:pic>
      <p:sp>
        <p:nvSpPr>
          <p:cNvPr id="173" name="TextBox 172">
            <a:extLst>
              <a:ext uri="{FF2B5EF4-FFF2-40B4-BE49-F238E27FC236}">
                <a16:creationId xmlns:a16="http://schemas.microsoft.com/office/drawing/2014/main" id="{CFD07250-01F7-5641-9FE6-4BBA57187927}"/>
              </a:ext>
            </a:extLst>
          </p:cNvPr>
          <p:cNvSpPr txBox="1"/>
          <p:nvPr/>
        </p:nvSpPr>
        <p:spPr>
          <a:xfrm>
            <a:off x="3505748" y="3833636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ALDOA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BA2A0AD9-A3D2-1D43-A8D9-0C9F46142EC5}"/>
              </a:ext>
            </a:extLst>
          </p:cNvPr>
          <p:cNvSpPr txBox="1"/>
          <p:nvPr/>
        </p:nvSpPr>
        <p:spPr>
          <a:xfrm>
            <a:off x="3520454" y="4509623"/>
            <a:ext cx="6110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PKM2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BFEEF27C-CDDA-C947-A1CE-5C979F3C8352}"/>
              </a:ext>
            </a:extLst>
          </p:cNvPr>
          <p:cNvSpPr txBox="1"/>
          <p:nvPr/>
        </p:nvSpPr>
        <p:spPr>
          <a:xfrm>
            <a:off x="3217908" y="323863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ADF409A-B5D7-D446-80B5-20D97F26748D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015565" y="4998548"/>
            <a:ext cx="2249625" cy="208150"/>
          </a:xfrm>
          <a:prstGeom prst="rect">
            <a:avLst/>
          </a:prstGeom>
        </p:spPr>
      </p:pic>
      <p:grpSp>
        <p:nvGrpSpPr>
          <p:cNvPr id="176" name="Group 175">
            <a:extLst>
              <a:ext uri="{FF2B5EF4-FFF2-40B4-BE49-F238E27FC236}">
                <a16:creationId xmlns:a16="http://schemas.microsoft.com/office/drawing/2014/main" id="{BFB1C635-9A98-9C4C-BFB4-FEB31AEEE678}"/>
              </a:ext>
            </a:extLst>
          </p:cNvPr>
          <p:cNvGrpSpPr>
            <a:grpSpLocks noChangeAspect="1"/>
          </p:cNvGrpSpPr>
          <p:nvPr/>
        </p:nvGrpSpPr>
        <p:grpSpPr>
          <a:xfrm>
            <a:off x="3398982" y="359251"/>
            <a:ext cx="2935461" cy="2825804"/>
            <a:chOff x="6245960" y="679928"/>
            <a:chExt cx="4973147" cy="4787370"/>
          </a:xfrm>
        </p:grpSpPr>
        <p:pic>
          <p:nvPicPr>
            <p:cNvPr id="177" name="Picture 176" descr="A screenshot of a computer&#10;&#10;Description automatically generated with low confidence">
              <a:extLst>
                <a:ext uri="{FF2B5EF4-FFF2-40B4-BE49-F238E27FC236}">
                  <a16:creationId xmlns:a16="http://schemas.microsoft.com/office/drawing/2014/main" id="{9CAA682C-19A0-CD4F-AA87-C982406C59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18000" contrast="-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532172" y="3949361"/>
              <a:ext cx="1734323" cy="1499961"/>
            </a:xfrm>
            <a:prstGeom prst="rect">
              <a:avLst/>
            </a:prstGeom>
          </p:spPr>
        </p:pic>
        <p:pic>
          <p:nvPicPr>
            <p:cNvPr id="178" name="Picture 177" descr="A screenshot of a computer&#10;&#10;Description automatically generated with low confidence">
              <a:extLst>
                <a:ext uri="{FF2B5EF4-FFF2-40B4-BE49-F238E27FC236}">
                  <a16:creationId xmlns:a16="http://schemas.microsoft.com/office/drawing/2014/main" id="{9B5B85B1-DCA2-8843-BF3A-83F533A5AB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rightnessContrast bright="18000" contrast="-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532173" y="686452"/>
              <a:ext cx="1734323" cy="1499961"/>
            </a:xfrm>
            <a:prstGeom prst="rect">
              <a:avLst/>
            </a:prstGeom>
          </p:spPr>
        </p:pic>
        <p:pic>
          <p:nvPicPr>
            <p:cNvPr id="179" name="Picture 178" descr="A picture containing night sky&#10;&#10;Description automatically generated">
              <a:extLst>
                <a:ext uri="{FF2B5EF4-FFF2-40B4-BE49-F238E27FC236}">
                  <a16:creationId xmlns:a16="http://schemas.microsoft.com/office/drawing/2014/main" id="{ED878FB1-7C56-4A4D-859B-8A8DFB0DD0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rightnessContrast bright="18000" contrast="-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532173" y="2309409"/>
              <a:ext cx="1734323" cy="1499961"/>
            </a:xfrm>
            <a:prstGeom prst="rect">
              <a:avLst/>
            </a:prstGeom>
          </p:spPr>
        </p:pic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32DC4E82-F306-6B4E-B9DC-5B0D42D90FAD}"/>
                </a:ext>
              </a:extLst>
            </p:cNvPr>
            <p:cNvSpPr txBox="1"/>
            <p:nvPr/>
          </p:nvSpPr>
          <p:spPr>
            <a:xfrm>
              <a:off x="6556646" y="1235676"/>
              <a:ext cx="921182" cy="469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A38505ED-478F-EA40-9240-D1537E7630D3}"/>
                </a:ext>
              </a:extLst>
            </p:cNvPr>
            <p:cNvSpPr txBox="1"/>
            <p:nvPr/>
          </p:nvSpPr>
          <p:spPr>
            <a:xfrm>
              <a:off x="6245960" y="2791381"/>
              <a:ext cx="1336692" cy="10949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Negative</a:t>
              </a:r>
            </a:p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Isotope</a:t>
              </a:r>
            </a:p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AE50207-4A44-3C4B-A097-6076D75B12F5}"/>
                </a:ext>
              </a:extLst>
            </p:cNvPr>
            <p:cNvSpPr txBox="1"/>
            <p:nvPr/>
          </p:nvSpPr>
          <p:spPr>
            <a:xfrm>
              <a:off x="6458776" y="4531751"/>
              <a:ext cx="1048822" cy="4692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8B057065-A6F1-8244-84E8-2008A48DFCC7}"/>
                </a:ext>
              </a:extLst>
            </p:cNvPr>
            <p:cNvSpPr/>
            <p:nvPr/>
          </p:nvSpPr>
          <p:spPr>
            <a:xfrm>
              <a:off x="8167816" y="1087395"/>
              <a:ext cx="521900" cy="40032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122F9E82-375E-BD48-8B51-3E5ED37AE77A}"/>
                </a:ext>
              </a:extLst>
            </p:cNvPr>
            <p:cNvSpPr/>
            <p:nvPr/>
          </p:nvSpPr>
          <p:spPr>
            <a:xfrm>
              <a:off x="8210591" y="2658065"/>
              <a:ext cx="521900" cy="40032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A7E21636-ECD4-7947-9EA7-7C5D61E56429}"/>
                </a:ext>
              </a:extLst>
            </p:cNvPr>
            <p:cNvSpPr/>
            <p:nvPr/>
          </p:nvSpPr>
          <p:spPr>
            <a:xfrm>
              <a:off x="8169732" y="4314074"/>
              <a:ext cx="521900" cy="40032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8C9645ED-23C4-2248-BFB0-337568C30B75}"/>
                </a:ext>
              </a:extLst>
            </p:cNvPr>
            <p:cNvGrpSpPr/>
            <p:nvPr/>
          </p:nvGrpSpPr>
          <p:grpSpPr>
            <a:xfrm>
              <a:off x="9484783" y="679928"/>
              <a:ext cx="1734323" cy="1513005"/>
              <a:chOff x="9484783" y="679928"/>
              <a:chExt cx="1734323" cy="1513005"/>
            </a:xfrm>
          </p:grpSpPr>
          <p:pic>
            <p:nvPicPr>
              <p:cNvPr id="199" name="Picture 198" descr="A screenshot of a computer&#10;&#10;Description automatically generated with low confidence">
                <a:extLst>
                  <a:ext uri="{FF2B5EF4-FFF2-40B4-BE49-F238E27FC236}">
                    <a16:creationId xmlns:a16="http://schemas.microsoft.com/office/drawing/2014/main" id="{7EBB03F3-DD8E-D444-B88E-48F8D8BB40D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4">
                <a:extLst>
                  <a:ext uri="{BEBA8EAE-BF5A-486C-A8C5-ECC9F3942E4B}">
                    <a14:imgProps xmlns:a14="http://schemas.microsoft.com/office/drawing/2010/main">
                      <a14:imgLayer r:embed="rId28">
                        <a14:imgEffect>
                          <a14:brightnessContrast bright="18000" contrast="-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7639" t="27950" r="31007" b="46930"/>
              <a:stretch/>
            </p:blipFill>
            <p:spPr>
              <a:xfrm>
                <a:off x="9484783" y="679928"/>
                <a:ext cx="1734323" cy="1513005"/>
              </a:xfrm>
              <a:prstGeom prst="rect">
                <a:avLst/>
              </a:prstGeom>
            </p:spPr>
          </p:pic>
          <p:cxnSp>
            <p:nvCxnSpPr>
              <p:cNvPr id="200" name="Straight Connector 199">
                <a:extLst>
                  <a:ext uri="{FF2B5EF4-FFF2-40B4-BE49-F238E27FC236}">
                    <a16:creationId xmlns:a16="http://schemas.microsoft.com/office/drawing/2014/main" id="{A01702EC-6CBC-A94F-B677-83E192A679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65154" y="2103660"/>
                <a:ext cx="316881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CDAB7209-0F93-7B42-8961-FCC8F60D1288}"/>
                </a:ext>
              </a:extLst>
            </p:cNvPr>
            <p:cNvGrpSpPr/>
            <p:nvPr/>
          </p:nvGrpSpPr>
          <p:grpSpPr>
            <a:xfrm>
              <a:off x="9492453" y="2309407"/>
              <a:ext cx="1726654" cy="1499957"/>
              <a:chOff x="9492453" y="2309407"/>
              <a:chExt cx="1726654" cy="1499957"/>
            </a:xfrm>
          </p:grpSpPr>
          <p:pic>
            <p:nvPicPr>
              <p:cNvPr id="197" name="Picture 196" descr="A picture containing night sky&#10;&#10;Description automatically generated">
                <a:extLst>
                  <a:ext uri="{FF2B5EF4-FFF2-40B4-BE49-F238E27FC236}">
                    <a16:creationId xmlns:a16="http://schemas.microsoft.com/office/drawing/2014/main" id="{B78D3FF5-A123-DF46-8A83-0A01FF1A66F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6">
                <a:extLst>
                  <a:ext uri="{BEBA8EAE-BF5A-486C-A8C5-ECC9F3942E4B}">
                    <a14:imgProps xmlns:a14="http://schemas.microsoft.com/office/drawing/2010/main">
                      <a14:imgLayer r:embed="rId29">
                        <a14:imgEffect>
                          <a14:brightnessContrast bright="18000" contrast="-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5709" t="29623" r="28827" b="48821"/>
              <a:stretch/>
            </p:blipFill>
            <p:spPr>
              <a:xfrm>
                <a:off x="9492453" y="2309407"/>
                <a:ext cx="1726654" cy="1499957"/>
              </a:xfrm>
              <a:prstGeom prst="rect">
                <a:avLst/>
              </a:prstGeom>
            </p:spPr>
          </p:pic>
          <p:cxnSp>
            <p:nvCxnSpPr>
              <p:cNvPr id="198" name="Straight Connector 197">
                <a:extLst>
                  <a:ext uri="{FF2B5EF4-FFF2-40B4-BE49-F238E27FC236}">
                    <a16:creationId xmlns:a16="http://schemas.microsoft.com/office/drawing/2014/main" id="{FED208CE-F068-6340-90D2-321C818088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65154" y="3721842"/>
                <a:ext cx="316881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9EDB10BE-6470-F840-B9A3-1701FBAD7DAA}"/>
                </a:ext>
              </a:extLst>
            </p:cNvPr>
            <p:cNvGrpSpPr/>
            <p:nvPr/>
          </p:nvGrpSpPr>
          <p:grpSpPr>
            <a:xfrm>
              <a:off x="9492453" y="3943832"/>
              <a:ext cx="1726654" cy="1511019"/>
              <a:chOff x="9492453" y="3943832"/>
              <a:chExt cx="1726654" cy="1511019"/>
            </a:xfrm>
          </p:grpSpPr>
          <p:pic>
            <p:nvPicPr>
              <p:cNvPr id="195" name="Picture 194" descr="A screenshot of a computer&#10;&#10;Description automatically generated with low confidence">
                <a:extLst>
                  <a:ext uri="{FF2B5EF4-FFF2-40B4-BE49-F238E27FC236}">
                    <a16:creationId xmlns:a16="http://schemas.microsoft.com/office/drawing/2014/main" id="{11CD5E89-83BD-4B4B-85D0-444C6F3BB0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2">
                <a:extLst>
                  <a:ext uri="{BEBA8EAE-BF5A-486C-A8C5-ECC9F3942E4B}">
                    <a14:imgProps xmlns:a14="http://schemas.microsoft.com/office/drawing/2010/main">
                      <a14:imgLayer r:embed="rId30">
                        <a14:imgEffect>
                          <a14:brightnessContrast bright="18000" contrast="-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6700" t="31222" r="31083" b="48563"/>
              <a:stretch/>
            </p:blipFill>
            <p:spPr>
              <a:xfrm>
                <a:off x="9492453" y="3943832"/>
                <a:ext cx="1726654" cy="1511019"/>
              </a:xfrm>
              <a:prstGeom prst="rect">
                <a:avLst/>
              </a:prstGeom>
            </p:spPr>
          </p:pic>
          <p:cxnSp>
            <p:nvCxnSpPr>
              <p:cNvPr id="196" name="Straight Connector 195">
                <a:extLst>
                  <a:ext uri="{FF2B5EF4-FFF2-40B4-BE49-F238E27FC236}">
                    <a16:creationId xmlns:a16="http://schemas.microsoft.com/office/drawing/2014/main" id="{B36EB5F7-5598-D445-82FC-75C3059DA1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52797" y="5366398"/>
                <a:ext cx="316881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056D11D9-9923-EC4B-8791-368994E0DF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89716" y="686451"/>
              <a:ext cx="802736" cy="3976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45C02A1D-E86F-4149-B431-E75B24B38C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30763" y="2315929"/>
              <a:ext cx="761689" cy="33655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DBFF966B-0D69-A543-A321-1F21133283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89716" y="3959654"/>
              <a:ext cx="802736" cy="35442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FD6E28B9-20EE-5D45-B6FA-D64F6F710D5C}"/>
                </a:ext>
              </a:extLst>
            </p:cNvPr>
            <p:cNvCxnSpPr>
              <a:cxnSpLocks/>
            </p:cNvCxnSpPr>
            <p:nvPr/>
          </p:nvCxnSpPr>
          <p:spPr>
            <a:xfrm>
              <a:off x="8693441" y="4720123"/>
              <a:ext cx="799011" cy="7471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3EB0497B-CD3C-F14E-9C55-01459E286602}"/>
                </a:ext>
              </a:extLst>
            </p:cNvPr>
            <p:cNvCxnSpPr>
              <a:cxnSpLocks/>
            </p:cNvCxnSpPr>
            <p:nvPr/>
          </p:nvCxnSpPr>
          <p:spPr>
            <a:xfrm>
              <a:off x="8734487" y="3051151"/>
              <a:ext cx="799011" cy="7471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AEC38A65-EBD4-7744-890B-2AF152976231}"/>
                </a:ext>
              </a:extLst>
            </p:cNvPr>
            <p:cNvCxnSpPr>
              <a:cxnSpLocks/>
            </p:cNvCxnSpPr>
            <p:nvPr/>
          </p:nvCxnSpPr>
          <p:spPr>
            <a:xfrm>
              <a:off x="8689716" y="1477209"/>
              <a:ext cx="802736" cy="6932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2576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68171</TotalTime>
  <Words>202</Words>
  <Application>Microsoft Macintosh PowerPoint</Application>
  <PresentationFormat>On-screen Show (4:3)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DNA-PK in Metabolism</dc:title>
  <dc:creator>Ela Di</dc:creator>
  <cp:lastModifiedBy>Emanuela Kruser</cp:lastModifiedBy>
  <cp:revision>512</cp:revision>
  <cp:lastPrinted>2020-10-27T18:13:38Z</cp:lastPrinted>
  <dcterms:created xsi:type="dcterms:W3CDTF">2020-05-20T15:13:41Z</dcterms:created>
  <dcterms:modified xsi:type="dcterms:W3CDTF">2021-12-30T14:50:52Z</dcterms:modified>
</cp:coreProperties>
</file>