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33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5"/>
    <p:restoredTop sz="96327"/>
  </p:normalViewPr>
  <p:slideViewPr>
    <p:cSldViewPr snapToGrid="0" snapToObjects="1" showGuides="1">
      <p:cViewPr varScale="1">
        <p:scale>
          <a:sx n="79" d="100"/>
          <a:sy n="79" d="100"/>
        </p:scale>
        <p:origin x="2104" y="208"/>
      </p:cViewPr>
      <p:guideLst>
        <p:guide orient="horz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1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jp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emf"/><Relationship Id="rId5" Type="http://schemas.openxmlformats.org/officeDocument/2006/relationships/image" Target="../media/image4.jpg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jp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C68E3B8-1B82-7848-86D6-379B29E4420D}"/>
              </a:ext>
            </a:extLst>
          </p:cNvPr>
          <p:cNvSpPr txBox="1"/>
          <p:nvPr/>
        </p:nvSpPr>
        <p:spPr>
          <a:xfrm>
            <a:off x="0" y="307777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FAD6A4-72DD-3B40-B749-28B0E3CD3F5C}"/>
              </a:ext>
            </a:extLst>
          </p:cNvPr>
          <p:cNvSpPr txBox="1"/>
          <p:nvPr/>
        </p:nvSpPr>
        <p:spPr>
          <a:xfrm>
            <a:off x="35472" y="4656246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A8D7F8-6100-7A4C-90C5-BA7DF8690514}"/>
              </a:ext>
            </a:extLst>
          </p:cNvPr>
          <p:cNvSpPr txBox="1"/>
          <p:nvPr/>
        </p:nvSpPr>
        <p:spPr>
          <a:xfrm>
            <a:off x="5020877" y="0"/>
            <a:ext cx="184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Supplemental Figure 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461814-0F08-D446-B79E-F25322F46FEB}"/>
              </a:ext>
            </a:extLst>
          </p:cNvPr>
          <p:cNvSpPr txBox="1"/>
          <p:nvPr/>
        </p:nvSpPr>
        <p:spPr>
          <a:xfrm>
            <a:off x="131671" y="8407385"/>
            <a:ext cx="6540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Supplemental Figure 6</a:t>
            </a:r>
            <a:r>
              <a:rPr lang="en-US" sz="1000" dirty="0"/>
              <a:t>. </a:t>
            </a:r>
            <a:r>
              <a:rPr lang="en-US" sz="1000" b="1" dirty="0"/>
              <a:t>DNA-PK inhibition reduces glucose-derived lactate synthesis </a:t>
            </a:r>
            <a:r>
              <a:rPr lang="en-US" sz="1000" b="1" i="1" dirty="0"/>
              <a:t>ex vivo</a:t>
            </a:r>
            <a:r>
              <a:rPr lang="en-US" sz="1000" b="1" dirty="0"/>
              <a:t>. </a:t>
            </a:r>
            <a:r>
              <a:rPr lang="en-US" sz="1000" dirty="0"/>
              <a:t>Representative IHC staining of patient derived explants stained for A) H&amp;E, </a:t>
            </a:r>
            <a:r>
              <a:rPr lang="en-US" sz="1000" dirty="0" err="1"/>
              <a:t>pDNA</a:t>
            </a:r>
            <a:r>
              <a:rPr lang="en-US" sz="1000" dirty="0"/>
              <a:t>-PK and DNA-PK from PDEs used for pyruvate kinase activity and pyruvate level assays.  B) IHC staining for DNA-PK from PDEs used for flux analysis. C)Glucose-derived lactate synthesis measured after DNA-PK inhibition (NU7441, 2</a:t>
            </a:r>
            <a:r>
              <a:rPr lang="en-US" sz="1000" dirty="0">
                <a:sym typeface="Symbol" pitchFamily="2" charset="2"/>
              </a:rPr>
              <a:t></a:t>
            </a:r>
            <a:r>
              <a:rPr lang="en-US" sz="1000" dirty="0"/>
              <a:t>M).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2AA1D8-EEB4-6245-A3D2-11AA70EB7F83}"/>
              </a:ext>
            </a:extLst>
          </p:cNvPr>
          <p:cNvGrpSpPr>
            <a:grpSpLocks noChangeAspect="1"/>
          </p:cNvGrpSpPr>
          <p:nvPr/>
        </p:nvGrpSpPr>
        <p:grpSpPr>
          <a:xfrm>
            <a:off x="188385" y="550569"/>
            <a:ext cx="3927264" cy="1637815"/>
            <a:chOff x="-127537" y="294744"/>
            <a:chExt cx="7982307" cy="3328919"/>
          </a:xfrm>
        </p:grpSpPr>
        <p:pic>
          <p:nvPicPr>
            <p:cNvPr id="11" name="Picture 10" descr="A picture containing pink, purple&#10;&#10;Description automatically generated">
              <a:extLst>
                <a:ext uri="{FF2B5EF4-FFF2-40B4-BE49-F238E27FC236}">
                  <a16:creationId xmlns:a16="http://schemas.microsoft.com/office/drawing/2014/main" id="{D7EC9A57-FD7C-1444-9FE0-5707023D4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7125" y="745951"/>
              <a:ext cx="1885642" cy="13468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AC3E95A-1B21-C345-834C-2265B4A49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7124" y="2276775"/>
              <a:ext cx="1885643" cy="13468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 descr="A picture containing outdoor, mountain, slope&#10;&#10;Description automatically generated">
              <a:extLst>
                <a:ext uri="{FF2B5EF4-FFF2-40B4-BE49-F238E27FC236}">
                  <a16:creationId xmlns:a16="http://schemas.microsoft.com/office/drawing/2014/main" id="{35E58ACB-27EB-4A44-92D6-C4FF5CB33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9550" y="753144"/>
              <a:ext cx="1885642" cy="13468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 descr="A group of footprints in the snow&#10;&#10;Description automatically generated with medium confidence">
              <a:extLst>
                <a:ext uri="{FF2B5EF4-FFF2-40B4-BE49-F238E27FC236}">
                  <a16:creationId xmlns:a16="http://schemas.microsoft.com/office/drawing/2014/main" id="{060ABAB5-1460-3840-A43B-2CFB0AD0A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9548" y="2276774"/>
              <a:ext cx="1885644" cy="13468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" name="Picture 16" descr="A picture containing outdoor&#10;&#10;Description automatically generated">
              <a:extLst>
                <a:ext uri="{FF2B5EF4-FFF2-40B4-BE49-F238E27FC236}">
                  <a16:creationId xmlns:a16="http://schemas.microsoft.com/office/drawing/2014/main" id="{1284BA7C-0891-164B-A978-D24531CE9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44928" y="753764"/>
              <a:ext cx="1885642" cy="13468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7" descr="A picture containing outdoor, slope, hill, hillside&#10;&#10;Description automatically generated">
              <a:extLst>
                <a:ext uri="{FF2B5EF4-FFF2-40B4-BE49-F238E27FC236}">
                  <a16:creationId xmlns:a16="http://schemas.microsoft.com/office/drawing/2014/main" id="{9BC2651C-3E8E-1C46-A539-4E0B7DA76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46905" y="2278189"/>
              <a:ext cx="1883665" cy="134547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073102-F670-314B-AF9D-1C9D29FD702B}"/>
                </a:ext>
              </a:extLst>
            </p:cNvPr>
            <p:cNvSpPr txBox="1"/>
            <p:nvPr/>
          </p:nvSpPr>
          <p:spPr>
            <a:xfrm>
              <a:off x="-55980" y="1213178"/>
              <a:ext cx="1091078" cy="445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70C4EC4-3C9D-A147-9018-AC6894092758}"/>
                </a:ext>
              </a:extLst>
            </p:cNvPr>
            <p:cNvSpPr txBox="1"/>
            <p:nvPr/>
          </p:nvSpPr>
          <p:spPr>
            <a:xfrm>
              <a:off x="-127537" y="2683631"/>
              <a:ext cx="1199359" cy="445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NU7441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57C8A9-F515-EE49-803E-4F8F2C010267}"/>
                </a:ext>
              </a:extLst>
            </p:cNvPr>
            <p:cNvSpPr txBox="1"/>
            <p:nvPr/>
          </p:nvSpPr>
          <p:spPr>
            <a:xfrm>
              <a:off x="1666987" y="294744"/>
              <a:ext cx="804903" cy="445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H&amp;E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BD5929F-4073-B242-925B-A308A1B64C09}"/>
                </a:ext>
              </a:extLst>
            </p:cNvPr>
            <p:cNvSpPr txBox="1"/>
            <p:nvPr/>
          </p:nvSpPr>
          <p:spPr>
            <a:xfrm>
              <a:off x="5474810" y="294744"/>
              <a:ext cx="1366942" cy="445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pDNA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-PK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2D6E07B-75F6-7143-BAE5-0735E84DF903}"/>
                </a:ext>
              </a:extLst>
            </p:cNvPr>
            <p:cNvSpPr txBox="1"/>
            <p:nvPr/>
          </p:nvSpPr>
          <p:spPr>
            <a:xfrm>
              <a:off x="3487244" y="294744"/>
              <a:ext cx="1230298" cy="445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DNA-PK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8B30C31-453A-AD4A-9DA9-0E452AC3D85F}"/>
                </a:ext>
              </a:extLst>
            </p:cNvPr>
            <p:cNvCxnSpPr/>
            <p:nvPr/>
          </p:nvCxnSpPr>
          <p:spPr>
            <a:xfrm>
              <a:off x="7254676" y="803188"/>
              <a:ext cx="0" cy="281734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8925420-A69C-BB44-B24E-3DF1561A3D1B}"/>
                </a:ext>
              </a:extLst>
            </p:cNvPr>
            <p:cNvSpPr txBox="1"/>
            <p:nvPr/>
          </p:nvSpPr>
          <p:spPr>
            <a:xfrm>
              <a:off x="7119480" y="2027193"/>
              <a:ext cx="735290" cy="4455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20X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25ED118-2934-154B-8166-319D5F638062}"/>
              </a:ext>
            </a:extLst>
          </p:cNvPr>
          <p:cNvSpPr txBox="1"/>
          <p:nvPr/>
        </p:nvSpPr>
        <p:spPr>
          <a:xfrm>
            <a:off x="4681" y="215713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F208573-725A-2A4B-9104-51B631E181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118" y="4822615"/>
            <a:ext cx="4277412" cy="29083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1A3FCC8-A6D1-1244-85CD-507C64CEB8A8}"/>
              </a:ext>
            </a:extLst>
          </p:cNvPr>
          <p:cNvGrpSpPr>
            <a:grpSpLocks noChangeAspect="1"/>
          </p:cNvGrpSpPr>
          <p:nvPr/>
        </p:nvGrpSpPr>
        <p:grpSpPr>
          <a:xfrm>
            <a:off x="40215" y="2554731"/>
            <a:ext cx="5473845" cy="1776326"/>
            <a:chOff x="-807098" y="2134886"/>
            <a:chExt cx="8377984" cy="271875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26C2FFF-F423-514A-A188-864E038E34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543" r="79998" b="50000"/>
            <a:stretch/>
          </p:blipFill>
          <p:spPr>
            <a:xfrm>
              <a:off x="1880993" y="3526573"/>
              <a:ext cx="1375296" cy="13270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D1E8C1D-0832-364A-AF37-CFBF15A65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20432" r="60232" b="50560"/>
            <a:stretch/>
          </p:blipFill>
          <p:spPr>
            <a:xfrm>
              <a:off x="4768852" y="3526575"/>
              <a:ext cx="1366700" cy="13270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433FA84-7D68-B940-9E5A-E1D4A3679A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40311" r="40230" b="50560"/>
            <a:stretch/>
          </p:blipFill>
          <p:spPr>
            <a:xfrm>
              <a:off x="1878845" y="2134886"/>
              <a:ext cx="1375296" cy="13270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7B954B2-024A-CB46-A072-816E6894A5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60621" r="19921" b="50560"/>
            <a:stretch/>
          </p:blipFill>
          <p:spPr>
            <a:xfrm>
              <a:off x="3320625" y="2134886"/>
              <a:ext cx="1375296" cy="13270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9704C53-A436-F84A-9292-4164A47BC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80663" b="50560"/>
            <a:stretch/>
          </p:blipFill>
          <p:spPr>
            <a:xfrm>
              <a:off x="4762405" y="2134886"/>
              <a:ext cx="1366700" cy="13270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419D145-12B1-5542-9883-F963BA9D4E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908" t="50560" r="80541"/>
            <a:stretch/>
          </p:blipFill>
          <p:spPr>
            <a:xfrm>
              <a:off x="6195589" y="2134886"/>
              <a:ext cx="1375297" cy="13270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845F418-46C9-0B4B-A62D-3F84D6F8B0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20732" t="50560" r="60661"/>
            <a:stretch/>
          </p:blipFill>
          <p:spPr>
            <a:xfrm>
              <a:off x="437064" y="3526574"/>
              <a:ext cx="1375296" cy="13270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22796AA-8F8C-0447-AE2F-07934C955B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40555" t="50560" r="39987"/>
            <a:stretch/>
          </p:blipFill>
          <p:spPr>
            <a:xfrm>
              <a:off x="3324922" y="3526573"/>
              <a:ext cx="1375297" cy="13270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299016C-1C2D-8542-A62D-76CF48ED1B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l="80663" t="50560"/>
            <a:stretch/>
          </p:blipFill>
          <p:spPr>
            <a:xfrm>
              <a:off x="6204185" y="3526573"/>
              <a:ext cx="1366701" cy="13270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5D8A894-7CC0-234D-892F-79117CF0C3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60500" t="50560" r="20042"/>
            <a:stretch/>
          </p:blipFill>
          <p:spPr>
            <a:xfrm>
              <a:off x="437064" y="2134886"/>
              <a:ext cx="1375297" cy="13270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E5F828-3C63-034A-9295-EAAE33AA7A96}"/>
                </a:ext>
              </a:extLst>
            </p:cNvPr>
            <p:cNvCxnSpPr/>
            <p:nvPr/>
          </p:nvCxnSpPr>
          <p:spPr>
            <a:xfrm>
              <a:off x="299283" y="2134886"/>
              <a:ext cx="0" cy="26102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3D64C25-E4FC-554B-B931-DB508A0162A7}"/>
                </a:ext>
              </a:extLst>
            </p:cNvPr>
            <p:cNvSpPr txBox="1"/>
            <p:nvPr/>
          </p:nvSpPr>
          <p:spPr>
            <a:xfrm>
              <a:off x="-807098" y="3243392"/>
              <a:ext cx="1170798" cy="7066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DNA-PK</a:t>
              </a:r>
            </a:p>
            <a:p>
              <a:pPr algn="ctr"/>
              <a:r>
                <a:rPr lang="en-US" sz="12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20X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78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68172</TotalTime>
  <Words>91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DNA-PK in Metabolism</dc:title>
  <dc:creator>Ela Di</dc:creator>
  <cp:lastModifiedBy>Emanuela Kruser</cp:lastModifiedBy>
  <cp:revision>517</cp:revision>
  <cp:lastPrinted>2020-10-27T18:13:38Z</cp:lastPrinted>
  <dcterms:created xsi:type="dcterms:W3CDTF">2020-05-20T15:13:41Z</dcterms:created>
  <dcterms:modified xsi:type="dcterms:W3CDTF">2021-12-30T14:52:16Z</dcterms:modified>
</cp:coreProperties>
</file>