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35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EB7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25"/>
    <p:restoredTop sz="96327"/>
  </p:normalViewPr>
  <p:slideViewPr>
    <p:cSldViewPr snapToGrid="0" snapToObjects="1" showGuides="1">
      <p:cViewPr varScale="1">
        <p:scale>
          <a:sx n="79" d="100"/>
          <a:sy n="79" d="100"/>
        </p:scale>
        <p:origin x="2104" y="208"/>
      </p:cViewPr>
      <p:guideLst>
        <p:guide orient="horz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7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5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0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8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1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8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0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9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5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E6F677-676E-7245-B2D8-8E230FB9DF5F}"/>
              </a:ext>
            </a:extLst>
          </p:cNvPr>
          <p:cNvSpPr txBox="1"/>
          <p:nvPr/>
        </p:nvSpPr>
        <p:spPr>
          <a:xfrm>
            <a:off x="5020877" y="0"/>
            <a:ext cx="1848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Supplemental Figure 7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0C0AA13-3FC7-F344-B793-77BF73065204}"/>
              </a:ext>
            </a:extLst>
          </p:cNvPr>
          <p:cNvSpPr txBox="1"/>
          <p:nvPr/>
        </p:nvSpPr>
        <p:spPr>
          <a:xfrm>
            <a:off x="-24804" y="298000"/>
            <a:ext cx="46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C82AFF61-D8F8-204D-A9F6-0E3904FBE91D}"/>
              </a:ext>
            </a:extLst>
          </p:cNvPr>
          <p:cNvSpPr txBox="1"/>
          <p:nvPr/>
        </p:nvSpPr>
        <p:spPr>
          <a:xfrm>
            <a:off x="142203" y="8590002"/>
            <a:ext cx="6540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/>
              <a:t>Supplemental Figure 7</a:t>
            </a:r>
            <a:r>
              <a:rPr lang="en-US" sz="1000" dirty="0"/>
              <a:t>. </a:t>
            </a:r>
            <a:r>
              <a:rPr lang="en-US" sz="1000" b="1" dirty="0"/>
              <a:t>DNA-PK inhibition sensitizes CRPC cells to glycolysis inhibitor 2-DG. </a:t>
            </a:r>
            <a:r>
              <a:rPr lang="en-US" sz="1000" dirty="0"/>
              <a:t>A) Combination index analysis using varying concentration of 2-DG with IC</a:t>
            </a:r>
            <a:r>
              <a:rPr lang="en-US" sz="1000" baseline="-25000" dirty="0"/>
              <a:t>25</a:t>
            </a:r>
            <a:r>
              <a:rPr lang="en-US" sz="1000" dirty="0"/>
              <a:t> and IC</a:t>
            </a:r>
            <a:r>
              <a:rPr lang="en-US" sz="1000" baseline="-25000" dirty="0"/>
              <a:t>50</a:t>
            </a:r>
            <a:r>
              <a:rPr lang="en-US" sz="1000" dirty="0"/>
              <a:t> of NU7551 in C4-2 cell model.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9D5BCC-31B2-A642-8C32-512C9CA80CFB}"/>
              </a:ext>
            </a:extLst>
          </p:cNvPr>
          <p:cNvGrpSpPr>
            <a:grpSpLocks noChangeAspect="1"/>
          </p:cNvGrpSpPr>
          <p:nvPr/>
        </p:nvGrpSpPr>
        <p:grpSpPr>
          <a:xfrm>
            <a:off x="142203" y="482666"/>
            <a:ext cx="3524924" cy="2495372"/>
            <a:chOff x="232453" y="3480776"/>
            <a:chExt cx="4297702" cy="3042438"/>
          </a:xfrm>
        </p:grpSpPr>
        <p:pic>
          <p:nvPicPr>
            <p:cNvPr id="12" name="Picture 11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512CD1B2-E2B6-D64C-A52E-A47636A6E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51680" y="3776433"/>
              <a:ext cx="3665309" cy="249583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C2A9FD-9B5A-0A4A-922A-DD2A788A535D}"/>
                </a:ext>
              </a:extLst>
            </p:cNvPr>
            <p:cNvSpPr txBox="1"/>
            <p:nvPr/>
          </p:nvSpPr>
          <p:spPr>
            <a:xfrm>
              <a:off x="232453" y="4658015"/>
              <a:ext cx="45110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7DAB61-8D7E-7D46-83BA-4B0FAFAA737A}"/>
                </a:ext>
              </a:extLst>
            </p:cNvPr>
            <p:cNvSpPr txBox="1"/>
            <p:nvPr/>
          </p:nvSpPr>
          <p:spPr>
            <a:xfrm>
              <a:off x="638881" y="5984606"/>
              <a:ext cx="25680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9F02E41-B67B-5D43-80B1-C1160543C4C9}"/>
                </a:ext>
              </a:extLst>
            </p:cNvPr>
            <p:cNvSpPr txBox="1"/>
            <p:nvPr/>
          </p:nvSpPr>
          <p:spPr>
            <a:xfrm>
              <a:off x="2745606" y="5984605"/>
              <a:ext cx="40107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100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2FB0D0D-C88F-304F-B289-9C345B99603D}"/>
                </a:ext>
              </a:extLst>
            </p:cNvPr>
            <p:cNvSpPr txBox="1"/>
            <p:nvPr/>
          </p:nvSpPr>
          <p:spPr>
            <a:xfrm>
              <a:off x="1648069" y="6002539"/>
              <a:ext cx="32893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50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623465-C7B0-2B4E-8E9A-DDC72BE905C7}"/>
                </a:ext>
              </a:extLst>
            </p:cNvPr>
            <p:cNvSpPr txBox="1"/>
            <p:nvPr/>
          </p:nvSpPr>
          <p:spPr>
            <a:xfrm>
              <a:off x="818899" y="6261604"/>
              <a:ext cx="185980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% Reduced C4-2 Proliferation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89396E1-B984-4B49-8312-131D333F3CBB}"/>
                </a:ext>
              </a:extLst>
            </p:cNvPr>
            <p:cNvSpPr txBox="1"/>
            <p:nvPr/>
          </p:nvSpPr>
          <p:spPr>
            <a:xfrm>
              <a:off x="2757441" y="4431456"/>
              <a:ext cx="86594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Antagonism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35D69B1-34B0-C246-A4C6-54BF81AC6346}"/>
                </a:ext>
              </a:extLst>
            </p:cNvPr>
            <p:cNvSpPr txBox="1"/>
            <p:nvPr/>
          </p:nvSpPr>
          <p:spPr>
            <a:xfrm>
              <a:off x="2754968" y="5270911"/>
              <a:ext cx="77136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Synergism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3D9835D-2E01-FB46-9199-AAB34E779DF0}"/>
                </a:ext>
              </a:extLst>
            </p:cNvPr>
            <p:cNvSpPr txBox="1"/>
            <p:nvPr/>
          </p:nvSpPr>
          <p:spPr>
            <a:xfrm>
              <a:off x="2814982" y="3833739"/>
              <a:ext cx="1715173" cy="4503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F1EEF5E-390F-D84B-977A-DA6E5281283C}"/>
                </a:ext>
              </a:extLst>
            </p:cNvPr>
            <p:cNvSpPr txBox="1"/>
            <p:nvPr/>
          </p:nvSpPr>
          <p:spPr>
            <a:xfrm>
              <a:off x="2956616" y="4832053"/>
              <a:ext cx="102303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Additive Effect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B61ECFC-4D17-074C-B302-00F2DD640B50}"/>
                </a:ext>
              </a:extLst>
            </p:cNvPr>
            <p:cNvSpPr txBox="1"/>
            <p:nvPr/>
          </p:nvSpPr>
          <p:spPr>
            <a:xfrm rot="16200000">
              <a:off x="-257452" y="4840145"/>
              <a:ext cx="152477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 Log Combination index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3163B88-4F7B-8348-A8DA-230B440AE715}"/>
                </a:ext>
              </a:extLst>
            </p:cNvPr>
            <p:cNvSpPr/>
            <p:nvPr/>
          </p:nvSpPr>
          <p:spPr>
            <a:xfrm>
              <a:off x="1133286" y="3938522"/>
              <a:ext cx="136353" cy="12036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87C2B3A-2861-2F40-8042-F659D45D3F7F}"/>
                </a:ext>
              </a:extLst>
            </p:cNvPr>
            <p:cNvSpPr txBox="1"/>
            <p:nvPr/>
          </p:nvSpPr>
          <p:spPr>
            <a:xfrm>
              <a:off x="1254471" y="3864694"/>
              <a:ext cx="1608889" cy="318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NU7441 IC</a:t>
              </a:r>
              <a:r>
                <a:rPr lang="en-US" sz="1100" baseline="-25000" dirty="0"/>
                <a:t>25</a:t>
              </a:r>
              <a:r>
                <a:rPr lang="en-US" sz="1100" dirty="0"/>
                <a:t> + 2-DG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2C3E8A4-B168-1A48-BC4C-3E51F71D4648}"/>
                </a:ext>
              </a:extLst>
            </p:cNvPr>
            <p:cNvSpPr txBox="1"/>
            <p:nvPr/>
          </p:nvSpPr>
          <p:spPr>
            <a:xfrm>
              <a:off x="1060962" y="3864380"/>
              <a:ext cx="1850964" cy="48782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CF5B45B-40BB-4A42-935E-4970C6788D3C}"/>
                </a:ext>
              </a:extLst>
            </p:cNvPr>
            <p:cNvSpPr/>
            <p:nvPr/>
          </p:nvSpPr>
          <p:spPr>
            <a:xfrm>
              <a:off x="1136601" y="4110800"/>
              <a:ext cx="136353" cy="12036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4F815A5-3F93-AA46-A948-5A25DEF2210C}"/>
                </a:ext>
              </a:extLst>
            </p:cNvPr>
            <p:cNvSpPr txBox="1"/>
            <p:nvPr/>
          </p:nvSpPr>
          <p:spPr>
            <a:xfrm>
              <a:off x="1251407" y="4037960"/>
              <a:ext cx="1608889" cy="318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NU7441 IC</a:t>
              </a:r>
              <a:r>
                <a:rPr lang="en-US" sz="1100" baseline="-25000" dirty="0"/>
                <a:t>50</a:t>
              </a:r>
              <a:r>
                <a:rPr lang="en-US" sz="1100" dirty="0"/>
                <a:t> + 2-DG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E64A27F-D919-C341-B83F-1067C666589B}"/>
                </a:ext>
              </a:extLst>
            </p:cNvPr>
            <p:cNvSpPr txBox="1"/>
            <p:nvPr/>
          </p:nvSpPr>
          <p:spPr>
            <a:xfrm>
              <a:off x="1477844" y="3480776"/>
              <a:ext cx="573039" cy="3377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C4-2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332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68172</TotalTime>
  <Words>64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DNA-PK in Metabolism</dc:title>
  <dc:creator>Ela Di</dc:creator>
  <cp:lastModifiedBy>Emanuela Kruser</cp:lastModifiedBy>
  <cp:revision>517</cp:revision>
  <cp:lastPrinted>2020-10-27T18:13:38Z</cp:lastPrinted>
  <dcterms:created xsi:type="dcterms:W3CDTF">2020-05-20T15:13:41Z</dcterms:created>
  <dcterms:modified xsi:type="dcterms:W3CDTF">2021-12-30T14:50:30Z</dcterms:modified>
</cp:coreProperties>
</file>