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1" r:id="rId3"/>
    <p:sldId id="267" r:id="rId4"/>
    <p:sldId id="268" r:id="rId5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UAILLON EDOUARD" initials="TE" lastIdx="1" clrIdx="0">
    <p:extLst>
      <p:ext uri="{19B8F6BF-5375-455C-9EA6-DF929625EA0E}">
        <p15:presenceInfo xmlns:p15="http://schemas.microsoft.com/office/powerpoint/2012/main" userId="TUAILLON EDOUAR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60"/>
  </p:normalViewPr>
  <p:slideViewPr>
    <p:cSldViewPr snapToGrid="0">
      <p:cViewPr>
        <p:scale>
          <a:sx n="140" d="100"/>
          <a:sy n="140" d="100"/>
        </p:scale>
        <p:origin x="1782" y="-3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lr1util\Utilisateurs\Centres%20de%20Responsabilite\Biologie-Pathologies\Virologie%20Lapeyronie\Labo\LECRII\Activit&#233;s%20recherche\S&#233;rologie%20recherche\EHPAD-suivi%20des%20positifs%20de%20la%20vague1\R&#233;cap%20des%20positifs%20EHAPD-suivi%20des%20positifs%20de%20la%20premi&#232;re%20vagu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lr1util\Utilisateurs\Centres%20de%20Responsabilite\Biologie-Pathologies\Virologie%20Lapeyronie\Labo\LECRII\Activit&#233;s%20recherche\S&#233;rologie%20recherche\EHPAD-suivi%20des%20positifs%20de%20la%20vague1\R&#233;cap%20des%20positifs%20EHAPD-suivi%20des%20positifs%20de%20la%20premi&#232;re%20vagu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60071889840749"/>
          <c:y val="4.8325087742723739E-2"/>
          <c:w val="0.72062899762163157"/>
          <c:h val="0.84976051926811536"/>
        </c:manualLayout>
      </c:layout>
      <c:scatterChart>
        <c:scatterStyle val="lineMarker"/>
        <c:varyColors val="0"/>
        <c:ser>
          <c:idx val="0"/>
          <c:order val="0"/>
          <c:tx>
            <c:strRef>
              <c:f>Correlation!$B$1</c:f>
              <c:strCache>
                <c:ptCount val="1"/>
                <c:pt idx="0">
                  <c:v>Titrage IgG (protéine S) 1er dose</c:v>
                </c:pt>
              </c:strCache>
            </c:strRef>
          </c:tx>
          <c:spPr>
            <a:ln w="190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power"/>
            <c:dispRSqr val="1"/>
            <c:dispEq val="1"/>
            <c:trendlineLbl>
              <c:layout>
                <c:manualLayout>
                  <c:x val="0.10662664234419378"/>
                  <c:y val="0.20398894714958085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050" baseline="0" dirty="0" smtClean="0">
                        <a:solidFill>
                          <a:schemeClr val="tx1"/>
                        </a:solidFill>
                      </a:rPr>
                      <a:t>R² </a:t>
                    </a:r>
                    <a:r>
                      <a:rPr lang="en-US" sz="1050" baseline="0" dirty="0">
                        <a:solidFill>
                          <a:schemeClr val="tx1"/>
                        </a:solidFill>
                      </a:rPr>
                      <a:t>= </a:t>
                    </a:r>
                    <a:r>
                      <a:rPr lang="en-US" sz="1050" baseline="0" dirty="0" smtClean="0">
                        <a:solidFill>
                          <a:schemeClr val="tx1"/>
                        </a:solidFill>
                      </a:rPr>
                      <a:t>0,68</a:t>
                    </a:r>
                    <a:endParaRPr lang="en-US" sz="1050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</c:trendlineLbl>
          </c:trendline>
          <c:xVal>
            <c:numRef>
              <c:f>Correlation!$A$2:$A$31</c:f>
              <c:numCache>
                <c:formatCode>0</c:formatCode>
                <c:ptCount val="30"/>
                <c:pt idx="0">
                  <c:v>10.1</c:v>
                </c:pt>
                <c:pt idx="1">
                  <c:v>1061.4000000000001</c:v>
                </c:pt>
                <c:pt idx="2">
                  <c:v>2103</c:v>
                </c:pt>
                <c:pt idx="3">
                  <c:v>291.3</c:v>
                </c:pt>
                <c:pt idx="4">
                  <c:v>341.6</c:v>
                </c:pt>
                <c:pt idx="5">
                  <c:v>338.7</c:v>
                </c:pt>
                <c:pt idx="6">
                  <c:v>2497.6999999999998</c:v>
                </c:pt>
                <c:pt idx="7">
                  <c:v>802.2</c:v>
                </c:pt>
                <c:pt idx="8">
                  <c:v>4524.8</c:v>
                </c:pt>
                <c:pt idx="9">
                  <c:v>1373.4</c:v>
                </c:pt>
                <c:pt idx="10">
                  <c:v>979.1</c:v>
                </c:pt>
                <c:pt idx="11">
                  <c:v>2500.1999999999998</c:v>
                </c:pt>
                <c:pt idx="12">
                  <c:v>296.89999999999998</c:v>
                </c:pt>
                <c:pt idx="13">
                  <c:v>2106.5</c:v>
                </c:pt>
                <c:pt idx="14">
                  <c:v>2367.4</c:v>
                </c:pt>
                <c:pt idx="15">
                  <c:v>4.7</c:v>
                </c:pt>
                <c:pt idx="16">
                  <c:v>177.6</c:v>
                </c:pt>
                <c:pt idx="17">
                  <c:v>281.10000000000002</c:v>
                </c:pt>
                <c:pt idx="18">
                  <c:v>395.2</c:v>
                </c:pt>
                <c:pt idx="19">
                  <c:v>431.7</c:v>
                </c:pt>
                <c:pt idx="20">
                  <c:v>642.20000000000005</c:v>
                </c:pt>
                <c:pt idx="21">
                  <c:v>825.7</c:v>
                </c:pt>
                <c:pt idx="22">
                  <c:v>888.5</c:v>
                </c:pt>
                <c:pt idx="23">
                  <c:v>1192.9000000000001</c:v>
                </c:pt>
                <c:pt idx="24">
                  <c:v>1244.2</c:v>
                </c:pt>
                <c:pt idx="25">
                  <c:v>1725.8</c:v>
                </c:pt>
                <c:pt idx="26">
                  <c:v>2161.1</c:v>
                </c:pt>
                <c:pt idx="27">
                  <c:v>2441.3000000000002</c:v>
                </c:pt>
                <c:pt idx="28">
                  <c:v>2541</c:v>
                </c:pt>
                <c:pt idx="29">
                  <c:v>1</c:v>
                </c:pt>
              </c:numCache>
            </c:numRef>
          </c:xVal>
          <c:yVal>
            <c:numRef>
              <c:f>Correlation!$B$2:$B$31</c:f>
              <c:numCache>
                <c:formatCode>General</c:formatCode>
                <c:ptCount val="30"/>
                <c:pt idx="0">
                  <c:v>18074</c:v>
                </c:pt>
                <c:pt idx="1">
                  <c:v>35107</c:v>
                </c:pt>
                <c:pt idx="2">
                  <c:v>102323</c:v>
                </c:pt>
                <c:pt idx="3">
                  <c:v>39414</c:v>
                </c:pt>
                <c:pt idx="4">
                  <c:v>67265</c:v>
                </c:pt>
                <c:pt idx="5">
                  <c:v>19741</c:v>
                </c:pt>
                <c:pt idx="6">
                  <c:v>36054</c:v>
                </c:pt>
                <c:pt idx="7">
                  <c:v>40000</c:v>
                </c:pt>
                <c:pt idx="8">
                  <c:v>170342</c:v>
                </c:pt>
                <c:pt idx="9">
                  <c:v>25820</c:v>
                </c:pt>
                <c:pt idx="10">
                  <c:v>78504</c:v>
                </c:pt>
                <c:pt idx="11">
                  <c:v>92010</c:v>
                </c:pt>
                <c:pt idx="12">
                  <c:v>59381</c:v>
                </c:pt>
                <c:pt idx="13">
                  <c:v>40000</c:v>
                </c:pt>
                <c:pt idx="14">
                  <c:v>23103</c:v>
                </c:pt>
                <c:pt idx="15">
                  <c:v>15</c:v>
                </c:pt>
                <c:pt idx="16">
                  <c:v>20685</c:v>
                </c:pt>
                <c:pt idx="17">
                  <c:v>38951</c:v>
                </c:pt>
                <c:pt idx="18">
                  <c:v>8219</c:v>
                </c:pt>
                <c:pt idx="19">
                  <c:v>23826</c:v>
                </c:pt>
                <c:pt idx="20">
                  <c:v>40000</c:v>
                </c:pt>
                <c:pt idx="21">
                  <c:v>24378</c:v>
                </c:pt>
                <c:pt idx="22">
                  <c:v>35819</c:v>
                </c:pt>
                <c:pt idx="23">
                  <c:v>40000</c:v>
                </c:pt>
                <c:pt idx="24">
                  <c:v>38216</c:v>
                </c:pt>
                <c:pt idx="25">
                  <c:v>40000</c:v>
                </c:pt>
                <c:pt idx="26">
                  <c:v>40000</c:v>
                </c:pt>
                <c:pt idx="27">
                  <c:v>34082</c:v>
                </c:pt>
                <c:pt idx="28">
                  <c:v>184941</c:v>
                </c:pt>
                <c:pt idx="29">
                  <c:v>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FC4-49A8-AF59-6763362CC6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675451504"/>
        <c:axId val="-675444432"/>
      </c:scatterChart>
      <c:valAx>
        <c:axId val="-675451504"/>
        <c:scaling>
          <c:logBase val="10"/>
          <c:orientation val="minMax"/>
          <c:max val="10000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-675444432"/>
        <c:crosses val="autoZero"/>
        <c:crossBetween val="midCat"/>
      </c:valAx>
      <c:valAx>
        <c:axId val="-675444432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-6754515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60492558651657"/>
          <c:y val="3.7037037037037035E-2"/>
          <c:w val="0.72185247762936222"/>
          <c:h val="0.8416746864975212"/>
        </c:manualLayout>
      </c:layout>
      <c:scatterChart>
        <c:scatterStyle val="lineMarker"/>
        <c:varyColors val="0"/>
        <c:ser>
          <c:idx val="0"/>
          <c:order val="0"/>
          <c:tx>
            <c:strRef>
              <c:f>Correlation!$B$37</c:f>
              <c:strCache>
                <c:ptCount val="1"/>
                <c:pt idx="0">
                  <c:v>Titrage IgG (protéine S) 1er dose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ysDot"/>
              </a:ln>
              <a:effectLst/>
            </c:spPr>
            <c:trendlineType val="power"/>
            <c:dispRSqr val="1"/>
            <c:dispEq val="1"/>
            <c:trendlineLbl>
              <c:layout>
                <c:manualLayout>
                  <c:x val="8.0414442272842085E-2"/>
                  <c:y val="0.19031824146981627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050" baseline="0" dirty="0" smtClean="0">
                        <a:solidFill>
                          <a:schemeClr val="tx1"/>
                        </a:solidFill>
                      </a:rPr>
                      <a:t>R² </a:t>
                    </a:r>
                    <a:r>
                      <a:rPr lang="en-US" sz="1050" baseline="0" dirty="0">
                        <a:solidFill>
                          <a:schemeClr val="tx1"/>
                        </a:solidFill>
                      </a:rPr>
                      <a:t>= </a:t>
                    </a:r>
                    <a:r>
                      <a:rPr lang="en-US" sz="1050" baseline="0" dirty="0" smtClean="0">
                        <a:solidFill>
                          <a:schemeClr val="tx1"/>
                        </a:solidFill>
                      </a:rPr>
                      <a:t>0,24</a:t>
                    </a:r>
                    <a:endParaRPr lang="en-US" sz="1050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</c:trendlineLbl>
          </c:trendline>
          <c:xVal>
            <c:numRef>
              <c:f>Correlation!$A$38:$A$50</c:f>
              <c:numCache>
                <c:formatCode>0</c:formatCode>
                <c:ptCount val="13"/>
                <c:pt idx="0">
                  <c:v>623.4</c:v>
                </c:pt>
                <c:pt idx="1">
                  <c:v>1828.9</c:v>
                </c:pt>
                <c:pt idx="2">
                  <c:v>2191.3000000000002</c:v>
                </c:pt>
                <c:pt idx="3">
                  <c:v>884.2</c:v>
                </c:pt>
                <c:pt idx="4">
                  <c:v>2421.3000000000002</c:v>
                </c:pt>
                <c:pt idx="5">
                  <c:v>1485.5</c:v>
                </c:pt>
                <c:pt idx="6">
                  <c:v>2006.8</c:v>
                </c:pt>
                <c:pt idx="7">
                  <c:v>1140.5</c:v>
                </c:pt>
                <c:pt idx="8">
                  <c:v>4278.8999999999996</c:v>
                </c:pt>
                <c:pt idx="9">
                  <c:v>7328.5</c:v>
                </c:pt>
                <c:pt idx="10">
                  <c:v>21090.5</c:v>
                </c:pt>
                <c:pt idx="11">
                  <c:v>5928.4</c:v>
                </c:pt>
                <c:pt idx="12">
                  <c:v>9114.9</c:v>
                </c:pt>
              </c:numCache>
            </c:numRef>
          </c:xVal>
          <c:yVal>
            <c:numRef>
              <c:f>Correlation!$B$38:$B$50</c:f>
              <c:numCache>
                <c:formatCode>General</c:formatCode>
                <c:ptCount val="13"/>
                <c:pt idx="0">
                  <c:v>20685</c:v>
                </c:pt>
                <c:pt idx="1">
                  <c:v>38951</c:v>
                </c:pt>
                <c:pt idx="2">
                  <c:v>8219</c:v>
                </c:pt>
                <c:pt idx="3">
                  <c:v>23826</c:v>
                </c:pt>
                <c:pt idx="4">
                  <c:v>40000</c:v>
                </c:pt>
                <c:pt idx="5">
                  <c:v>24378</c:v>
                </c:pt>
                <c:pt idx="6">
                  <c:v>35819</c:v>
                </c:pt>
                <c:pt idx="7">
                  <c:v>40000</c:v>
                </c:pt>
                <c:pt idx="8">
                  <c:v>38216</c:v>
                </c:pt>
                <c:pt idx="9">
                  <c:v>40000</c:v>
                </c:pt>
                <c:pt idx="10">
                  <c:v>40000</c:v>
                </c:pt>
                <c:pt idx="11">
                  <c:v>34082</c:v>
                </c:pt>
                <c:pt idx="12">
                  <c:v>184941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D3B-4FCC-88B5-C9D3A679FB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675445520"/>
        <c:axId val="-675450960"/>
      </c:scatterChart>
      <c:valAx>
        <c:axId val="-675445520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-675450960"/>
        <c:crosses val="autoZero"/>
        <c:crossBetween val="midCat"/>
      </c:valAx>
      <c:valAx>
        <c:axId val="-67545096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-675445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529FA-AB35-4546-93D0-4A6439B99BF3}" type="datetimeFigureOut">
              <a:rPr lang="fr-FR" smtClean="0"/>
              <a:t>01/07/2022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C157-D5D7-4071-8D24-59204D458F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770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529FA-AB35-4546-93D0-4A6439B99BF3}" type="datetimeFigureOut">
              <a:rPr lang="fr-FR" smtClean="0"/>
              <a:t>01/07/2022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C157-D5D7-4071-8D24-59204D458F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782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529FA-AB35-4546-93D0-4A6439B99BF3}" type="datetimeFigureOut">
              <a:rPr lang="fr-FR" smtClean="0"/>
              <a:t>01/07/2022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C157-D5D7-4071-8D24-59204D458F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0414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529FA-AB35-4546-93D0-4A6439B99BF3}" type="datetimeFigureOut">
              <a:rPr lang="fr-FR" smtClean="0"/>
              <a:t>01/07/2022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C157-D5D7-4071-8D24-59204D458F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684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529FA-AB35-4546-93D0-4A6439B99BF3}" type="datetimeFigureOut">
              <a:rPr lang="fr-FR" smtClean="0"/>
              <a:t>01/07/2022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C157-D5D7-4071-8D24-59204D458F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2948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529FA-AB35-4546-93D0-4A6439B99BF3}" type="datetimeFigureOut">
              <a:rPr lang="fr-FR" smtClean="0"/>
              <a:t>01/07/2022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C157-D5D7-4071-8D24-59204D458F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782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529FA-AB35-4546-93D0-4A6439B99BF3}" type="datetimeFigureOut">
              <a:rPr lang="fr-FR" smtClean="0"/>
              <a:t>01/07/2022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C157-D5D7-4071-8D24-59204D458F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2299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529FA-AB35-4546-93D0-4A6439B99BF3}" type="datetimeFigureOut">
              <a:rPr lang="fr-FR" smtClean="0"/>
              <a:t>01/07/2022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C157-D5D7-4071-8D24-59204D458F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3590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529FA-AB35-4546-93D0-4A6439B99BF3}" type="datetimeFigureOut">
              <a:rPr lang="fr-FR" smtClean="0"/>
              <a:t>01/07/2022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C157-D5D7-4071-8D24-59204D458F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0824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529FA-AB35-4546-93D0-4A6439B99BF3}" type="datetimeFigureOut">
              <a:rPr lang="fr-FR" smtClean="0"/>
              <a:t>01/07/2022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C157-D5D7-4071-8D24-59204D458F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8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529FA-AB35-4546-93D0-4A6439B99BF3}" type="datetimeFigureOut">
              <a:rPr lang="fr-FR" smtClean="0"/>
              <a:t>01/07/2022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C157-D5D7-4071-8D24-59204D458F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31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529FA-AB35-4546-93D0-4A6439B99BF3}" type="datetimeFigureOut">
              <a:rPr lang="fr-FR" smtClean="0"/>
              <a:t>01/07/2022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2C157-D5D7-4071-8D24-59204D458F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097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346630" y="1490950"/>
            <a:ext cx="59917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Supplemental figure 1. </a:t>
            </a:r>
            <a:r>
              <a:rPr lang="en-US" sz="1200" dirty="0" smtClean="0"/>
              <a:t>Comparison of RBD IgG level and neutralization efficiency following a two dose BNT162b2 vaccination in NH residents</a:t>
            </a:r>
            <a:endParaRPr lang="en-US" sz="1200" dirty="0"/>
          </a:p>
        </p:txBody>
      </p:sp>
      <p:pic>
        <p:nvPicPr>
          <p:cNvPr id="42" name="Imag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564" y="2791780"/>
            <a:ext cx="6370872" cy="432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02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ZoneTexte 26"/>
          <p:cNvSpPr txBox="1"/>
          <p:nvPr/>
        </p:nvSpPr>
        <p:spPr>
          <a:xfrm>
            <a:off x="280493" y="552402"/>
            <a:ext cx="159389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Supplemental figure </a:t>
            </a:r>
            <a:r>
              <a:rPr lang="en-US" sz="1200" b="1" dirty="0" smtClean="0"/>
              <a:t>2</a:t>
            </a:r>
            <a:endParaRPr lang="en-US" sz="1200" b="1" dirty="0"/>
          </a:p>
        </p:txBody>
      </p:sp>
      <p:grpSp>
        <p:nvGrpSpPr>
          <p:cNvPr id="44" name="Groupe 43"/>
          <p:cNvGrpSpPr/>
          <p:nvPr/>
        </p:nvGrpSpPr>
        <p:grpSpPr>
          <a:xfrm>
            <a:off x="485236" y="1114741"/>
            <a:ext cx="3869589" cy="2382837"/>
            <a:chOff x="1714500" y="5075238"/>
            <a:chExt cx="3869589" cy="2382837"/>
          </a:xfrm>
        </p:grpSpPr>
        <p:graphicFrame>
          <p:nvGraphicFramePr>
            <p:cNvPr id="46" name="Obje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7460223"/>
                </p:ext>
              </p:extLst>
            </p:nvPr>
          </p:nvGraphicFramePr>
          <p:xfrm>
            <a:off x="1714500" y="5075238"/>
            <a:ext cx="2855913" cy="23828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57" name="Prism 9" r:id="rId3" imgW="2855516" imgH="2383139" progId="Prism9.Document">
                    <p:embed/>
                  </p:oleObj>
                </mc:Choice>
                <mc:Fallback>
                  <p:oleObj name="Prism 9" r:id="rId3" imgW="2855516" imgH="2383139" progId="Prism9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714500" y="5075238"/>
                          <a:ext cx="2855913" cy="23828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" name="ZoneTexte 46"/>
            <p:cNvSpPr txBox="1"/>
            <p:nvPr/>
          </p:nvSpPr>
          <p:spPr>
            <a:xfrm rot="16200000">
              <a:off x="884375" y="6152032"/>
              <a:ext cx="20099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RBD-</a:t>
              </a:r>
              <a:r>
                <a:rPr lang="fr-FR" sz="1200" dirty="0" err="1" smtClean="0"/>
                <a:t>IgG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fold</a:t>
              </a:r>
              <a:r>
                <a:rPr lang="fr-FR" sz="1200" dirty="0" smtClean="0"/>
                <a:t> change (AU/</a:t>
              </a:r>
              <a:r>
                <a:rPr lang="fr-FR" sz="1200" dirty="0" err="1" smtClean="0"/>
                <a:t>mL</a:t>
              </a:r>
              <a:r>
                <a:rPr lang="fr-FR" sz="1200" dirty="0"/>
                <a:t>)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094933" y="5344128"/>
              <a:ext cx="462668" cy="2294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950490" y="5898421"/>
              <a:ext cx="201600" cy="1296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953158" y="5613075"/>
              <a:ext cx="200025" cy="128184"/>
            </a:xfrm>
            <a:prstGeom prst="rect">
              <a:avLst/>
            </a:prstGeom>
            <a:solidFill>
              <a:srgbClr val="6DB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4153183" y="5538667"/>
              <a:ext cx="6706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Positive</a:t>
              </a:r>
              <a:endParaRPr lang="fr-FR" sz="1200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4153183" y="5828372"/>
              <a:ext cx="7335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 smtClean="0"/>
                <a:t>Negative</a:t>
              </a:r>
              <a:endParaRPr lang="fr-FR" sz="1200" dirty="0" smtClean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3853679" y="5261668"/>
              <a:ext cx="17304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 smtClean="0"/>
                <a:t>Nucleoprotein</a:t>
              </a:r>
              <a:r>
                <a:rPr lang="fr-FR" sz="1200" dirty="0" err="1"/>
                <a:t>-</a:t>
              </a:r>
              <a:r>
                <a:rPr lang="fr-FR" sz="1200" dirty="0" err="1" smtClean="0"/>
                <a:t>IgG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status</a:t>
              </a:r>
              <a:endParaRPr lang="fr-FR" sz="1200" dirty="0"/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2228850" y="687705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fr-FR" dirty="0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2239494" y="6745987"/>
              <a:ext cx="2568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1</a:t>
              </a:r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2170245" y="6290532"/>
              <a:ext cx="3289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10</a:t>
              </a:r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2101421" y="5837054"/>
              <a:ext cx="416176" cy="2596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100</a:t>
              </a:r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1990708" y="5367456"/>
              <a:ext cx="5084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/>
                <a:t>1,000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967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1408073"/>
              </p:ext>
            </p:extLst>
          </p:nvPr>
        </p:nvGraphicFramePr>
        <p:xfrm>
          <a:off x="1155088" y="4983375"/>
          <a:ext cx="3248025" cy="289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3190017"/>
              </p:ext>
            </p:extLst>
          </p:nvPr>
        </p:nvGraphicFramePr>
        <p:xfrm>
          <a:off x="1257498" y="932047"/>
          <a:ext cx="326231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87757" y="110790"/>
            <a:ext cx="159389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/>
              <a:t>Supplemental </a:t>
            </a:r>
            <a:r>
              <a:rPr lang="en-US" sz="1200" b="1" dirty="0" smtClean="0"/>
              <a:t>figure </a:t>
            </a:r>
            <a:r>
              <a:rPr lang="en-US" sz="1200" b="1" dirty="0" smtClean="0"/>
              <a:t>3</a:t>
            </a:r>
            <a:endParaRPr lang="en-US" sz="12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257498" y="497455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A</a:t>
            </a:r>
            <a:endParaRPr lang="fr-FR" sz="1200" dirty="0"/>
          </a:p>
        </p:txBody>
      </p:sp>
      <p:sp>
        <p:nvSpPr>
          <p:cNvPr id="8" name="ZoneTexte 7"/>
          <p:cNvSpPr txBox="1"/>
          <p:nvPr/>
        </p:nvSpPr>
        <p:spPr>
          <a:xfrm>
            <a:off x="1635024" y="1028146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B</a:t>
            </a:r>
            <a:endParaRPr lang="fr-FR" sz="1200" dirty="0"/>
          </a:p>
        </p:txBody>
      </p:sp>
      <p:sp>
        <p:nvSpPr>
          <p:cNvPr id="9" name="ZoneTexte 8"/>
          <p:cNvSpPr txBox="1"/>
          <p:nvPr/>
        </p:nvSpPr>
        <p:spPr>
          <a:xfrm>
            <a:off x="1097274" y="461760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B</a:t>
            </a:r>
            <a:endParaRPr lang="fr-FR" sz="1200" dirty="0"/>
          </a:p>
        </p:txBody>
      </p:sp>
      <p:sp>
        <p:nvSpPr>
          <p:cNvPr id="2" name="ZoneTexte 1"/>
          <p:cNvSpPr txBox="1"/>
          <p:nvPr/>
        </p:nvSpPr>
        <p:spPr>
          <a:xfrm>
            <a:off x="1014611" y="886872"/>
            <a:ext cx="760208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lang="fr-FR" sz="1100" dirty="0" smtClean="0"/>
              <a:t>1,000,000</a:t>
            </a:r>
            <a:endParaRPr lang="fr-FR" sz="1100" dirty="0"/>
          </a:p>
          <a:p>
            <a:pPr algn="r">
              <a:spcAft>
                <a:spcPts val="1800"/>
              </a:spcAft>
            </a:pPr>
            <a:r>
              <a:rPr lang="fr-FR" sz="1100" dirty="0" smtClean="0"/>
              <a:t>100,000</a:t>
            </a:r>
          </a:p>
          <a:p>
            <a:pPr algn="r">
              <a:spcAft>
                <a:spcPts val="1800"/>
              </a:spcAft>
            </a:pPr>
            <a:r>
              <a:rPr lang="fr-FR" sz="1100" dirty="0" smtClean="0"/>
              <a:t>10,000</a:t>
            </a:r>
          </a:p>
          <a:p>
            <a:pPr algn="r">
              <a:spcAft>
                <a:spcPts val="1800"/>
              </a:spcAft>
            </a:pPr>
            <a:r>
              <a:rPr lang="fr-FR" sz="1100" dirty="0" smtClean="0"/>
              <a:t>1,000</a:t>
            </a:r>
          </a:p>
          <a:p>
            <a:pPr algn="r">
              <a:spcAft>
                <a:spcPts val="1800"/>
              </a:spcAft>
            </a:pPr>
            <a:r>
              <a:rPr lang="fr-FR" sz="1100" dirty="0" smtClean="0"/>
              <a:t>100</a:t>
            </a:r>
          </a:p>
          <a:p>
            <a:pPr algn="r">
              <a:spcAft>
                <a:spcPts val="1800"/>
              </a:spcAft>
            </a:pPr>
            <a:r>
              <a:rPr lang="fr-FR" sz="1100" dirty="0" smtClean="0"/>
              <a:t>10</a:t>
            </a:r>
          </a:p>
          <a:p>
            <a:pPr algn="r">
              <a:spcAft>
                <a:spcPts val="1800"/>
              </a:spcAft>
            </a:pPr>
            <a:endParaRPr lang="fr-FR" sz="1100" dirty="0"/>
          </a:p>
          <a:p>
            <a:pPr algn="r"/>
            <a:endParaRPr lang="fr-FR" sz="1100" dirty="0" smtClean="0"/>
          </a:p>
          <a:p>
            <a:pPr algn="r"/>
            <a:endParaRPr lang="fr-FR" sz="1100" dirty="0"/>
          </a:p>
        </p:txBody>
      </p:sp>
      <p:sp>
        <p:nvSpPr>
          <p:cNvPr id="11" name="ZoneTexte 10"/>
          <p:cNvSpPr txBox="1"/>
          <p:nvPr/>
        </p:nvSpPr>
        <p:spPr>
          <a:xfrm rot="5400000">
            <a:off x="2678431" y="2416353"/>
            <a:ext cx="652743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fr-FR" sz="1100" dirty="0" smtClean="0"/>
              <a:t>100,000</a:t>
            </a:r>
          </a:p>
          <a:p>
            <a:pPr>
              <a:spcAft>
                <a:spcPts val="2400"/>
              </a:spcAft>
            </a:pPr>
            <a:r>
              <a:rPr lang="fr-FR" sz="1100" dirty="0" smtClean="0"/>
              <a:t>10,000</a:t>
            </a:r>
          </a:p>
          <a:p>
            <a:pPr>
              <a:spcAft>
                <a:spcPts val="2400"/>
              </a:spcAft>
            </a:pPr>
            <a:r>
              <a:rPr lang="fr-FR" sz="1100" dirty="0" smtClean="0"/>
              <a:t>1,000</a:t>
            </a:r>
          </a:p>
          <a:p>
            <a:pPr>
              <a:spcAft>
                <a:spcPts val="2400"/>
              </a:spcAft>
            </a:pPr>
            <a:r>
              <a:rPr lang="fr-FR" sz="1100" dirty="0" smtClean="0"/>
              <a:t>100</a:t>
            </a:r>
          </a:p>
          <a:p>
            <a:pPr>
              <a:spcAft>
                <a:spcPts val="2400"/>
              </a:spcAft>
            </a:pPr>
            <a:r>
              <a:rPr lang="fr-FR" sz="1100" dirty="0" smtClean="0"/>
              <a:t>10</a:t>
            </a:r>
          </a:p>
          <a:p>
            <a:pPr>
              <a:spcAft>
                <a:spcPts val="2400"/>
              </a:spcAft>
            </a:pPr>
            <a:r>
              <a:rPr lang="fr-FR" sz="1100" dirty="0" smtClean="0"/>
              <a:t>1</a:t>
            </a:r>
            <a:endParaRPr lang="fr-FR" sz="1100" dirty="0"/>
          </a:p>
        </p:txBody>
      </p:sp>
      <p:sp>
        <p:nvSpPr>
          <p:cNvPr id="14" name="ZoneTexte 13"/>
          <p:cNvSpPr txBox="1"/>
          <p:nvPr/>
        </p:nvSpPr>
        <p:spPr>
          <a:xfrm rot="5400000">
            <a:off x="2672559" y="6604420"/>
            <a:ext cx="652743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fr-FR" sz="1100" dirty="0" smtClean="0"/>
              <a:t>100,000</a:t>
            </a:r>
          </a:p>
          <a:p>
            <a:pPr>
              <a:spcAft>
                <a:spcPts val="2400"/>
              </a:spcAft>
            </a:pPr>
            <a:r>
              <a:rPr lang="fr-FR" sz="1100" dirty="0" smtClean="0"/>
              <a:t>10,000</a:t>
            </a:r>
          </a:p>
          <a:p>
            <a:pPr>
              <a:spcAft>
                <a:spcPts val="2400"/>
              </a:spcAft>
            </a:pPr>
            <a:r>
              <a:rPr lang="fr-FR" sz="1100" dirty="0" smtClean="0"/>
              <a:t>1,000</a:t>
            </a:r>
          </a:p>
          <a:p>
            <a:pPr>
              <a:spcAft>
                <a:spcPts val="2400"/>
              </a:spcAft>
            </a:pPr>
            <a:r>
              <a:rPr lang="fr-FR" sz="1100" dirty="0" smtClean="0"/>
              <a:t>100</a:t>
            </a:r>
          </a:p>
          <a:p>
            <a:pPr>
              <a:spcAft>
                <a:spcPts val="2400"/>
              </a:spcAft>
            </a:pPr>
            <a:r>
              <a:rPr lang="fr-FR" sz="1100" dirty="0" smtClean="0"/>
              <a:t>10</a:t>
            </a:r>
          </a:p>
          <a:p>
            <a:pPr>
              <a:spcAft>
                <a:spcPts val="2400"/>
              </a:spcAft>
            </a:pPr>
            <a:r>
              <a:rPr lang="fr-FR" sz="1100" dirty="0" smtClean="0"/>
              <a:t>1</a:t>
            </a:r>
            <a:endParaRPr lang="fr-FR" sz="1100" dirty="0"/>
          </a:p>
        </p:txBody>
      </p:sp>
      <p:sp>
        <p:nvSpPr>
          <p:cNvPr id="15" name="ZoneTexte 14"/>
          <p:cNvSpPr txBox="1"/>
          <p:nvPr/>
        </p:nvSpPr>
        <p:spPr>
          <a:xfrm>
            <a:off x="991604" y="5037021"/>
            <a:ext cx="760208" cy="3570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lang="fr-FR" sz="1100" dirty="0" smtClean="0"/>
              <a:t>1,000,000</a:t>
            </a:r>
            <a:endParaRPr lang="fr-FR" sz="1100" dirty="0"/>
          </a:p>
          <a:p>
            <a:pPr algn="r">
              <a:spcAft>
                <a:spcPts val="1800"/>
              </a:spcAft>
            </a:pPr>
            <a:r>
              <a:rPr lang="fr-FR" sz="1100" dirty="0" smtClean="0"/>
              <a:t>100,000</a:t>
            </a:r>
          </a:p>
          <a:p>
            <a:pPr algn="r">
              <a:spcAft>
                <a:spcPts val="1800"/>
              </a:spcAft>
            </a:pPr>
            <a:r>
              <a:rPr lang="fr-FR" sz="1100" dirty="0" smtClean="0"/>
              <a:t>10,000</a:t>
            </a:r>
          </a:p>
          <a:p>
            <a:pPr algn="r">
              <a:spcAft>
                <a:spcPts val="1800"/>
              </a:spcAft>
            </a:pPr>
            <a:r>
              <a:rPr lang="fr-FR" sz="1100" dirty="0" smtClean="0"/>
              <a:t>1,000</a:t>
            </a:r>
          </a:p>
          <a:p>
            <a:pPr algn="r">
              <a:spcAft>
                <a:spcPts val="1800"/>
              </a:spcAft>
            </a:pPr>
            <a:r>
              <a:rPr lang="fr-FR" sz="1100" dirty="0" smtClean="0"/>
              <a:t>100</a:t>
            </a:r>
          </a:p>
          <a:p>
            <a:pPr algn="r">
              <a:spcAft>
                <a:spcPts val="1800"/>
              </a:spcAft>
            </a:pPr>
            <a:r>
              <a:rPr lang="fr-FR" sz="1100" dirty="0" smtClean="0"/>
              <a:t>10</a:t>
            </a:r>
          </a:p>
          <a:p>
            <a:pPr algn="r">
              <a:spcAft>
                <a:spcPts val="1800"/>
              </a:spcAft>
            </a:pPr>
            <a:r>
              <a:rPr lang="fr-FR" sz="1100" dirty="0"/>
              <a:t>1</a:t>
            </a:r>
            <a:endParaRPr lang="fr-FR" sz="1100" dirty="0" smtClean="0"/>
          </a:p>
          <a:p>
            <a:pPr algn="r"/>
            <a:endParaRPr lang="fr-FR" sz="1100" dirty="0" smtClean="0"/>
          </a:p>
          <a:p>
            <a:pPr algn="r"/>
            <a:endParaRPr lang="fr-FR" sz="1100" dirty="0"/>
          </a:p>
          <a:p>
            <a:pPr algn="r"/>
            <a:endParaRPr lang="fr-FR" sz="1100" dirty="0" smtClean="0"/>
          </a:p>
          <a:p>
            <a:pPr algn="r"/>
            <a:endParaRPr lang="fr-FR" sz="1100" dirty="0"/>
          </a:p>
        </p:txBody>
      </p:sp>
      <p:sp>
        <p:nvSpPr>
          <p:cNvPr id="3" name="Rectangle 2"/>
          <p:cNvSpPr/>
          <p:nvPr/>
        </p:nvSpPr>
        <p:spPr>
          <a:xfrm rot="16200000">
            <a:off x="-68365" y="2089255"/>
            <a:ext cx="18429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/>
              <a:t>1th dose RBD-</a:t>
            </a:r>
            <a:r>
              <a:rPr lang="fr-FR" sz="1200" dirty="0" err="1"/>
              <a:t>IgG</a:t>
            </a:r>
            <a:r>
              <a:rPr lang="fr-FR" sz="1200" dirty="0"/>
              <a:t> (AU/</a:t>
            </a:r>
            <a:r>
              <a:rPr lang="fr-FR" sz="1200" dirty="0" err="1"/>
              <a:t>mL</a:t>
            </a:r>
            <a:r>
              <a:rPr lang="fr-FR" sz="1200" dirty="0"/>
              <a:t>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75491" y="4025201"/>
            <a:ext cx="37581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RBD-</a:t>
            </a:r>
            <a:r>
              <a:rPr lang="fr-FR" sz="1200" dirty="0" err="1" smtClean="0"/>
              <a:t>IgG</a:t>
            </a:r>
            <a:r>
              <a:rPr lang="fr-FR" sz="1200" dirty="0" smtClean="0"/>
              <a:t> </a:t>
            </a:r>
            <a:r>
              <a:rPr lang="fr-FR" sz="1200" dirty="0"/>
              <a:t>(AU/</a:t>
            </a:r>
            <a:r>
              <a:rPr lang="fr-FR" sz="1200" dirty="0" err="1"/>
              <a:t>mL</a:t>
            </a:r>
            <a:r>
              <a:rPr lang="fr-FR" sz="1200" dirty="0" smtClean="0"/>
              <a:t>) 4 to 8 </a:t>
            </a:r>
            <a:r>
              <a:rPr lang="fr-FR" sz="1200" dirty="0" err="1" smtClean="0"/>
              <a:t>weeks</a:t>
            </a:r>
            <a:r>
              <a:rPr lang="fr-FR" sz="1200" dirty="0" smtClean="0"/>
              <a:t> post SARS-CoV-2 (AU/</a:t>
            </a:r>
            <a:r>
              <a:rPr lang="fr-FR" sz="1200" dirty="0" err="1" smtClean="0"/>
              <a:t>mL</a:t>
            </a:r>
            <a:r>
              <a:rPr lang="fr-FR" sz="1200" dirty="0" smtClean="0"/>
              <a:t>) </a:t>
            </a:r>
            <a:endParaRPr lang="fr-FR" sz="1200" dirty="0"/>
          </a:p>
        </p:txBody>
      </p:sp>
      <p:sp>
        <p:nvSpPr>
          <p:cNvPr id="17" name="Rectangle 16"/>
          <p:cNvSpPr/>
          <p:nvPr/>
        </p:nvSpPr>
        <p:spPr>
          <a:xfrm>
            <a:off x="1573155" y="8383876"/>
            <a:ext cx="38412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RBD-</a:t>
            </a:r>
            <a:r>
              <a:rPr lang="fr-FR" sz="1200" dirty="0" err="1" smtClean="0"/>
              <a:t>IgG</a:t>
            </a:r>
            <a:r>
              <a:rPr lang="fr-FR" sz="1200" dirty="0" smtClean="0"/>
              <a:t> </a:t>
            </a:r>
            <a:r>
              <a:rPr lang="fr-FR" sz="1200" dirty="0"/>
              <a:t>(AU/</a:t>
            </a:r>
            <a:r>
              <a:rPr lang="fr-FR" sz="1200" dirty="0" err="1"/>
              <a:t>mL</a:t>
            </a:r>
            <a:r>
              <a:rPr lang="fr-FR" sz="1200" dirty="0" smtClean="0"/>
              <a:t>) 6 to 7 </a:t>
            </a:r>
            <a:r>
              <a:rPr lang="fr-FR" sz="1200" dirty="0" err="1" smtClean="0"/>
              <a:t>months</a:t>
            </a:r>
            <a:r>
              <a:rPr lang="fr-FR" sz="1200" dirty="0" smtClean="0"/>
              <a:t> post SARS-CoV-2 (AU/</a:t>
            </a:r>
            <a:r>
              <a:rPr lang="fr-FR" sz="1200" dirty="0" err="1" smtClean="0"/>
              <a:t>mL</a:t>
            </a:r>
            <a:r>
              <a:rPr lang="fr-FR" sz="1200" dirty="0" smtClean="0"/>
              <a:t>) </a:t>
            </a:r>
            <a:endParaRPr lang="fr-FR" sz="1200" dirty="0"/>
          </a:p>
        </p:txBody>
      </p:sp>
      <p:sp>
        <p:nvSpPr>
          <p:cNvPr id="18" name="Rectangle 17"/>
          <p:cNvSpPr/>
          <p:nvPr/>
        </p:nvSpPr>
        <p:spPr>
          <a:xfrm rot="16200000">
            <a:off x="-45359" y="6290295"/>
            <a:ext cx="18429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/>
              <a:t>1th dose RBD-</a:t>
            </a:r>
            <a:r>
              <a:rPr lang="fr-FR" sz="1200" dirty="0" err="1"/>
              <a:t>IgG</a:t>
            </a:r>
            <a:r>
              <a:rPr lang="fr-FR" sz="1200" dirty="0"/>
              <a:t> (AU/</a:t>
            </a:r>
            <a:r>
              <a:rPr lang="fr-FR" sz="1200" dirty="0" err="1"/>
              <a:t>mL</a:t>
            </a:r>
            <a:r>
              <a:rPr lang="fr-FR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9375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4110" y="583919"/>
            <a:ext cx="5786051" cy="7455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figures. </a:t>
            </a:r>
            <a:endParaRPr lang="fr-F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1.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Micro-neutralization assays were performed on a panel of 15 residents after two doses of vaccine. Virus neutralization was analyzed using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microneutralization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assays. The SARS-CoV-2/CHU Montpellier/France strain was isolated from CPP IDF III, n°2020-A00935−34 and the “Centre de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Ressources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Biologiques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 collection of the University Hospital of Montpellier (France) by Drs. Vincent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Foulongue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Monsef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Benkirane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The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Gisaid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UK (B.1.1.7): EPI_ISL_900512 strain is referred to as hCoV-19/France/ARA-SC2118/2020. It was isolated at the CIRI, Centre International de Recherche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Infectiologie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(Team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VirPath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Univ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Lyon, Inserm, U1111,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Université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Claude Bernard Lyon 1, CNRS, UMR5308, ENS de Lyon, F-69007 Lyon, France), by Drs. Olivier Terrier, Andres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Pizzorno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Manuel Rosa-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Calatrava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SARS-CoV-2-specific neutralizing antibody levels were measured in triplicate, using a series of 8 two-fold serial dilutions of the heat-inactivated serum. 100 TCID50 units of the virus were added to the serum dilutions and incubated for 1 hour at 37°C. The virus and serum mixture was added to Vero E6 (African green monkey kidney) cells grown in a 96-well microtiter plate and incubated for 4 days. The neutralization activity of each serum was assessed by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cytopatic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effect measured by direct observation under the microscope and by cell viability measurement using Viral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ToxGlo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™ Assay (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Promega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en-US" sz="1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Microneutralization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titers are expressed as the serial dilution for which a 50% neutralization is measured. </a:t>
            </a:r>
            <a:endParaRPr lang="fr-F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sz="1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Benefit of the second vaccine dose on RBD-IgG levels.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Fold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 in RBD-IgG levels between the first and second doses of vaccine according to the nucleoprotein-IgG status among residents with or without prior SARS-CoV-2 infection. </a:t>
            </a:r>
            <a:endParaRPr lang="fr-F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</a:t>
            </a:r>
            <a:r>
              <a:rPr lang="en-US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Correlation between RBD-IgG levels in samples collected after natural immunization and vaccination. A) Correlation between RBD-IgG levels 4 to 8 weeks after SARS-CoV-2 infection and 4 weeks after the first vaccine dose. B) Correlation between RBD-IgG levels 7 to 8 weeks after SARS-CoV-2 infection and 4 weeks after the first vaccine dose.</a:t>
            </a:r>
            <a:endParaRPr lang="fr-FR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7841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13881</TotalTime>
  <Words>110</Words>
  <Application>Microsoft Office PowerPoint</Application>
  <PresentationFormat>Format A4 (210 x 297 mm)</PresentationFormat>
  <Paragraphs>54</Paragraphs>
  <Slides>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Thème Office</vt:lpstr>
      <vt:lpstr>Prism 9</vt:lpstr>
      <vt:lpstr>Présentation PowerPoint</vt:lpstr>
      <vt:lpstr>Présentation PowerPoint</vt:lpstr>
      <vt:lpstr>Présentation PowerPoint</vt:lpstr>
      <vt:lpstr>Présentation PowerPoint</vt:lpstr>
    </vt:vector>
  </TitlesOfParts>
  <Company>CHRU Montpellier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TUAILLON EDOUARD</dc:creator>
  <cp:lastModifiedBy>PISONI AMANDINE</cp:lastModifiedBy>
  <cp:revision>92</cp:revision>
  <dcterms:created xsi:type="dcterms:W3CDTF">2021-06-14T16:47:30Z</dcterms:created>
  <dcterms:modified xsi:type="dcterms:W3CDTF">2022-07-01T16:58:16Z</dcterms:modified>
</cp:coreProperties>
</file>