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2" r:id="rId2"/>
    <p:sldId id="291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87" autoAdjust="0"/>
    <p:restoredTop sz="97340"/>
  </p:normalViewPr>
  <p:slideViewPr>
    <p:cSldViewPr snapToGrid="0" snapToObjects="1">
      <p:cViewPr varScale="1">
        <p:scale>
          <a:sx n="98" d="100"/>
          <a:sy n="98" d="100"/>
        </p:scale>
        <p:origin x="2760" y="200"/>
      </p:cViewPr>
      <p:guideLst>
        <p:guide orient="horz" pos="238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A83A0-178A-5C4A-BA37-25568570A85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D3A13-39FB-4544-9473-E5B035E70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959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84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2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75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310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89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05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283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11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09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59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769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06EFC-D1F6-2D47-9D35-88074EC4480F}" type="datetimeFigureOut">
              <a:rPr lang="en-US" smtClean="0"/>
              <a:t>6/26/22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E36B0-8068-2748-811D-F393C80AE8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59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0" y="664064"/>
            <a:ext cx="6206407" cy="4818529"/>
            <a:chOff x="527577" y="-87547"/>
            <a:chExt cx="9056103" cy="703097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A94B8C-4960-2B40-B0A7-1EB6D5C6674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04831" y="4051068"/>
              <a:ext cx="6778849" cy="2892361"/>
              <a:chOff x="2323449" y="3429000"/>
              <a:chExt cx="7284015" cy="3107896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15B426F3-CC82-264D-8713-0D92ECD7F21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323449" y="3429000"/>
                <a:ext cx="7284015" cy="2612136"/>
                <a:chOff x="1237226" y="1612900"/>
                <a:chExt cx="10128491" cy="3632200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B190A368-E819-7E4B-B0FF-29A82D7CF1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634717" y="1612900"/>
                  <a:ext cx="3365500" cy="3632200"/>
                </a:xfrm>
                <a:prstGeom prst="rect">
                  <a:avLst/>
                </a:prstGeom>
              </p:spPr>
            </p:pic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966D47D2-675F-3443-A2DF-6FE25F098F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37226" y="1612900"/>
                  <a:ext cx="3365500" cy="3632200"/>
                </a:xfrm>
                <a:prstGeom prst="rect">
                  <a:avLst/>
                </a:prstGeom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460A0650-E7EE-8E4E-83F4-DC4B967B0B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000217" y="1612900"/>
                  <a:ext cx="3365500" cy="3632200"/>
                </a:xfrm>
                <a:prstGeom prst="rect">
                  <a:avLst/>
                </a:prstGeom>
              </p:spPr>
            </p:pic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52EDF34-4DE7-A241-A865-1625DFA50BAE}"/>
                  </a:ext>
                </a:extLst>
              </p:cNvPr>
              <p:cNvSpPr txBox="1"/>
              <p:nvPr/>
            </p:nvSpPr>
            <p:spPr>
              <a:xfrm>
                <a:off x="2400460" y="5899935"/>
                <a:ext cx="2311181" cy="62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IL-17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46641D-BDE2-9D40-9A59-304B6B6FAAD4}"/>
                  </a:ext>
                </a:extLst>
              </p:cNvPr>
              <p:cNvSpPr txBox="1"/>
              <p:nvPr/>
            </p:nvSpPr>
            <p:spPr>
              <a:xfrm>
                <a:off x="4842276" y="5914545"/>
                <a:ext cx="2311181" cy="62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GM-CSF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105C65-E4B6-654D-B19F-8ADC563321E1}"/>
                  </a:ext>
                </a:extLst>
              </p:cNvPr>
              <p:cNvSpPr txBox="1"/>
              <p:nvPr/>
            </p:nvSpPr>
            <p:spPr>
              <a:xfrm>
                <a:off x="7262609" y="5914544"/>
                <a:ext cx="2311181" cy="622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IFN</a:t>
                </a:r>
                <a:r>
                  <a:rPr lang="x-none" sz="2200" dirty="0">
                    <a:latin typeface="Symbol" pitchFamily="2" charset="2"/>
                    <a:cs typeface="Calibri" panose="020F0502020204030204" pitchFamily="34" charset="0"/>
                  </a:rPr>
                  <a:t>g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5B6B8AD-DE3B-E340-A11A-C4AC6FB5ACE8}"/>
                </a:ext>
              </a:extLst>
            </p:cNvPr>
            <p:cNvSpPr txBox="1"/>
            <p:nvPr/>
          </p:nvSpPr>
          <p:spPr>
            <a:xfrm>
              <a:off x="3910870" y="-87547"/>
              <a:ext cx="4611762" cy="628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x-none" sz="2200">
                  <a:latin typeface="Calibri" panose="020F0502020204030204" pitchFamily="34" charset="0"/>
                  <a:cs typeface="Calibri" panose="020F0502020204030204" pitchFamily="34" charset="0"/>
                </a:rPr>
                <a:t>Gated </a:t>
              </a:r>
              <a:r>
                <a:rPr lang="it-IT" sz="2200" dirty="0">
                  <a:latin typeface="Calibri" panose="020F0502020204030204" pitchFamily="34" charset="0"/>
                  <a:cs typeface="Calibri" panose="020F0502020204030204" pitchFamily="34" charset="0"/>
                </a:rPr>
                <a:t>on </a:t>
              </a:r>
              <a:r>
                <a:rPr lang="x-none" sz="2200">
                  <a:latin typeface="Calibri" panose="020F0502020204030204" pitchFamily="34" charset="0"/>
                  <a:cs typeface="Calibri" panose="020F0502020204030204" pitchFamily="34" charset="0"/>
                </a:rPr>
                <a:t>CD3</a:t>
              </a:r>
              <a:r>
                <a:rPr lang="x-none" sz="2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x-none" sz="2200" dirty="0">
                  <a:latin typeface="Calibri" panose="020F0502020204030204" pitchFamily="34" charset="0"/>
                  <a:cs typeface="Calibri" panose="020F0502020204030204" pitchFamily="34" charset="0"/>
                </a:rPr>
                <a:t> CD8</a:t>
              </a:r>
              <a:r>
                <a:rPr lang="x-none" sz="22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D709DE4-079D-FA4C-862B-E5C48C73550F}"/>
                </a:ext>
              </a:extLst>
            </p:cNvPr>
            <p:cNvGrpSpPr/>
            <p:nvPr/>
          </p:nvGrpSpPr>
          <p:grpSpPr>
            <a:xfrm>
              <a:off x="4400842" y="506009"/>
              <a:ext cx="2887084" cy="2840458"/>
              <a:chOff x="830925" y="1560785"/>
              <a:chExt cx="2887084" cy="284045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3FAE79A-DA98-F34C-9D13-D8BFDB4971E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4889" b="11001"/>
              <a:stretch/>
            </p:blipFill>
            <p:spPr>
              <a:xfrm>
                <a:off x="1202499" y="1560786"/>
                <a:ext cx="2515510" cy="2435017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8361FF3-E6D1-B148-86E6-53238187F96A}"/>
                  </a:ext>
                </a:extLst>
              </p:cNvPr>
              <p:cNvSpPr txBox="1"/>
              <p:nvPr/>
            </p:nvSpPr>
            <p:spPr>
              <a:xfrm>
                <a:off x="1460941" y="3863423"/>
                <a:ext cx="2251887" cy="537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2000" dirty="0"/>
                  <a:t>TCR V</a:t>
                </a:r>
                <a:r>
                  <a:rPr lang="x-none" sz="2000" dirty="0">
                    <a:latin typeface="Symbol" pitchFamily="2" charset="2"/>
                  </a:rPr>
                  <a:t>a</a:t>
                </a:r>
                <a:r>
                  <a:rPr lang="x-none" sz="2000" dirty="0"/>
                  <a:t>7.2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D10126F-7D7E-9643-BE4C-9D3F6D0CEBB2}"/>
                  </a:ext>
                </a:extLst>
              </p:cNvPr>
              <p:cNvSpPr txBox="1"/>
              <p:nvPr/>
            </p:nvSpPr>
            <p:spPr>
              <a:xfrm rot="16200000">
                <a:off x="-51482" y="2443192"/>
                <a:ext cx="2302636" cy="537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x-none" sz="2000" dirty="0"/>
                  <a:t>CD161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854A50-8AFE-6343-860D-712C03F89B3D}"/>
                </a:ext>
              </a:extLst>
            </p:cNvPr>
            <p:cNvSpPr txBox="1"/>
            <p:nvPr/>
          </p:nvSpPr>
          <p:spPr>
            <a:xfrm>
              <a:off x="795021" y="5450774"/>
              <a:ext cx="1756877" cy="45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sz="1600" dirty="0"/>
                <a:t>Unstimulated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CC28AC9-A610-4C43-89EE-BB5A2227D3CC}"/>
                </a:ext>
              </a:extLst>
            </p:cNvPr>
            <p:cNvSpPr txBox="1"/>
            <p:nvPr/>
          </p:nvSpPr>
          <p:spPr>
            <a:xfrm>
              <a:off x="527577" y="4771378"/>
              <a:ext cx="2056386" cy="45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sz="1600" dirty="0"/>
                <a:t>PMA/Ionomycin</a:t>
              </a: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EF9BC0C-CA53-A747-80B0-DEE7D3F255F9}"/>
                </a:ext>
              </a:extLst>
            </p:cNvPr>
            <p:cNvSpPr/>
            <p:nvPr/>
          </p:nvSpPr>
          <p:spPr>
            <a:xfrm>
              <a:off x="6839211" y="1427967"/>
              <a:ext cx="954540" cy="2242159"/>
            </a:xfrm>
            <a:custGeom>
              <a:avLst/>
              <a:gdLst>
                <a:gd name="connsiteX0" fmla="*/ 0 w 954540"/>
                <a:gd name="connsiteY0" fmla="*/ 0 h 2242159"/>
                <a:gd name="connsiteX1" fmla="*/ 951978 w 954540"/>
                <a:gd name="connsiteY1" fmla="*/ 1089765 h 2242159"/>
                <a:gd name="connsiteX2" fmla="*/ 225468 w 954540"/>
                <a:gd name="connsiteY2" fmla="*/ 2242159 h 2242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4540" h="2242159">
                  <a:moveTo>
                    <a:pt x="0" y="0"/>
                  </a:moveTo>
                  <a:cubicBezTo>
                    <a:pt x="457200" y="358036"/>
                    <a:pt x="914400" y="716072"/>
                    <a:pt x="951978" y="1089765"/>
                  </a:cubicBezTo>
                  <a:cubicBezTo>
                    <a:pt x="989556" y="1463458"/>
                    <a:pt x="607512" y="1852808"/>
                    <a:pt x="225468" y="224215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x-none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A97B788-55D6-F24D-9801-AF1111BAC2EB}"/>
                </a:ext>
              </a:extLst>
            </p:cNvPr>
            <p:cNvCxnSpPr/>
            <p:nvPr/>
          </p:nvCxnSpPr>
          <p:spPr>
            <a:xfrm>
              <a:off x="2863975" y="3820438"/>
              <a:ext cx="667584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C819C0-B254-DD4E-A97F-99EDFDC79BD4}"/>
                </a:ext>
              </a:extLst>
            </p:cNvPr>
            <p:cNvSpPr txBox="1"/>
            <p:nvPr/>
          </p:nvSpPr>
          <p:spPr>
            <a:xfrm>
              <a:off x="4173548" y="4257471"/>
              <a:ext cx="800416" cy="494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sz="1600" dirty="0"/>
                <a:t>1.07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E2A5E8-D4D7-BD4F-8D5A-A7C6432ABF3D}"/>
                </a:ext>
              </a:extLst>
            </p:cNvPr>
            <p:cNvSpPr txBox="1"/>
            <p:nvPr/>
          </p:nvSpPr>
          <p:spPr>
            <a:xfrm>
              <a:off x="6483884" y="4265931"/>
              <a:ext cx="800416" cy="494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sz="1600" dirty="0"/>
                <a:t>7.86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57378C-53E1-0848-8453-8A190DFA7B08}"/>
                </a:ext>
              </a:extLst>
            </p:cNvPr>
            <p:cNvSpPr txBox="1"/>
            <p:nvPr/>
          </p:nvSpPr>
          <p:spPr>
            <a:xfrm>
              <a:off x="8579575" y="4245834"/>
              <a:ext cx="952452" cy="4940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x-none" sz="1600" dirty="0"/>
                <a:t>61.51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490443" y="5981904"/>
            <a:ext cx="6019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x-none" sz="1200" dirty="0"/>
              <a:t>Suppl</a:t>
            </a:r>
            <a:r>
              <a:rPr lang="x-none" sz="1200"/>
              <a:t>. </a:t>
            </a:r>
            <a:r>
              <a:rPr lang="it-IT" sz="1200" dirty="0"/>
              <a:t>Fig1. </a:t>
            </a:r>
            <a:r>
              <a:rPr lang="it-IT" sz="1200" dirty="0" err="1"/>
              <a:t>Representative</a:t>
            </a:r>
            <a:r>
              <a:rPr lang="it-IT" sz="1200" dirty="0"/>
              <a:t> plot from </a:t>
            </a:r>
            <a:r>
              <a:rPr lang="it-IT" sz="1200" dirty="0" err="1"/>
              <a:t>one</a:t>
            </a:r>
            <a:r>
              <a:rPr lang="it-IT" sz="1200" dirty="0"/>
              <a:t> NEDA-</a:t>
            </a:r>
            <a:r>
              <a:rPr lang="it-IT" sz="1200" dirty="0" err="1"/>
              <a:t>pwMS</a:t>
            </a:r>
            <a:r>
              <a:rPr lang="it-IT" sz="1200" dirty="0"/>
              <a:t> </a:t>
            </a:r>
            <a:r>
              <a:rPr lang="it-IT" sz="1200" dirty="0" err="1"/>
              <a:t>showing</a:t>
            </a:r>
            <a:r>
              <a:rPr lang="it-IT" sz="1200" dirty="0"/>
              <a:t> MAIT </a:t>
            </a:r>
            <a:r>
              <a:rPr lang="it-IT" sz="1200" dirty="0" err="1"/>
              <a:t>cells</a:t>
            </a:r>
            <a:r>
              <a:rPr lang="it-IT" sz="1200" dirty="0"/>
              <a:t> </a:t>
            </a:r>
            <a:r>
              <a:rPr lang="it-IT" sz="1200" dirty="0" err="1"/>
              <a:t>IFN</a:t>
            </a:r>
            <a:r>
              <a:rPr lang="it-IT" sz="1200" dirty="0" err="1">
                <a:latin typeface="Symbol" pitchFamily="2" charset="2"/>
              </a:rPr>
              <a:t>g</a:t>
            </a:r>
            <a:r>
              <a:rPr lang="it-IT" sz="1200" dirty="0"/>
              <a:t>, IL17, and GM-CSF production by MAIT </a:t>
            </a:r>
            <a:r>
              <a:rPr lang="it-IT" sz="1200" dirty="0" err="1"/>
              <a:t>cells</a:t>
            </a:r>
            <a:r>
              <a:rPr lang="it-IT" sz="1200" dirty="0"/>
              <a:t>.  </a:t>
            </a:r>
            <a:r>
              <a:rPr lang="it-IT" sz="1200" dirty="0" err="1"/>
              <a:t>Freshly</a:t>
            </a:r>
            <a:r>
              <a:rPr lang="it-IT" sz="1200" dirty="0"/>
              <a:t> </a:t>
            </a:r>
            <a:r>
              <a:rPr lang="it-IT" sz="1200" dirty="0" err="1"/>
              <a:t>isolated</a:t>
            </a:r>
            <a:r>
              <a:rPr lang="it-IT" sz="1200" dirty="0"/>
              <a:t> </a:t>
            </a:r>
            <a:r>
              <a:rPr lang="it-IT" sz="1200" dirty="0" err="1"/>
              <a:t>PBLs</a:t>
            </a:r>
            <a:r>
              <a:rPr lang="it-IT" sz="1200" dirty="0"/>
              <a:t> </a:t>
            </a:r>
            <a:r>
              <a:rPr lang="it-IT" sz="1200" dirty="0" err="1"/>
              <a:t>were</a:t>
            </a:r>
            <a:r>
              <a:rPr lang="it-IT" sz="1200" dirty="0"/>
              <a:t> </a:t>
            </a:r>
            <a:r>
              <a:rPr lang="it-IT" sz="1200" dirty="0" err="1"/>
              <a:t>stimulated</a:t>
            </a:r>
            <a:r>
              <a:rPr lang="it-IT" sz="1200" dirty="0"/>
              <a:t> for 4hours with PMA and </a:t>
            </a:r>
            <a:r>
              <a:rPr lang="it-IT" sz="1200" dirty="0" err="1"/>
              <a:t>ionomicin</a:t>
            </a:r>
            <a:r>
              <a:rPr lang="it-IT" sz="1200" dirty="0"/>
              <a:t> and </a:t>
            </a:r>
            <a:r>
              <a:rPr lang="it-IT" sz="1200" dirty="0" err="1"/>
              <a:t>then</a:t>
            </a:r>
            <a:r>
              <a:rPr lang="it-IT" sz="1200" dirty="0"/>
              <a:t> </a:t>
            </a:r>
            <a:r>
              <a:rPr lang="it-IT" sz="1200" dirty="0" err="1"/>
              <a:t>surface-stained</a:t>
            </a:r>
            <a:r>
              <a:rPr lang="it-IT" sz="1200" dirty="0"/>
              <a:t> with aCD3, aCD8, aVa7.2, and aCD161. </a:t>
            </a:r>
            <a:r>
              <a:rPr lang="it-IT" sz="1200" dirty="0" err="1"/>
              <a:t>Cells</a:t>
            </a:r>
            <a:r>
              <a:rPr lang="it-IT" sz="1200" dirty="0"/>
              <a:t> </a:t>
            </a:r>
            <a:r>
              <a:rPr lang="it-IT" sz="1200" dirty="0" err="1"/>
              <a:t>were</a:t>
            </a:r>
            <a:r>
              <a:rPr lang="it-IT" sz="1200" dirty="0"/>
              <a:t> </a:t>
            </a:r>
            <a:r>
              <a:rPr lang="it-IT" sz="1200" dirty="0" err="1"/>
              <a:t>then</a:t>
            </a:r>
            <a:r>
              <a:rPr lang="it-IT" sz="1200" dirty="0"/>
              <a:t> </a:t>
            </a:r>
            <a:r>
              <a:rPr lang="it-IT" sz="1200" dirty="0" err="1"/>
              <a:t>fixed</a:t>
            </a:r>
            <a:r>
              <a:rPr lang="it-IT" sz="1200" dirty="0"/>
              <a:t> and </a:t>
            </a:r>
            <a:r>
              <a:rPr lang="it-IT" sz="1200" dirty="0" err="1"/>
              <a:t>permeabilzed</a:t>
            </a:r>
            <a:r>
              <a:rPr lang="it-IT" sz="1200" dirty="0"/>
              <a:t> and </a:t>
            </a:r>
            <a:r>
              <a:rPr lang="it-IT" sz="1200" dirty="0" err="1"/>
              <a:t>stained</a:t>
            </a:r>
            <a:r>
              <a:rPr lang="it-IT" sz="1200" dirty="0"/>
              <a:t> </a:t>
            </a:r>
            <a:r>
              <a:rPr lang="it-IT" sz="1200" dirty="0" err="1"/>
              <a:t>intracellularly</a:t>
            </a:r>
            <a:r>
              <a:rPr lang="it-IT" sz="1200" dirty="0"/>
              <a:t> with a </a:t>
            </a:r>
            <a:r>
              <a:rPr lang="it-IT" sz="1200" dirty="0" err="1"/>
              <a:t>IFN</a:t>
            </a:r>
            <a:r>
              <a:rPr lang="it-IT" sz="1200" dirty="0" err="1">
                <a:latin typeface="Symbol" pitchFamily="2" charset="2"/>
              </a:rPr>
              <a:t>g</a:t>
            </a:r>
            <a:r>
              <a:rPr lang="it-IT" sz="1200" dirty="0"/>
              <a:t>, aIL-17, and </a:t>
            </a:r>
            <a:r>
              <a:rPr lang="it-IT" sz="1200" dirty="0" err="1"/>
              <a:t>aGM</a:t>
            </a:r>
            <a:r>
              <a:rPr lang="it-IT" sz="1200" dirty="0"/>
              <a:t>-CSF. </a:t>
            </a:r>
            <a:r>
              <a:rPr lang="it-IT" sz="1200" dirty="0" err="1"/>
              <a:t>Files</a:t>
            </a:r>
            <a:r>
              <a:rPr lang="it-IT" sz="1200" dirty="0"/>
              <a:t> from control and </a:t>
            </a:r>
            <a:r>
              <a:rPr lang="it-IT" sz="1200" dirty="0" err="1"/>
              <a:t>stimulated</a:t>
            </a:r>
            <a:r>
              <a:rPr lang="it-IT" sz="1200" dirty="0"/>
              <a:t> </a:t>
            </a:r>
            <a:r>
              <a:rPr lang="it-IT" sz="1200" dirty="0" err="1"/>
              <a:t>samples</a:t>
            </a:r>
            <a:r>
              <a:rPr lang="it-IT" sz="1200" dirty="0"/>
              <a:t> </a:t>
            </a:r>
            <a:r>
              <a:rPr lang="it-IT" sz="1200" dirty="0" err="1"/>
              <a:t>were</a:t>
            </a:r>
            <a:r>
              <a:rPr lang="it-IT" sz="1200" dirty="0"/>
              <a:t> </a:t>
            </a:r>
            <a:r>
              <a:rPr lang="it-IT" sz="1200" dirty="0" err="1"/>
              <a:t>concatenated</a:t>
            </a:r>
            <a:r>
              <a:rPr lang="it-IT" sz="1200" dirty="0"/>
              <a:t> to display </a:t>
            </a:r>
            <a:r>
              <a:rPr lang="it-IT" sz="1200" dirty="0" err="1"/>
              <a:t>both</a:t>
            </a:r>
            <a:r>
              <a:rPr lang="it-IT" sz="1200" dirty="0"/>
              <a:t> in </a:t>
            </a:r>
            <a:r>
              <a:rPr lang="it-IT" sz="1200" dirty="0" err="1"/>
              <a:t>one</a:t>
            </a:r>
            <a:r>
              <a:rPr lang="it-IT" sz="1200" dirty="0"/>
              <a:t> plot. </a:t>
            </a:r>
            <a:r>
              <a:rPr lang="it-IT" sz="1200" dirty="0" err="1"/>
              <a:t>Numbers</a:t>
            </a:r>
            <a:r>
              <a:rPr lang="it-IT" sz="1200" dirty="0"/>
              <a:t> indicate </a:t>
            </a:r>
            <a:r>
              <a:rPr lang="it-IT" sz="1200" dirty="0" err="1"/>
              <a:t>percentage</a:t>
            </a:r>
            <a:r>
              <a:rPr lang="it-IT" sz="1200" dirty="0"/>
              <a:t> of </a:t>
            </a:r>
            <a:r>
              <a:rPr lang="it-IT" sz="1200" dirty="0" err="1"/>
              <a:t>cytokine</a:t>
            </a:r>
            <a:r>
              <a:rPr lang="it-IT" sz="1200" dirty="0"/>
              <a:t>+ </a:t>
            </a:r>
            <a:r>
              <a:rPr lang="it-IT" sz="1200" dirty="0" err="1"/>
              <a:t>cells</a:t>
            </a:r>
            <a:r>
              <a:rPr lang="it-IT" sz="1200" dirty="0"/>
              <a:t> in the </a:t>
            </a:r>
            <a:r>
              <a:rPr lang="it-IT" sz="1200" dirty="0" err="1"/>
              <a:t>stimulated</a:t>
            </a:r>
            <a:r>
              <a:rPr lang="it-IT" sz="1200" dirty="0"/>
              <a:t> sample.</a:t>
            </a:r>
            <a:endParaRPr lang="x-none" sz="1200" dirty="0"/>
          </a:p>
        </p:txBody>
      </p:sp>
    </p:spTree>
    <p:extLst>
      <p:ext uri="{BB962C8B-B14F-4D97-AF65-F5344CB8AC3E}">
        <p14:creationId xmlns:p14="http://schemas.microsoft.com/office/powerpoint/2010/main" val="102306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F641B5-769F-6E4D-9879-143BB7E90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94" y="2451348"/>
            <a:ext cx="2154796" cy="24764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564448-9F3E-0C42-A3AF-9B9346AA9050}"/>
              </a:ext>
            </a:extLst>
          </p:cNvPr>
          <p:cNvSpPr txBox="1"/>
          <p:nvPr/>
        </p:nvSpPr>
        <p:spPr>
          <a:xfrm>
            <a:off x="322446" y="5065637"/>
            <a:ext cx="6204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/>
              <a:t>Suppl. Fig.2. MAIT cells from pwMS express higher levels of the </a:t>
            </a:r>
            <a:r>
              <a:rPr lang="x-none" sz="1200"/>
              <a:t>IL-23R.</a:t>
            </a:r>
            <a:r>
              <a:rPr lang="it-IT" sz="1200" dirty="0"/>
              <a:t> A. </a:t>
            </a:r>
            <a:r>
              <a:rPr lang="x-none" sz="1200"/>
              <a:t> </a:t>
            </a:r>
            <a:r>
              <a:rPr lang="x-none" sz="1200" dirty="0"/>
              <a:t>Freshly isolated PBLs from pwMS and HC were stained with aCD3, aCD8, aCD161, </a:t>
            </a:r>
            <a:r>
              <a:rPr lang="x-none" sz="1200"/>
              <a:t>TCR Va7.2</a:t>
            </a:r>
            <a:r>
              <a:rPr lang="x-none" sz="1200" dirty="0"/>
              <a:t>, </a:t>
            </a:r>
            <a:r>
              <a:rPr lang="x-none" sz="1200"/>
              <a:t>and IL-23R. </a:t>
            </a:r>
            <a:r>
              <a:rPr lang="it-IT" sz="1200" dirty="0"/>
              <a:t>MFI: </a:t>
            </a:r>
            <a:r>
              <a:rPr lang="it-IT" sz="1200" dirty="0" err="1"/>
              <a:t>Median</a:t>
            </a:r>
            <a:r>
              <a:rPr lang="it-IT" sz="1200" dirty="0"/>
              <a:t> </a:t>
            </a:r>
            <a:r>
              <a:rPr lang="it-IT" sz="1200" dirty="0" err="1"/>
              <a:t>fluorescence</a:t>
            </a:r>
            <a:r>
              <a:rPr lang="it-IT" sz="1200" dirty="0"/>
              <a:t> </a:t>
            </a:r>
            <a:r>
              <a:rPr lang="it-IT" sz="1200" dirty="0" err="1"/>
              <a:t>intensity</a:t>
            </a:r>
            <a:r>
              <a:rPr lang="it-IT" sz="1200" dirty="0"/>
              <a:t> of IL-23R </a:t>
            </a:r>
            <a:r>
              <a:rPr lang="it-IT" sz="1200" dirty="0" err="1"/>
              <a:t>staining</a:t>
            </a:r>
            <a:r>
              <a:rPr lang="it-IT" sz="1200" dirty="0"/>
              <a:t>. </a:t>
            </a:r>
            <a:r>
              <a:rPr lang="en-US" sz="1200" dirty="0"/>
              <a:t>n=3 donors in each g</a:t>
            </a:r>
            <a:r>
              <a:rPr lang="en-IT" sz="1200" dirty="0"/>
              <a:t>roup. Horizontal bars represent mean with SEM. Donor groups  were compared by </a:t>
            </a:r>
            <a:r>
              <a:rPr lang="en-US" sz="1200" dirty="0"/>
              <a:t>u</a:t>
            </a:r>
            <a:r>
              <a:rPr lang="en-IT" sz="1200" dirty="0"/>
              <a:t>npaired t-test. *P &lt; 0.05. </a:t>
            </a:r>
            <a:r>
              <a:rPr lang="x-none" sz="1200"/>
              <a:t> </a:t>
            </a:r>
            <a:r>
              <a:rPr lang="it-IT" sz="1200" dirty="0"/>
              <a:t>B. </a:t>
            </a:r>
            <a:r>
              <a:rPr lang="it-IT" sz="1200" dirty="0" err="1"/>
              <a:t>Staining</a:t>
            </a:r>
            <a:r>
              <a:rPr lang="it-IT" sz="1200" dirty="0"/>
              <a:t> for IL-23R in </a:t>
            </a:r>
            <a:r>
              <a:rPr lang="it-IT" sz="1200" dirty="0" err="1"/>
              <a:t>one</a:t>
            </a:r>
            <a:r>
              <a:rPr lang="it-IT" sz="1200" dirty="0"/>
              <a:t> </a:t>
            </a:r>
            <a:r>
              <a:rPr lang="it-IT" sz="1200" dirty="0" err="1"/>
              <a:t>representative</a:t>
            </a:r>
            <a:r>
              <a:rPr lang="it-IT" sz="1200" dirty="0"/>
              <a:t> HD (green) and on NEDA-MS (</a:t>
            </a:r>
            <a:r>
              <a:rPr lang="it-IT" sz="1200" dirty="0" err="1"/>
              <a:t>red</a:t>
            </a:r>
            <a:r>
              <a:rPr lang="it-IT" sz="1200" dirty="0"/>
              <a:t>). </a:t>
            </a:r>
            <a:r>
              <a:rPr lang="it-IT" sz="1200" dirty="0" err="1"/>
              <a:t>Gray</a:t>
            </a:r>
            <a:r>
              <a:rPr lang="it-IT" sz="1200" dirty="0"/>
              <a:t> </a:t>
            </a:r>
            <a:r>
              <a:rPr lang="it-IT" sz="1200" dirty="0" err="1"/>
              <a:t>histograms</a:t>
            </a:r>
            <a:r>
              <a:rPr lang="it-IT" sz="1200" dirty="0"/>
              <a:t> </a:t>
            </a:r>
            <a:r>
              <a:rPr lang="it-IT" sz="1200" dirty="0" err="1"/>
              <a:t>represent</a:t>
            </a:r>
            <a:r>
              <a:rPr lang="it-IT" sz="1200" dirty="0"/>
              <a:t> FMO </a:t>
            </a:r>
            <a:r>
              <a:rPr lang="it-IT" sz="1200" dirty="0" err="1"/>
              <a:t>controls</a:t>
            </a:r>
            <a:r>
              <a:rPr lang="it-IT" sz="1200" dirty="0"/>
              <a:t>. </a:t>
            </a:r>
            <a:endParaRPr lang="x-none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059D2C-3E25-FF4A-ACA4-05DC6A452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0035" y="2746042"/>
            <a:ext cx="1982773" cy="21817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B7DDE7-8C0E-6F45-A28E-5650D11F2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815" y="2747681"/>
            <a:ext cx="1981283" cy="21800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113B22-5394-FD47-AC3E-BC60D2CAE5EC}"/>
              </a:ext>
            </a:extLst>
          </p:cNvPr>
          <p:cNvSpPr txBox="1"/>
          <p:nvPr/>
        </p:nvSpPr>
        <p:spPr>
          <a:xfrm>
            <a:off x="2074100" y="-1528355"/>
            <a:ext cx="376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Gated on CD3+CD8+CD161</a:t>
            </a:r>
            <a:r>
              <a:rPr lang="en-IT" baseline="30000" dirty="0"/>
              <a:t>bright</a:t>
            </a:r>
            <a:r>
              <a:rPr lang="en-IT" dirty="0"/>
              <a:t>V</a:t>
            </a:r>
            <a:r>
              <a:rPr lang="en-IT" dirty="0">
                <a:latin typeface="Symbol" pitchFamily="2" charset="2"/>
              </a:rPr>
              <a:t>a</a:t>
            </a:r>
            <a:r>
              <a:rPr lang="en-IT" dirty="0"/>
              <a:t>7.2+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9991F2-E48C-604D-BC0C-354A624151BE}"/>
              </a:ext>
            </a:extLst>
          </p:cNvPr>
          <p:cNvSpPr txBox="1"/>
          <p:nvPr/>
        </p:nvSpPr>
        <p:spPr>
          <a:xfrm>
            <a:off x="370882" y="208201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1FC5F0-3FB1-A74F-8A13-C84F3BD4F8B9}"/>
              </a:ext>
            </a:extLst>
          </p:cNvPr>
          <p:cNvSpPr txBox="1"/>
          <p:nvPr/>
        </p:nvSpPr>
        <p:spPr>
          <a:xfrm>
            <a:off x="2603023" y="205416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0C1B1B-A9E3-8C45-A0DA-851B20A9D4B3}"/>
              </a:ext>
            </a:extLst>
          </p:cNvPr>
          <p:cNvSpPr txBox="1"/>
          <p:nvPr/>
        </p:nvSpPr>
        <p:spPr>
          <a:xfrm>
            <a:off x="3024101" y="2438883"/>
            <a:ext cx="3372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600" dirty="0"/>
              <a:t>Gated on CD3+CD8+CD161</a:t>
            </a:r>
            <a:r>
              <a:rPr lang="en-IT" sz="1600" baseline="30000" dirty="0"/>
              <a:t>bright</a:t>
            </a:r>
            <a:r>
              <a:rPr lang="en-IT" sz="1600" dirty="0"/>
              <a:t>V</a:t>
            </a:r>
            <a:r>
              <a:rPr lang="en-IT" sz="1600" dirty="0">
                <a:latin typeface="Symbol" pitchFamily="2" charset="2"/>
              </a:rPr>
              <a:t>a</a:t>
            </a:r>
            <a:r>
              <a:rPr lang="en-IT" sz="1600" dirty="0"/>
              <a:t>7.2+</a:t>
            </a:r>
          </a:p>
        </p:txBody>
      </p:sp>
    </p:spTree>
    <p:extLst>
      <p:ext uri="{BB962C8B-B14F-4D97-AF65-F5344CB8AC3E}">
        <p14:creationId xmlns:p14="http://schemas.microsoft.com/office/powerpoint/2010/main" val="3180886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17051</TotalTime>
  <Words>233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Symbol</vt:lpstr>
      <vt:lpstr>Office Theme</vt:lpstr>
      <vt:lpstr>PowerPoint Presentation</vt:lpstr>
      <vt:lpstr>PowerPoint Presentation</vt:lpstr>
    </vt:vector>
  </TitlesOfParts>
  <Company>Fondazione Santa Lucia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Angelini</dc:creator>
  <cp:lastModifiedBy>Giovanna Borsellino</cp:lastModifiedBy>
  <cp:revision>278</cp:revision>
  <cp:lastPrinted>2022-06-14T13:46:05Z</cp:lastPrinted>
  <dcterms:created xsi:type="dcterms:W3CDTF">2018-01-30T16:56:53Z</dcterms:created>
  <dcterms:modified xsi:type="dcterms:W3CDTF">2022-06-26T11:46:18Z</dcterms:modified>
</cp:coreProperties>
</file>