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60" r:id="rId2"/>
    <p:sldId id="361" r:id="rId3"/>
    <p:sldId id="362" r:id="rId4"/>
    <p:sldId id="363" r:id="rId5"/>
    <p:sldId id="364" r:id="rId6"/>
  </p:sldIdLst>
  <p:sldSz cx="17373600" cy="10972800"/>
  <p:notesSz cx="7010400" cy="9296400"/>
  <p:custDataLst>
    <p:tags r:id="rId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56" userDrawn="1">
          <p15:clr>
            <a:srgbClr val="A4A3A4"/>
          </p15:clr>
        </p15:guide>
        <p15:guide id="2" pos="54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27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03" autoAdjust="0"/>
    <p:restoredTop sz="95045" autoAdjust="0"/>
  </p:normalViewPr>
  <p:slideViewPr>
    <p:cSldViewPr>
      <p:cViewPr varScale="1">
        <p:scale>
          <a:sx n="63" d="100"/>
          <a:sy n="63" d="100"/>
        </p:scale>
        <p:origin x="1080" y="96"/>
      </p:cViewPr>
      <p:guideLst>
        <p:guide orient="horz" pos="3456"/>
        <p:guide pos="54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1614E0-C889-7943-92D9-B3C043D45E9A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679561-6B3A-7148-981C-247DCE35D2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4730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7840" cy="464819"/>
          </a:xfrm>
          <a:prstGeom prst="rect">
            <a:avLst/>
          </a:prstGeom>
        </p:spPr>
        <p:txBody>
          <a:bodyPr vert="horz" lIns="91304" tIns="45652" rIns="91304" bIns="4565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1"/>
            <a:ext cx="3037840" cy="464819"/>
          </a:xfrm>
          <a:prstGeom prst="rect">
            <a:avLst/>
          </a:prstGeom>
        </p:spPr>
        <p:txBody>
          <a:bodyPr vert="horz" lIns="91304" tIns="45652" rIns="91304" bIns="45652" rtlCol="0"/>
          <a:lstStyle>
            <a:lvl1pPr algn="r">
              <a:defRPr sz="1200"/>
            </a:lvl1pPr>
          </a:lstStyle>
          <a:p>
            <a:fld id="{3D3DD337-9A2A-4C08-B337-4C6E29A4B443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44538" y="696913"/>
            <a:ext cx="5521325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04" tIns="45652" rIns="91304" bIns="4565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2"/>
            <a:ext cx="5608320" cy="4183379"/>
          </a:xfrm>
          <a:prstGeom prst="rect">
            <a:avLst/>
          </a:prstGeom>
        </p:spPr>
        <p:txBody>
          <a:bodyPr vert="horz" lIns="91304" tIns="45652" rIns="91304" bIns="4565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3037840" cy="464819"/>
          </a:xfrm>
          <a:prstGeom prst="rect">
            <a:avLst/>
          </a:prstGeom>
        </p:spPr>
        <p:txBody>
          <a:bodyPr vert="horz" lIns="91304" tIns="45652" rIns="91304" bIns="4565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8"/>
            <a:ext cx="3037840" cy="464819"/>
          </a:xfrm>
          <a:prstGeom prst="rect">
            <a:avLst/>
          </a:prstGeom>
        </p:spPr>
        <p:txBody>
          <a:bodyPr vert="horz" lIns="91304" tIns="45652" rIns="91304" bIns="45652" rtlCol="0" anchor="b"/>
          <a:lstStyle>
            <a:lvl1pPr algn="r">
              <a:defRPr sz="1200"/>
            </a:lvl1pPr>
          </a:lstStyle>
          <a:p>
            <a:fld id="{7166356C-267F-4BD3-A743-FDB9D9BF68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647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03020" y="3408686"/>
            <a:ext cx="14767560" cy="23520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06040" y="6217920"/>
            <a:ext cx="12161520" cy="28041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919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839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7592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678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5986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55184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64381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7357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96A9F-6939-486E-BF9D-7EE4A89BDC07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4063A-13FD-4A59-B6BE-F4BA9568F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567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96A9F-6939-486E-BF9D-7EE4A89BDC07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4063A-13FD-4A59-B6BE-F4BA9568F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008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595860" y="439427"/>
            <a:ext cx="3909060" cy="936244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8681" y="439427"/>
            <a:ext cx="11437620" cy="936244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96A9F-6939-486E-BF9D-7EE4A89BDC07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4063A-13FD-4A59-B6BE-F4BA9568F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534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96A9F-6939-486E-BF9D-7EE4A89BDC07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4063A-13FD-4A59-B6BE-F4BA9568F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030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2395" y="7051047"/>
            <a:ext cx="14767560" cy="2179320"/>
          </a:xfrm>
        </p:spPr>
        <p:txBody>
          <a:bodyPr anchor="t"/>
          <a:lstStyle>
            <a:lvl1pPr algn="l">
              <a:defRPr sz="804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2395" y="4650747"/>
            <a:ext cx="14767560" cy="2400299"/>
          </a:xfrm>
        </p:spPr>
        <p:txBody>
          <a:bodyPr anchor="b"/>
          <a:lstStyle>
            <a:lvl1pPr marL="0" indent="0">
              <a:buNone/>
              <a:defRPr sz="4024">
                <a:solidFill>
                  <a:schemeClr val="tx1">
                    <a:tint val="75000"/>
                  </a:schemeClr>
                </a:solidFill>
              </a:defRPr>
            </a:lvl1pPr>
            <a:lvl2pPr marL="919737" indent="0">
              <a:buNone/>
              <a:defRPr sz="3621">
                <a:solidFill>
                  <a:schemeClr val="tx1">
                    <a:tint val="75000"/>
                  </a:schemeClr>
                </a:solidFill>
              </a:defRPr>
            </a:lvl2pPr>
            <a:lvl3pPr marL="1839472" indent="0">
              <a:buNone/>
              <a:defRPr sz="3219">
                <a:solidFill>
                  <a:schemeClr val="tx1">
                    <a:tint val="75000"/>
                  </a:schemeClr>
                </a:solidFill>
              </a:defRPr>
            </a:lvl3pPr>
            <a:lvl4pPr marL="2759208" indent="0">
              <a:buNone/>
              <a:defRPr sz="2817">
                <a:solidFill>
                  <a:schemeClr val="tx1">
                    <a:tint val="75000"/>
                  </a:schemeClr>
                </a:solidFill>
              </a:defRPr>
            </a:lvl4pPr>
            <a:lvl5pPr marL="3678943" indent="0">
              <a:buNone/>
              <a:defRPr sz="2817">
                <a:solidFill>
                  <a:schemeClr val="tx1">
                    <a:tint val="75000"/>
                  </a:schemeClr>
                </a:solidFill>
              </a:defRPr>
            </a:lvl5pPr>
            <a:lvl6pPr marL="4598682" indent="0">
              <a:buNone/>
              <a:defRPr sz="2817">
                <a:solidFill>
                  <a:schemeClr val="tx1">
                    <a:tint val="75000"/>
                  </a:schemeClr>
                </a:solidFill>
              </a:defRPr>
            </a:lvl6pPr>
            <a:lvl7pPr marL="5518417" indent="0">
              <a:buNone/>
              <a:defRPr sz="2817">
                <a:solidFill>
                  <a:schemeClr val="tx1">
                    <a:tint val="75000"/>
                  </a:schemeClr>
                </a:solidFill>
              </a:defRPr>
            </a:lvl7pPr>
            <a:lvl8pPr marL="6438152" indent="0">
              <a:buNone/>
              <a:defRPr sz="2817">
                <a:solidFill>
                  <a:schemeClr val="tx1">
                    <a:tint val="75000"/>
                  </a:schemeClr>
                </a:solidFill>
              </a:defRPr>
            </a:lvl8pPr>
            <a:lvl9pPr marL="7357888" indent="0">
              <a:buNone/>
              <a:defRPr sz="281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96A9F-6939-486E-BF9D-7EE4A89BDC07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4063A-13FD-4A59-B6BE-F4BA9568F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524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8680" y="2560331"/>
            <a:ext cx="7673340" cy="7241541"/>
          </a:xfrm>
        </p:spPr>
        <p:txBody>
          <a:bodyPr/>
          <a:lstStyle>
            <a:lvl1pPr>
              <a:defRPr sz="5633"/>
            </a:lvl1pPr>
            <a:lvl2pPr>
              <a:defRPr sz="4828"/>
            </a:lvl2pPr>
            <a:lvl3pPr>
              <a:defRPr sz="4024"/>
            </a:lvl3pPr>
            <a:lvl4pPr>
              <a:defRPr sz="3621"/>
            </a:lvl4pPr>
            <a:lvl5pPr>
              <a:defRPr sz="3621"/>
            </a:lvl5pPr>
            <a:lvl6pPr>
              <a:defRPr sz="3621"/>
            </a:lvl6pPr>
            <a:lvl7pPr>
              <a:defRPr sz="3621"/>
            </a:lvl7pPr>
            <a:lvl8pPr>
              <a:defRPr sz="3621"/>
            </a:lvl8pPr>
            <a:lvl9pPr>
              <a:defRPr sz="362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31581" y="2560331"/>
            <a:ext cx="7673340" cy="7241541"/>
          </a:xfrm>
        </p:spPr>
        <p:txBody>
          <a:bodyPr/>
          <a:lstStyle>
            <a:lvl1pPr>
              <a:defRPr sz="5633"/>
            </a:lvl1pPr>
            <a:lvl2pPr>
              <a:defRPr sz="4828"/>
            </a:lvl2pPr>
            <a:lvl3pPr>
              <a:defRPr sz="4024"/>
            </a:lvl3pPr>
            <a:lvl4pPr>
              <a:defRPr sz="3621"/>
            </a:lvl4pPr>
            <a:lvl5pPr>
              <a:defRPr sz="3621"/>
            </a:lvl5pPr>
            <a:lvl6pPr>
              <a:defRPr sz="3621"/>
            </a:lvl6pPr>
            <a:lvl7pPr>
              <a:defRPr sz="3621"/>
            </a:lvl7pPr>
            <a:lvl8pPr>
              <a:defRPr sz="3621"/>
            </a:lvl8pPr>
            <a:lvl9pPr>
              <a:defRPr sz="362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96A9F-6939-486E-BF9D-7EE4A89BDC07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4063A-13FD-4A59-B6BE-F4BA9568F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499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8687" y="2456181"/>
            <a:ext cx="7676358" cy="1023620"/>
          </a:xfrm>
        </p:spPr>
        <p:txBody>
          <a:bodyPr anchor="b"/>
          <a:lstStyle>
            <a:lvl1pPr marL="0" indent="0">
              <a:buNone/>
              <a:defRPr sz="4828" b="1"/>
            </a:lvl1pPr>
            <a:lvl2pPr marL="919737" indent="0">
              <a:buNone/>
              <a:defRPr sz="4024" b="1"/>
            </a:lvl2pPr>
            <a:lvl3pPr marL="1839472" indent="0">
              <a:buNone/>
              <a:defRPr sz="3621" b="1"/>
            </a:lvl3pPr>
            <a:lvl4pPr marL="2759208" indent="0">
              <a:buNone/>
              <a:defRPr sz="3219" b="1"/>
            </a:lvl4pPr>
            <a:lvl5pPr marL="3678943" indent="0">
              <a:buNone/>
              <a:defRPr sz="3219" b="1"/>
            </a:lvl5pPr>
            <a:lvl6pPr marL="4598682" indent="0">
              <a:buNone/>
              <a:defRPr sz="3219" b="1"/>
            </a:lvl6pPr>
            <a:lvl7pPr marL="5518417" indent="0">
              <a:buNone/>
              <a:defRPr sz="3219" b="1"/>
            </a:lvl7pPr>
            <a:lvl8pPr marL="6438152" indent="0">
              <a:buNone/>
              <a:defRPr sz="3219" b="1"/>
            </a:lvl8pPr>
            <a:lvl9pPr marL="7357888" indent="0">
              <a:buNone/>
              <a:defRPr sz="321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8687" y="3479801"/>
            <a:ext cx="7676358" cy="6322060"/>
          </a:xfrm>
        </p:spPr>
        <p:txBody>
          <a:bodyPr/>
          <a:lstStyle>
            <a:lvl1pPr>
              <a:defRPr sz="4828"/>
            </a:lvl1pPr>
            <a:lvl2pPr>
              <a:defRPr sz="4024"/>
            </a:lvl2pPr>
            <a:lvl3pPr>
              <a:defRPr sz="3621"/>
            </a:lvl3pPr>
            <a:lvl4pPr>
              <a:defRPr sz="3219"/>
            </a:lvl4pPr>
            <a:lvl5pPr>
              <a:defRPr sz="3219"/>
            </a:lvl5pPr>
            <a:lvl6pPr>
              <a:defRPr sz="3219"/>
            </a:lvl6pPr>
            <a:lvl7pPr>
              <a:defRPr sz="3219"/>
            </a:lvl7pPr>
            <a:lvl8pPr>
              <a:defRPr sz="3219"/>
            </a:lvl8pPr>
            <a:lvl9pPr>
              <a:defRPr sz="321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825555" y="2456181"/>
            <a:ext cx="7679372" cy="1023620"/>
          </a:xfrm>
        </p:spPr>
        <p:txBody>
          <a:bodyPr anchor="b"/>
          <a:lstStyle>
            <a:lvl1pPr marL="0" indent="0">
              <a:buNone/>
              <a:defRPr sz="4828" b="1"/>
            </a:lvl1pPr>
            <a:lvl2pPr marL="919737" indent="0">
              <a:buNone/>
              <a:defRPr sz="4024" b="1"/>
            </a:lvl2pPr>
            <a:lvl3pPr marL="1839472" indent="0">
              <a:buNone/>
              <a:defRPr sz="3621" b="1"/>
            </a:lvl3pPr>
            <a:lvl4pPr marL="2759208" indent="0">
              <a:buNone/>
              <a:defRPr sz="3219" b="1"/>
            </a:lvl4pPr>
            <a:lvl5pPr marL="3678943" indent="0">
              <a:buNone/>
              <a:defRPr sz="3219" b="1"/>
            </a:lvl5pPr>
            <a:lvl6pPr marL="4598682" indent="0">
              <a:buNone/>
              <a:defRPr sz="3219" b="1"/>
            </a:lvl6pPr>
            <a:lvl7pPr marL="5518417" indent="0">
              <a:buNone/>
              <a:defRPr sz="3219" b="1"/>
            </a:lvl7pPr>
            <a:lvl8pPr marL="6438152" indent="0">
              <a:buNone/>
              <a:defRPr sz="3219" b="1"/>
            </a:lvl8pPr>
            <a:lvl9pPr marL="7357888" indent="0">
              <a:buNone/>
              <a:defRPr sz="3219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825555" y="3479801"/>
            <a:ext cx="7679372" cy="6322060"/>
          </a:xfrm>
        </p:spPr>
        <p:txBody>
          <a:bodyPr/>
          <a:lstStyle>
            <a:lvl1pPr>
              <a:defRPr sz="4828"/>
            </a:lvl1pPr>
            <a:lvl2pPr>
              <a:defRPr sz="4024"/>
            </a:lvl2pPr>
            <a:lvl3pPr>
              <a:defRPr sz="3621"/>
            </a:lvl3pPr>
            <a:lvl4pPr>
              <a:defRPr sz="3219"/>
            </a:lvl4pPr>
            <a:lvl5pPr>
              <a:defRPr sz="3219"/>
            </a:lvl5pPr>
            <a:lvl6pPr>
              <a:defRPr sz="3219"/>
            </a:lvl6pPr>
            <a:lvl7pPr>
              <a:defRPr sz="3219"/>
            </a:lvl7pPr>
            <a:lvl8pPr>
              <a:defRPr sz="3219"/>
            </a:lvl8pPr>
            <a:lvl9pPr>
              <a:defRPr sz="321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96A9F-6939-486E-BF9D-7EE4A89BDC07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4063A-13FD-4A59-B6BE-F4BA9568F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116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96A9F-6939-486E-BF9D-7EE4A89BDC07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4063A-13FD-4A59-B6BE-F4BA9568F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386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96A9F-6939-486E-BF9D-7EE4A89BDC07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4063A-13FD-4A59-B6BE-F4BA9568F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115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8686" y="436880"/>
            <a:ext cx="5715795" cy="1859280"/>
          </a:xfrm>
        </p:spPr>
        <p:txBody>
          <a:bodyPr anchor="b"/>
          <a:lstStyle>
            <a:lvl1pPr algn="l">
              <a:defRPr sz="4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92600" y="436886"/>
            <a:ext cx="9712327" cy="9364981"/>
          </a:xfrm>
        </p:spPr>
        <p:txBody>
          <a:bodyPr/>
          <a:lstStyle>
            <a:lvl1pPr>
              <a:defRPr sz="6438"/>
            </a:lvl1pPr>
            <a:lvl2pPr>
              <a:defRPr sz="5633"/>
            </a:lvl2pPr>
            <a:lvl3pPr>
              <a:defRPr sz="4828"/>
            </a:lvl3pPr>
            <a:lvl4pPr>
              <a:defRPr sz="4024"/>
            </a:lvl4pPr>
            <a:lvl5pPr>
              <a:defRPr sz="4024"/>
            </a:lvl5pPr>
            <a:lvl6pPr>
              <a:defRPr sz="4024"/>
            </a:lvl6pPr>
            <a:lvl7pPr>
              <a:defRPr sz="4024"/>
            </a:lvl7pPr>
            <a:lvl8pPr>
              <a:defRPr sz="4024"/>
            </a:lvl8pPr>
            <a:lvl9pPr>
              <a:defRPr sz="402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8686" y="2296166"/>
            <a:ext cx="5715795" cy="7505701"/>
          </a:xfrm>
        </p:spPr>
        <p:txBody>
          <a:bodyPr/>
          <a:lstStyle>
            <a:lvl1pPr marL="0" indent="0">
              <a:buNone/>
              <a:defRPr sz="2817"/>
            </a:lvl1pPr>
            <a:lvl2pPr marL="919737" indent="0">
              <a:buNone/>
              <a:defRPr sz="2414"/>
            </a:lvl2pPr>
            <a:lvl3pPr marL="1839472" indent="0">
              <a:buNone/>
              <a:defRPr sz="2012"/>
            </a:lvl3pPr>
            <a:lvl4pPr marL="2759208" indent="0">
              <a:buNone/>
              <a:defRPr sz="1810"/>
            </a:lvl4pPr>
            <a:lvl5pPr marL="3678943" indent="0">
              <a:buNone/>
              <a:defRPr sz="1810"/>
            </a:lvl5pPr>
            <a:lvl6pPr marL="4598682" indent="0">
              <a:buNone/>
              <a:defRPr sz="1810"/>
            </a:lvl6pPr>
            <a:lvl7pPr marL="5518417" indent="0">
              <a:buNone/>
              <a:defRPr sz="1810"/>
            </a:lvl7pPr>
            <a:lvl8pPr marL="6438152" indent="0">
              <a:buNone/>
              <a:defRPr sz="1810"/>
            </a:lvl8pPr>
            <a:lvl9pPr marL="7357888" indent="0">
              <a:buNone/>
              <a:defRPr sz="181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96A9F-6939-486E-BF9D-7EE4A89BDC07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4063A-13FD-4A59-B6BE-F4BA9568F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068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5347" y="7680966"/>
            <a:ext cx="10424160" cy="906781"/>
          </a:xfrm>
        </p:spPr>
        <p:txBody>
          <a:bodyPr anchor="b"/>
          <a:lstStyle>
            <a:lvl1pPr algn="l">
              <a:defRPr sz="402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05347" y="980440"/>
            <a:ext cx="10424160" cy="6583680"/>
          </a:xfrm>
        </p:spPr>
        <p:txBody>
          <a:bodyPr/>
          <a:lstStyle>
            <a:lvl1pPr marL="0" indent="0">
              <a:buNone/>
              <a:defRPr sz="6438"/>
            </a:lvl1pPr>
            <a:lvl2pPr marL="919737" indent="0">
              <a:buNone/>
              <a:defRPr sz="5633"/>
            </a:lvl2pPr>
            <a:lvl3pPr marL="1839472" indent="0">
              <a:buNone/>
              <a:defRPr sz="4828"/>
            </a:lvl3pPr>
            <a:lvl4pPr marL="2759208" indent="0">
              <a:buNone/>
              <a:defRPr sz="4024"/>
            </a:lvl4pPr>
            <a:lvl5pPr marL="3678943" indent="0">
              <a:buNone/>
              <a:defRPr sz="4024"/>
            </a:lvl5pPr>
            <a:lvl6pPr marL="4598682" indent="0">
              <a:buNone/>
              <a:defRPr sz="4024"/>
            </a:lvl6pPr>
            <a:lvl7pPr marL="5518417" indent="0">
              <a:buNone/>
              <a:defRPr sz="4024"/>
            </a:lvl7pPr>
            <a:lvl8pPr marL="6438152" indent="0">
              <a:buNone/>
              <a:defRPr sz="4024"/>
            </a:lvl8pPr>
            <a:lvl9pPr marL="7357888" indent="0">
              <a:buNone/>
              <a:defRPr sz="4024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05347" y="8587747"/>
            <a:ext cx="10424160" cy="1287779"/>
          </a:xfrm>
        </p:spPr>
        <p:txBody>
          <a:bodyPr/>
          <a:lstStyle>
            <a:lvl1pPr marL="0" indent="0">
              <a:buNone/>
              <a:defRPr sz="2817"/>
            </a:lvl1pPr>
            <a:lvl2pPr marL="919737" indent="0">
              <a:buNone/>
              <a:defRPr sz="2414"/>
            </a:lvl2pPr>
            <a:lvl3pPr marL="1839472" indent="0">
              <a:buNone/>
              <a:defRPr sz="2012"/>
            </a:lvl3pPr>
            <a:lvl4pPr marL="2759208" indent="0">
              <a:buNone/>
              <a:defRPr sz="1810"/>
            </a:lvl4pPr>
            <a:lvl5pPr marL="3678943" indent="0">
              <a:buNone/>
              <a:defRPr sz="1810"/>
            </a:lvl5pPr>
            <a:lvl6pPr marL="4598682" indent="0">
              <a:buNone/>
              <a:defRPr sz="1810"/>
            </a:lvl6pPr>
            <a:lvl7pPr marL="5518417" indent="0">
              <a:buNone/>
              <a:defRPr sz="1810"/>
            </a:lvl7pPr>
            <a:lvl8pPr marL="6438152" indent="0">
              <a:buNone/>
              <a:defRPr sz="1810"/>
            </a:lvl8pPr>
            <a:lvl9pPr marL="7357888" indent="0">
              <a:buNone/>
              <a:defRPr sz="181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96A9F-6939-486E-BF9D-7EE4A89BDC07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4063A-13FD-4A59-B6BE-F4BA9568F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242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68680" y="439420"/>
            <a:ext cx="15636240" cy="1828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8680" y="2560331"/>
            <a:ext cx="15636240" cy="72415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8681" y="10170165"/>
            <a:ext cx="405384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1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D96A9F-6939-486E-BF9D-7EE4A89BDC07}" type="datetimeFigureOut">
              <a:rPr lang="en-US" smtClean="0"/>
              <a:t>2/3/2022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35981" y="10170165"/>
            <a:ext cx="550164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1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451080" y="10170165"/>
            <a:ext cx="4053840" cy="584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1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4063A-13FD-4A59-B6BE-F4BA9568F8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502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39472" rtl="0" eaLnBrk="1" latinLnBrk="0" hangingPunct="1">
        <a:spcBef>
          <a:spcPct val="0"/>
        </a:spcBef>
        <a:buNone/>
        <a:defRPr sz="885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9803" indent="-689803" algn="l" defTabSz="1839472" rtl="0" eaLnBrk="1" latinLnBrk="0" hangingPunct="1">
        <a:spcBef>
          <a:spcPct val="20000"/>
        </a:spcBef>
        <a:buFont typeface="Arial" panose="020B0604020202020204" pitchFamily="34" charset="0"/>
        <a:buChar char="•"/>
        <a:defRPr sz="6438" kern="1200">
          <a:solidFill>
            <a:schemeClr val="tx1"/>
          </a:solidFill>
          <a:latin typeface="+mn-lt"/>
          <a:ea typeface="+mn-ea"/>
          <a:cs typeface="+mn-cs"/>
        </a:defRPr>
      </a:lvl1pPr>
      <a:lvl2pPr marL="1494571" indent="-574834" algn="l" defTabSz="1839472" rtl="0" eaLnBrk="1" latinLnBrk="0" hangingPunct="1">
        <a:spcBef>
          <a:spcPct val="20000"/>
        </a:spcBef>
        <a:buFont typeface="Arial" panose="020B0604020202020204" pitchFamily="34" charset="0"/>
        <a:buChar char="–"/>
        <a:defRPr sz="5633" kern="1200">
          <a:solidFill>
            <a:schemeClr val="tx1"/>
          </a:solidFill>
          <a:latin typeface="+mn-lt"/>
          <a:ea typeface="+mn-ea"/>
          <a:cs typeface="+mn-cs"/>
        </a:defRPr>
      </a:lvl2pPr>
      <a:lvl3pPr marL="2299339" indent="-459867" algn="l" defTabSz="1839472" rtl="0" eaLnBrk="1" latinLnBrk="0" hangingPunct="1">
        <a:spcBef>
          <a:spcPct val="20000"/>
        </a:spcBef>
        <a:buFont typeface="Arial" panose="020B0604020202020204" pitchFamily="34" charset="0"/>
        <a:buChar char="•"/>
        <a:defRPr sz="4828" kern="1200">
          <a:solidFill>
            <a:schemeClr val="tx1"/>
          </a:solidFill>
          <a:latin typeface="+mn-lt"/>
          <a:ea typeface="+mn-ea"/>
          <a:cs typeface="+mn-cs"/>
        </a:defRPr>
      </a:lvl3pPr>
      <a:lvl4pPr marL="3219076" indent="-459867" algn="l" defTabSz="1839472" rtl="0" eaLnBrk="1" latinLnBrk="0" hangingPunct="1">
        <a:spcBef>
          <a:spcPct val="20000"/>
        </a:spcBef>
        <a:buFont typeface="Arial" panose="020B0604020202020204" pitchFamily="34" charset="0"/>
        <a:buChar char="–"/>
        <a:defRPr sz="4024" kern="1200">
          <a:solidFill>
            <a:schemeClr val="tx1"/>
          </a:solidFill>
          <a:latin typeface="+mn-lt"/>
          <a:ea typeface="+mn-ea"/>
          <a:cs typeface="+mn-cs"/>
        </a:defRPr>
      </a:lvl4pPr>
      <a:lvl5pPr marL="4138810" indent="-459867" algn="l" defTabSz="1839472" rtl="0" eaLnBrk="1" latinLnBrk="0" hangingPunct="1">
        <a:spcBef>
          <a:spcPct val="20000"/>
        </a:spcBef>
        <a:buFont typeface="Arial" panose="020B0604020202020204" pitchFamily="34" charset="0"/>
        <a:buChar char="»"/>
        <a:defRPr sz="4024" kern="1200">
          <a:solidFill>
            <a:schemeClr val="tx1"/>
          </a:solidFill>
          <a:latin typeface="+mn-lt"/>
          <a:ea typeface="+mn-ea"/>
          <a:cs typeface="+mn-cs"/>
        </a:defRPr>
      </a:lvl5pPr>
      <a:lvl6pPr marL="5058549" indent="-459867" algn="l" defTabSz="1839472" rtl="0" eaLnBrk="1" latinLnBrk="0" hangingPunct="1">
        <a:spcBef>
          <a:spcPct val="20000"/>
        </a:spcBef>
        <a:buFont typeface="Arial" panose="020B0604020202020204" pitchFamily="34" charset="0"/>
        <a:buChar char="•"/>
        <a:defRPr sz="4024" kern="1200">
          <a:solidFill>
            <a:schemeClr val="tx1"/>
          </a:solidFill>
          <a:latin typeface="+mn-lt"/>
          <a:ea typeface="+mn-ea"/>
          <a:cs typeface="+mn-cs"/>
        </a:defRPr>
      </a:lvl6pPr>
      <a:lvl7pPr marL="5978285" indent="-459867" algn="l" defTabSz="1839472" rtl="0" eaLnBrk="1" latinLnBrk="0" hangingPunct="1">
        <a:spcBef>
          <a:spcPct val="20000"/>
        </a:spcBef>
        <a:buFont typeface="Arial" panose="020B0604020202020204" pitchFamily="34" charset="0"/>
        <a:buChar char="•"/>
        <a:defRPr sz="4024" kern="1200">
          <a:solidFill>
            <a:schemeClr val="tx1"/>
          </a:solidFill>
          <a:latin typeface="+mn-lt"/>
          <a:ea typeface="+mn-ea"/>
          <a:cs typeface="+mn-cs"/>
        </a:defRPr>
      </a:lvl7pPr>
      <a:lvl8pPr marL="6898021" indent="-459867" algn="l" defTabSz="1839472" rtl="0" eaLnBrk="1" latinLnBrk="0" hangingPunct="1">
        <a:spcBef>
          <a:spcPct val="20000"/>
        </a:spcBef>
        <a:buFont typeface="Arial" panose="020B0604020202020204" pitchFamily="34" charset="0"/>
        <a:buChar char="•"/>
        <a:defRPr sz="4024" kern="1200">
          <a:solidFill>
            <a:schemeClr val="tx1"/>
          </a:solidFill>
          <a:latin typeface="+mn-lt"/>
          <a:ea typeface="+mn-ea"/>
          <a:cs typeface="+mn-cs"/>
        </a:defRPr>
      </a:lvl8pPr>
      <a:lvl9pPr marL="7817756" indent="-459867" algn="l" defTabSz="1839472" rtl="0" eaLnBrk="1" latinLnBrk="0" hangingPunct="1">
        <a:spcBef>
          <a:spcPct val="20000"/>
        </a:spcBef>
        <a:buFont typeface="Arial" panose="020B0604020202020204" pitchFamily="34" charset="0"/>
        <a:buChar char="•"/>
        <a:defRPr sz="40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39472" rtl="0" eaLnBrk="1" latinLnBrk="0" hangingPunct="1">
        <a:defRPr sz="3621" kern="1200">
          <a:solidFill>
            <a:schemeClr val="tx1"/>
          </a:solidFill>
          <a:latin typeface="+mn-lt"/>
          <a:ea typeface="+mn-ea"/>
          <a:cs typeface="+mn-cs"/>
        </a:defRPr>
      </a:lvl1pPr>
      <a:lvl2pPr marL="919737" algn="l" defTabSz="1839472" rtl="0" eaLnBrk="1" latinLnBrk="0" hangingPunct="1">
        <a:defRPr sz="3621" kern="1200">
          <a:solidFill>
            <a:schemeClr val="tx1"/>
          </a:solidFill>
          <a:latin typeface="+mn-lt"/>
          <a:ea typeface="+mn-ea"/>
          <a:cs typeface="+mn-cs"/>
        </a:defRPr>
      </a:lvl2pPr>
      <a:lvl3pPr marL="1839472" algn="l" defTabSz="1839472" rtl="0" eaLnBrk="1" latinLnBrk="0" hangingPunct="1">
        <a:defRPr sz="3621" kern="1200">
          <a:solidFill>
            <a:schemeClr val="tx1"/>
          </a:solidFill>
          <a:latin typeface="+mn-lt"/>
          <a:ea typeface="+mn-ea"/>
          <a:cs typeface="+mn-cs"/>
        </a:defRPr>
      </a:lvl3pPr>
      <a:lvl4pPr marL="2759208" algn="l" defTabSz="1839472" rtl="0" eaLnBrk="1" latinLnBrk="0" hangingPunct="1">
        <a:defRPr sz="3621" kern="1200">
          <a:solidFill>
            <a:schemeClr val="tx1"/>
          </a:solidFill>
          <a:latin typeface="+mn-lt"/>
          <a:ea typeface="+mn-ea"/>
          <a:cs typeface="+mn-cs"/>
        </a:defRPr>
      </a:lvl4pPr>
      <a:lvl5pPr marL="3678943" algn="l" defTabSz="1839472" rtl="0" eaLnBrk="1" latinLnBrk="0" hangingPunct="1">
        <a:defRPr sz="3621" kern="1200">
          <a:solidFill>
            <a:schemeClr val="tx1"/>
          </a:solidFill>
          <a:latin typeface="+mn-lt"/>
          <a:ea typeface="+mn-ea"/>
          <a:cs typeface="+mn-cs"/>
        </a:defRPr>
      </a:lvl5pPr>
      <a:lvl6pPr marL="4598682" algn="l" defTabSz="1839472" rtl="0" eaLnBrk="1" latinLnBrk="0" hangingPunct="1">
        <a:defRPr sz="3621" kern="1200">
          <a:solidFill>
            <a:schemeClr val="tx1"/>
          </a:solidFill>
          <a:latin typeface="+mn-lt"/>
          <a:ea typeface="+mn-ea"/>
          <a:cs typeface="+mn-cs"/>
        </a:defRPr>
      </a:lvl6pPr>
      <a:lvl7pPr marL="5518417" algn="l" defTabSz="1839472" rtl="0" eaLnBrk="1" latinLnBrk="0" hangingPunct="1">
        <a:defRPr sz="3621" kern="1200">
          <a:solidFill>
            <a:schemeClr val="tx1"/>
          </a:solidFill>
          <a:latin typeface="+mn-lt"/>
          <a:ea typeface="+mn-ea"/>
          <a:cs typeface="+mn-cs"/>
        </a:defRPr>
      </a:lvl7pPr>
      <a:lvl8pPr marL="6438152" algn="l" defTabSz="1839472" rtl="0" eaLnBrk="1" latinLnBrk="0" hangingPunct="1">
        <a:defRPr sz="3621" kern="1200">
          <a:solidFill>
            <a:schemeClr val="tx1"/>
          </a:solidFill>
          <a:latin typeface="+mn-lt"/>
          <a:ea typeface="+mn-ea"/>
          <a:cs typeface="+mn-cs"/>
        </a:defRPr>
      </a:lvl8pPr>
      <a:lvl9pPr marL="7357888" algn="l" defTabSz="1839472" rtl="0" eaLnBrk="1" latinLnBrk="0" hangingPunct="1">
        <a:defRPr sz="362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>
            <a:extLst>
              <a:ext uri="{FF2B5EF4-FFF2-40B4-BE49-F238E27FC236}">
                <a16:creationId xmlns:a16="http://schemas.microsoft.com/office/drawing/2014/main" id="{62E82FCE-CACF-7F48-8327-6BB56C2063B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533400"/>
            <a:ext cx="14478000" cy="8382000"/>
          </a:xfrm>
          <a:prstGeom prst="rect">
            <a:avLst/>
          </a:prstGeom>
          <a:noFill/>
        </p:spPr>
      </p:pic>
      <p:sp>
        <p:nvSpPr>
          <p:cNvPr id="3" name="Rectangle 1">
            <a:extLst>
              <a:ext uri="{FF2B5EF4-FFF2-40B4-BE49-F238E27FC236}">
                <a16:creationId xmlns:a16="http://schemas.microsoft.com/office/drawing/2014/main" id="{F844EEF1-05B7-414C-ADE3-980F870BAF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2500" y="9542621"/>
            <a:ext cx="154686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1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Supplementary Figure 1: IDO expression in different tumor cell lines.</a:t>
            </a:r>
            <a:r>
              <a:rPr kumimoji="0" lang="en-US" altLang="en-US" sz="1600" b="0" i="1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1600" b="1" i="1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A: </a:t>
            </a:r>
            <a:r>
              <a:rPr kumimoji="0" lang="en-US" altLang="en-US" sz="1600" b="0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Representative FACS micrograph for IDO expression in B16F10 and TC-1 tumor cell lines. </a:t>
            </a:r>
            <a:r>
              <a:rPr kumimoji="0" lang="en-US" altLang="en-US" sz="1600" b="1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B-C:</a:t>
            </a:r>
            <a:r>
              <a:rPr kumimoji="0" lang="en-US" altLang="en-US" sz="1600" b="0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IDO expression in B16F10 and TC-1 cells under in vitro (</a:t>
            </a:r>
            <a:r>
              <a:rPr kumimoji="0" lang="en-US" altLang="en-US" sz="1600" b="1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kumimoji="0" lang="en-US" altLang="en-US" sz="1600" b="0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) and in vivo (</a:t>
            </a:r>
            <a:r>
              <a:rPr kumimoji="0" lang="en-US" altLang="en-US" sz="1600" b="1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kumimoji="0" lang="en-US" altLang="en-US" sz="1600" b="0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) conditions by flow cytometric analysis. *p ≤ 0.05, **p ≤ 0.01. </a:t>
            </a:r>
            <a:r>
              <a:rPr kumimoji="0" lang="en-US" altLang="en-US" sz="1600" b="1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D:</a:t>
            </a:r>
            <a:r>
              <a:rPr kumimoji="0" lang="en-US" altLang="en-US" sz="1600" b="0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IDO1 expression in TC-1 and CT26 tumor cell lines with and without treatment with IFN-</a:t>
            </a:r>
            <a:r>
              <a:rPr kumimoji="0" lang="en-US" altLang="en-US" sz="1600" b="0" i="1" strike="noStrike" cap="none" normalizeH="0" baseline="0" dirty="0">
                <a:ln>
                  <a:noFill/>
                </a:ln>
                <a:effectLst/>
                <a:latin typeface="Symbol" pitchFamily="2" charset="2"/>
                <a:ea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kumimoji="0" lang="en-US" altLang="en-US" sz="1600" b="0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(100 ng/mL) by Western blot assay. Expression of </a:t>
            </a:r>
            <a:r>
              <a:rPr kumimoji="0" lang="en-US" altLang="en-US" sz="1600" b="0" i="1" strike="noStrike" cap="none" normalizeH="0" baseline="0" dirty="0">
                <a:ln>
                  <a:noFill/>
                </a:ln>
                <a:effectLst/>
                <a:latin typeface="Symbol" pitchFamily="2" charset="2"/>
                <a:ea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kumimoji="0" lang="en-US" altLang="en-US" sz="1600" b="0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-tubulin is shown as a control.</a:t>
            </a:r>
            <a:endParaRPr kumimoji="0" lang="en-US" altLang="en-US" sz="1600" b="0" i="0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5313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4B935EE-5124-DC48-9E74-730449E4D33E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04800"/>
            <a:ext cx="12954000" cy="9067800"/>
          </a:xfrm>
          <a:prstGeom prst="rect">
            <a:avLst/>
          </a:prstGeom>
          <a:noFill/>
        </p:spPr>
      </p:pic>
      <p:sp>
        <p:nvSpPr>
          <p:cNvPr id="6" name="Rectangle 3">
            <a:extLst>
              <a:ext uri="{FF2B5EF4-FFF2-40B4-BE49-F238E27FC236}">
                <a16:creationId xmlns:a16="http://schemas.microsoft.com/office/drawing/2014/main" id="{CCCDE0C3-ACC8-574F-87C8-F152A3AFE8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9525000"/>
            <a:ext cx="160020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</a:rPr>
              <a:t>Supplementary Figure 2:</a:t>
            </a:r>
            <a:r>
              <a:rPr kumimoji="0" lang="en-US" altLang="en-US" sz="1600" b="0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kumimoji="0" lang="en-US" altLang="en-US" sz="1600" b="1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</a:rPr>
              <a:t>Gating strategy.</a:t>
            </a:r>
            <a:r>
              <a:rPr kumimoji="0" lang="en-US" altLang="en-US" sz="1600" b="0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</a:rPr>
              <a:t> Gating strategy for gp100 CD8</a:t>
            </a:r>
            <a:r>
              <a:rPr kumimoji="0" lang="en-US" altLang="en-US" sz="1600" b="0" i="1" strike="noStrike" cap="none" normalizeH="0" baseline="3000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</a:rPr>
              <a:t>+</a:t>
            </a:r>
            <a:r>
              <a:rPr kumimoji="0" lang="en-US" altLang="en-US" sz="1600" b="0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</a:rPr>
              <a:t> T cells</a:t>
            </a:r>
            <a:r>
              <a:rPr kumimoji="0" lang="en-US" altLang="en-US" sz="1600" b="1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</a:rPr>
              <a:t> (A)</a:t>
            </a:r>
            <a:r>
              <a:rPr kumimoji="0" lang="en-US" altLang="en-US" sz="1600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</a:rPr>
              <a:t>;</a:t>
            </a:r>
            <a:r>
              <a:rPr kumimoji="0" lang="en-US" altLang="en-US" sz="1600" b="1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kumimoji="0" lang="en-US" altLang="en-US" sz="1600" b="0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</a:rPr>
              <a:t>IDO pentamer specificity </a:t>
            </a:r>
            <a:r>
              <a:rPr kumimoji="0" lang="en-US" altLang="en-US" sz="1600" b="1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</a:rPr>
              <a:t>(B)</a:t>
            </a:r>
            <a:r>
              <a:rPr kumimoji="0" lang="en-US" altLang="en-US" sz="1600" b="0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</a:rPr>
              <a:t>:</a:t>
            </a:r>
            <a:r>
              <a:rPr kumimoji="0" lang="en-US" altLang="en-US" sz="1600" b="1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kumimoji="0" lang="en-US" altLang="en-US" sz="1600" b="0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</a:rPr>
              <a:t>IDO-specific pentamer was biotinylated and was detected by binding of PE conjugated streptavidin (SA-PE).</a:t>
            </a:r>
            <a:r>
              <a:rPr kumimoji="0" lang="en-US" altLang="en-US" sz="1600" b="1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kumimoji="0" lang="en-US" altLang="en-US" sz="1600" b="0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</a:rPr>
              <a:t>1.</a:t>
            </a:r>
            <a:r>
              <a:rPr kumimoji="0" lang="en-US" altLang="en-US" sz="1600" b="1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kumimoji="0" lang="en-US" altLang="en-US" sz="1600" b="0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</a:rPr>
              <a:t>No pentamer/dextramer staining, 2-6. gp100 dextramer staining was present, 2. No IDO pentamer staining, 3. No pentamer but staining with SA-PE, 4. Staining with IDO-</a:t>
            </a:r>
            <a:r>
              <a:rPr kumimoji="0" lang="en-US" altLang="en-US" sz="1600" b="0" i="1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</a:rPr>
              <a:t>ve</a:t>
            </a:r>
            <a:r>
              <a:rPr kumimoji="0" lang="en-US" altLang="en-US" sz="1600" b="0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</a:rPr>
              <a:t> pentamer and SA-PE, 5. Staining with IDO-specific pentamer but without SA-PE, and 6. Staining with IDO-specific pentamer and SA-PE</a:t>
            </a:r>
            <a:r>
              <a:rPr kumimoji="0" lang="en-US" altLang="en-US" sz="1600" b="1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</a:rPr>
              <a:t>; </a:t>
            </a:r>
            <a:r>
              <a:rPr kumimoji="0" lang="en-US" altLang="en-US" sz="1600" b="0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</a:rPr>
              <a:t>and FACS micrographs for the expression of various markers in B16F10 model </a:t>
            </a:r>
            <a:r>
              <a:rPr kumimoji="0" lang="en-US" altLang="en-US" sz="1600" b="1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</a:rPr>
              <a:t>(C)</a:t>
            </a:r>
            <a:r>
              <a:rPr kumimoji="0" lang="en-US" altLang="en-US" sz="1600" b="0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</a:rPr>
              <a:t>.</a:t>
            </a:r>
            <a:endParaRPr kumimoji="0" lang="en-US" altLang="en-US" sz="1600" b="0" i="0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75112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B4D0D9D-007A-FD43-98B0-970927F441D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81000"/>
            <a:ext cx="13716000" cy="8839200"/>
          </a:xfrm>
          <a:prstGeom prst="rect">
            <a:avLst/>
          </a:prstGeom>
          <a:noFill/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808EFEE-5EEF-9441-AEA9-FE8D868DC8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9553053"/>
            <a:ext cx="153162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Supplementary Figure 3: Gating strategy.</a:t>
            </a:r>
            <a:r>
              <a:rPr kumimoji="0" lang="en-US" altLang="en-US" sz="1600" b="0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Gating strategy for E7 CD8</a:t>
            </a:r>
            <a:r>
              <a:rPr kumimoji="0" lang="en-US" altLang="en-US" sz="1600" b="0" i="1" strike="noStrike" cap="none" normalizeH="0" baseline="3000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kumimoji="0" lang="en-US" altLang="en-US" sz="1600" b="0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T cells (A); IDO pentamer specificity </a:t>
            </a:r>
            <a:r>
              <a:rPr kumimoji="0" lang="en-US" altLang="en-US" sz="1600" b="1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(B)</a:t>
            </a:r>
            <a:r>
              <a:rPr kumimoji="0" lang="en-US" altLang="en-US" sz="1600" b="0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: IDO-specific pentamer was biotinylated and was detected by binding of PE conjugated streptavidin (SA-PE). 1. No pentamer/dextramer staining, 2-6. E7 dextramer staining was present, 2. No IDO pentamer staining, 3. No pentamer but staining with SA-PE, 4. Staining with IDO-</a:t>
            </a:r>
            <a:r>
              <a:rPr kumimoji="0" lang="en-US" altLang="en-US" sz="1600" b="0" i="1" strike="noStrike" cap="none" normalizeH="0" baseline="0" dirty="0" err="1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ve</a:t>
            </a:r>
            <a:r>
              <a:rPr kumimoji="0" lang="en-US" altLang="en-US" sz="1600" b="0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pentamer and SA-PE, 5. Staining with IDO-specific pentamer but without SA-PE, and 6. Staining with IDO-specific pentamer and SA-PE; and FACS micrographs for the expression of various markers in TC-1 model </a:t>
            </a:r>
            <a:r>
              <a:rPr kumimoji="0" lang="en-US" altLang="en-US" sz="1600" b="1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(C)</a:t>
            </a:r>
            <a:r>
              <a:rPr kumimoji="0" lang="en-US" altLang="en-US" sz="1600" b="0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kumimoji="0" lang="en-US" altLang="en-US" sz="1600" b="0" i="0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438054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CFE421F-B0C4-1643-A078-149365CD225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700" y="304800"/>
            <a:ext cx="15316200" cy="9296400"/>
          </a:xfrm>
          <a:prstGeom prst="rect">
            <a:avLst/>
          </a:prstGeom>
          <a:noFill/>
        </p:spPr>
      </p:pic>
      <p:sp>
        <p:nvSpPr>
          <p:cNvPr id="5" name="Rectangle 1">
            <a:extLst>
              <a:ext uri="{FF2B5EF4-FFF2-40B4-BE49-F238E27FC236}">
                <a16:creationId xmlns:a16="http://schemas.microsoft.com/office/drawing/2014/main" id="{68DDF0FA-97DE-BD4D-A703-9344995C64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6800" y="9890611"/>
            <a:ext cx="15278100" cy="61555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1600" b="1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</a:rPr>
              <a:t>Supplementary Figure 4: Gating Strategy. A. </a:t>
            </a:r>
            <a:r>
              <a:rPr kumimoji="0" lang="en-US" altLang="en-US" sz="1600" b="0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</a:rPr>
              <a:t>Gating strategy to show various B220</a:t>
            </a:r>
            <a:r>
              <a:rPr kumimoji="0" lang="en-US" altLang="en-US" sz="1600" b="0" i="1" strike="noStrike" cap="none" normalizeH="0" baseline="3000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</a:rPr>
              <a:t>+</a:t>
            </a:r>
            <a:r>
              <a:rPr kumimoji="0" lang="en-US" altLang="en-US" sz="1600" b="0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</a:rPr>
              <a:t>CD11c</a:t>
            </a:r>
            <a:r>
              <a:rPr kumimoji="0" lang="en-US" altLang="en-US" sz="1600" b="0" i="1" strike="noStrike" cap="none" normalizeH="0" baseline="3000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</a:rPr>
              <a:t>+</a:t>
            </a:r>
            <a:r>
              <a:rPr kumimoji="0" lang="en-US" altLang="en-US" sz="1600" b="0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</a:rPr>
              <a:t> DCs in CD11b</a:t>
            </a:r>
            <a:r>
              <a:rPr kumimoji="0" lang="en-US" altLang="en-US" sz="1600" b="0" i="1" strike="noStrike" cap="none" normalizeH="0" baseline="3000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</a:rPr>
              <a:t>hi</a:t>
            </a:r>
            <a:r>
              <a:rPr kumimoji="0" lang="en-US" altLang="en-US" sz="1600" b="0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</a:rPr>
              <a:t> and CD11b</a:t>
            </a:r>
            <a:r>
              <a:rPr kumimoji="0" lang="en-US" altLang="en-US" sz="1600" b="0" i="1" strike="noStrike" cap="none" normalizeH="0" baseline="3000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</a:rPr>
              <a:t>lo</a:t>
            </a:r>
            <a:r>
              <a:rPr kumimoji="0" lang="en-US" altLang="en-US" sz="1600" b="0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</a:rPr>
              <a:t> populations. </a:t>
            </a:r>
            <a:r>
              <a:rPr kumimoji="0" lang="en-US" altLang="en-US" sz="1600" b="1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</a:rPr>
              <a:t>B.</a:t>
            </a:r>
            <a:r>
              <a:rPr kumimoji="0" lang="en-US" altLang="en-US" sz="1600" b="0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</a:rPr>
              <a:t> FACS micrograph showing IDO expression in CD11b</a:t>
            </a:r>
            <a:r>
              <a:rPr kumimoji="0" lang="en-US" altLang="en-US" sz="1600" b="0" i="1" strike="noStrike" cap="none" normalizeH="0" baseline="3000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</a:rPr>
              <a:t>+</a:t>
            </a:r>
            <a:r>
              <a:rPr kumimoji="0" lang="en-US" altLang="en-US" sz="1600" b="0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</a:rPr>
              <a:t>CD11c</a:t>
            </a:r>
            <a:r>
              <a:rPr kumimoji="0" lang="en-US" altLang="en-US" sz="1600" b="0" i="1" strike="noStrike" cap="none" normalizeH="0" baseline="3000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</a:rPr>
              <a:t>+</a:t>
            </a:r>
            <a:r>
              <a:rPr kumimoji="0" lang="en-US" altLang="en-US" sz="1600" b="0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</a:rPr>
              <a:t>B220</a:t>
            </a:r>
            <a:r>
              <a:rPr kumimoji="0" lang="en-US" altLang="en-US" sz="1600" b="0" i="1" strike="noStrike" cap="none" normalizeH="0" baseline="3000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</a:rPr>
              <a:t>+ </a:t>
            </a:r>
            <a:r>
              <a:rPr kumimoji="0" lang="en-US" altLang="en-US" sz="1600" b="0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</a:rPr>
              <a:t>and CD11b</a:t>
            </a:r>
            <a:r>
              <a:rPr kumimoji="0" lang="en-US" altLang="en-US" sz="1600" b="0" i="1" strike="noStrike" cap="none" normalizeH="0" baseline="3000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</a:rPr>
              <a:t>+</a:t>
            </a:r>
            <a:r>
              <a:rPr kumimoji="0" lang="en-US" altLang="en-US" sz="1600" b="0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</a:rPr>
              <a:t>CD11c</a:t>
            </a:r>
            <a:r>
              <a:rPr kumimoji="0" lang="en-US" altLang="en-US" sz="1600" b="0" i="1" strike="noStrike" cap="none" normalizeH="0" baseline="3000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</a:rPr>
              <a:t>+</a:t>
            </a:r>
            <a:r>
              <a:rPr kumimoji="0" lang="en-US" altLang="en-US" sz="1600" b="0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</a:rPr>
              <a:t>B220</a:t>
            </a:r>
            <a:r>
              <a:rPr lang="en-US" baseline="30000" dirty="0"/>
              <a:t>¯</a:t>
            </a:r>
            <a:r>
              <a:rPr lang="en-US" dirty="0"/>
              <a:t> </a:t>
            </a:r>
            <a:r>
              <a:rPr kumimoji="0" lang="en-US" altLang="en-US" sz="1600" b="0" i="1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Arial" panose="020B0604020202020204" pitchFamily="34" charset="0"/>
              </a:rPr>
              <a:t>DCs.</a:t>
            </a:r>
            <a:endParaRPr kumimoji="0" lang="en-US" altLang="en-US" sz="1600" b="0" i="0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0422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123B104-D36C-6341-9C81-B43C2DD5A9E1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228601"/>
            <a:ext cx="4953000" cy="9241050"/>
          </a:xfrm>
          <a:prstGeom prst="rect">
            <a:avLst/>
          </a:prstGeom>
          <a:noFill/>
        </p:spPr>
      </p:pic>
      <p:sp>
        <p:nvSpPr>
          <p:cNvPr id="3" name="Rectangle 1">
            <a:extLst>
              <a:ext uri="{FF2B5EF4-FFF2-40B4-BE49-F238E27FC236}">
                <a16:creationId xmlns:a16="http://schemas.microsoft.com/office/drawing/2014/main" id="{43C4C55F-15C0-0F4F-8ED7-5E96E4515B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9469651"/>
            <a:ext cx="14630400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US" altLang="en-US" sz="1600" b="1" i="1" dirty="0"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kumimoji="0" lang="en-US" altLang="en-US" sz="16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kumimoji="0" lang="en-US" altLang="en-US" sz="1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1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IDO-vaccine enhances anti-tumor macrophage population in the TME.</a:t>
            </a:r>
            <a:r>
              <a:rPr kumimoji="0" lang="en-US" altLang="en-US" sz="16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 Phenotypic characteristics of macrophage populations were analyzed by flow cytometry. The frequency of </a:t>
            </a:r>
            <a:r>
              <a:rPr kumimoji="0" lang="en-US" altLang="en-US" sz="1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B16F10 </a:t>
            </a:r>
            <a:r>
              <a:rPr kumimoji="0" lang="en-US" altLang="en-US" sz="16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tumor-infiltrated </a:t>
            </a:r>
            <a:r>
              <a:rPr kumimoji="0" lang="en-US" altLang="en-US" sz="1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kumimoji="0" lang="en-US" altLang="en-US" sz="16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: M2-macrophages, </a:t>
            </a:r>
            <a:r>
              <a:rPr kumimoji="0" lang="en-US" altLang="en-US" sz="1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B:</a:t>
            </a:r>
            <a:r>
              <a:rPr kumimoji="0" lang="en-US" altLang="en-US" sz="16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M1-macrophages and the frequency of TC-1 tumor-infiltrated </a:t>
            </a:r>
            <a:r>
              <a:rPr kumimoji="0" lang="en-US" altLang="en-US" sz="1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kumimoji="0" lang="en-US" altLang="en-US" sz="16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: M2-macrophages, </a:t>
            </a:r>
            <a:r>
              <a:rPr kumimoji="0" lang="en-US" altLang="en-US" sz="16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D:</a:t>
            </a:r>
            <a:r>
              <a:rPr kumimoji="0" lang="en-US" altLang="en-US" sz="16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M1-macrophages. Data are shown from one representative </a:t>
            </a:r>
            <a:r>
              <a:rPr kumimoji="0" lang="en-US" altLang="en-US" sz="1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experiment (n = 4-7</a:t>
            </a:r>
            <a:r>
              <a:rPr kumimoji="0" lang="en-US" altLang="en-US" sz="1600" b="0" i="1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per group)</a:t>
            </a:r>
            <a:r>
              <a:rPr kumimoji="0" lang="en-US" altLang="en-US" sz="16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en-US" sz="16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of two independent experiments. *p</a:t>
            </a:r>
            <a:r>
              <a:rPr kumimoji="0" lang="en-US" altLang="en-US" sz="16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≤ 0.05, **</a:t>
            </a:r>
            <a:r>
              <a:rPr kumimoji="0" lang="en-US" altLang="en-US" sz="16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kumimoji="0" lang="en-US" altLang="en-US" sz="16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≤ 0.01, ***</a:t>
            </a:r>
            <a:r>
              <a:rPr kumimoji="0" lang="en-US" altLang="en-US" sz="16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kumimoji="0" lang="en-US" altLang="en-US" sz="16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≤ 0.001.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885970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22&quot;/&gt;&lt;property id=&quot;20307&quot; value=&quot;256&quot;/&gt;&lt;/object&gt;&lt;object type=&quot;3&quot; unique_id=&quot;10065&quot;&gt;&lt;property id=&quot;20148&quot; value=&quot;5&quot;/&gt;&lt;property id=&quot;20300&quot; value=&quot;Slide 31&quot;/&gt;&lt;property id=&quot;20307&quot; value=&quot;258&quot;/&gt;&lt;/object&gt;&lt;object type=&quot;3&quot; unique_id=&quot;10081&quot;&gt;&lt;property id=&quot;20148&quot; value=&quot;5&quot;/&gt;&lt;property id=&quot;20300&quot; value=&quot;Slide 26&quot;/&gt;&lt;property id=&quot;20307&quot; value=&quot;259&quot;/&gt;&lt;/object&gt;&lt;object type=&quot;3&quot; unique_id=&quot;10124&quot;&gt;&lt;property id=&quot;20148&quot; value=&quot;5&quot;/&gt;&lt;property id=&quot;20300&quot; value=&quot;Slide 32&quot;/&gt;&lt;property id=&quot;20307&quot; value=&quot;260&quot;/&gt;&lt;/object&gt;&lt;object type=&quot;3&quot; unique_id=&quot;10204&quot;&gt;&lt;property id=&quot;20148&quot; value=&quot;5&quot;/&gt;&lt;property id=&quot;20300&quot; value=&quot;Slide 35&quot;/&gt;&lt;property id=&quot;20307&quot; value=&quot;263&quot;/&gt;&lt;/object&gt;&lt;object type=&quot;3&quot; unique_id=&quot;10254&quot;&gt;&lt;property id=&quot;20148&quot; value=&quot;5&quot;/&gt;&lt;property id=&quot;20300&quot; value=&quot;Slide 27&quot;/&gt;&lt;property id=&quot;20307&quot; value=&quot;264&quot;/&gt;&lt;/object&gt;&lt;object type=&quot;3&quot; unique_id=&quot;10311&quot;&gt;&lt;property id=&quot;20148&quot; value=&quot;5&quot;/&gt;&lt;property id=&quot;20300&quot; value=&quot;Slide 33&quot;/&gt;&lt;property id=&quot;20307&quot; value=&quot;265&quot;/&gt;&lt;/object&gt;&lt;object type=&quot;3&quot; unique_id=&quot;10816&quot;&gt;&lt;property id=&quot;20148&quot; value=&quot;5&quot;/&gt;&lt;property id=&quot;20300&quot; value=&quot;Slide 36&quot;/&gt;&lt;property id=&quot;20307&quot; value=&quot;266&quot;/&gt;&lt;/object&gt;&lt;object type=&quot;3&quot; unique_id=&quot;10877&quot;&gt;&lt;property id=&quot;20148&quot; value=&quot;5&quot;/&gt;&lt;property id=&quot;20300&quot; value=&quot;Slide 37 - &amp;quot;Questions for future experiments&amp;quot;&quot;/&gt;&lt;property id=&quot;20307&quot; value=&quot;267&quot;/&gt;&lt;/object&gt;&lt;object type=&quot;3&quot; unique_id=&quot;10889&quot;&gt;&lt;property id=&quot;20148&quot; value=&quot;5&quot;/&gt;&lt;property id=&quot;20300&quot; value=&quot;Slide 28&quot;/&gt;&lt;property id=&quot;20307&quot; value=&quot;268&quot;/&gt;&lt;/object&gt;&lt;object type=&quot;3&quot; unique_id=&quot;10938&quot;&gt;&lt;property id=&quot;20148&quot; value=&quot;5&quot;/&gt;&lt;property id=&quot;20300&quot; value=&quot;Slide 34&quot;/&gt;&lt;property id=&quot;20307&quot; value=&quot;269&quot;/&gt;&lt;/object&gt;&lt;object type=&quot;3&quot; unique_id=&quot;11004&quot;&gt;&lt;property id=&quot;20148&quot; value=&quot;5&quot;/&gt;&lt;property id=&quot;20300&quot; value=&quot;Slide 1&quot;/&gt;&lt;property id=&quot;20307&quot; value=&quot;270&quot;/&gt;&lt;/object&gt;&lt;object type=&quot;3&quot; unique_id=&quot;11005&quot;&gt;&lt;property id=&quot;20148&quot; value=&quot;5&quot;/&gt;&lt;property id=&quot;20300&quot; value=&quot;Slide 25&quot;/&gt;&lt;property id=&quot;20307&quot; value=&quot;271&quot;/&gt;&lt;/object&gt;&lt;object type=&quot;3&quot; unique_id=&quot;11066&quot;&gt;&lt;property id=&quot;20148&quot; value=&quot;5&quot;/&gt;&lt;property id=&quot;20300&quot; value=&quot;Slide 30&quot;/&gt;&lt;property id=&quot;20307&quot; value=&quot;272&quot;/&gt;&lt;/object&gt;&lt;object type=&quot;3&quot; unique_id=&quot;18367&quot;&gt;&lt;property id=&quot;20148&quot; value=&quot;5&quot;/&gt;&lt;property id=&quot;20300&quot; value=&quot;Slide 2&quot;/&gt;&lt;property id=&quot;20307&quot; value=&quot;273&quot;/&gt;&lt;/object&gt;&lt;object type=&quot;3&quot; unique_id=&quot;18368&quot;&gt;&lt;property id=&quot;20148&quot; value=&quot;5&quot;/&gt;&lt;property id=&quot;20300&quot; value=&quot;Slide 3&quot;/&gt;&lt;property id=&quot;20307&quot; value=&quot;274&quot;/&gt;&lt;/object&gt;&lt;object type=&quot;3&quot; unique_id=&quot;18369&quot;&gt;&lt;property id=&quot;20148&quot; value=&quot;5&quot;/&gt;&lt;property id=&quot;20300&quot; value=&quot;Slide 4&quot;/&gt;&lt;property id=&quot;20307&quot; value=&quot;275&quot;/&gt;&lt;/object&gt;&lt;object type=&quot;3&quot; unique_id=&quot;18509&quot;&gt;&lt;property id=&quot;20148&quot; value=&quot;5&quot;/&gt;&lt;property id=&quot;20300&quot; value=&quot;Slide 5&quot;/&gt;&lt;property id=&quot;20307&quot; value=&quot;276&quot;/&gt;&lt;/object&gt;&lt;object type=&quot;3&quot; unique_id=&quot;18610&quot;&gt;&lt;property id=&quot;20148&quot; value=&quot;5&quot;/&gt;&lt;property id=&quot;20300&quot; value=&quot;Slide 6&quot;/&gt;&lt;property id=&quot;20307&quot; value=&quot;277&quot;/&gt;&lt;/object&gt;&lt;object type=&quot;3&quot; unique_id=&quot;18674&quot;&gt;&lt;property id=&quot;20148&quot; value=&quot;5&quot;/&gt;&lt;property id=&quot;20300&quot; value=&quot;Slide 7&quot;/&gt;&lt;property id=&quot;20307&quot; value=&quot;278&quot;/&gt;&lt;/object&gt;&lt;object type=&quot;3&quot; unique_id=&quot;18719&quot;&gt;&lt;property id=&quot;20148&quot; value=&quot;5&quot;/&gt;&lt;property id=&quot;20300&quot; value=&quot;Slide 8&quot;/&gt;&lt;property id=&quot;20307&quot; value=&quot;279&quot;/&gt;&lt;/object&gt;&lt;object type=&quot;3&quot; unique_id=&quot;18766&quot;&gt;&lt;property id=&quot;20148&quot; value=&quot;5&quot;/&gt;&lt;property id=&quot;20300&quot; value=&quot;Slide 9&quot;/&gt;&lt;property id=&quot;20307&quot; value=&quot;280&quot;/&gt;&lt;/object&gt;&lt;object type=&quot;3&quot; unique_id=&quot;18767&quot;&gt;&lt;property id=&quot;20148&quot; value=&quot;5&quot;/&gt;&lt;property id=&quot;20300&quot; value=&quot;Slide 10&quot;/&gt;&lt;property id=&quot;20307&quot; value=&quot;281&quot;/&gt;&lt;/object&gt;&lt;object type=&quot;3&quot; unique_id=&quot;19043&quot;&gt;&lt;property id=&quot;20148&quot; value=&quot;5&quot;/&gt;&lt;property id=&quot;20300&quot; value=&quot;Slide 11&quot;/&gt;&lt;property id=&quot;20307&quot; value=&quot;282&quot;/&gt;&lt;/object&gt;&lt;object type=&quot;3&quot; unique_id=&quot;19044&quot;&gt;&lt;property id=&quot;20148&quot; value=&quot;5&quot;/&gt;&lt;property id=&quot;20300&quot; value=&quot;Slide 12&quot;/&gt;&lt;property id=&quot;20307&quot; value=&quot;283&quot;/&gt;&lt;/object&gt;&lt;object type=&quot;3&quot; unique_id=&quot;19045&quot;&gt;&lt;property id=&quot;20148&quot; value=&quot;5&quot;/&gt;&lt;property id=&quot;20300&quot; value=&quot;Slide 13&quot;/&gt;&lt;property id=&quot;20307&quot; value=&quot;284&quot;/&gt;&lt;/object&gt;&lt;object type=&quot;3&quot; unique_id=&quot;19046&quot;&gt;&lt;property id=&quot;20148&quot; value=&quot;5&quot;/&gt;&lt;property id=&quot;20300&quot; value=&quot;Slide 14&quot;/&gt;&lt;property id=&quot;20307&quot; value=&quot;285&quot;/&gt;&lt;/object&gt;&lt;object type=&quot;3&quot; unique_id=&quot;19048&quot;&gt;&lt;property id=&quot;20148&quot; value=&quot;5&quot;/&gt;&lt;property id=&quot;20300&quot; value=&quot;Slide 15&quot;/&gt;&lt;property id=&quot;20307&quot; value=&quot;287&quot;/&gt;&lt;/object&gt;&lt;object type=&quot;3&quot; unique_id=&quot;19049&quot;&gt;&lt;property id=&quot;20148&quot; value=&quot;5&quot;/&gt;&lt;property id=&quot;20300&quot; value=&quot;Slide 16&quot;/&gt;&lt;property id=&quot;20307&quot; value=&quot;288&quot;/&gt;&lt;/object&gt;&lt;object type=&quot;3&quot; unique_id=&quot;19050&quot;&gt;&lt;property id=&quot;20148&quot; value=&quot;5&quot;/&gt;&lt;property id=&quot;20300&quot; value=&quot;Slide 17&quot;/&gt;&lt;property id=&quot;20307&quot; value=&quot;289&quot;/&gt;&lt;/object&gt;&lt;object type=&quot;3&quot; unique_id=&quot;19051&quot;&gt;&lt;property id=&quot;20148&quot; value=&quot;5&quot;/&gt;&lt;property id=&quot;20300&quot; value=&quot;Slide 18&quot;/&gt;&lt;property id=&quot;20307&quot; value=&quot;290&quot;/&gt;&lt;/object&gt;&lt;object type=&quot;3&quot; unique_id=&quot;19052&quot;&gt;&lt;property id=&quot;20148&quot; value=&quot;5&quot;/&gt;&lt;property id=&quot;20300&quot; value=&quot;Slide 19&quot;/&gt;&lt;property id=&quot;20307&quot; value=&quot;291&quot;/&gt;&lt;/object&gt;&lt;object type=&quot;3&quot; unique_id=&quot;19053&quot;&gt;&lt;property id=&quot;20148&quot; value=&quot;5&quot;/&gt;&lt;property id=&quot;20300&quot; value=&quot;Slide 20&quot;/&gt;&lt;property id=&quot;20307&quot; value=&quot;292&quot;/&gt;&lt;/object&gt;&lt;object type=&quot;3&quot; unique_id=&quot;19054&quot;&gt;&lt;property id=&quot;20148&quot; value=&quot;5&quot;/&gt;&lt;property id=&quot;20300&quot; value=&quot;Slide 21&quot;/&gt;&lt;property id=&quot;20307&quot; value=&quot;293&quot;/&gt;&lt;/object&gt;&lt;object type=&quot;3&quot; unique_id=&quot;19664&quot;&gt;&lt;property id=&quot;20148&quot; value=&quot;5&quot;/&gt;&lt;property id=&quot;20300&quot; value=&quot;Slide 23&quot;/&gt;&lt;property id=&quot;20307&quot; value=&quot;296&quot;/&gt;&lt;/object&gt;&lt;object type=&quot;3&quot; unique_id=&quot;19665&quot;&gt;&lt;property id=&quot;20148&quot; value=&quot;5&quot;/&gt;&lt;property id=&quot;20300&quot; value=&quot;Slide 29&quot;/&gt;&lt;property id=&quot;20307&quot; value=&quot;295&quot;/&gt;&lt;/object&gt;&lt;object type=&quot;3&quot; unique_id=&quot;19821&quot;&gt;&lt;property id=&quot;20148&quot; value=&quot;5&quot;/&gt;&lt;property id=&quot;20300&quot; value=&quot;Slide 24&quot;/&gt;&lt;property id=&quot;20307&quot; value=&quot;298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32277</TotalTime>
  <Words>450</Words>
  <Application>Microsoft Office PowerPoint</Application>
  <PresentationFormat>Custom</PresentationFormat>
  <Paragraphs>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Arial Unicode MS</vt:lpstr>
      <vt:lpstr>Calibri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Georgia Health Sciences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Verma Vivek</dc:creator>
  <cp:lastModifiedBy>Seema Gupta</cp:lastModifiedBy>
  <cp:revision>1034</cp:revision>
  <cp:lastPrinted>2021-10-12T14:49:50Z</cp:lastPrinted>
  <dcterms:created xsi:type="dcterms:W3CDTF">2017-12-29T18:18:55Z</dcterms:created>
  <dcterms:modified xsi:type="dcterms:W3CDTF">2022-02-03T21:20:34Z</dcterms:modified>
</cp:coreProperties>
</file>