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96" d="100"/>
          <a:sy n="96" d="100"/>
        </p:scale>
        <p:origin x="10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9E141-3C78-4FE5-A13F-13EF954E6D06}" type="datetimeFigureOut">
              <a:rPr lang="en-GB" smtClean="0"/>
              <a:t>17/02/2022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A05B9-916A-40B5-8C78-ADBCCBF97D34}" type="slidenum">
              <a:rPr lang="en-GB" smtClean="0"/>
              <a:t>‹#›</a:t>
            </a:fld>
            <a:endParaRPr lang="en-GB"/>
          </a:p>
        </p:txBody>
      </p:sp>
    </p:spTree>
    <p:extLst>
      <p:ext uri="{BB962C8B-B14F-4D97-AF65-F5344CB8AC3E}">
        <p14:creationId xmlns:p14="http://schemas.microsoft.com/office/powerpoint/2010/main" val="3261155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Supplementary Figure 4</a:t>
            </a:r>
          </a:p>
        </p:txBody>
      </p:sp>
      <p:sp>
        <p:nvSpPr>
          <p:cNvPr id="4" name="Slide Number Placeholder 3"/>
          <p:cNvSpPr>
            <a:spLocks noGrp="1"/>
          </p:cNvSpPr>
          <p:nvPr>
            <p:ph type="sldNum" sz="quarter" idx="5"/>
          </p:nvPr>
        </p:nvSpPr>
        <p:spPr/>
        <p:txBody>
          <a:bodyPr/>
          <a:lstStyle/>
          <a:p>
            <a:fld id="{46DE0369-B2C4-6D43-ADC3-05123AC987D8}" type="slidenum">
              <a:rPr lang="en-US" smtClean="0"/>
              <a:t>1</a:t>
            </a:fld>
            <a:endParaRPr lang="en-US"/>
          </a:p>
        </p:txBody>
      </p:sp>
    </p:spTree>
    <p:extLst>
      <p:ext uri="{BB962C8B-B14F-4D97-AF65-F5344CB8AC3E}">
        <p14:creationId xmlns:p14="http://schemas.microsoft.com/office/powerpoint/2010/main" val="3664976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74A88D-AE70-476A-B17D-CAB9482432F7}" type="datetimeFigureOut">
              <a:rPr lang="en-GB" smtClean="0"/>
              <a:t>17/02/2022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81087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74A88D-AE70-476A-B17D-CAB9482432F7}" type="datetimeFigureOut">
              <a:rPr lang="en-GB" smtClean="0"/>
              <a:t>17/02/2022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744317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74A88D-AE70-476A-B17D-CAB9482432F7}" type="datetimeFigureOut">
              <a:rPr lang="en-GB" smtClean="0"/>
              <a:t>17/02/2022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1058829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74A88D-AE70-476A-B17D-CAB9482432F7}" type="datetimeFigureOut">
              <a:rPr lang="en-GB" smtClean="0"/>
              <a:t>17/02/2022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41449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74A88D-AE70-476A-B17D-CAB9482432F7}" type="datetimeFigureOut">
              <a:rPr lang="en-GB" smtClean="0"/>
              <a:t>17/02/2022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207532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74A88D-AE70-476A-B17D-CAB9482432F7}" type="datetimeFigureOut">
              <a:rPr lang="en-GB" smtClean="0"/>
              <a:t>17/02/2022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580429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74A88D-AE70-476A-B17D-CAB9482432F7}" type="datetimeFigureOut">
              <a:rPr lang="en-GB" smtClean="0"/>
              <a:t>17/02/2022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1090359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874A88D-AE70-476A-B17D-CAB9482432F7}" type="datetimeFigureOut">
              <a:rPr lang="en-GB" smtClean="0"/>
              <a:t>17/02/2022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950567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74A88D-AE70-476A-B17D-CAB9482432F7}" type="datetimeFigureOut">
              <a:rPr lang="en-GB" smtClean="0"/>
              <a:t>17/02/2022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744715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74A88D-AE70-476A-B17D-CAB9482432F7}" type="datetimeFigureOut">
              <a:rPr lang="en-GB" smtClean="0"/>
              <a:t>17/02/2022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19662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74A88D-AE70-476A-B17D-CAB9482432F7}" type="datetimeFigureOut">
              <a:rPr lang="en-GB" smtClean="0"/>
              <a:t>17/02/2022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4806AF-0798-497B-9D82-FF16264254DB}" type="slidenum">
              <a:rPr lang="en-GB" smtClean="0"/>
              <a:t>‹#›</a:t>
            </a:fld>
            <a:endParaRPr lang="en-GB"/>
          </a:p>
        </p:txBody>
      </p:sp>
    </p:spTree>
    <p:extLst>
      <p:ext uri="{BB962C8B-B14F-4D97-AF65-F5344CB8AC3E}">
        <p14:creationId xmlns:p14="http://schemas.microsoft.com/office/powerpoint/2010/main" val="3877176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4A88D-AE70-476A-B17D-CAB9482432F7}" type="datetimeFigureOut">
              <a:rPr lang="en-GB" smtClean="0"/>
              <a:t>17/02/2022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4806AF-0798-497B-9D82-FF16264254DB}" type="slidenum">
              <a:rPr lang="en-GB" smtClean="0"/>
              <a:t>‹#›</a:t>
            </a:fld>
            <a:endParaRPr lang="en-GB"/>
          </a:p>
        </p:txBody>
      </p:sp>
    </p:spTree>
    <p:extLst>
      <p:ext uri="{BB962C8B-B14F-4D97-AF65-F5344CB8AC3E}">
        <p14:creationId xmlns:p14="http://schemas.microsoft.com/office/powerpoint/2010/main" val="3718745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C5E51E-C785-CE42-BC86-5FEBB1D877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484" y="285750"/>
            <a:ext cx="4846211" cy="6858000"/>
          </a:xfrm>
          <a:prstGeom prst="rect">
            <a:avLst/>
          </a:prstGeom>
        </p:spPr>
      </p:pic>
    </p:spTree>
    <p:extLst>
      <p:ext uri="{BB962C8B-B14F-4D97-AF65-F5344CB8AC3E}">
        <p14:creationId xmlns:p14="http://schemas.microsoft.com/office/powerpoint/2010/main" val="1634606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B74B65-5DF3-CC46-B098-DD8B01D79CCF}"/>
              </a:ext>
            </a:extLst>
          </p:cNvPr>
          <p:cNvSpPr/>
          <p:nvPr/>
        </p:nvSpPr>
        <p:spPr>
          <a:xfrm>
            <a:off x="1664473" y="464697"/>
            <a:ext cx="8203096" cy="6186309"/>
          </a:xfrm>
          <a:prstGeom prst="rect">
            <a:avLst/>
          </a:prstGeom>
        </p:spPr>
        <p:txBody>
          <a:bodyPr wrap="square">
            <a:spAutoFit/>
          </a:bodyPr>
          <a:lstStyle/>
          <a:p>
            <a:pPr algn="just">
              <a:lnSpc>
                <a:spcPct val="200000"/>
              </a:lnSpc>
              <a:spcAft>
                <a:spcPts val="0"/>
              </a:spcAft>
            </a:pPr>
            <a:r>
              <a:rPr lang="en-GB" b="1" dirty="0">
                <a:latin typeface="Calibri" panose="020F0502020204030204" pitchFamily="34" charset="0"/>
                <a:ea typeface="Calibri" panose="020F0502020204030204" pitchFamily="34" charset="0"/>
              </a:rPr>
              <a:t>Supplementary Figure 3: </a:t>
            </a:r>
            <a:endParaRPr lang="en-GB" b="1" dirty="0" smtClean="0">
              <a:latin typeface="Calibri" panose="020F0502020204030204" pitchFamily="34" charset="0"/>
              <a:ea typeface="Calibri" panose="020F0502020204030204" pitchFamily="34" charset="0"/>
            </a:endParaRPr>
          </a:p>
          <a:p>
            <a:pPr algn="just">
              <a:lnSpc>
                <a:spcPct val="200000"/>
              </a:lnSpc>
              <a:spcAft>
                <a:spcPts val="0"/>
              </a:spcAft>
            </a:pPr>
            <a:r>
              <a:rPr lang="en-GB" i="1" dirty="0" smtClean="0">
                <a:latin typeface="Calibri" panose="020F0502020204030204" pitchFamily="34" charset="0"/>
                <a:ea typeface="Calibri" panose="020F0502020204030204" pitchFamily="34" charset="0"/>
              </a:rPr>
              <a:t>Results of prediction of drug sensitivity using random </a:t>
            </a:r>
            <a:r>
              <a:rPr lang="en-GB" i="1" smtClean="0">
                <a:latin typeface="Calibri" panose="020F0502020204030204" pitchFamily="34" charset="0"/>
                <a:ea typeface="Calibri" panose="020F0502020204030204" pitchFamily="34" charset="0"/>
              </a:rPr>
              <a:t>forest techniques</a:t>
            </a:r>
            <a:endParaRPr lang="en-GB" i="1" dirty="0" smtClean="0">
              <a:latin typeface="Calibri" panose="020F0502020204030204" pitchFamily="34" charset="0"/>
              <a:ea typeface="Calibri" panose="020F0502020204030204" pitchFamily="34" charset="0"/>
            </a:endParaRPr>
          </a:p>
          <a:p>
            <a:pPr algn="just">
              <a:lnSpc>
                <a:spcPct val="200000"/>
              </a:lnSpc>
              <a:spcAft>
                <a:spcPts val="0"/>
              </a:spcAft>
            </a:pPr>
            <a:r>
              <a:rPr lang="en-GB" dirty="0" smtClean="0">
                <a:latin typeface="Calibri" panose="020F0502020204030204" pitchFamily="34" charset="0"/>
                <a:ea typeface="Calibri" panose="020F0502020204030204" pitchFamily="34" charset="0"/>
              </a:rPr>
              <a:t>Confusion matrices were generated plotting which quartile the sensitivity of a drug fell into based on experimental data (y axis) and predicted by the model (x axis) across all drugs in 35 cell lines. a) Confusion matrix for random forest regression with </a:t>
            </a:r>
            <a:r>
              <a:rPr lang="en-GB" dirty="0" err="1" smtClean="0">
                <a:latin typeface="Calibri" panose="020F0502020204030204" pitchFamily="34" charset="0"/>
                <a:ea typeface="Calibri" panose="020F0502020204030204" pitchFamily="34" charset="0"/>
              </a:rPr>
              <a:t>phosphoproteomics</a:t>
            </a:r>
            <a:r>
              <a:rPr lang="en-GB" dirty="0" smtClean="0">
                <a:latin typeface="Calibri" panose="020F0502020204030204" pitchFamily="34" charset="0"/>
                <a:ea typeface="Calibri" panose="020F0502020204030204" pitchFamily="34" charset="0"/>
              </a:rPr>
              <a:t>. b) Confusion matrix for random forest regression with mutations. c) Confusion matrix for random forest classification with </a:t>
            </a:r>
            <a:r>
              <a:rPr lang="en-GB" dirty="0" err="1" smtClean="0">
                <a:latin typeface="Calibri" panose="020F0502020204030204" pitchFamily="34" charset="0"/>
                <a:ea typeface="Calibri" panose="020F0502020204030204" pitchFamily="34" charset="0"/>
              </a:rPr>
              <a:t>phosphoproteomics</a:t>
            </a:r>
            <a:r>
              <a:rPr lang="en-GB" dirty="0" smtClean="0">
                <a:latin typeface="Calibri" panose="020F0502020204030204" pitchFamily="34" charset="0"/>
                <a:ea typeface="Calibri" panose="020F0502020204030204" pitchFamily="34" charset="0"/>
              </a:rPr>
              <a:t>. d). Confusion matrix for random forest classification with mutations. e) ROC curve for random forest classification with </a:t>
            </a:r>
            <a:r>
              <a:rPr lang="en-GB" dirty="0" err="1" smtClean="0">
                <a:latin typeface="Calibri" panose="020F0502020204030204" pitchFamily="34" charset="0"/>
                <a:ea typeface="Calibri" panose="020F0502020204030204" pitchFamily="34" charset="0"/>
              </a:rPr>
              <a:t>phosphoproteomics</a:t>
            </a:r>
            <a:r>
              <a:rPr lang="en-GB" dirty="0" smtClean="0">
                <a:latin typeface="Calibri" panose="020F0502020204030204" pitchFamily="34" charset="0"/>
                <a:ea typeface="Calibri" panose="020F0502020204030204" pitchFamily="34" charset="0"/>
              </a:rPr>
              <a:t>. f) ROC curve for random forest classification with mutations.</a:t>
            </a:r>
          </a:p>
          <a:p>
            <a:pPr algn="just">
              <a:lnSpc>
                <a:spcPct val="200000"/>
              </a:lnSpc>
              <a:spcAft>
                <a:spcPts val="0"/>
              </a:spcAft>
            </a:pPr>
            <a:r>
              <a:rPr lang="en-GB" dirty="0">
                <a:latin typeface="Calibri" panose="020F0502020204030204" pitchFamily="34" charset="0"/>
                <a:ea typeface="Calibri" panose="020F0502020204030204" pitchFamily="34" charset="0"/>
              </a:rPr>
              <a:t> </a:t>
            </a:r>
          </a:p>
        </p:txBody>
      </p:sp>
    </p:spTree>
    <p:extLst>
      <p:ext uri="{BB962C8B-B14F-4D97-AF65-F5344CB8AC3E}">
        <p14:creationId xmlns:p14="http://schemas.microsoft.com/office/powerpoint/2010/main" val="20795528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124</Words>
  <Application>Microsoft Office PowerPoint</Application>
  <PresentationFormat>Widescreen</PresentationFormat>
  <Paragraphs>6</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Institute of Cancer Research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Udai Banerji</dc:creator>
  <cp:lastModifiedBy>Udai Banerji</cp:lastModifiedBy>
  <cp:revision>7</cp:revision>
  <dcterms:created xsi:type="dcterms:W3CDTF">2021-01-16T15:03:14Z</dcterms:created>
  <dcterms:modified xsi:type="dcterms:W3CDTF">2022-02-17T05:28:07Z</dcterms:modified>
</cp:coreProperties>
</file>