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7" r:id="rId2"/>
    <p:sldId id="258" r:id="rId3"/>
  </p:sldIdLst>
  <p:sldSz cx="6300788" cy="828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8" userDrawn="1">
          <p15:clr>
            <a:srgbClr val="A4A3A4"/>
          </p15:clr>
        </p15:guide>
        <p15:guide id="2" pos="198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CA6F7A-D987-5D93-2F20-A3547E849A9D}" name="Vicky Booth" initials="VB" userId="S::Vicky@lovelivegraphics.com::bd9986dd-b030-41e0-b581-1d8f7fd3cd3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ky Booth" initials="VB" lastIdx="1" clrIdx="0">
    <p:extLst>
      <p:ext uri="{19B8F6BF-5375-455C-9EA6-DF929625EA0E}">
        <p15:presenceInfo xmlns:p15="http://schemas.microsoft.com/office/powerpoint/2012/main" userId="S::Vicky@lovelivegraphics.com::bd9986dd-b030-41e0-b581-1d8f7fd3cd3c" providerId="AD"/>
      </p:ext>
    </p:extLst>
  </p:cmAuthor>
  <p:cmAuthor id="2" name="Peter Taylor" initials="PT" lastIdx="7" clrIdx="1">
    <p:extLst>
      <p:ext uri="{19B8F6BF-5375-455C-9EA6-DF929625EA0E}">
        <p15:presenceInfo xmlns:p15="http://schemas.microsoft.com/office/powerpoint/2012/main" userId="S::orms0067@ox.ac.uk::0f697eae-d4ed-489f-b4b5-dd248342a89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925"/>
    <a:srgbClr val="FFC000"/>
    <a:srgbClr val="FF6161"/>
    <a:srgbClr val="C00000"/>
    <a:srgbClr val="FFFFFF"/>
    <a:srgbClr val="5C8E3A"/>
    <a:srgbClr val="F2F2F2"/>
    <a:srgbClr val="8EC26A"/>
    <a:srgbClr val="C5E0B3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84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2556" y="-234"/>
      </p:cViewPr>
      <p:guideLst>
        <p:guide orient="horz" pos="2608"/>
        <p:guide pos="19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559" y="1355149"/>
            <a:ext cx="5355670" cy="2882806"/>
          </a:xfrm>
        </p:spPr>
        <p:txBody>
          <a:bodyPr anchor="b"/>
          <a:lstStyle>
            <a:lvl1pPr algn="ctr">
              <a:defRPr sz="41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599" y="4349128"/>
            <a:ext cx="4725591" cy="1999179"/>
          </a:xfrm>
        </p:spPr>
        <p:txBody>
          <a:bodyPr/>
          <a:lstStyle>
            <a:lvl1pPr marL="0" indent="0" algn="ctr">
              <a:buNone/>
              <a:defRPr sz="1654"/>
            </a:lvl1pPr>
            <a:lvl2pPr marL="315057" indent="0" algn="ctr">
              <a:buNone/>
              <a:defRPr sz="1378"/>
            </a:lvl2pPr>
            <a:lvl3pPr marL="630113" indent="0" algn="ctr">
              <a:buNone/>
              <a:defRPr sz="1240"/>
            </a:lvl3pPr>
            <a:lvl4pPr marL="945170" indent="0" algn="ctr">
              <a:buNone/>
              <a:defRPr sz="1103"/>
            </a:lvl4pPr>
            <a:lvl5pPr marL="1260226" indent="0" algn="ctr">
              <a:buNone/>
              <a:defRPr sz="1103"/>
            </a:lvl5pPr>
            <a:lvl6pPr marL="1575283" indent="0" algn="ctr">
              <a:buNone/>
              <a:defRPr sz="1103"/>
            </a:lvl6pPr>
            <a:lvl7pPr marL="1890339" indent="0" algn="ctr">
              <a:buNone/>
              <a:defRPr sz="1103"/>
            </a:lvl7pPr>
            <a:lvl8pPr marL="2205396" indent="0" algn="ctr">
              <a:buNone/>
              <a:defRPr sz="1103"/>
            </a:lvl8pPr>
            <a:lvl9pPr marL="2520452" indent="0" algn="ctr">
              <a:buNone/>
              <a:defRPr sz="11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24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09002" y="440855"/>
            <a:ext cx="1358607" cy="70172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3180" y="440855"/>
            <a:ext cx="3997062" cy="70172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45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31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898" y="2064352"/>
            <a:ext cx="5434430" cy="3444416"/>
          </a:xfrm>
        </p:spPr>
        <p:txBody>
          <a:bodyPr anchor="b"/>
          <a:lstStyle>
            <a:lvl1pPr>
              <a:defRPr sz="41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898" y="5541353"/>
            <a:ext cx="5434430" cy="1811337"/>
          </a:xfrm>
        </p:spPr>
        <p:txBody>
          <a:bodyPr/>
          <a:lstStyle>
            <a:lvl1pPr marL="0" indent="0">
              <a:buNone/>
              <a:defRPr sz="1654">
                <a:solidFill>
                  <a:schemeClr val="tx1"/>
                </a:solidFill>
              </a:defRPr>
            </a:lvl1pPr>
            <a:lvl2pPr marL="315057" indent="0">
              <a:buNone/>
              <a:defRPr sz="1378">
                <a:solidFill>
                  <a:schemeClr val="tx1">
                    <a:tint val="75000"/>
                  </a:schemeClr>
                </a:solidFill>
              </a:defRPr>
            </a:lvl2pPr>
            <a:lvl3pPr marL="630113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3pPr>
            <a:lvl4pPr marL="945170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4pPr>
            <a:lvl5pPr marL="1260226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5pPr>
            <a:lvl6pPr marL="1575283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6pPr>
            <a:lvl7pPr marL="1890339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7pPr>
            <a:lvl8pPr marL="2205396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8pPr>
            <a:lvl9pPr marL="2520452" indent="0">
              <a:buNone/>
              <a:defRPr sz="11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0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3179" y="2204273"/>
            <a:ext cx="2677835" cy="525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9774" y="2204273"/>
            <a:ext cx="2677835" cy="525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9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440856"/>
            <a:ext cx="5434430" cy="16004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001" y="2029849"/>
            <a:ext cx="2665528" cy="994797"/>
          </a:xfrm>
        </p:spPr>
        <p:txBody>
          <a:bodyPr anchor="b"/>
          <a:lstStyle>
            <a:lvl1pPr marL="0" indent="0">
              <a:buNone/>
              <a:defRPr sz="1654" b="1"/>
            </a:lvl1pPr>
            <a:lvl2pPr marL="315057" indent="0">
              <a:buNone/>
              <a:defRPr sz="1378" b="1"/>
            </a:lvl2pPr>
            <a:lvl3pPr marL="630113" indent="0">
              <a:buNone/>
              <a:defRPr sz="1240" b="1"/>
            </a:lvl3pPr>
            <a:lvl4pPr marL="945170" indent="0">
              <a:buNone/>
              <a:defRPr sz="1103" b="1"/>
            </a:lvl4pPr>
            <a:lvl5pPr marL="1260226" indent="0">
              <a:buNone/>
              <a:defRPr sz="1103" b="1"/>
            </a:lvl5pPr>
            <a:lvl6pPr marL="1575283" indent="0">
              <a:buNone/>
              <a:defRPr sz="1103" b="1"/>
            </a:lvl6pPr>
            <a:lvl7pPr marL="1890339" indent="0">
              <a:buNone/>
              <a:defRPr sz="1103" b="1"/>
            </a:lvl7pPr>
            <a:lvl8pPr marL="2205396" indent="0">
              <a:buNone/>
              <a:defRPr sz="1103" b="1"/>
            </a:lvl8pPr>
            <a:lvl9pPr marL="2520452" indent="0">
              <a:buNone/>
              <a:defRPr sz="110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001" y="3024646"/>
            <a:ext cx="2665528" cy="44487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9774" y="2029849"/>
            <a:ext cx="2678656" cy="994797"/>
          </a:xfrm>
        </p:spPr>
        <p:txBody>
          <a:bodyPr anchor="b"/>
          <a:lstStyle>
            <a:lvl1pPr marL="0" indent="0">
              <a:buNone/>
              <a:defRPr sz="1654" b="1"/>
            </a:lvl1pPr>
            <a:lvl2pPr marL="315057" indent="0">
              <a:buNone/>
              <a:defRPr sz="1378" b="1"/>
            </a:lvl2pPr>
            <a:lvl3pPr marL="630113" indent="0">
              <a:buNone/>
              <a:defRPr sz="1240" b="1"/>
            </a:lvl3pPr>
            <a:lvl4pPr marL="945170" indent="0">
              <a:buNone/>
              <a:defRPr sz="1103" b="1"/>
            </a:lvl4pPr>
            <a:lvl5pPr marL="1260226" indent="0">
              <a:buNone/>
              <a:defRPr sz="1103" b="1"/>
            </a:lvl5pPr>
            <a:lvl6pPr marL="1575283" indent="0">
              <a:buNone/>
              <a:defRPr sz="1103" b="1"/>
            </a:lvl6pPr>
            <a:lvl7pPr marL="1890339" indent="0">
              <a:buNone/>
              <a:defRPr sz="1103" b="1"/>
            </a:lvl7pPr>
            <a:lvl8pPr marL="2205396" indent="0">
              <a:buNone/>
              <a:defRPr sz="1103" b="1"/>
            </a:lvl8pPr>
            <a:lvl9pPr marL="2520452" indent="0">
              <a:buNone/>
              <a:defRPr sz="110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9774" y="3024646"/>
            <a:ext cx="2678656" cy="44487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9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24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260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552027"/>
            <a:ext cx="2032168" cy="1932093"/>
          </a:xfrm>
        </p:spPr>
        <p:txBody>
          <a:bodyPr anchor="b"/>
          <a:lstStyle>
            <a:lvl1pPr>
              <a:defRPr sz="22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656" y="1192226"/>
            <a:ext cx="3189774" cy="5884451"/>
          </a:xfrm>
        </p:spPr>
        <p:txBody>
          <a:bodyPr/>
          <a:lstStyle>
            <a:lvl1pPr>
              <a:defRPr sz="2205"/>
            </a:lvl1pPr>
            <a:lvl2pPr>
              <a:defRPr sz="1929"/>
            </a:lvl2pPr>
            <a:lvl3pPr>
              <a:defRPr sz="1654"/>
            </a:lvl3pPr>
            <a:lvl4pPr>
              <a:defRPr sz="1378"/>
            </a:lvl4pPr>
            <a:lvl5pPr>
              <a:defRPr sz="1378"/>
            </a:lvl5pPr>
            <a:lvl6pPr>
              <a:defRPr sz="1378"/>
            </a:lvl6pPr>
            <a:lvl7pPr>
              <a:defRPr sz="1378"/>
            </a:lvl7pPr>
            <a:lvl8pPr>
              <a:defRPr sz="1378"/>
            </a:lvl8pPr>
            <a:lvl9pPr>
              <a:defRPr sz="137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2484120"/>
            <a:ext cx="2032168" cy="4602140"/>
          </a:xfrm>
        </p:spPr>
        <p:txBody>
          <a:bodyPr/>
          <a:lstStyle>
            <a:lvl1pPr marL="0" indent="0">
              <a:buNone/>
              <a:defRPr sz="1103"/>
            </a:lvl1pPr>
            <a:lvl2pPr marL="315057" indent="0">
              <a:buNone/>
              <a:defRPr sz="965"/>
            </a:lvl2pPr>
            <a:lvl3pPr marL="630113" indent="0">
              <a:buNone/>
              <a:defRPr sz="827"/>
            </a:lvl3pPr>
            <a:lvl4pPr marL="945170" indent="0">
              <a:buNone/>
              <a:defRPr sz="689"/>
            </a:lvl4pPr>
            <a:lvl5pPr marL="1260226" indent="0">
              <a:buNone/>
              <a:defRPr sz="689"/>
            </a:lvl5pPr>
            <a:lvl6pPr marL="1575283" indent="0">
              <a:buNone/>
              <a:defRPr sz="689"/>
            </a:lvl6pPr>
            <a:lvl7pPr marL="1890339" indent="0">
              <a:buNone/>
              <a:defRPr sz="689"/>
            </a:lvl7pPr>
            <a:lvl8pPr marL="2205396" indent="0">
              <a:buNone/>
              <a:defRPr sz="689"/>
            </a:lvl8pPr>
            <a:lvl9pPr marL="2520452" indent="0">
              <a:buNone/>
              <a:defRPr sz="6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39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552027"/>
            <a:ext cx="2032168" cy="1932093"/>
          </a:xfrm>
        </p:spPr>
        <p:txBody>
          <a:bodyPr anchor="b"/>
          <a:lstStyle>
            <a:lvl1pPr>
              <a:defRPr sz="22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8656" y="1192226"/>
            <a:ext cx="3189774" cy="5884451"/>
          </a:xfrm>
        </p:spPr>
        <p:txBody>
          <a:bodyPr anchor="t"/>
          <a:lstStyle>
            <a:lvl1pPr marL="0" indent="0">
              <a:buNone/>
              <a:defRPr sz="2205"/>
            </a:lvl1pPr>
            <a:lvl2pPr marL="315057" indent="0">
              <a:buNone/>
              <a:defRPr sz="1929"/>
            </a:lvl2pPr>
            <a:lvl3pPr marL="630113" indent="0">
              <a:buNone/>
              <a:defRPr sz="1654"/>
            </a:lvl3pPr>
            <a:lvl4pPr marL="945170" indent="0">
              <a:buNone/>
              <a:defRPr sz="1378"/>
            </a:lvl4pPr>
            <a:lvl5pPr marL="1260226" indent="0">
              <a:buNone/>
              <a:defRPr sz="1378"/>
            </a:lvl5pPr>
            <a:lvl6pPr marL="1575283" indent="0">
              <a:buNone/>
              <a:defRPr sz="1378"/>
            </a:lvl6pPr>
            <a:lvl7pPr marL="1890339" indent="0">
              <a:buNone/>
              <a:defRPr sz="1378"/>
            </a:lvl7pPr>
            <a:lvl8pPr marL="2205396" indent="0">
              <a:buNone/>
              <a:defRPr sz="1378"/>
            </a:lvl8pPr>
            <a:lvl9pPr marL="2520452" indent="0">
              <a:buNone/>
              <a:defRPr sz="137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2484120"/>
            <a:ext cx="2032168" cy="4602140"/>
          </a:xfrm>
        </p:spPr>
        <p:txBody>
          <a:bodyPr/>
          <a:lstStyle>
            <a:lvl1pPr marL="0" indent="0">
              <a:buNone/>
              <a:defRPr sz="1103"/>
            </a:lvl1pPr>
            <a:lvl2pPr marL="315057" indent="0">
              <a:buNone/>
              <a:defRPr sz="965"/>
            </a:lvl2pPr>
            <a:lvl3pPr marL="630113" indent="0">
              <a:buNone/>
              <a:defRPr sz="827"/>
            </a:lvl3pPr>
            <a:lvl4pPr marL="945170" indent="0">
              <a:buNone/>
              <a:defRPr sz="689"/>
            </a:lvl4pPr>
            <a:lvl5pPr marL="1260226" indent="0">
              <a:buNone/>
              <a:defRPr sz="689"/>
            </a:lvl5pPr>
            <a:lvl6pPr marL="1575283" indent="0">
              <a:buNone/>
              <a:defRPr sz="689"/>
            </a:lvl6pPr>
            <a:lvl7pPr marL="1890339" indent="0">
              <a:buNone/>
              <a:defRPr sz="689"/>
            </a:lvl7pPr>
            <a:lvl8pPr marL="2205396" indent="0">
              <a:buNone/>
              <a:defRPr sz="689"/>
            </a:lvl8pPr>
            <a:lvl9pPr marL="2520452" indent="0">
              <a:buNone/>
              <a:defRPr sz="6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20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3179" y="440856"/>
            <a:ext cx="5434430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179" y="2204273"/>
            <a:ext cx="5434430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3179" y="7674706"/>
            <a:ext cx="1417677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99E1-33A4-4BE3-B24C-F69545C00FB7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7136" y="7674706"/>
            <a:ext cx="2126516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9932" y="7674706"/>
            <a:ext cx="1417677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BADF4-7EB2-4096-B793-FB07EEA477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630113" rtl="0" eaLnBrk="1" latinLnBrk="0" hangingPunct="1">
        <a:lnSpc>
          <a:spcPct val="90000"/>
        </a:lnSpc>
        <a:spcBef>
          <a:spcPct val="0"/>
        </a:spcBef>
        <a:buNone/>
        <a:defRPr sz="30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528" indent="-157528" algn="l" defTabSz="63011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1929" kern="1200">
          <a:solidFill>
            <a:schemeClr val="tx1"/>
          </a:solidFill>
          <a:latin typeface="+mn-lt"/>
          <a:ea typeface="+mn-ea"/>
          <a:cs typeface="+mn-cs"/>
        </a:defRPr>
      </a:lvl1pPr>
      <a:lvl2pPr marL="472585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2pPr>
      <a:lvl3pPr marL="787641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378" kern="1200">
          <a:solidFill>
            <a:schemeClr val="tx1"/>
          </a:solidFill>
          <a:latin typeface="+mn-lt"/>
          <a:ea typeface="+mn-ea"/>
          <a:cs typeface="+mn-cs"/>
        </a:defRPr>
      </a:lvl3pPr>
      <a:lvl4pPr marL="1102698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4pPr>
      <a:lvl5pPr marL="1417754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5pPr>
      <a:lvl6pPr marL="1732811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6pPr>
      <a:lvl7pPr marL="2047867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924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8pPr>
      <a:lvl9pPr marL="2677980" indent="-157528" algn="l" defTabSz="630113" rtl="0" eaLnBrk="1" latinLnBrk="0" hangingPunct="1">
        <a:lnSpc>
          <a:spcPct val="90000"/>
        </a:lnSpc>
        <a:spcBef>
          <a:spcPts val="3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1pPr>
      <a:lvl2pPr marL="315057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630113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45170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4pPr>
      <a:lvl5pPr marL="1260226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5pPr>
      <a:lvl6pPr marL="1575283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6pPr>
      <a:lvl7pPr marL="1890339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7pPr>
      <a:lvl8pPr marL="2205396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8pPr>
      <a:lvl9pPr marL="2520452" algn="l" defTabSz="630113" rtl="0" eaLnBrk="1" latinLnBrk="0" hangingPunct="1">
        <a:defRPr sz="1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604417"/>
              </p:ext>
            </p:extLst>
          </p:nvPr>
        </p:nvGraphicFramePr>
        <p:xfrm>
          <a:off x="93713" y="198704"/>
          <a:ext cx="5804774" cy="5832000"/>
        </p:xfrm>
        <a:graphic>
          <a:graphicData uri="http://schemas.openxmlformats.org/drawingml/2006/table">
            <a:tbl>
              <a:tblPr/>
              <a:tblGrid>
                <a:gridCol w="1962469">
                  <a:extLst>
                    <a:ext uri="{9D8B030D-6E8A-4147-A177-3AD203B41FA5}">
                      <a16:colId xmlns:a16="http://schemas.microsoft.com/office/drawing/2014/main" val="3427486462"/>
                    </a:ext>
                  </a:extLst>
                </a:gridCol>
                <a:gridCol w="768461">
                  <a:extLst>
                    <a:ext uri="{9D8B030D-6E8A-4147-A177-3AD203B41FA5}">
                      <a16:colId xmlns:a16="http://schemas.microsoft.com/office/drawing/2014/main" val="3256703286"/>
                    </a:ext>
                  </a:extLst>
                </a:gridCol>
                <a:gridCol w="768461">
                  <a:extLst>
                    <a:ext uri="{9D8B030D-6E8A-4147-A177-3AD203B41FA5}">
                      <a16:colId xmlns:a16="http://schemas.microsoft.com/office/drawing/2014/main" val="3088289011"/>
                    </a:ext>
                  </a:extLst>
                </a:gridCol>
                <a:gridCol w="768461">
                  <a:extLst>
                    <a:ext uri="{9D8B030D-6E8A-4147-A177-3AD203B41FA5}">
                      <a16:colId xmlns:a16="http://schemas.microsoft.com/office/drawing/2014/main" val="1200412872"/>
                    </a:ext>
                  </a:extLst>
                </a:gridCol>
                <a:gridCol w="768461">
                  <a:extLst>
                    <a:ext uri="{9D8B030D-6E8A-4147-A177-3AD203B41FA5}">
                      <a16:colId xmlns:a16="http://schemas.microsoft.com/office/drawing/2014/main" val="4228277915"/>
                    </a:ext>
                  </a:extLst>
                </a:gridCol>
                <a:gridCol w="768461">
                  <a:extLst>
                    <a:ext uri="{9D8B030D-6E8A-4147-A177-3AD203B41FA5}">
                      <a16:colId xmlns:a16="http://schemas.microsoft.com/office/drawing/2014/main" val="1160179135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Swap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680981"/>
                  </a:ext>
                </a:extLst>
              </a:tr>
              <a:tr h="216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Factors for making management decisions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Anti-TNF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tsDMARD  (JAKi)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IL-6Ri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B-cell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Co-stim 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12786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depletion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blockade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3754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Monotherapy</a:t>
                      </a:r>
                      <a:r>
                        <a:rPr lang="en-GB" sz="800" b="0" i="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,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435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Minimisation of polypharmacy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4156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Pregnancy (wish)/lactation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b,2–4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592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Rheumatoid factor positive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5–8</a:t>
                      </a: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1947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ACPA positive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7–10</a:t>
                      </a: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28754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IMID</a:t>
                      </a:r>
                      <a:r>
                        <a:rPr lang="en-GB" sz="800" b="0" i="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,11–13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9876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Vasculitis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d,14,15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574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Uveitis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e,16–19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9179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f20–30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7000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 mortality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31,32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986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g,33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0999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Heart failure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h,34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6127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Anaemia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35–40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6321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II diabetes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41–44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5364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</a:t>
                      </a:r>
                      <a:r>
                        <a:rPr lang="en-GB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erpes zoster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i33,45–49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6183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Latent tuberculosis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j,50,51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513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Recurrent or chronic infection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k,33,52–54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3265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Haematological tumours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55–61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55396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tumours (excluding melanoma)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f,55–62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3703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Interstitial lung disease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63–66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1259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63011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Pain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67–73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8E3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2473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Gastric perforation risk/diverticulitis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74–77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1095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Nodules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78–83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532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Demyelination events</a:t>
                      </a:r>
                      <a:r>
                        <a:rPr lang="en-GB" sz="8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84–86</a:t>
                      </a: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16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59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22" marR="4922" marT="4922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826434"/>
                  </a:ext>
                </a:extLst>
              </a:tr>
            </a:tbl>
          </a:graphicData>
        </a:graphic>
      </p:graphicFrame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E126E7-7FE2-FF47-A390-7F769D845B01}"/>
              </a:ext>
            </a:extLst>
          </p:cNvPr>
          <p:cNvCxnSpPr>
            <a:cxnSpLocks/>
          </p:cNvCxnSpPr>
          <p:nvPr/>
        </p:nvCxnSpPr>
        <p:spPr>
          <a:xfrm>
            <a:off x="2126543" y="420471"/>
            <a:ext cx="71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8EDE335-C700-004E-AF8F-6A12B3939AF8}"/>
              </a:ext>
            </a:extLst>
          </p:cNvPr>
          <p:cNvCxnSpPr>
            <a:cxnSpLocks/>
          </p:cNvCxnSpPr>
          <p:nvPr/>
        </p:nvCxnSpPr>
        <p:spPr>
          <a:xfrm>
            <a:off x="2953717" y="420471"/>
            <a:ext cx="29844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Triangle 1"/>
          <p:cNvSpPr/>
          <p:nvPr/>
        </p:nvSpPr>
        <p:spPr>
          <a:xfrm>
            <a:off x="2836068" y="3016514"/>
            <a:ext cx="750094" cy="198174"/>
          </a:xfrm>
          <a:prstGeom prst="rtTriangle">
            <a:avLst/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ight Triangle 18"/>
          <p:cNvSpPr/>
          <p:nvPr/>
        </p:nvSpPr>
        <p:spPr>
          <a:xfrm rot="10800000">
            <a:off x="2836067" y="3016687"/>
            <a:ext cx="750095" cy="19800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Triangle 19"/>
          <p:cNvSpPr/>
          <p:nvPr/>
        </p:nvSpPr>
        <p:spPr>
          <a:xfrm>
            <a:off x="2067753" y="4100433"/>
            <a:ext cx="753964" cy="19058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ight Triangle 20"/>
          <p:cNvSpPr/>
          <p:nvPr/>
        </p:nvSpPr>
        <p:spPr>
          <a:xfrm rot="10800000">
            <a:off x="2067752" y="4100433"/>
            <a:ext cx="746885" cy="190580"/>
          </a:xfrm>
          <a:prstGeom prst="rtTriangle">
            <a:avLst/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C8D97E2-95B6-4921-A8E9-F74A4FFDFE9A}"/>
              </a:ext>
            </a:extLst>
          </p:cNvPr>
          <p:cNvGrpSpPr/>
          <p:nvPr/>
        </p:nvGrpSpPr>
        <p:grpSpPr>
          <a:xfrm>
            <a:off x="105426" y="6632371"/>
            <a:ext cx="583570" cy="123111"/>
            <a:chOff x="105426" y="6632371"/>
            <a:chExt cx="583570" cy="12311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D3C819E-4302-482E-BAB9-F31CEC6D36EA}"/>
                </a:ext>
              </a:extLst>
            </p:cNvPr>
            <p:cNvSpPr/>
            <p:nvPr/>
          </p:nvSpPr>
          <p:spPr>
            <a:xfrm>
              <a:off x="105426" y="6637734"/>
              <a:ext cx="112385" cy="112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33A9163-C031-484B-A27E-87F673E101A5}"/>
                </a:ext>
              </a:extLst>
            </p:cNvPr>
            <p:cNvSpPr txBox="1"/>
            <p:nvPr/>
          </p:nvSpPr>
          <p:spPr>
            <a:xfrm>
              <a:off x="274147" y="6632371"/>
              <a:ext cx="414849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 data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CEEFCBD-D486-4900-A729-E39F01AA9CCC}"/>
              </a:ext>
            </a:extLst>
          </p:cNvPr>
          <p:cNvGrpSpPr/>
          <p:nvPr/>
        </p:nvGrpSpPr>
        <p:grpSpPr>
          <a:xfrm>
            <a:off x="1065464" y="6632371"/>
            <a:ext cx="514514" cy="123111"/>
            <a:chOff x="1210008" y="6632371"/>
            <a:chExt cx="514514" cy="12311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A89D8CF-7A08-4179-A766-9933438C6109}"/>
                </a:ext>
              </a:extLst>
            </p:cNvPr>
            <p:cNvSpPr/>
            <p:nvPr/>
          </p:nvSpPr>
          <p:spPr>
            <a:xfrm>
              <a:off x="1210008" y="6637734"/>
              <a:ext cx="112385" cy="11238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237C45A-BCA6-460D-A0B4-B397674E2E8B}"/>
                </a:ext>
              </a:extLst>
            </p:cNvPr>
            <p:cNvSpPr txBox="1"/>
            <p:nvPr/>
          </p:nvSpPr>
          <p:spPr>
            <a:xfrm>
              <a:off x="1378729" y="6632371"/>
              <a:ext cx="345793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Neutral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4606DD-3718-4F73-B880-92A5CEC3ADCF}"/>
              </a:ext>
            </a:extLst>
          </p:cNvPr>
          <p:cNvGrpSpPr/>
          <p:nvPr/>
        </p:nvGrpSpPr>
        <p:grpSpPr>
          <a:xfrm>
            <a:off x="1956446" y="6632371"/>
            <a:ext cx="633397" cy="123111"/>
            <a:chOff x="2245534" y="6632371"/>
            <a:chExt cx="633397" cy="12311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1A178B5-640B-4722-9655-CA25D40D25D6}"/>
                </a:ext>
              </a:extLst>
            </p:cNvPr>
            <p:cNvSpPr/>
            <p:nvPr/>
          </p:nvSpPr>
          <p:spPr>
            <a:xfrm>
              <a:off x="2245534" y="6637734"/>
              <a:ext cx="112385" cy="112385"/>
            </a:xfrm>
            <a:prstGeom prst="rect">
              <a:avLst/>
            </a:prstGeom>
            <a:solidFill>
              <a:srgbClr val="5C8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4F50AD-02CB-4DB6-A73E-BBD06E3D4646}"/>
                </a:ext>
              </a:extLst>
            </p:cNvPr>
            <p:cNvSpPr txBox="1"/>
            <p:nvPr/>
          </p:nvSpPr>
          <p:spPr>
            <a:xfrm>
              <a:off x="2414255" y="6632371"/>
              <a:ext cx="464676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Favoured</a:t>
              </a:r>
              <a:endParaRPr lang="en-GB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5352D4C-D8E1-479D-9B45-45AF3C9A35D6}"/>
              </a:ext>
            </a:extLst>
          </p:cNvPr>
          <p:cNvGrpSpPr/>
          <p:nvPr/>
        </p:nvGrpSpPr>
        <p:grpSpPr>
          <a:xfrm>
            <a:off x="2966311" y="6632372"/>
            <a:ext cx="979189" cy="123111"/>
            <a:chOff x="3281060" y="6632372"/>
            <a:chExt cx="979189" cy="12311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55F8E2-49E7-41C8-821A-6BB60456AFFF}"/>
                </a:ext>
              </a:extLst>
            </p:cNvPr>
            <p:cNvSpPr/>
            <p:nvPr/>
          </p:nvSpPr>
          <p:spPr>
            <a:xfrm>
              <a:off x="3281060" y="6637734"/>
              <a:ext cx="112385" cy="112385"/>
            </a:xfrm>
            <a:prstGeom prst="rect">
              <a:avLst/>
            </a:prstGeom>
            <a:solidFill>
              <a:srgbClr val="3A59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2ECB0B9-1BBC-4019-84E6-D8A8F14DEB43}"/>
                </a:ext>
              </a:extLst>
            </p:cNvPr>
            <p:cNvSpPr txBox="1"/>
            <p:nvPr/>
          </p:nvSpPr>
          <p:spPr>
            <a:xfrm>
              <a:off x="3449780" y="6632372"/>
              <a:ext cx="810469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Strongly </a:t>
              </a:r>
              <a:r>
                <a:rPr lang="en-US" sz="8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favoured</a:t>
              </a:r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02C4EBD-B0AD-44EB-B578-FE75864294C9}"/>
              </a:ext>
            </a:extLst>
          </p:cNvPr>
          <p:cNvGrpSpPr/>
          <p:nvPr/>
        </p:nvGrpSpPr>
        <p:grpSpPr>
          <a:xfrm>
            <a:off x="4321968" y="6632372"/>
            <a:ext cx="568714" cy="123111"/>
            <a:chOff x="4522066" y="6632372"/>
            <a:chExt cx="568714" cy="12311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6A9C92A-920E-4D57-B70B-34E13CF0DBFA}"/>
                </a:ext>
              </a:extLst>
            </p:cNvPr>
            <p:cNvSpPr/>
            <p:nvPr/>
          </p:nvSpPr>
          <p:spPr>
            <a:xfrm>
              <a:off x="4522066" y="6637734"/>
              <a:ext cx="112385" cy="112385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669EB07-1FC3-4A0F-9868-75A58FF2D6DA}"/>
                </a:ext>
              </a:extLst>
            </p:cNvPr>
            <p:cNvSpPr txBox="1"/>
            <p:nvPr/>
          </p:nvSpPr>
          <p:spPr>
            <a:xfrm>
              <a:off x="4690787" y="6632372"/>
              <a:ext cx="399993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Caution</a:t>
              </a:r>
              <a:endParaRPr lang="en-GB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30F8CD8-92CA-4B4E-B4CF-B87C35AD981B}"/>
              </a:ext>
            </a:extLst>
          </p:cNvPr>
          <p:cNvGrpSpPr/>
          <p:nvPr/>
        </p:nvGrpSpPr>
        <p:grpSpPr>
          <a:xfrm>
            <a:off x="5267151" y="6632372"/>
            <a:ext cx="902811" cy="123111"/>
            <a:chOff x="5267151" y="6632372"/>
            <a:chExt cx="902811" cy="12311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E0538DC-317B-45AF-BA38-7BE4199F1E59}"/>
                </a:ext>
              </a:extLst>
            </p:cNvPr>
            <p:cNvSpPr/>
            <p:nvPr/>
          </p:nvSpPr>
          <p:spPr>
            <a:xfrm>
              <a:off x="5267151" y="6637734"/>
              <a:ext cx="112385" cy="11238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DFCB612-47C5-4A63-9719-DAB9C4970780}"/>
                </a:ext>
              </a:extLst>
            </p:cNvPr>
            <p:cNvSpPr txBox="1"/>
            <p:nvPr/>
          </p:nvSpPr>
          <p:spPr>
            <a:xfrm>
              <a:off x="5435872" y="6632372"/>
              <a:ext cx="734090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Contraindicated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221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179" y="441789"/>
            <a:ext cx="5434430" cy="70163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/>
              <a:t>ACPA, anti-citrullinated peptide antibodies; CV, cardiovascular; IMID, immune-mediated inflammatory diseases; MACE, major adverse cardiovascular events; VTE, venous thromboembolism.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Favoured option if to be used as monotherapy. EULAR guidelines favour IL-6 inhibitors or </a:t>
            </a:r>
            <a:r>
              <a:rPr lang="en-GB" sz="1000" dirty="0" err="1"/>
              <a:t>JAKi</a:t>
            </a:r>
            <a:r>
              <a:rPr lang="en-GB" sz="1000" dirty="0"/>
              <a:t> as monotherapy in patients who have an intolerance to </a:t>
            </a:r>
            <a:r>
              <a:rPr lang="en-GB" sz="1000" dirty="0" err="1"/>
              <a:t>cDMARDs</a:t>
            </a:r>
            <a:r>
              <a:rPr lang="en-GB" sz="1000" dirty="0"/>
              <a:t>. 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Preferred order of anti-TNFs is certolizumab pegol&gt;etanercept&gt;adalimumab&gt;golimumab&gt;infliximab (based on authors’ experience). The short half life of </a:t>
            </a:r>
            <a:r>
              <a:rPr lang="en-GB" sz="1000" dirty="0" err="1"/>
              <a:t>JAKi</a:t>
            </a:r>
            <a:r>
              <a:rPr lang="en-GB" sz="1000" dirty="0"/>
              <a:t> means that a short time needs to elapse before contraception is discontinued, but does not imply that these agents are recommended during either pregnancy or lactation. 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spc="-10" dirty="0" err="1"/>
              <a:t>TNFi</a:t>
            </a:r>
            <a:r>
              <a:rPr lang="en-GB" sz="1000" spc="-10" dirty="0"/>
              <a:t> indicated for use in inflammatory bowel disease, ankylosing spondylitis, psoriasis, and psoriatic </a:t>
            </a:r>
            <a:r>
              <a:rPr lang="en-GB" sz="1000" dirty="0"/>
              <a:t>arthritis. Rituximab indicated for use in rheumatoid arthritis, polyangiitis and pemphigus vulgaris.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Anti-TNFs not recommended if vasculitis associated with anti-TNF use, some reports of vascular complications or drug-induced lupus. IL-6Ri recommended if vasculitis is giant cell arteritis.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Monoclonal antibody anti-TNFs to treat uveitis. 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spc="-10" dirty="0"/>
              <a:t>Contraindication for </a:t>
            </a:r>
            <a:r>
              <a:rPr lang="en-GB" sz="1000" spc="-10" dirty="0" err="1"/>
              <a:t>JAKi</a:t>
            </a:r>
            <a:r>
              <a:rPr lang="en-GB" sz="1000" spc="-10" dirty="0"/>
              <a:t> based on ORAL surveillance data for tofacitinib as compared to anti-TNF. </a:t>
            </a:r>
            <a:r>
              <a:rPr lang="en-GB" sz="1000" dirty="0"/>
              <a:t>The ORAL Surveillance study (NCT02092467) showed that in in highly selected patients with </a:t>
            </a:r>
            <a:br>
              <a:rPr lang="en-GB" sz="1000" dirty="0"/>
            </a:br>
            <a:r>
              <a:rPr lang="en-GB" sz="1000" dirty="0"/>
              <a:t>RA ≥50 years of age and ≥1 baseline CV risk factor there was a numerical difference favouring anti-TNFs compared with tofacitinib in the incidence rates of MACE, VTE and malignancies. However, it is not known if this is a class effect of </a:t>
            </a:r>
            <a:r>
              <a:rPr lang="en-GB" sz="1000" dirty="0" err="1"/>
              <a:t>JAKi</a:t>
            </a:r>
            <a:r>
              <a:rPr lang="en-GB" sz="1000" dirty="0"/>
              <a:t>, and long-term trials and real-world evidence for tofacitinib have not produced similar signals. Treatment choice should be made through shared decision making but at the moment patients with risk factors should not be </a:t>
            </a:r>
            <a:br>
              <a:rPr lang="en-GB" sz="1000" dirty="0"/>
            </a:br>
            <a:r>
              <a:rPr lang="en-GB" sz="1000" dirty="0"/>
              <a:t>given </a:t>
            </a:r>
            <a:r>
              <a:rPr lang="en-GB" sz="1000" dirty="0" err="1"/>
              <a:t>JAKi</a:t>
            </a:r>
            <a:r>
              <a:rPr lang="en-GB" sz="1000" dirty="0"/>
              <a:t> if at all possible.  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Higher risk of VTE with </a:t>
            </a:r>
            <a:r>
              <a:rPr lang="en-GB" sz="1000" dirty="0" err="1"/>
              <a:t>JAKi</a:t>
            </a:r>
            <a:r>
              <a:rPr lang="en-GB" sz="1000" dirty="0"/>
              <a:t> if patient has risk factors for VTE, but risk may not be consistent across the class.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Anti-TNFs not recommended if heart failure occurred whilst on treatment.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Anti-TNFs increase the incidence of herpes zoster but usually not of clinical interest. </a:t>
            </a:r>
            <a:r>
              <a:rPr lang="en-GB" sz="1000" dirty="0" err="1"/>
              <a:t>JAKi</a:t>
            </a:r>
            <a:r>
              <a:rPr lang="en-GB" sz="1000" dirty="0"/>
              <a:t> trials show an increased incidence although this seems less marked with </a:t>
            </a:r>
            <a:r>
              <a:rPr lang="en-GB" sz="1000" dirty="0" err="1"/>
              <a:t>filgotinib</a:t>
            </a:r>
            <a:r>
              <a:rPr lang="en-GB" sz="1000" dirty="0"/>
              <a:t>. 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Infliximab is contraindicated for patients with latent tuberculosis. Routine clinical practice is to screen all patients for latent TB and provide prophylactic treatment.</a:t>
            </a:r>
          </a:p>
          <a:p>
            <a:pPr marL="228600" indent="-228600">
              <a:buFont typeface="+mj-lt"/>
              <a:buAutoNum type="alphaLcPeriod"/>
            </a:pPr>
            <a:r>
              <a:rPr lang="en-GB" sz="1000" dirty="0"/>
              <a:t>All </a:t>
            </a:r>
            <a:r>
              <a:rPr lang="en-GB" sz="1000" dirty="0" err="1"/>
              <a:t>bDMARDs</a:t>
            </a:r>
            <a:r>
              <a:rPr lang="en-GB" sz="1000" dirty="0"/>
              <a:t> and </a:t>
            </a:r>
            <a:r>
              <a:rPr lang="en-GB" sz="1000" dirty="0" err="1"/>
              <a:t>JAKi</a:t>
            </a:r>
            <a:r>
              <a:rPr lang="en-GB" sz="1000" dirty="0"/>
              <a:t> provide some risk of increased infection. IL-6 inhibitors have a potentially </a:t>
            </a:r>
            <a:r>
              <a:rPr lang="en-GB" sz="1000" spc="-20" dirty="0"/>
              <a:t>slightly higher risk than other treatments. It should be noted that some therapies offer the possibility </a:t>
            </a:r>
            <a:r>
              <a:rPr lang="en-GB" sz="1000" dirty="0"/>
              <a:t>of using them at reduced dosages, such as etanercept (25 mg/week) and </a:t>
            </a:r>
            <a:r>
              <a:rPr lang="en-GB" sz="1000" dirty="0" err="1"/>
              <a:t>baricitinib</a:t>
            </a:r>
            <a:r>
              <a:rPr lang="en-GB" sz="1000" dirty="0"/>
              <a:t> (2 mg/day). The potential for dose reduction should be considered as part of the treatment strategy.</a:t>
            </a:r>
          </a:p>
        </p:txBody>
      </p:sp>
    </p:spTree>
    <p:extLst>
      <p:ext uri="{BB962C8B-B14F-4D97-AF65-F5344CB8AC3E}">
        <p14:creationId xmlns:p14="http://schemas.microsoft.com/office/powerpoint/2010/main" val="118031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2461</TotalTime>
  <Words>574</Words>
  <Application>Microsoft Office PowerPoint</Application>
  <PresentationFormat>Custom</PresentationFormat>
  <Paragraphs>97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Iain Bartlett</cp:lastModifiedBy>
  <cp:revision>98</cp:revision>
  <cp:lastPrinted>2021-07-20T20:08:14Z</cp:lastPrinted>
  <dcterms:created xsi:type="dcterms:W3CDTF">2021-06-22T10:09:12Z</dcterms:created>
  <dcterms:modified xsi:type="dcterms:W3CDTF">2022-04-08T13:46:55Z</dcterms:modified>
</cp:coreProperties>
</file>