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84" r:id="rId3"/>
    <p:sldId id="278" r:id="rId4"/>
    <p:sldId id="282" r:id="rId5"/>
    <p:sldId id="283" r:id="rId6"/>
    <p:sldId id="280" r:id="rId7"/>
    <p:sldId id="281" r:id="rId8"/>
    <p:sldId id="273" r:id="rId9"/>
    <p:sldId id="279" r:id="rId10"/>
  </p:sldIdLst>
  <p:sldSz cx="12192000" cy="6858000"/>
  <p:notesSz cx="6858000" cy="9144000"/>
  <p:defaultTextStyle>
    <a:defPPr>
      <a:defRPr lang="en-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BEBE"/>
    <a:srgbClr val="D25FEE"/>
    <a:srgbClr val="9ACD32"/>
    <a:srgbClr val="EE82EE"/>
    <a:srgbClr val="8B8989"/>
    <a:srgbClr val="00EF76"/>
    <a:srgbClr val="EE6262"/>
    <a:srgbClr val="EE7AE9"/>
    <a:srgbClr val="010080"/>
    <a:srgbClr val="EE6A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89"/>
    <p:restoredTop sz="94714"/>
  </p:normalViewPr>
  <p:slideViewPr>
    <p:cSldViewPr snapToGrid="0" snapToObjects="1">
      <p:cViewPr>
        <p:scale>
          <a:sx n="320" d="100"/>
          <a:sy n="320" d="100"/>
        </p:scale>
        <p:origin x="-2088" y="-6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Balthazars/Desktop/KMASTER/Revision%201/therapeutic%20landscap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Balthazars/Desktop/KMASTER/Revision%202/Molecular_target_clas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Balthazars/Desktop/KMASTER/Revision%202/Molecular_target_clas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Balthazars/Desktop/KMASTER/new/drug_target_pan_cancer_frequency.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Balthazars/Desktop/KMASTER/new/BRAF_V600W_frequenc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Balthazars/Desktop/KMASTER/new/BRAF_V600W_frequency.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Sheet1!$A$33</c:f>
              <c:strCache>
                <c:ptCount val="1"/>
                <c:pt idx="0">
                  <c:v>Druggable</c:v>
                </c:pt>
              </c:strCache>
            </c:strRef>
          </c:tx>
          <c:spPr>
            <a:solidFill>
              <a:srgbClr val="2298C6"/>
            </a:solidFill>
            <a:ln>
              <a:noFill/>
            </a:ln>
            <a:effectLst/>
          </c:spPr>
          <c:invertIfNegative val="0"/>
          <c:cat>
            <c:strRef>
              <c:f>Sheet1!$B$32:$C$32</c:f>
              <c:strCache>
                <c:ptCount val="2"/>
                <c:pt idx="0">
                  <c:v>K-MASTER</c:v>
                </c:pt>
                <c:pt idx="1">
                  <c:v>TCGA</c:v>
                </c:pt>
              </c:strCache>
            </c:strRef>
          </c:cat>
          <c:val>
            <c:numRef>
              <c:f>Sheet1!$B$33:$C$33</c:f>
              <c:numCache>
                <c:formatCode>General</c:formatCode>
                <c:ptCount val="2"/>
                <c:pt idx="0">
                  <c:v>1127</c:v>
                </c:pt>
                <c:pt idx="1">
                  <c:v>1776</c:v>
                </c:pt>
              </c:numCache>
            </c:numRef>
          </c:val>
          <c:extLst>
            <c:ext xmlns:c16="http://schemas.microsoft.com/office/drawing/2014/chart" uri="{C3380CC4-5D6E-409C-BE32-E72D297353CC}">
              <c16:uniqueId val="{00000000-CE8D-4F44-9465-187503EB0514}"/>
            </c:ext>
          </c:extLst>
        </c:ser>
        <c:ser>
          <c:idx val="1"/>
          <c:order val="1"/>
          <c:tx>
            <c:strRef>
              <c:f>Sheet1!$A$34</c:f>
              <c:strCache>
                <c:ptCount val="1"/>
                <c:pt idx="0">
                  <c:v>Actionable</c:v>
                </c:pt>
              </c:strCache>
            </c:strRef>
          </c:tx>
          <c:spPr>
            <a:solidFill>
              <a:srgbClr val="F4291B"/>
            </a:solidFill>
            <a:ln>
              <a:noFill/>
            </a:ln>
            <a:effectLst/>
          </c:spPr>
          <c:invertIfNegative val="0"/>
          <c:cat>
            <c:strRef>
              <c:f>Sheet1!$B$32:$C$32</c:f>
              <c:strCache>
                <c:ptCount val="2"/>
                <c:pt idx="0">
                  <c:v>K-MASTER</c:v>
                </c:pt>
                <c:pt idx="1">
                  <c:v>TCGA</c:v>
                </c:pt>
              </c:strCache>
            </c:strRef>
          </c:cat>
          <c:val>
            <c:numRef>
              <c:f>Sheet1!$B$34:$C$34</c:f>
              <c:numCache>
                <c:formatCode>General</c:formatCode>
                <c:ptCount val="2"/>
                <c:pt idx="0">
                  <c:v>455</c:v>
                </c:pt>
                <c:pt idx="1">
                  <c:v>254</c:v>
                </c:pt>
              </c:numCache>
            </c:numRef>
          </c:val>
          <c:extLst>
            <c:ext xmlns:c16="http://schemas.microsoft.com/office/drawing/2014/chart" uri="{C3380CC4-5D6E-409C-BE32-E72D297353CC}">
              <c16:uniqueId val="{00000001-CE8D-4F44-9465-187503EB0514}"/>
            </c:ext>
          </c:extLst>
        </c:ser>
        <c:ser>
          <c:idx val="2"/>
          <c:order val="2"/>
          <c:tx>
            <c:strRef>
              <c:f>Sheet1!$A$35</c:f>
              <c:strCache>
                <c:ptCount val="1"/>
                <c:pt idx="0">
                  <c:v>COSMIC</c:v>
                </c:pt>
              </c:strCache>
            </c:strRef>
          </c:tx>
          <c:spPr>
            <a:solidFill>
              <a:srgbClr val="7CC23D"/>
            </a:solidFill>
            <a:ln>
              <a:noFill/>
            </a:ln>
            <a:effectLst/>
          </c:spPr>
          <c:invertIfNegative val="0"/>
          <c:cat>
            <c:strRef>
              <c:f>Sheet1!$B$32:$C$32</c:f>
              <c:strCache>
                <c:ptCount val="2"/>
                <c:pt idx="0">
                  <c:v>K-MASTER</c:v>
                </c:pt>
                <c:pt idx="1">
                  <c:v>TCGA</c:v>
                </c:pt>
              </c:strCache>
            </c:strRef>
          </c:cat>
          <c:val>
            <c:numRef>
              <c:f>Sheet1!$B$35:$C$35</c:f>
              <c:numCache>
                <c:formatCode>General</c:formatCode>
                <c:ptCount val="2"/>
                <c:pt idx="0">
                  <c:v>2039</c:v>
                </c:pt>
                <c:pt idx="1">
                  <c:v>3483</c:v>
                </c:pt>
              </c:numCache>
            </c:numRef>
          </c:val>
          <c:extLst>
            <c:ext xmlns:c16="http://schemas.microsoft.com/office/drawing/2014/chart" uri="{C3380CC4-5D6E-409C-BE32-E72D297353CC}">
              <c16:uniqueId val="{00000002-CE8D-4F44-9465-187503EB0514}"/>
            </c:ext>
          </c:extLst>
        </c:ser>
        <c:ser>
          <c:idx val="3"/>
          <c:order val="3"/>
          <c:tx>
            <c:strRef>
              <c:f>Sheet1!$A$36</c:f>
              <c:strCache>
                <c:ptCount val="1"/>
                <c:pt idx="0">
                  <c:v>SNP</c:v>
                </c:pt>
              </c:strCache>
            </c:strRef>
          </c:tx>
          <c:spPr>
            <a:solidFill>
              <a:srgbClr val="FFBA00"/>
            </a:solidFill>
            <a:ln>
              <a:noFill/>
            </a:ln>
            <a:effectLst/>
          </c:spPr>
          <c:invertIfNegative val="0"/>
          <c:cat>
            <c:strRef>
              <c:f>Sheet1!$B$32:$C$32</c:f>
              <c:strCache>
                <c:ptCount val="2"/>
                <c:pt idx="0">
                  <c:v>K-MASTER</c:v>
                </c:pt>
                <c:pt idx="1">
                  <c:v>TCGA</c:v>
                </c:pt>
              </c:strCache>
            </c:strRef>
          </c:cat>
          <c:val>
            <c:numRef>
              <c:f>Sheet1!$B$36:$C$36</c:f>
              <c:numCache>
                <c:formatCode>General</c:formatCode>
                <c:ptCount val="2"/>
                <c:pt idx="0">
                  <c:v>303</c:v>
                </c:pt>
                <c:pt idx="1">
                  <c:v>66</c:v>
                </c:pt>
              </c:numCache>
            </c:numRef>
          </c:val>
          <c:extLst>
            <c:ext xmlns:c16="http://schemas.microsoft.com/office/drawing/2014/chart" uri="{C3380CC4-5D6E-409C-BE32-E72D297353CC}">
              <c16:uniqueId val="{00000003-CE8D-4F44-9465-187503EB0514}"/>
            </c:ext>
          </c:extLst>
        </c:ser>
        <c:dLbls>
          <c:showLegendKey val="0"/>
          <c:showVal val="0"/>
          <c:showCatName val="0"/>
          <c:showSerName val="0"/>
          <c:showPercent val="0"/>
          <c:showBubbleSize val="0"/>
        </c:dLbls>
        <c:gapWidth val="35"/>
        <c:overlap val="100"/>
        <c:axId val="371182032"/>
        <c:axId val="370340912"/>
      </c:barChart>
      <c:catAx>
        <c:axId val="371182032"/>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370340912"/>
        <c:crosses val="autoZero"/>
        <c:auto val="1"/>
        <c:lblAlgn val="ctr"/>
        <c:lblOffset val="100"/>
        <c:noMultiLvlLbl val="0"/>
      </c:catAx>
      <c:valAx>
        <c:axId val="370340912"/>
        <c:scaling>
          <c:orientation val="minMax"/>
        </c:scaling>
        <c:delete val="0"/>
        <c:axPos val="l"/>
        <c:numFmt formatCode="0%"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371182032"/>
        <c:crosses val="autoZero"/>
        <c:crossBetween val="between"/>
      </c:valAx>
      <c:spPr>
        <a:noFill/>
        <a:ln>
          <a:noFill/>
        </a:ln>
        <a:effectLst/>
      </c:spPr>
    </c:plotArea>
    <c:legend>
      <c:legendPos val="t"/>
      <c:layout>
        <c:manualLayout>
          <c:xMode val="edge"/>
          <c:yMode val="edge"/>
          <c:x val="3.2621458975488037E-2"/>
          <c:y val="1.6244563827065746E-2"/>
          <c:w val="0.92494422427711731"/>
          <c:h val="8.8280037520252402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Molecular_target_class!$B$1</c:f>
              <c:strCache>
                <c:ptCount val="1"/>
                <c:pt idx="0">
                  <c:v>COAD</c:v>
                </c:pt>
              </c:strCache>
            </c:strRef>
          </c:tx>
          <c:spPr>
            <a:solidFill>
              <a:srgbClr val="0600FF"/>
            </a:solidFill>
            <a:ln>
              <a:noFill/>
            </a:ln>
            <a:effectLst/>
          </c:spPr>
          <c:invertIfNegative val="0"/>
          <c:cat>
            <c:strRef>
              <c:f>Molecular_target_class!$A$2:$A$3</c:f>
              <c:strCache>
                <c:ptCount val="2"/>
                <c:pt idx="0">
                  <c:v>KRAS</c:v>
                </c:pt>
                <c:pt idx="1">
                  <c:v>PIK3CA</c:v>
                </c:pt>
              </c:strCache>
            </c:strRef>
          </c:cat>
          <c:val>
            <c:numRef>
              <c:f>Molecular_target_class!$B$2:$B$3</c:f>
              <c:numCache>
                <c:formatCode>General</c:formatCode>
                <c:ptCount val="2"/>
                <c:pt idx="0">
                  <c:v>423</c:v>
                </c:pt>
                <c:pt idx="1">
                  <c:v>123</c:v>
                </c:pt>
              </c:numCache>
            </c:numRef>
          </c:val>
          <c:extLst>
            <c:ext xmlns:c16="http://schemas.microsoft.com/office/drawing/2014/chart" uri="{C3380CC4-5D6E-409C-BE32-E72D297353CC}">
              <c16:uniqueId val="{00000000-C8BC-DD46-A303-969B9D34987C}"/>
            </c:ext>
          </c:extLst>
        </c:ser>
        <c:ser>
          <c:idx val="1"/>
          <c:order val="1"/>
          <c:tx>
            <c:strRef>
              <c:f>Molecular_target_class!$C$1</c:f>
              <c:strCache>
                <c:ptCount val="1"/>
                <c:pt idx="0">
                  <c:v>BRCA</c:v>
                </c:pt>
              </c:strCache>
            </c:strRef>
          </c:tx>
          <c:spPr>
            <a:solidFill>
              <a:srgbClr val="FF0000"/>
            </a:solidFill>
            <a:ln>
              <a:noFill/>
            </a:ln>
            <a:effectLst/>
          </c:spPr>
          <c:invertIfNegative val="0"/>
          <c:cat>
            <c:strRef>
              <c:f>Molecular_target_class!$A$2:$A$3</c:f>
              <c:strCache>
                <c:ptCount val="2"/>
                <c:pt idx="0">
                  <c:v>KRAS</c:v>
                </c:pt>
                <c:pt idx="1">
                  <c:v>PIK3CA</c:v>
                </c:pt>
              </c:strCache>
            </c:strRef>
          </c:cat>
          <c:val>
            <c:numRef>
              <c:f>Molecular_target_class!$C$2:$C$3</c:f>
              <c:numCache>
                <c:formatCode>General</c:formatCode>
                <c:ptCount val="2"/>
                <c:pt idx="0">
                  <c:v>7</c:v>
                </c:pt>
                <c:pt idx="1">
                  <c:v>182</c:v>
                </c:pt>
              </c:numCache>
            </c:numRef>
          </c:val>
          <c:extLst>
            <c:ext xmlns:c16="http://schemas.microsoft.com/office/drawing/2014/chart" uri="{C3380CC4-5D6E-409C-BE32-E72D297353CC}">
              <c16:uniqueId val="{00000001-C8BC-DD46-A303-969B9D34987C}"/>
            </c:ext>
          </c:extLst>
        </c:ser>
        <c:ser>
          <c:idx val="2"/>
          <c:order val="2"/>
          <c:tx>
            <c:strRef>
              <c:f>Molecular_target_class!$D$1</c:f>
              <c:strCache>
                <c:ptCount val="1"/>
                <c:pt idx="0">
                  <c:v>STAD</c:v>
                </c:pt>
              </c:strCache>
            </c:strRef>
          </c:tx>
          <c:spPr>
            <a:solidFill>
              <a:srgbClr val="228B22"/>
            </a:solidFill>
            <a:ln>
              <a:noFill/>
            </a:ln>
            <a:effectLst/>
          </c:spPr>
          <c:invertIfNegative val="0"/>
          <c:cat>
            <c:strRef>
              <c:f>Molecular_target_class!$A$2:$A$3</c:f>
              <c:strCache>
                <c:ptCount val="2"/>
                <c:pt idx="0">
                  <c:v>KRAS</c:v>
                </c:pt>
                <c:pt idx="1">
                  <c:v>PIK3CA</c:v>
                </c:pt>
              </c:strCache>
            </c:strRef>
          </c:cat>
          <c:val>
            <c:numRef>
              <c:f>Molecular_target_class!$D$2:$D$3</c:f>
              <c:numCache>
                <c:formatCode>General</c:formatCode>
                <c:ptCount val="2"/>
                <c:pt idx="0">
                  <c:v>22</c:v>
                </c:pt>
                <c:pt idx="1">
                  <c:v>42</c:v>
                </c:pt>
              </c:numCache>
            </c:numRef>
          </c:val>
          <c:extLst>
            <c:ext xmlns:c16="http://schemas.microsoft.com/office/drawing/2014/chart" uri="{C3380CC4-5D6E-409C-BE32-E72D297353CC}">
              <c16:uniqueId val="{00000002-C8BC-DD46-A303-969B9D34987C}"/>
            </c:ext>
          </c:extLst>
        </c:ser>
        <c:ser>
          <c:idx val="3"/>
          <c:order val="3"/>
          <c:tx>
            <c:strRef>
              <c:f>Molecular_target_class!$E$1</c:f>
              <c:strCache>
                <c:ptCount val="1"/>
                <c:pt idx="0">
                  <c:v>SARC</c:v>
                </c:pt>
              </c:strCache>
            </c:strRef>
          </c:tx>
          <c:spPr>
            <a:solidFill>
              <a:srgbClr val="A01FF0"/>
            </a:solidFill>
            <a:ln>
              <a:noFill/>
            </a:ln>
            <a:effectLst/>
          </c:spPr>
          <c:invertIfNegative val="0"/>
          <c:cat>
            <c:strRef>
              <c:f>Molecular_target_class!$A$2:$A$3</c:f>
              <c:strCache>
                <c:ptCount val="2"/>
                <c:pt idx="0">
                  <c:v>KRAS</c:v>
                </c:pt>
                <c:pt idx="1">
                  <c:v>PIK3CA</c:v>
                </c:pt>
              </c:strCache>
            </c:strRef>
          </c:cat>
          <c:val>
            <c:numRef>
              <c:f>Molecular_target_class!$E$2:$E$3</c:f>
              <c:numCache>
                <c:formatCode>General</c:formatCode>
                <c:ptCount val="2"/>
                <c:pt idx="0">
                  <c:v>10</c:v>
                </c:pt>
                <c:pt idx="1">
                  <c:v>11</c:v>
                </c:pt>
              </c:numCache>
            </c:numRef>
          </c:val>
          <c:extLst>
            <c:ext xmlns:c16="http://schemas.microsoft.com/office/drawing/2014/chart" uri="{C3380CC4-5D6E-409C-BE32-E72D297353CC}">
              <c16:uniqueId val="{00000003-C8BC-DD46-A303-969B9D34987C}"/>
            </c:ext>
          </c:extLst>
        </c:ser>
        <c:ser>
          <c:idx val="4"/>
          <c:order val="4"/>
          <c:tx>
            <c:strRef>
              <c:f>Molecular_target_class!$F$1</c:f>
              <c:strCache>
                <c:ptCount val="1"/>
                <c:pt idx="0">
                  <c:v>OV</c:v>
                </c:pt>
              </c:strCache>
            </c:strRef>
          </c:tx>
          <c:spPr>
            <a:solidFill>
              <a:srgbClr val="FFBA0E"/>
            </a:solidFill>
            <a:ln>
              <a:noFill/>
            </a:ln>
            <a:effectLst/>
          </c:spPr>
          <c:invertIfNegative val="0"/>
          <c:cat>
            <c:strRef>
              <c:f>Molecular_target_class!$A$2:$A$3</c:f>
              <c:strCache>
                <c:ptCount val="2"/>
                <c:pt idx="0">
                  <c:v>KRAS</c:v>
                </c:pt>
                <c:pt idx="1">
                  <c:v>PIK3CA</c:v>
                </c:pt>
              </c:strCache>
            </c:strRef>
          </c:cat>
          <c:val>
            <c:numRef>
              <c:f>Molecular_target_class!$F$2:$F$3</c:f>
              <c:numCache>
                <c:formatCode>General</c:formatCode>
                <c:ptCount val="2"/>
                <c:pt idx="0">
                  <c:v>21</c:v>
                </c:pt>
                <c:pt idx="1">
                  <c:v>12</c:v>
                </c:pt>
              </c:numCache>
            </c:numRef>
          </c:val>
          <c:extLst>
            <c:ext xmlns:c16="http://schemas.microsoft.com/office/drawing/2014/chart" uri="{C3380CC4-5D6E-409C-BE32-E72D297353CC}">
              <c16:uniqueId val="{00000004-C8BC-DD46-A303-969B9D34987C}"/>
            </c:ext>
          </c:extLst>
        </c:ser>
        <c:ser>
          <c:idx val="5"/>
          <c:order val="5"/>
          <c:tx>
            <c:strRef>
              <c:f>Molecular_target_class!$G$1</c:f>
              <c:strCache>
                <c:ptCount val="1"/>
                <c:pt idx="0">
                  <c:v>HNSC</c:v>
                </c:pt>
              </c:strCache>
            </c:strRef>
          </c:tx>
          <c:spPr>
            <a:solidFill>
              <a:srgbClr val="8470FF"/>
            </a:solidFill>
            <a:ln>
              <a:noFill/>
            </a:ln>
            <a:effectLst/>
          </c:spPr>
          <c:invertIfNegative val="0"/>
          <c:cat>
            <c:strRef>
              <c:f>Molecular_target_class!$A$2:$A$3</c:f>
              <c:strCache>
                <c:ptCount val="2"/>
                <c:pt idx="0">
                  <c:v>KRAS</c:v>
                </c:pt>
                <c:pt idx="1">
                  <c:v>PIK3CA</c:v>
                </c:pt>
              </c:strCache>
            </c:strRef>
          </c:cat>
          <c:val>
            <c:numRef>
              <c:f>Molecular_target_class!$G$2:$G$3</c:f>
              <c:numCache>
                <c:formatCode>General</c:formatCode>
                <c:ptCount val="2"/>
                <c:pt idx="0">
                  <c:v>1</c:v>
                </c:pt>
                <c:pt idx="1">
                  <c:v>18</c:v>
                </c:pt>
              </c:numCache>
            </c:numRef>
          </c:val>
          <c:extLst>
            <c:ext xmlns:c16="http://schemas.microsoft.com/office/drawing/2014/chart" uri="{C3380CC4-5D6E-409C-BE32-E72D297353CC}">
              <c16:uniqueId val="{00000005-C8BC-DD46-A303-969B9D34987C}"/>
            </c:ext>
          </c:extLst>
        </c:ser>
        <c:ser>
          <c:idx val="6"/>
          <c:order val="6"/>
          <c:tx>
            <c:strRef>
              <c:f>Molecular_target_class!$H$1</c:f>
              <c:strCache>
                <c:ptCount val="1"/>
                <c:pt idx="0">
                  <c:v>LUAD</c:v>
                </c:pt>
              </c:strCache>
            </c:strRef>
          </c:tx>
          <c:spPr>
            <a:solidFill>
              <a:srgbClr val="FFFF00"/>
            </a:solidFill>
            <a:ln>
              <a:noFill/>
            </a:ln>
            <a:effectLst/>
          </c:spPr>
          <c:invertIfNegative val="0"/>
          <c:cat>
            <c:strRef>
              <c:f>Molecular_target_class!$A$2:$A$3</c:f>
              <c:strCache>
                <c:ptCount val="2"/>
                <c:pt idx="0">
                  <c:v>KRAS</c:v>
                </c:pt>
                <c:pt idx="1">
                  <c:v>PIK3CA</c:v>
                </c:pt>
              </c:strCache>
            </c:strRef>
          </c:cat>
          <c:val>
            <c:numRef>
              <c:f>Molecular_target_class!$H$2:$H$3</c:f>
              <c:numCache>
                <c:formatCode>General</c:formatCode>
                <c:ptCount val="2"/>
                <c:pt idx="0">
                  <c:v>30</c:v>
                </c:pt>
                <c:pt idx="1">
                  <c:v>14</c:v>
                </c:pt>
              </c:numCache>
            </c:numRef>
          </c:val>
          <c:extLst>
            <c:ext xmlns:c16="http://schemas.microsoft.com/office/drawing/2014/chart" uri="{C3380CC4-5D6E-409C-BE32-E72D297353CC}">
              <c16:uniqueId val="{00000006-C8BC-DD46-A303-969B9D34987C}"/>
            </c:ext>
          </c:extLst>
        </c:ser>
        <c:ser>
          <c:idx val="7"/>
          <c:order val="7"/>
          <c:tx>
            <c:strRef>
              <c:f>Molecular_target_class!$I$1</c:f>
              <c:strCache>
                <c:ptCount val="1"/>
                <c:pt idx="0">
                  <c:v>CHOL</c:v>
                </c:pt>
              </c:strCache>
            </c:strRef>
          </c:tx>
          <c:spPr>
            <a:solidFill>
              <a:srgbClr val="D2691D"/>
            </a:solidFill>
            <a:ln>
              <a:noFill/>
            </a:ln>
            <a:effectLst/>
          </c:spPr>
          <c:invertIfNegative val="0"/>
          <c:cat>
            <c:strRef>
              <c:f>Molecular_target_class!$A$2:$A$3</c:f>
              <c:strCache>
                <c:ptCount val="2"/>
                <c:pt idx="0">
                  <c:v>KRAS</c:v>
                </c:pt>
                <c:pt idx="1">
                  <c:v>PIK3CA</c:v>
                </c:pt>
              </c:strCache>
            </c:strRef>
          </c:cat>
          <c:val>
            <c:numRef>
              <c:f>Molecular_target_class!$I$2:$I$3</c:f>
              <c:numCache>
                <c:formatCode>General</c:formatCode>
                <c:ptCount val="2"/>
                <c:pt idx="0">
                  <c:v>43</c:v>
                </c:pt>
                <c:pt idx="1">
                  <c:v>10</c:v>
                </c:pt>
              </c:numCache>
            </c:numRef>
          </c:val>
          <c:extLst>
            <c:ext xmlns:c16="http://schemas.microsoft.com/office/drawing/2014/chart" uri="{C3380CC4-5D6E-409C-BE32-E72D297353CC}">
              <c16:uniqueId val="{00000007-C8BC-DD46-A303-969B9D34987C}"/>
            </c:ext>
          </c:extLst>
        </c:ser>
        <c:ser>
          <c:idx val="8"/>
          <c:order val="8"/>
          <c:tx>
            <c:strRef>
              <c:f>Molecular_target_class!$J$1</c:f>
              <c:strCache>
                <c:ptCount val="1"/>
                <c:pt idx="0">
                  <c:v>BLCA</c:v>
                </c:pt>
              </c:strCache>
            </c:strRef>
          </c:tx>
          <c:spPr>
            <a:solidFill>
              <a:srgbClr val="1D90FF"/>
            </a:solidFill>
            <a:ln>
              <a:noFill/>
            </a:ln>
            <a:effectLst/>
          </c:spPr>
          <c:invertIfNegative val="0"/>
          <c:cat>
            <c:strRef>
              <c:f>Molecular_target_class!$A$2:$A$3</c:f>
              <c:strCache>
                <c:ptCount val="2"/>
                <c:pt idx="0">
                  <c:v>KRAS</c:v>
                </c:pt>
                <c:pt idx="1">
                  <c:v>PIK3CA</c:v>
                </c:pt>
              </c:strCache>
            </c:strRef>
          </c:cat>
          <c:val>
            <c:numRef>
              <c:f>Molecular_target_class!$J$2:$J$3</c:f>
              <c:numCache>
                <c:formatCode>General</c:formatCode>
                <c:ptCount val="2"/>
                <c:pt idx="0">
                  <c:v>8</c:v>
                </c:pt>
                <c:pt idx="1">
                  <c:v>14</c:v>
                </c:pt>
              </c:numCache>
            </c:numRef>
          </c:val>
          <c:extLst>
            <c:ext xmlns:c16="http://schemas.microsoft.com/office/drawing/2014/chart" uri="{C3380CC4-5D6E-409C-BE32-E72D297353CC}">
              <c16:uniqueId val="{00000008-C8BC-DD46-A303-969B9D34987C}"/>
            </c:ext>
          </c:extLst>
        </c:ser>
        <c:ser>
          <c:idx val="9"/>
          <c:order val="9"/>
          <c:tx>
            <c:strRef>
              <c:f>Molecular_target_class!$K$1</c:f>
              <c:strCache>
                <c:ptCount val="1"/>
                <c:pt idx="0">
                  <c:v>PAAD</c:v>
                </c:pt>
              </c:strCache>
            </c:strRef>
          </c:tx>
          <c:spPr>
            <a:solidFill>
              <a:srgbClr val="B22221"/>
            </a:solidFill>
            <a:ln>
              <a:noFill/>
            </a:ln>
            <a:effectLst/>
          </c:spPr>
          <c:invertIfNegative val="0"/>
          <c:cat>
            <c:strRef>
              <c:f>Molecular_target_class!$A$2:$A$3</c:f>
              <c:strCache>
                <c:ptCount val="2"/>
                <c:pt idx="0">
                  <c:v>KRAS</c:v>
                </c:pt>
                <c:pt idx="1">
                  <c:v>PIK3CA</c:v>
                </c:pt>
              </c:strCache>
            </c:strRef>
          </c:cat>
          <c:val>
            <c:numRef>
              <c:f>Molecular_target_class!$K$2:$K$3</c:f>
              <c:numCache>
                <c:formatCode>General</c:formatCode>
                <c:ptCount val="2"/>
                <c:pt idx="0">
                  <c:v>77</c:v>
                </c:pt>
                <c:pt idx="1">
                  <c:v>5</c:v>
                </c:pt>
              </c:numCache>
            </c:numRef>
          </c:val>
          <c:extLst>
            <c:ext xmlns:c16="http://schemas.microsoft.com/office/drawing/2014/chart" uri="{C3380CC4-5D6E-409C-BE32-E72D297353CC}">
              <c16:uniqueId val="{00000009-C8BC-DD46-A303-969B9D34987C}"/>
            </c:ext>
          </c:extLst>
        </c:ser>
        <c:ser>
          <c:idx val="10"/>
          <c:order val="10"/>
          <c:tx>
            <c:strRef>
              <c:f>Molecular_target_class!$L$1</c:f>
              <c:strCache>
                <c:ptCount val="1"/>
                <c:pt idx="0">
                  <c:v>SKCM</c:v>
                </c:pt>
              </c:strCache>
            </c:strRef>
          </c:tx>
          <c:spPr>
            <a:solidFill>
              <a:srgbClr val="EED5B8"/>
            </a:solidFill>
            <a:ln>
              <a:noFill/>
            </a:ln>
            <a:effectLst/>
          </c:spPr>
          <c:invertIfNegative val="0"/>
          <c:cat>
            <c:strRef>
              <c:f>Molecular_target_class!$A$2:$A$3</c:f>
              <c:strCache>
                <c:ptCount val="2"/>
                <c:pt idx="0">
                  <c:v>KRAS</c:v>
                </c:pt>
                <c:pt idx="1">
                  <c:v>PIK3CA</c:v>
                </c:pt>
              </c:strCache>
            </c:strRef>
          </c:cat>
          <c:val>
            <c:numRef>
              <c:f>Molecular_target_class!$L$2:$L$3</c:f>
              <c:numCache>
                <c:formatCode>General</c:formatCode>
                <c:ptCount val="2"/>
                <c:pt idx="0">
                  <c:v>1</c:v>
                </c:pt>
                <c:pt idx="1">
                  <c:v>1</c:v>
                </c:pt>
              </c:numCache>
            </c:numRef>
          </c:val>
          <c:extLst>
            <c:ext xmlns:c16="http://schemas.microsoft.com/office/drawing/2014/chart" uri="{C3380CC4-5D6E-409C-BE32-E72D297353CC}">
              <c16:uniqueId val="{0000000A-C8BC-DD46-A303-969B9D34987C}"/>
            </c:ext>
          </c:extLst>
        </c:ser>
        <c:ser>
          <c:idx val="11"/>
          <c:order val="11"/>
          <c:tx>
            <c:strRef>
              <c:f>Molecular_target_class!$M$1</c:f>
              <c:strCache>
                <c:ptCount val="1"/>
                <c:pt idx="0">
                  <c:v>PRAD</c:v>
                </c:pt>
              </c:strCache>
            </c:strRef>
          </c:tx>
          <c:spPr>
            <a:solidFill>
              <a:srgbClr val="76EFC6"/>
            </a:solidFill>
            <a:ln>
              <a:noFill/>
            </a:ln>
            <a:effectLst/>
          </c:spPr>
          <c:invertIfNegative val="0"/>
          <c:cat>
            <c:strRef>
              <c:f>Molecular_target_class!$A$2:$A$3</c:f>
              <c:strCache>
                <c:ptCount val="2"/>
                <c:pt idx="0">
                  <c:v>KRAS</c:v>
                </c:pt>
                <c:pt idx="1">
                  <c:v>PIK3CA</c:v>
                </c:pt>
              </c:strCache>
            </c:strRef>
          </c:cat>
          <c:val>
            <c:numRef>
              <c:f>Molecular_target_class!$M$2:$M$3</c:f>
              <c:numCache>
                <c:formatCode>General</c:formatCode>
                <c:ptCount val="2"/>
                <c:pt idx="0">
                  <c:v>0</c:v>
                </c:pt>
                <c:pt idx="1">
                  <c:v>2</c:v>
                </c:pt>
              </c:numCache>
            </c:numRef>
          </c:val>
          <c:extLst>
            <c:ext xmlns:c16="http://schemas.microsoft.com/office/drawing/2014/chart" uri="{C3380CC4-5D6E-409C-BE32-E72D297353CC}">
              <c16:uniqueId val="{0000000B-C8BC-DD46-A303-969B9D34987C}"/>
            </c:ext>
          </c:extLst>
        </c:ser>
        <c:ser>
          <c:idx val="12"/>
          <c:order val="12"/>
          <c:tx>
            <c:strRef>
              <c:f>Molecular_target_class!$N$1</c:f>
              <c:strCache>
                <c:ptCount val="1"/>
                <c:pt idx="0">
                  <c:v>KIRC</c:v>
                </c:pt>
              </c:strCache>
            </c:strRef>
          </c:tx>
          <c:spPr>
            <a:solidFill>
              <a:srgbClr val="EE6A50"/>
            </a:solidFill>
            <a:ln>
              <a:noFill/>
            </a:ln>
            <a:effectLst/>
          </c:spPr>
          <c:invertIfNegative val="0"/>
          <c:cat>
            <c:strRef>
              <c:f>Molecular_target_class!$A$2:$A$3</c:f>
              <c:strCache>
                <c:ptCount val="2"/>
                <c:pt idx="0">
                  <c:v>KRAS</c:v>
                </c:pt>
                <c:pt idx="1">
                  <c:v>PIK3CA</c:v>
                </c:pt>
              </c:strCache>
            </c:strRef>
          </c:cat>
          <c:val>
            <c:numRef>
              <c:f>Molecular_target_class!$N$2:$N$3</c:f>
              <c:numCache>
                <c:formatCode>General</c:formatCode>
                <c:ptCount val="2"/>
                <c:pt idx="0">
                  <c:v>2</c:v>
                </c:pt>
                <c:pt idx="1">
                  <c:v>1</c:v>
                </c:pt>
              </c:numCache>
            </c:numRef>
          </c:val>
          <c:extLst>
            <c:ext xmlns:c16="http://schemas.microsoft.com/office/drawing/2014/chart" uri="{C3380CC4-5D6E-409C-BE32-E72D297353CC}">
              <c16:uniqueId val="{0000000C-C8BC-DD46-A303-969B9D34987C}"/>
            </c:ext>
          </c:extLst>
        </c:ser>
        <c:ser>
          <c:idx val="13"/>
          <c:order val="13"/>
          <c:tx>
            <c:strRef>
              <c:f>Molecular_target_class!$O$1</c:f>
              <c:strCache>
                <c:ptCount val="1"/>
                <c:pt idx="0">
                  <c:v>CESC</c:v>
                </c:pt>
              </c:strCache>
            </c:strRef>
          </c:tx>
          <c:spPr>
            <a:solidFill>
              <a:srgbClr val="BDEE68"/>
            </a:solidFill>
            <a:ln>
              <a:noFill/>
            </a:ln>
            <a:effectLst/>
          </c:spPr>
          <c:invertIfNegative val="0"/>
          <c:cat>
            <c:strRef>
              <c:f>Molecular_target_class!$A$2:$A$3</c:f>
              <c:strCache>
                <c:ptCount val="2"/>
                <c:pt idx="0">
                  <c:v>KRAS</c:v>
                </c:pt>
                <c:pt idx="1">
                  <c:v>PIK3CA</c:v>
                </c:pt>
              </c:strCache>
            </c:strRef>
          </c:cat>
          <c:val>
            <c:numRef>
              <c:f>Molecular_target_class!$O$2:$O$3</c:f>
              <c:numCache>
                <c:formatCode>General</c:formatCode>
                <c:ptCount val="2"/>
                <c:pt idx="0">
                  <c:v>4</c:v>
                </c:pt>
                <c:pt idx="1">
                  <c:v>21</c:v>
                </c:pt>
              </c:numCache>
            </c:numRef>
          </c:val>
          <c:extLst>
            <c:ext xmlns:c16="http://schemas.microsoft.com/office/drawing/2014/chart" uri="{C3380CC4-5D6E-409C-BE32-E72D297353CC}">
              <c16:uniqueId val="{0000000D-C8BC-DD46-A303-969B9D34987C}"/>
            </c:ext>
          </c:extLst>
        </c:ser>
        <c:ser>
          <c:idx val="14"/>
          <c:order val="14"/>
          <c:tx>
            <c:strRef>
              <c:f>Molecular_target_class!$P$1</c:f>
              <c:strCache>
                <c:ptCount val="1"/>
                <c:pt idx="0">
                  <c:v>UCEC</c:v>
                </c:pt>
              </c:strCache>
            </c:strRef>
          </c:tx>
          <c:spPr>
            <a:solidFill>
              <a:srgbClr val="EE6AA7"/>
            </a:solidFill>
            <a:ln>
              <a:noFill/>
            </a:ln>
            <a:effectLst/>
          </c:spPr>
          <c:invertIfNegative val="0"/>
          <c:cat>
            <c:strRef>
              <c:f>Molecular_target_class!$A$2:$A$3</c:f>
              <c:strCache>
                <c:ptCount val="2"/>
                <c:pt idx="0">
                  <c:v>KRAS</c:v>
                </c:pt>
                <c:pt idx="1">
                  <c:v>PIK3CA</c:v>
                </c:pt>
              </c:strCache>
            </c:strRef>
          </c:cat>
          <c:val>
            <c:numRef>
              <c:f>Molecular_target_class!$P$2:$P$3</c:f>
              <c:numCache>
                <c:formatCode>General</c:formatCode>
                <c:ptCount val="2"/>
                <c:pt idx="0">
                  <c:v>7</c:v>
                </c:pt>
                <c:pt idx="1">
                  <c:v>10</c:v>
                </c:pt>
              </c:numCache>
            </c:numRef>
          </c:val>
          <c:extLst>
            <c:ext xmlns:c16="http://schemas.microsoft.com/office/drawing/2014/chart" uri="{C3380CC4-5D6E-409C-BE32-E72D297353CC}">
              <c16:uniqueId val="{0000000E-C8BC-DD46-A303-969B9D34987C}"/>
            </c:ext>
          </c:extLst>
        </c:ser>
        <c:ser>
          <c:idx val="15"/>
          <c:order val="15"/>
          <c:tx>
            <c:strRef>
              <c:f>Molecular_target_class!$Q$1</c:f>
              <c:strCache>
                <c:ptCount val="1"/>
                <c:pt idx="0">
                  <c:v>ESCA</c:v>
                </c:pt>
              </c:strCache>
            </c:strRef>
          </c:tx>
          <c:spPr>
            <a:solidFill>
              <a:srgbClr val="010080"/>
            </a:solidFill>
            <a:ln>
              <a:noFill/>
            </a:ln>
            <a:effectLst/>
          </c:spPr>
          <c:invertIfNegative val="0"/>
          <c:cat>
            <c:strRef>
              <c:f>Molecular_target_class!$A$2:$A$3</c:f>
              <c:strCache>
                <c:ptCount val="2"/>
                <c:pt idx="0">
                  <c:v>KRAS</c:v>
                </c:pt>
                <c:pt idx="1">
                  <c:v>PIK3CA</c:v>
                </c:pt>
              </c:strCache>
            </c:strRef>
          </c:cat>
          <c:val>
            <c:numRef>
              <c:f>Molecular_target_class!$Q$2:$Q$3</c:f>
              <c:numCache>
                <c:formatCode>General</c:formatCode>
                <c:ptCount val="2"/>
                <c:pt idx="0">
                  <c:v>1</c:v>
                </c:pt>
                <c:pt idx="1">
                  <c:v>3</c:v>
                </c:pt>
              </c:numCache>
            </c:numRef>
          </c:val>
          <c:extLst>
            <c:ext xmlns:c16="http://schemas.microsoft.com/office/drawing/2014/chart" uri="{C3380CC4-5D6E-409C-BE32-E72D297353CC}">
              <c16:uniqueId val="{0000000F-C8BC-DD46-A303-969B9D34987C}"/>
            </c:ext>
          </c:extLst>
        </c:ser>
        <c:ser>
          <c:idx val="16"/>
          <c:order val="16"/>
          <c:tx>
            <c:strRef>
              <c:f>Molecular_target_class!$R$1</c:f>
              <c:strCache>
                <c:ptCount val="1"/>
                <c:pt idx="0">
                  <c:v>LIHC</c:v>
                </c:pt>
              </c:strCache>
            </c:strRef>
          </c:tx>
          <c:spPr>
            <a:solidFill>
              <a:srgbClr val="EE7AE9"/>
            </a:solidFill>
            <a:ln>
              <a:noFill/>
            </a:ln>
            <a:effectLst/>
          </c:spPr>
          <c:invertIfNegative val="0"/>
          <c:cat>
            <c:strRef>
              <c:f>Molecular_target_class!$A$2:$A$3</c:f>
              <c:strCache>
                <c:ptCount val="2"/>
                <c:pt idx="0">
                  <c:v>KRAS</c:v>
                </c:pt>
                <c:pt idx="1">
                  <c:v>PIK3CA</c:v>
                </c:pt>
              </c:strCache>
            </c:strRef>
          </c:cat>
          <c:val>
            <c:numRef>
              <c:f>Molecular_target_class!$R$2:$R$3</c:f>
              <c:numCache>
                <c:formatCode>General</c:formatCode>
                <c:ptCount val="2"/>
                <c:pt idx="0">
                  <c:v>2</c:v>
                </c:pt>
                <c:pt idx="1">
                  <c:v>1</c:v>
                </c:pt>
              </c:numCache>
            </c:numRef>
          </c:val>
          <c:extLst>
            <c:ext xmlns:c16="http://schemas.microsoft.com/office/drawing/2014/chart" uri="{C3380CC4-5D6E-409C-BE32-E72D297353CC}">
              <c16:uniqueId val="{00000010-C8BC-DD46-A303-969B9D34987C}"/>
            </c:ext>
          </c:extLst>
        </c:ser>
        <c:ser>
          <c:idx val="17"/>
          <c:order val="17"/>
          <c:tx>
            <c:strRef>
              <c:f>Molecular_target_class!$S$1</c:f>
              <c:strCache>
                <c:ptCount val="1"/>
                <c:pt idx="0">
                  <c:v>ACC</c:v>
                </c:pt>
              </c:strCache>
            </c:strRef>
          </c:tx>
          <c:spPr>
            <a:solidFill>
              <a:srgbClr val="EE6262"/>
            </a:solidFill>
            <a:ln>
              <a:noFill/>
            </a:ln>
            <a:effectLst/>
          </c:spPr>
          <c:invertIfNegative val="0"/>
          <c:cat>
            <c:strRef>
              <c:f>Molecular_target_class!$A$2:$A$3</c:f>
              <c:strCache>
                <c:ptCount val="2"/>
                <c:pt idx="0">
                  <c:v>KRAS</c:v>
                </c:pt>
                <c:pt idx="1">
                  <c:v>PIK3CA</c:v>
                </c:pt>
              </c:strCache>
            </c:strRef>
          </c:cat>
          <c:val>
            <c:numRef>
              <c:f>Molecular_target_class!$S$2:$S$3</c:f>
              <c:numCache>
                <c:formatCode>General</c:formatCode>
                <c:ptCount val="2"/>
                <c:pt idx="0">
                  <c:v>1</c:v>
                </c:pt>
                <c:pt idx="1">
                  <c:v>1</c:v>
                </c:pt>
              </c:numCache>
            </c:numRef>
          </c:val>
          <c:extLst>
            <c:ext xmlns:c16="http://schemas.microsoft.com/office/drawing/2014/chart" uri="{C3380CC4-5D6E-409C-BE32-E72D297353CC}">
              <c16:uniqueId val="{00000011-C8BC-DD46-A303-969B9D34987C}"/>
            </c:ext>
          </c:extLst>
        </c:ser>
        <c:ser>
          <c:idx val="18"/>
          <c:order val="18"/>
          <c:tx>
            <c:strRef>
              <c:f>Molecular_target_class!$T$1</c:f>
              <c:strCache>
                <c:ptCount val="1"/>
                <c:pt idx="0">
                  <c:v>GBC</c:v>
                </c:pt>
              </c:strCache>
            </c:strRef>
          </c:tx>
          <c:spPr>
            <a:solidFill>
              <a:srgbClr val="00EF76"/>
            </a:solidFill>
            <a:ln>
              <a:noFill/>
            </a:ln>
            <a:effectLst/>
          </c:spPr>
          <c:invertIfNegative val="0"/>
          <c:cat>
            <c:strRef>
              <c:f>Molecular_target_class!$A$2:$A$3</c:f>
              <c:strCache>
                <c:ptCount val="2"/>
                <c:pt idx="0">
                  <c:v>KRAS</c:v>
                </c:pt>
                <c:pt idx="1">
                  <c:v>PIK3CA</c:v>
                </c:pt>
              </c:strCache>
            </c:strRef>
          </c:cat>
          <c:val>
            <c:numRef>
              <c:f>Molecular_target_class!$T$2:$T$3</c:f>
              <c:numCache>
                <c:formatCode>General</c:formatCode>
                <c:ptCount val="2"/>
                <c:pt idx="0">
                  <c:v>4</c:v>
                </c:pt>
                <c:pt idx="1">
                  <c:v>5</c:v>
                </c:pt>
              </c:numCache>
            </c:numRef>
          </c:val>
          <c:extLst>
            <c:ext xmlns:c16="http://schemas.microsoft.com/office/drawing/2014/chart" uri="{C3380CC4-5D6E-409C-BE32-E72D297353CC}">
              <c16:uniqueId val="{00000012-C8BC-DD46-A303-969B9D34987C}"/>
            </c:ext>
          </c:extLst>
        </c:ser>
        <c:ser>
          <c:idx val="19"/>
          <c:order val="19"/>
          <c:tx>
            <c:strRef>
              <c:f>Molecular_target_class!$U$1</c:f>
              <c:strCache>
                <c:ptCount val="1"/>
                <c:pt idx="0">
                  <c:v>NET</c:v>
                </c:pt>
              </c:strCache>
            </c:strRef>
          </c:tx>
          <c:spPr>
            <a:solidFill>
              <a:schemeClr val="accent2">
                <a:lumMod val="80000"/>
              </a:schemeClr>
            </a:solidFill>
            <a:ln>
              <a:noFill/>
            </a:ln>
            <a:effectLst/>
          </c:spPr>
          <c:invertIfNegative val="0"/>
          <c:cat>
            <c:strRef>
              <c:f>Molecular_target_class!$A$2:$A$3</c:f>
              <c:strCache>
                <c:ptCount val="2"/>
                <c:pt idx="0">
                  <c:v>KRAS</c:v>
                </c:pt>
                <c:pt idx="1">
                  <c:v>PIK3CA</c:v>
                </c:pt>
              </c:strCache>
            </c:strRef>
          </c:cat>
          <c:val>
            <c:numRef>
              <c:f>Molecular_target_class!$U$2:$U$3</c:f>
              <c:numCache>
                <c:formatCode>General</c:formatCode>
                <c:ptCount val="2"/>
                <c:pt idx="0">
                  <c:v>4</c:v>
                </c:pt>
                <c:pt idx="1">
                  <c:v>0</c:v>
                </c:pt>
              </c:numCache>
            </c:numRef>
          </c:val>
          <c:extLst>
            <c:ext xmlns:c16="http://schemas.microsoft.com/office/drawing/2014/chart" uri="{C3380CC4-5D6E-409C-BE32-E72D297353CC}">
              <c16:uniqueId val="{00000013-C8BC-DD46-A303-969B9D34987C}"/>
            </c:ext>
          </c:extLst>
        </c:ser>
        <c:ser>
          <c:idx val="20"/>
          <c:order val="20"/>
          <c:tx>
            <c:strRef>
              <c:f>Molecular_target_class!$V$1</c:f>
              <c:strCache>
                <c:ptCount val="1"/>
                <c:pt idx="0">
                  <c:v>THYM</c:v>
                </c:pt>
              </c:strCache>
            </c:strRef>
          </c:tx>
          <c:spPr>
            <a:solidFill>
              <a:srgbClr val="8B8989"/>
            </a:solidFill>
            <a:ln>
              <a:noFill/>
            </a:ln>
            <a:effectLst/>
          </c:spPr>
          <c:invertIfNegative val="0"/>
          <c:cat>
            <c:strRef>
              <c:f>Molecular_target_class!$A$2:$A$3</c:f>
              <c:strCache>
                <c:ptCount val="2"/>
                <c:pt idx="0">
                  <c:v>KRAS</c:v>
                </c:pt>
                <c:pt idx="1">
                  <c:v>PIK3CA</c:v>
                </c:pt>
              </c:strCache>
            </c:strRef>
          </c:cat>
          <c:val>
            <c:numRef>
              <c:f>Molecular_target_class!$V$2:$V$3</c:f>
              <c:numCache>
                <c:formatCode>General</c:formatCode>
                <c:ptCount val="2"/>
                <c:pt idx="0">
                  <c:v>0</c:v>
                </c:pt>
                <c:pt idx="1">
                  <c:v>1</c:v>
                </c:pt>
              </c:numCache>
            </c:numRef>
          </c:val>
          <c:extLst>
            <c:ext xmlns:c16="http://schemas.microsoft.com/office/drawing/2014/chart" uri="{C3380CC4-5D6E-409C-BE32-E72D297353CC}">
              <c16:uniqueId val="{00000014-C8BC-DD46-A303-969B9D34987C}"/>
            </c:ext>
          </c:extLst>
        </c:ser>
        <c:ser>
          <c:idx val="21"/>
          <c:order val="21"/>
          <c:tx>
            <c:strRef>
              <c:f>Molecular_target_class!$W$1</c:f>
              <c:strCache>
                <c:ptCount val="1"/>
                <c:pt idx="0">
                  <c:v>THCA</c:v>
                </c:pt>
              </c:strCache>
            </c:strRef>
          </c:tx>
          <c:spPr>
            <a:solidFill>
              <a:srgbClr val="9ACD32"/>
            </a:solidFill>
            <a:ln>
              <a:noFill/>
            </a:ln>
            <a:effectLst/>
          </c:spPr>
          <c:invertIfNegative val="0"/>
          <c:cat>
            <c:strRef>
              <c:f>Molecular_target_class!$A$2:$A$3</c:f>
              <c:strCache>
                <c:ptCount val="2"/>
                <c:pt idx="0">
                  <c:v>KRAS</c:v>
                </c:pt>
                <c:pt idx="1">
                  <c:v>PIK3CA</c:v>
                </c:pt>
              </c:strCache>
            </c:strRef>
          </c:cat>
          <c:val>
            <c:numRef>
              <c:f>Molecular_target_class!$W$2:$W$3</c:f>
              <c:numCache>
                <c:formatCode>General</c:formatCode>
                <c:ptCount val="2"/>
                <c:pt idx="0">
                  <c:v>0</c:v>
                </c:pt>
                <c:pt idx="1">
                  <c:v>2</c:v>
                </c:pt>
              </c:numCache>
            </c:numRef>
          </c:val>
          <c:extLst>
            <c:ext xmlns:c16="http://schemas.microsoft.com/office/drawing/2014/chart" uri="{C3380CC4-5D6E-409C-BE32-E72D297353CC}">
              <c16:uniqueId val="{00000015-C8BC-DD46-A303-969B9D34987C}"/>
            </c:ext>
          </c:extLst>
        </c:ser>
        <c:ser>
          <c:idx val="22"/>
          <c:order val="22"/>
          <c:tx>
            <c:strRef>
              <c:f>Molecular_target_class!$X$1</c:f>
              <c:strCache>
                <c:ptCount val="1"/>
                <c:pt idx="0">
                  <c:v>AMPC</c:v>
                </c:pt>
              </c:strCache>
            </c:strRef>
          </c:tx>
          <c:spPr>
            <a:solidFill>
              <a:srgbClr val="D25FEE"/>
            </a:solidFill>
            <a:ln>
              <a:noFill/>
            </a:ln>
            <a:effectLst/>
          </c:spPr>
          <c:invertIfNegative val="0"/>
          <c:cat>
            <c:strRef>
              <c:f>Molecular_target_class!$A$2:$A$3</c:f>
              <c:strCache>
                <c:ptCount val="2"/>
                <c:pt idx="0">
                  <c:v>KRAS</c:v>
                </c:pt>
                <c:pt idx="1">
                  <c:v>PIK3CA</c:v>
                </c:pt>
              </c:strCache>
            </c:strRef>
          </c:cat>
          <c:val>
            <c:numRef>
              <c:f>Molecular_target_class!$X$2:$X$3</c:f>
              <c:numCache>
                <c:formatCode>General</c:formatCode>
                <c:ptCount val="2"/>
                <c:pt idx="0">
                  <c:v>3</c:v>
                </c:pt>
                <c:pt idx="1">
                  <c:v>2</c:v>
                </c:pt>
              </c:numCache>
            </c:numRef>
          </c:val>
          <c:extLst>
            <c:ext xmlns:c16="http://schemas.microsoft.com/office/drawing/2014/chart" uri="{C3380CC4-5D6E-409C-BE32-E72D297353CC}">
              <c16:uniqueId val="{00000016-C8BC-DD46-A303-969B9D34987C}"/>
            </c:ext>
          </c:extLst>
        </c:ser>
        <c:ser>
          <c:idx val="23"/>
          <c:order val="23"/>
          <c:tx>
            <c:strRef>
              <c:f>Molecular_target_class!$Y$1</c:f>
              <c:strCache>
                <c:ptCount val="1"/>
                <c:pt idx="0">
                  <c:v>Others</c:v>
                </c:pt>
              </c:strCache>
            </c:strRef>
          </c:tx>
          <c:spPr>
            <a:solidFill>
              <a:srgbClr val="BEBEBE"/>
            </a:solidFill>
            <a:ln>
              <a:noFill/>
            </a:ln>
            <a:effectLst/>
          </c:spPr>
          <c:invertIfNegative val="0"/>
          <c:cat>
            <c:strRef>
              <c:f>Molecular_target_class!$A$2:$A$3</c:f>
              <c:strCache>
                <c:ptCount val="2"/>
                <c:pt idx="0">
                  <c:v>KRAS</c:v>
                </c:pt>
                <c:pt idx="1">
                  <c:v>PIK3CA</c:v>
                </c:pt>
              </c:strCache>
            </c:strRef>
          </c:cat>
          <c:val>
            <c:numRef>
              <c:f>Molecular_target_class!$Y$2:$Y$3</c:f>
              <c:numCache>
                <c:formatCode>General</c:formatCode>
                <c:ptCount val="2"/>
                <c:pt idx="0">
                  <c:v>5</c:v>
                </c:pt>
                <c:pt idx="1">
                  <c:v>9</c:v>
                </c:pt>
              </c:numCache>
            </c:numRef>
          </c:val>
          <c:extLst>
            <c:ext xmlns:c16="http://schemas.microsoft.com/office/drawing/2014/chart" uri="{C3380CC4-5D6E-409C-BE32-E72D297353CC}">
              <c16:uniqueId val="{00000017-C8BC-DD46-A303-969B9D34987C}"/>
            </c:ext>
          </c:extLst>
        </c:ser>
        <c:dLbls>
          <c:showLegendKey val="0"/>
          <c:showVal val="0"/>
          <c:showCatName val="0"/>
          <c:showSerName val="0"/>
          <c:showPercent val="0"/>
          <c:showBubbleSize val="0"/>
        </c:dLbls>
        <c:gapWidth val="15"/>
        <c:overlap val="100"/>
        <c:axId val="176665152"/>
        <c:axId val="176662208"/>
      </c:barChart>
      <c:catAx>
        <c:axId val="176665152"/>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2700000" spcFirstLastPara="1" vertOverflow="ellipsis"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176662208"/>
        <c:crosses val="autoZero"/>
        <c:auto val="1"/>
        <c:lblAlgn val="ctr"/>
        <c:lblOffset val="100"/>
        <c:noMultiLvlLbl val="0"/>
      </c:catAx>
      <c:valAx>
        <c:axId val="176662208"/>
        <c:scaling>
          <c:orientation val="minMax"/>
          <c:max val="700"/>
        </c:scaling>
        <c:delete val="0"/>
        <c:axPos val="l"/>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176665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spPr>
            <a:solidFill>
              <a:srgbClr val="0600FF"/>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Molecular_target_class!$B$4:$B$32</c:f>
              <c:numCache>
                <c:formatCode>General</c:formatCode>
                <c:ptCount val="29"/>
                <c:pt idx="0">
                  <c:v>60</c:v>
                </c:pt>
                <c:pt idx="1">
                  <c:v>8</c:v>
                </c:pt>
                <c:pt idx="2">
                  <c:v>18</c:v>
                </c:pt>
                <c:pt idx="3">
                  <c:v>33</c:v>
                </c:pt>
                <c:pt idx="4">
                  <c:v>12</c:v>
                </c:pt>
                <c:pt idx="5">
                  <c:v>10</c:v>
                </c:pt>
                <c:pt idx="6">
                  <c:v>9</c:v>
                </c:pt>
                <c:pt idx="7">
                  <c:v>6</c:v>
                </c:pt>
                <c:pt idx="8">
                  <c:v>0</c:v>
                </c:pt>
                <c:pt idx="9">
                  <c:v>2</c:v>
                </c:pt>
                <c:pt idx="10">
                  <c:v>2</c:v>
                </c:pt>
                <c:pt idx="11">
                  <c:v>1</c:v>
                </c:pt>
                <c:pt idx="12">
                  <c:v>1</c:v>
                </c:pt>
                <c:pt idx="13">
                  <c:v>17</c:v>
                </c:pt>
                <c:pt idx="14">
                  <c:v>0</c:v>
                </c:pt>
                <c:pt idx="15">
                  <c:v>1</c:v>
                </c:pt>
                <c:pt idx="16">
                  <c:v>2</c:v>
                </c:pt>
                <c:pt idx="17">
                  <c:v>3</c:v>
                </c:pt>
                <c:pt idx="18">
                  <c:v>1</c:v>
                </c:pt>
                <c:pt idx="19">
                  <c:v>3</c:v>
                </c:pt>
                <c:pt idx="20">
                  <c:v>2</c:v>
                </c:pt>
                <c:pt idx="21">
                  <c:v>3</c:v>
                </c:pt>
                <c:pt idx="22">
                  <c:v>0</c:v>
                </c:pt>
                <c:pt idx="23">
                  <c:v>3</c:v>
                </c:pt>
                <c:pt idx="24">
                  <c:v>0</c:v>
                </c:pt>
                <c:pt idx="25">
                  <c:v>3</c:v>
                </c:pt>
                <c:pt idx="26">
                  <c:v>0</c:v>
                </c:pt>
                <c:pt idx="27">
                  <c:v>0</c:v>
                </c:pt>
                <c:pt idx="28">
                  <c:v>1</c:v>
                </c:pt>
              </c:numCache>
            </c:numRef>
          </c:val>
          <c:extLst>
            <c:ext xmlns:c16="http://schemas.microsoft.com/office/drawing/2014/chart" uri="{C3380CC4-5D6E-409C-BE32-E72D297353CC}">
              <c16:uniqueId val="{00000000-8459-2C46-A4F1-94E7F8F4075F}"/>
            </c:ext>
          </c:extLst>
        </c:ser>
        <c:ser>
          <c:idx val="1"/>
          <c:order val="1"/>
          <c:spPr>
            <a:solidFill>
              <a:srgbClr val="FF0000"/>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Molecular_target_class!$C$4:$C$32</c:f>
              <c:numCache>
                <c:formatCode>General</c:formatCode>
                <c:ptCount val="29"/>
                <c:pt idx="0">
                  <c:v>2</c:v>
                </c:pt>
                <c:pt idx="1">
                  <c:v>4</c:v>
                </c:pt>
                <c:pt idx="2">
                  <c:v>13</c:v>
                </c:pt>
                <c:pt idx="3">
                  <c:v>2</c:v>
                </c:pt>
                <c:pt idx="4">
                  <c:v>11</c:v>
                </c:pt>
                <c:pt idx="5">
                  <c:v>19</c:v>
                </c:pt>
                <c:pt idx="6">
                  <c:v>3</c:v>
                </c:pt>
                <c:pt idx="7">
                  <c:v>9</c:v>
                </c:pt>
                <c:pt idx="8">
                  <c:v>1</c:v>
                </c:pt>
                <c:pt idx="9">
                  <c:v>10</c:v>
                </c:pt>
                <c:pt idx="10">
                  <c:v>3</c:v>
                </c:pt>
                <c:pt idx="11">
                  <c:v>2</c:v>
                </c:pt>
                <c:pt idx="12">
                  <c:v>2</c:v>
                </c:pt>
                <c:pt idx="13">
                  <c:v>0</c:v>
                </c:pt>
                <c:pt idx="14">
                  <c:v>0</c:v>
                </c:pt>
                <c:pt idx="15">
                  <c:v>2</c:v>
                </c:pt>
                <c:pt idx="16">
                  <c:v>0</c:v>
                </c:pt>
                <c:pt idx="17">
                  <c:v>0</c:v>
                </c:pt>
                <c:pt idx="18">
                  <c:v>0</c:v>
                </c:pt>
                <c:pt idx="19">
                  <c:v>0</c:v>
                </c:pt>
                <c:pt idx="20">
                  <c:v>2</c:v>
                </c:pt>
                <c:pt idx="21">
                  <c:v>1</c:v>
                </c:pt>
                <c:pt idx="22">
                  <c:v>0</c:v>
                </c:pt>
                <c:pt idx="23">
                  <c:v>0</c:v>
                </c:pt>
                <c:pt idx="24">
                  <c:v>0</c:v>
                </c:pt>
                <c:pt idx="25">
                  <c:v>2</c:v>
                </c:pt>
                <c:pt idx="26">
                  <c:v>1</c:v>
                </c:pt>
                <c:pt idx="27">
                  <c:v>5</c:v>
                </c:pt>
                <c:pt idx="28">
                  <c:v>1</c:v>
                </c:pt>
              </c:numCache>
            </c:numRef>
          </c:val>
          <c:extLst>
            <c:ext xmlns:c16="http://schemas.microsoft.com/office/drawing/2014/chart" uri="{C3380CC4-5D6E-409C-BE32-E72D297353CC}">
              <c16:uniqueId val="{00000001-8459-2C46-A4F1-94E7F8F4075F}"/>
            </c:ext>
          </c:extLst>
        </c:ser>
        <c:ser>
          <c:idx val="2"/>
          <c:order val="2"/>
          <c:spPr>
            <a:solidFill>
              <a:srgbClr val="228B22"/>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Molecular_target_class!$D$4:$D$32</c:f>
              <c:numCache>
                <c:formatCode>General</c:formatCode>
                <c:ptCount val="29"/>
                <c:pt idx="0">
                  <c:v>3</c:v>
                </c:pt>
                <c:pt idx="1">
                  <c:v>7</c:v>
                </c:pt>
                <c:pt idx="2">
                  <c:v>14</c:v>
                </c:pt>
                <c:pt idx="3">
                  <c:v>3</c:v>
                </c:pt>
                <c:pt idx="4">
                  <c:v>7</c:v>
                </c:pt>
                <c:pt idx="5">
                  <c:v>4</c:v>
                </c:pt>
                <c:pt idx="6">
                  <c:v>3</c:v>
                </c:pt>
                <c:pt idx="7">
                  <c:v>1</c:v>
                </c:pt>
                <c:pt idx="8">
                  <c:v>0</c:v>
                </c:pt>
                <c:pt idx="9">
                  <c:v>0</c:v>
                </c:pt>
                <c:pt idx="10">
                  <c:v>0</c:v>
                </c:pt>
                <c:pt idx="11">
                  <c:v>1</c:v>
                </c:pt>
                <c:pt idx="12">
                  <c:v>0</c:v>
                </c:pt>
                <c:pt idx="13">
                  <c:v>1</c:v>
                </c:pt>
                <c:pt idx="14">
                  <c:v>0</c:v>
                </c:pt>
                <c:pt idx="15">
                  <c:v>0</c:v>
                </c:pt>
                <c:pt idx="16">
                  <c:v>4</c:v>
                </c:pt>
                <c:pt idx="17">
                  <c:v>0</c:v>
                </c:pt>
                <c:pt idx="18">
                  <c:v>0</c:v>
                </c:pt>
                <c:pt idx="19">
                  <c:v>3</c:v>
                </c:pt>
                <c:pt idx="20">
                  <c:v>1</c:v>
                </c:pt>
                <c:pt idx="21">
                  <c:v>1</c:v>
                </c:pt>
                <c:pt idx="22">
                  <c:v>3</c:v>
                </c:pt>
                <c:pt idx="23">
                  <c:v>1</c:v>
                </c:pt>
                <c:pt idx="24">
                  <c:v>0</c:v>
                </c:pt>
                <c:pt idx="25">
                  <c:v>0</c:v>
                </c:pt>
                <c:pt idx="26">
                  <c:v>0</c:v>
                </c:pt>
                <c:pt idx="27">
                  <c:v>0</c:v>
                </c:pt>
                <c:pt idx="28">
                  <c:v>1</c:v>
                </c:pt>
              </c:numCache>
            </c:numRef>
          </c:val>
          <c:extLst>
            <c:ext xmlns:c16="http://schemas.microsoft.com/office/drawing/2014/chart" uri="{C3380CC4-5D6E-409C-BE32-E72D297353CC}">
              <c16:uniqueId val="{00000002-8459-2C46-A4F1-94E7F8F4075F}"/>
            </c:ext>
          </c:extLst>
        </c:ser>
        <c:ser>
          <c:idx val="3"/>
          <c:order val="3"/>
          <c:spPr>
            <a:solidFill>
              <a:srgbClr val="A01FF0"/>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Molecular_target_class!$E$4:$E$32</c:f>
              <c:numCache>
                <c:formatCode>General</c:formatCode>
                <c:ptCount val="29"/>
                <c:pt idx="0">
                  <c:v>3</c:v>
                </c:pt>
                <c:pt idx="1">
                  <c:v>2</c:v>
                </c:pt>
                <c:pt idx="2">
                  <c:v>0</c:v>
                </c:pt>
                <c:pt idx="3">
                  <c:v>3</c:v>
                </c:pt>
                <c:pt idx="4">
                  <c:v>4</c:v>
                </c:pt>
                <c:pt idx="5">
                  <c:v>1</c:v>
                </c:pt>
                <c:pt idx="6">
                  <c:v>2</c:v>
                </c:pt>
                <c:pt idx="7">
                  <c:v>1</c:v>
                </c:pt>
                <c:pt idx="8">
                  <c:v>0</c:v>
                </c:pt>
                <c:pt idx="9">
                  <c:v>0</c:v>
                </c:pt>
                <c:pt idx="10">
                  <c:v>0</c:v>
                </c:pt>
                <c:pt idx="11">
                  <c:v>0</c:v>
                </c:pt>
                <c:pt idx="12">
                  <c:v>3</c:v>
                </c:pt>
                <c:pt idx="13">
                  <c:v>1</c:v>
                </c:pt>
                <c:pt idx="14">
                  <c:v>0</c:v>
                </c:pt>
                <c:pt idx="15">
                  <c:v>0</c:v>
                </c:pt>
                <c:pt idx="16">
                  <c:v>0</c:v>
                </c:pt>
                <c:pt idx="17">
                  <c:v>0</c:v>
                </c:pt>
                <c:pt idx="18">
                  <c:v>6</c:v>
                </c:pt>
                <c:pt idx="19">
                  <c:v>0</c:v>
                </c:pt>
                <c:pt idx="20">
                  <c:v>1</c:v>
                </c:pt>
                <c:pt idx="21">
                  <c:v>1</c:v>
                </c:pt>
                <c:pt idx="22">
                  <c:v>0</c:v>
                </c:pt>
                <c:pt idx="23">
                  <c:v>0</c:v>
                </c:pt>
                <c:pt idx="24">
                  <c:v>1</c:v>
                </c:pt>
                <c:pt idx="25">
                  <c:v>0</c:v>
                </c:pt>
                <c:pt idx="26">
                  <c:v>1</c:v>
                </c:pt>
                <c:pt idx="27">
                  <c:v>0</c:v>
                </c:pt>
                <c:pt idx="28">
                  <c:v>0</c:v>
                </c:pt>
              </c:numCache>
            </c:numRef>
          </c:val>
          <c:extLst>
            <c:ext xmlns:c16="http://schemas.microsoft.com/office/drawing/2014/chart" uri="{C3380CC4-5D6E-409C-BE32-E72D297353CC}">
              <c16:uniqueId val="{00000003-8459-2C46-A4F1-94E7F8F4075F}"/>
            </c:ext>
          </c:extLst>
        </c:ser>
        <c:ser>
          <c:idx val="4"/>
          <c:order val="4"/>
          <c:spPr>
            <a:solidFill>
              <a:srgbClr val="FFBA0E"/>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Molecular_target_class!$F$4:$F$32</c:f>
              <c:numCache>
                <c:formatCode>General</c:formatCode>
                <c:ptCount val="29"/>
                <c:pt idx="0">
                  <c:v>1</c:v>
                </c:pt>
                <c:pt idx="1">
                  <c:v>1</c:v>
                </c:pt>
                <c:pt idx="2">
                  <c:v>0</c:v>
                </c:pt>
                <c:pt idx="3">
                  <c:v>3</c:v>
                </c:pt>
                <c:pt idx="4">
                  <c:v>4</c:v>
                </c:pt>
                <c:pt idx="5">
                  <c:v>1</c:v>
                </c:pt>
                <c:pt idx="6">
                  <c:v>0</c:v>
                </c:pt>
                <c:pt idx="7">
                  <c:v>8</c:v>
                </c:pt>
                <c:pt idx="8">
                  <c:v>0</c:v>
                </c:pt>
                <c:pt idx="9">
                  <c:v>0</c:v>
                </c:pt>
                <c:pt idx="10">
                  <c:v>10</c:v>
                </c:pt>
                <c:pt idx="11">
                  <c:v>1</c:v>
                </c:pt>
                <c:pt idx="12">
                  <c:v>6</c:v>
                </c:pt>
                <c:pt idx="13">
                  <c:v>0</c:v>
                </c:pt>
                <c:pt idx="14">
                  <c:v>1</c:v>
                </c:pt>
                <c:pt idx="15">
                  <c:v>1</c:v>
                </c:pt>
                <c:pt idx="16">
                  <c:v>2</c:v>
                </c:pt>
                <c:pt idx="17">
                  <c:v>0</c:v>
                </c:pt>
                <c:pt idx="18">
                  <c:v>1</c:v>
                </c:pt>
                <c:pt idx="19">
                  <c:v>1</c:v>
                </c:pt>
                <c:pt idx="20">
                  <c:v>0</c:v>
                </c:pt>
                <c:pt idx="21">
                  <c:v>0</c:v>
                </c:pt>
                <c:pt idx="22">
                  <c:v>3</c:v>
                </c:pt>
                <c:pt idx="23">
                  <c:v>1</c:v>
                </c:pt>
                <c:pt idx="24">
                  <c:v>0</c:v>
                </c:pt>
                <c:pt idx="25">
                  <c:v>0</c:v>
                </c:pt>
                <c:pt idx="26">
                  <c:v>1</c:v>
                </c:pt>
                <c:pt idx="27">
                  <c:v>0</c:v>
                </c:pt>
                <c:pt idx="28">
                  <c:v>0</c:v>
                </c:pt>
              </c:numCache>
            </c:numRef>
          </c:val>
          <c:extLst>
            <c:ext xmlns:c16="http://schemas.microsoft.com/office/drawing/2014/chart" uri="{C3380CC4-5D6E-409C-BE32-E72D297353CC}">
              <c16:uniqueId val="{00000004-8459-2C46-A4F1-94E7F8F4075F}"/>
            </c:ext>
          </c:extLst>
        </c:ser>
        <c:ser>
          <c:idx val="5"/>
          <c:order val="5"/>
          <c:spPr>
            <a:solidFill>
              <a:srgbClr val="8470FF"/>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Molecular_target_class!$G$4:$G$32</c:f>
              <c:numCache>
                <c:formatCode>General</c:formatCode>
                <c:ptCount val="29"/>
                <c:pt idx="0">
                  <c:v>1</c:v>
                </c:pt>
                <c:pt idx="1">
                  <c:v>14</c:v>
                </c:pt>
                <c:pt idx="2">
                  <c:v>4</c:v>
                </c:pt>
                <c:pt idx="3">
                  <c:v>1</c:v>
                </c:pt>
                <c:pt idx="4">
                  <c:v>4</c:v>
                </c:pt>
                <c:pt idx="5">
                  <c:v>1</c:v>
                </c:pt>
                <c:pt idx="6">
                  <c:v>4</c:v>
                </c:pt>
                <c:pt idx="7">
                  <c:v>3</c:v>
                </c:pt>
                <c:pt idx="8">
                  <c:v>0</c:v>
                </c:pt>
                <c:pt idx="9">
                  <c:v>4</c:v>
                </c:pt>
                <c:pt idx="10">
                  <c:v>2</c:v>
                </c:pt>
                <c:pt idx="11">
                  <c:v>3</c:v>
                </c:pt>
                <c:pt idx="12">
                  <c:v>2</c:v>
                </c:pt>
                <c:pt idx="13">
                  <c:v>0</c:v>
                </c:pt>
                <c:pt idx="14">
                  <c:v>5</c:v>
                </c:pt>
                <c:pt idx="15">
                  <c:v>1</c:v>
                </c:pt>
                <c:pt idx="16">
                  <c:v>1</c:v>
                </c:pt>
                <c:pt idx="17">
                  <c:v>2</c:v>
                </c:pt>
                <c:pt idx="18">
                  <c:v>0</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05-8459-2C46-A4F1-94E7F8F4075F}"/>
            </c:ext>
          </c:extLst>
        </c:ser>
        <c:ser>
          <c:idx val="6"/>
          <c:order val="6"/>
          <c:spPr>
            <a:solidFill>
              <a:srgbClr val="FFFF00"/>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Molecular_target_class!$H$4:$H$32</c:f>
              <c:numCache>
                <c:formatCode>General</c:formatCode>
                <c:ptCount val="29"/>
                <c:pt idx="0">
                  <c:v>4</c:v>
                </c:pt>
                <c:pt idx="1">
                  <c:v>9</c:v>
                </c:pt>
                <c:pt idx="2">
                  <c:v>2</c:v>
                </c:pt>
                <c:pt idx="3">
                  <c:v>0</c:v>
                </c:pt>
                <c:pt idx="4">
                  <c:v>2</c:v>
                </c:pt>
                <c:pt idx="5">
                  <c:v>0</c:v>
                </c:pt>
                <c:pt idx="6">
                  <c:v>1</c:v>
                </c:pt>
                <c:pt idx="7">
                  <c:v>1</c:v>
                </c:pt>
                <c:pt idx="8">
                  <c:v>29</c:v>
                </c:pt>
                <c:pt idx="9">
                  <c:v>3</c:v>
                </c:pt>
                <c:pt idx="10">
                  <c:v>1</c:v>
                </c:pt>
                <c:pt idx="11">
                  <c:v>1</c:v>
                </c:pt>
                <c:pt idx="12">
                  <c:v>3</c:v>
                </c:pt>
                <c:pt idx="13">
                  <c:v>1</c:v>
                </c:pt>
                <c:pt idx="14">
                  <c:v>0</c:v>
                </c:pt>
                <c:pt idx="15">
                  <c:v>1</c:v>
                </c:pt>
                <c:pt idx="16">
                  <c:v>0</c:v>
                </c:pt>
                <c:pt idx="17">
                  <c:v>0</c:v>
                </c:pt>
                <c:pt idx="18">
                  <c:v>0</c:v>
                </c:pt>
                <c:pt idx="19">
                  <c:v>1</c:v>
                </c:pt>
                <c:pt idx="20">
                  <c:v>0</c:v>
                </c:pt>
                <c:pt idx="21">
                  <c:v>0</c:v>
                </c:pt>
                <c:pt idx="22">
                  <c:v>0</c:v>
                </c:pt>
                <c:pt idx="23">
                  <c:v>0</c:v>
                </c:pt>
                <c:pt idx="24">
                  <c:v>1</c:v>
                </c:pt>
                <c:pt idx="25">
                  <c:v>0</c:v>
                </c:pt>
                <c:pt idx="26">
                  <c:v>0</c:v>
                </c:pt>
                <c:pt idx="27">
                  <c:v>0</c:v>
                </c:pt>
                <c:pt idx="28">
                  <c:v>0</c:v>
                </c:pt>
              </c:numCache>
            </c:numRef>
          </c:val>
          <c:extLst>
            <c:ext xmlns:c16="http://schemas.microsoft.com/office/drawing/2014/chart" uri="{C3380CC4-5D6E-409C-BE32-E72D297353CC}">
              <c16:uniqueId val="{00000006-8459-2C46-A4F1-94E7F8F4075F}"/>
            </c:ext>
          </c:extLst>
        </c:ser>
        <c:ser>
          <c:idx val="7"/>
          <c:order val="7"/>
          <c:spPr>
            <a:solidFill>
              <a:srgbClr val="D2691D"/>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Molecular_target_class!$I$4:$I$32</c:f>
              <c:numCache>
                <c:formatCode>General</c:formatCode>
                <c:ptCount val="29"/>
                <c:pt idx="0">
                  <c:v>8</c:v>
                </c:pt>
                <c:pt idx="1">
                  <c:v>10</c:v>
                </c:pt>
                <c:pt idx="2">
                  <c:v>2</c:v>
                </c:pt>
                <c:pt idx="3">
                  <c:v>5</c:v>
                </c:pt>
                <c:pt idx="4">
                  <c:v>1</c:v>
                </c:pt>
                <c:pt idx="5">
                  <c:v>0</c:v>
                </c:pt>
                <c:pt idx="6">
                  <c:v>1</c:v>
                </c:pt>
                <c:pt idx="7">
                  <c:v>1</c:v>
                </c:pt>
                <c:pt idx="8">
                  <c:v>0</c:v>
                </c:pt>
                <c:pt idx="9">
                  <c:v>4</c:v>
                </c:pt>
                <c:pt idx="10">
                  <c:v>2</c:v>
                </c:pt>
                <c:pt idx="11">
                  <c:v>0</c:v>
                </c:pt>
                <c:pt idx="12">
                  <c:v>1</c:v>
                </c:pt>
                <c:pt idx="13">
                  <c:v>0</c:v>
                </c:pt>
                <c:pt idx="14">
                  <c:v>0</c:v>
                </c:pt>
                <c:pt idx="15">
                  <c:v>2</c:v>
                </c:pt>
                <c:pt idx="16">
                  <c:v>1</c:v>
                </c:pt>
                <c:pt idx="17">
                  <c:v>5</c:v>
                </c:pt>
                <c:pt idx="18">
                  <c:v>0</c:v>
                </c:pt>
                <c:pt idx="19">
                  <c:v>0</c:v>
                </c:pt>
                <c:pt idx="20">
                  <c:v>0</c:v>
                </c:pt>
                <c:pt idx="21">
                  <c:v>1</c:v>
                </c:pt>
                <c:pt idx="22">
                  <c:v>1</c:v>
                </c:pt>
                <c:pt idx="23">
                  <c:v>1</c:v>
                </c:pt>
                <c:pt idx="24">
                  <c:v>3</c:v>
                </c:pt>
                <c:pt idx="25">
                  <c:v>0</c:v>
                </c:pt>
                <c:pt idx="26">
                  <c:v>0</c:v>
                </c:pt>
                <c:pt idx="27">
                  <c:v>0</c:v>
                </c:pt>
                <c:pt idx="28">
                  <c:v>0</c:v>
                </c:pt>
              </c:numCache>
            </c:numRef>
          </c:val>
          <c:extLst>
            <c:ext xmlns:c16="http://schemas.microsoft.com/office/drawing/2014/chart" uri="{C3380CC4-5D6E-409C-BE32-E72D297353CC}">
              <c16:uniqueId val="{00000007-8459-2C46-A4F1-94E7F8F4075F}"/>
            </c:ext>
          </c:extLst>
        </c:ser>
        <c:ser>
          <c:idx val="8"/>
          <c:order val="8"/>
          <c:spPr>
            <a:solidFill>
              <a:srgbClr val="1D90FF"/>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Molecular_target_class!$J$4:$J$32</c:f>
              <c:numCache>
                <c:formatCode>General</c:formatCode>
                <c:ptCount val="29"/>
                <c:pt idx="0">
                  <c:v>2</c:v>
                </c:pt>
                <c:pt idx="1">
                  <c:v>2</c:v>
                </c:pt>
                <c:pt idx="2">
                  <c:v>5</c:v>
                </c:pt>
                <c:pt idx="3">
                  <c:v>0</c:v>
                </c:pt>
                <c:pt idx="4">
                  <c:v>1</c:v>
                </c:pt>
                <c:pt idx="5">
                  <c:v>1</c:v>
                </c:pt>
                <c:pt idx="6">
                  <c:v>1</c:v>
                </c:pt>
                <c:pt idx="7">
                  <c:v>1</c:v>
                </c:pt>
                <c:pt idx="8">
                  <c:v>0</c:v>
                </c:pt>
                <c:pt idx="9">
                  <c:v>0</c:v>
                </c:pt>
                <c:pt idx="10">
                  <c:v>1</c:v>
                </c:pt>
                <c:pt idx="11">
                  <c:v>12</c:v>
                </c:pt>
                <c:pt idx="12">
                  <c:v>1</c:v>
                </c:pt>
                <c:pt idx="13">
                  <c:v>1</c:v>
                </c:pt>
                <c:pt idx="14">
                  <c:v>4</c:v>
                </c:pt>
                <c:pt idx="15">
                  <c:v>7</c:v>
                </c:pt>
                <c:pt idx="16">
                  <c:v>2</c:v>
                </c:pt>
                <c:pt idx="17">
                  <c:v>0</c:v>
                </c:pt>
                <c:pt idx="18">
                  <c:v>0</c:v>
                </c:pt>
                <c:pt idx="19">
                  <c:v>2</c:v>
                </c:pt>
                <c:pt idx="20">
                  <c:v>1</c:v>
                </c:pt>
                <c:pt idx="21">
                  <c:v>0</c:v>
                </c:pt>
                <c:pt idx="22">
                  <c:v>0</c:v>
                </c:pt>
                <c:pt idx="23">
                  <c:v>0</c:v>
                </c:pt>
                <c:pt idx="24">
                  <c:v>2</c:v>
                </c:pt>
                <c:pt idx="25">
                  <c:v>0</c:v>
                </c:pt>
                <c:pt idx="26">
                  <c:v>0</c:v>
                </c:pt>
                <c:pt idx="27">
                  <c:v>0</c:v>
                </c:pt>
                <c:pt idx="28">
                  <c:v>0</c:v>
                </c:pt>
              </c:numCache>
            </c:numRef>
          </c:val>
          <c:extLst>
            <c:ext xmlns:c16="http://schemas.microsoft.com/office/drawing/2014/chart" uri="{C3380CC4-5D6E-409C-BE32-E72D297353CC}">
              <c16:uniqueId val="{00000008-8459-2C46-A4F1-94E7F8F4075F}"/>
            </c:ext>
          </c:extLst>
        </c:ser>
        <c:ser>
          <c:idx val="9"/>
          <c:order val="9"/>
          <c:spPr>
            <a:solidFill>
              <a:srgbClr val="B22221"/>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Molecular_target_class!$K$4:$K$32</c:f>
              <c:numCache>
                <c:formatCode>General</c:formatCode>
                <c:ptCount val="29"/>
                <c:pt idx="0">
                  <c:v>1</c:v>
                </c:pt>
                <c:pt idx="1">
                  <c:v>10</c:v>
                </c:pt>
                <c:pt idx="2">
                  <c:v>0</c:v>
                </c:pt>
                <c:pt idx="3">
                  <c:v>3</c:v>
                </c:pt>
                <c:pt idx="4">
                  <c:v>0</c:v>
                </c:pt>
                <c:pt idx="5">
                  <c:v>0</c:v>
                </c:pt>
                <c:pt idx="6">
                  <c:v>1</c:v>
                </c:pt>
                <c:pt idx="7">
                  <c:v>0</c:v>
                </c:pt>
                <c:pt idx="8">
                  <c:v>0</c:v>
                </c:pt>
                <c:pt idx="9">
                  <c:v>1</c:v>
                </c:pt>
                <c:pt idx="10">
                  <c:v>0</c:v>
                </c:pt>
                <c:pt idx="11">
                  <c:v>0</c:v>
                </c:pt>
                <c:pt idx="12">
                  <c:v>0</c:v>
                </c:pt>
                <c:pt idx="13">
                  <c:v>0</c:v>
                </c:pt>
                <c:pt idx="14">
                  <c:v>0</c:v>
                </c:pt>
                <c:pt idx="15">
                  <c:v>0</c:v>
                </c:pt>
                <c:pt idx="16">
                  <c:v>0</c:v>
                </c:pt>
                <c:pt idx="17">
                  <c:v>0</c:v>
                </c:pt>
                <c:pt idx="18">
                  <c:v>0</c:v>
                </c:pt>
                <c:pt idx="19">
                  <c:v>0</c:v>
                </c:pt>
                <c:pt idx="20">
                  <c:v>0</c:v>
                </c:pt>
                <c:pt idx="21">
                  <c:v>1</c:v>
                </c:pt>
                <c:pt idx="22">
                  <c:v>0</c:v>
                </c:pt>
                <c:pt idx="23">
                  <c:v>0</c:v>
                </c:pt>
                <c:pt idx="24">
                  <c:v>1</c:v>
                </c:pt>
                <c:pt idx="25">
                  <c:v>1</c:v>
                </c:pt>
                <c:pt idx="26">
                  <c:v>0</c:v>
                </c:pt>
                <c:pt idx="27">
                  <c:v>0</c:v>
                </c:pt>
                <c:pt idx="28">
                  <c:v>0</c:v>
                </c:pt>
              </c:numCache>
            </c:numRef>
          </c:val>
          <c:extLst>
            <c:ext xmlns:c16="http://schemas.microsoft.com/office/drawing/2014/chart" uri="{C3380CC4-5D6E-409C-BE32-E72D297353CC}">
              <c16:uniqueId val="{00000009-8459-2C46-A4F1-94E7F8F4075F}"/>
            </c:ext>
          </c:extLst>
        </c:ser>
        <c:ser>
          <c:idx val="10"/>
          <c:order val="10"/>
          <c:spPr>
            <a:solidFill>
              <a:srgbClr val="EED5B8"/>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Molecular_target_class!$L$4:$L$32</c:f>
              <c:numCache>
                <c:formatCode>General</c:formatCode>
                <c:ptCount val="29"/>
                <c:pt idx="0">
                  <c:v>10</c:v>
                </c:pt>
                <c:pt idx="1">
                  <c:v>0</c:v>
                </c:pt>
                <c:pt idx="2">
                  <c:v>0</c:v>
                </c:pt>
                <c:pt idx="3">
                  <c:v>8</c:v>
                </c:pt>
                <c:pt idx="4">
                  <c:v>0</c:v>
                </c:pt>
                <c:pt idx="5">
                  <c:v>0</c:v>
                </c:pt>
                <c:pt idx="6">
                  <c:v>0</c:v>
                </c:pt>
                <c:pt idx="7">
                  <c:v>0</c:v>
                </c:pt>
                <c:pt idx="8">
                  <c:v>0</c:v>
                </c:pt>
                <c:pt idx="9">
                  <c:v>0</c:v>
                </c:pt>
                <c:pt idx="10">
                  <c:v>1</c:v>
                </c:pt>
                <c:pt idx="11">
                  <c:v>0</c:v>
                </c:pt>
                <c:pt idx="12">
                  <c:v>0</c:v>
                </c:pt>
                <c:pt idx="13">
                  <c:v>0</c:v>
                </c:pt>
                <c:pt idx="14">
                  <c:v>1</c:v>
                </c:pt>
                <c:pt idx="15">
                  <c:v>1</c:v>
                </c:pt>
                <c:pt idx="16">
                  <c:v>0</c:v>
                </c:pt>
                <c:pt idx="17">
                  <c:v>0</c:v>
                </c:pt>
                <c:pt idx="18">
                  <c:v>2</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0A-8459-2C46-A4F1-94E7F8F4075F}"/>
            </c:ext>
          </c:extLst>
        </c:ser>
        <c:ser>
          <c:idx val="11"/>
          <c:order val="11"/>
          <c:spPr>
            <a:solidFill>
              <a:srgbClr val="76EFC6"/>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Molecular_target_class!$M$4:$M$32</c:f>
              <c:numCache>
                <c:formatCode>General</c:formatCode>
                <c:ptCount val="29"/>
                <c:pt idx="0">
                  <c:v>1</c:v>
                </c:pt>
                <c:pt idx="1">
                  <c:v>0</c:v>
                </c:pt>
                <c:pt idx="2">
                  <c:v>1</c:v>
                </c:pt>
                <c:pt idx="3">
                  <c:v>0</c:v>
                </c:pt>
                <c:pt idx="4">
                  <c:v>0</c:v>
                </c:pt>
                <c:pt idx="5">
                  <c:v>0</c:v>
                </c:pt>
                <c:pt idx="6">
                  <c:v>1</c:v>
                </c:pt>
                <c:pt idx="7">
                  <c:v>0</c:v>
                </c:pt>
                <c:pt idx="8">
                  <c:v>1</c:v>
                </c:pt>
                <c:pt idx="9">
                  <c:v>0</c:v>
                </c:pt>
                <c:pt idx="10">
                  <c:v>0</c:v>
                </c:pt>
                <c:pt idx="11">
                  <c:v>0</c:v>
                </c:pt>
                <c:pt idx="12">
                  <c:v>0</c:v>
                </c:pt>
                <c:pt idx="13">
                  <c:v>0</c:v>
                </c:pt>
                <c:pt idx="14">
                  <c:v>1</c:v>
                </c:pt>
                <c:pt idx="15">
                  <c:v>0</c:v>
                </c:pt>
                <c:pt idx="16">
                  <c:v>1</c:v>
                </c:pt>
                <c:pt idx="17">
                  <c:v>0</c:v>
                </c:pt>
                <c:pt idx="18">
                  <c:v>0</c:v>
                </c:pt>
                <c:pt idx="19">
                  <c:v>0</c:v>
                </c:pt>
                <c:pt idx="20">
                  <c:v>2</c:v>
                </c:pt>
                <c:pt idx="21">
                  <c:v>0</c:v>
                </c:pt>
                <c:pt idx="22">
                  <c:v>0</c:v>
                </c:pt>
                <c:pt idx="23">
                  <c:v>2</c:v>
                </c:pt>
                <c:pt idx="24">
                  <c:v>0</c:v>
                </c:pt>
                <c:pt idx="25">
                  <c:v>0</c:v>
                </c:pt>
                <c:pt idx="26">
                  <c:v>0</c:v>
                </c:pt>
                <c:pt idx="27">
                  <c:v>0</c:v>
                </c:pt>
                <c:pt idx="28">
                  <c:v>0</c:v>
                </c:pt>
              </c:numCache>
            </c:numRef>
          </c:val>
          <c:extLst>
            <c:ext xmlns:c16="http://schemas.microsoft.com/office/drawing/2014/chart" uri="{C3380CC4-5D6E-409C-BE32-E72D297353CC}">
              <c16:uniqueId val="{0000000B-8459-2C46-A4F1-94E7F8F4075F}"/>
            </c:ext>
          </c:extLst>
        </c:ser>
        <c:ser>
          <c:idx val="12"/>
          <c:order val="12"/>
          <c:spPr>
            <a:solidFill>
              <a:schemeClr val="accent1">
                <a:lumMod val="80000"/>
                <a:lumOff val="20000"/>
              </a:schemeClr>
            </a:solidFill>
            <a:ln>
              <a:noFill/>
            </a:ln>
            <a:effectLst/>
          </c:spPr>
          <c:invertIfNegative val="0"/>
          <c:dPt>
            <c:idx val="2"/>
            <c:invertIfNegative val="0"/>
            <c:bubble3D val="0"/>
            <c:spPr>
              <a:solidFill>
                <a:srgbClr val="EE6A50"/>
              </a:solidFill>
              <a:ln>
                <a:noFill/>
              </a:ln>
              <a:effectLst/>
            </c:spPr>
            <c:extLst>
              <c:ext xmlns:c16="http://schemas.microsoft.com/office/drawing/2014/chart" uri="{C3380CC4-5D6E-409C-BE32-E72D297353CC}">
                <c16:uniqueId val="{00000018-8459-2C46-A4F1-94E7F8F4075F}"/>
              </c:ext>
            </c:extLst>
          </c:dPt>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Molecular_target_class!$N$4:$N$32</c:f>
              <c:numCache>
                <c:formatCode>General</c:formatCode>
                <c:ptCount val="29"/>
                <c:pt idx="0">
                  <c:v>0</c:v>
                </c:pt>
                <c:pt idx="1">
                  <c:v>0</c:v>
                </c:pt>
                <c:pt idx="2">
                  <c:v>1</c:v>
                </c:pt>
                <c:pt idx="3">
                  <c:v>0</c:v>
                </c:pt>
                <c:pt idx="4">
                  <c:v>1</c:v>
                </c:pt>
                <c:pt idx="5">
                  <c:v>0</c:v>
                </c:pt>
                <c:pt idx="6">
                  <c:v>1</c:v>
                </c:pt>
                <c:pt idx="7">
                  <c:v>1</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0</c:v>
                </c:pt>
                <c:pt idx="24">
                  <c:v>0</c:v>
                </c:pt>
                <c:pt idx="25">
                  <c:v>0</c:v>
                </c:pt>
                <c:pt idx="26">
                  <c:v>0</c:v>
                </c:pt>
                <c:pt idx="27">
                  <c:v>0</c:v>
                </c:pt>
                <c:pt idx="28">
                  <c:v>0</c:v>
                </c:pt>
              </c:numCache>
            </c:numRef>
          </c:val>
          <c:extLst>
            <c:ext xmlns:c16="http://schemas.microsoft.com/office/drawing/2014/chart" uri="{C3380CC4-5D6E-409C-BE32-E72D297353CC}">
              <c16:uniqueId val="{0000000C-8459-2C46-A4F1-94E7F8F4075F}"/>
            </c:ext>
          </c:extLst>
        </c:ser>
        <c:ser>
          <c:idx val="13"/>
          <c:order val="13"/>
          <c:spPr>
            <a:solidFill>
              <a:srgbClr val="BDEE68"/>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Molecular_target_class!$O$4:$O$32</c:f>
              <c:numCache>
                <c:formatCode>General</c:formatCode>
                <c:ptCount val="29"/>
                <c:pt idx="0">
                  <c:v>0</c:v>
                </c:pt>
                <c:pt idx="1">
                  <c:v>1</c:v>
                </c:pt>
                <c:pt idx="2">
                  <c:v>0</c:v>
                </c:pt>
                <c:pt idx="3">
                  <c:v>0</c:v>
                </c:pt>
                <c:pt idx="4">
                  <c:v>1</c:v>
                </c:pt>
                <c:pt idx="5">
                  <c:v>2</c:v>
                </c:pt>
                <c:pt idx="6">
                  <c:v>0</c:v>
                </c:pt>
                <c:pt idx="7">
                  <c:v>0</c:v>
                </c:pt>
                <c:pt idx="8">
                  <c:v>0</c:v>
                </c:pt>
                <c:pt idx="9">
                  <c:v>0</c:v>
                </c:pt>
                <c:pt idx="10">
                  <c:v>0</c:v>
                </c:pt>
                <c:pt idx="11">
                  <c:v>1</c:v>
                </c:pt>
                <c:pt idx="12">
                  <c:v>0</c:v>
                </c:pt>
                <c:pt idx="13">
                  <c:v>0</c:v>
                </c:pt>
                <c:pt idx="14">
                  <c:v>1</c:v>
                </c:pt>
                <c:pt idx="15">
                  <c:v>0</c:v>
                </c:pt>
                <c:pt idx="16">
                  <c:v>0</c:v>
                </c:pt>
                <c:pt idx="17">
                  <c:v>0</c:v>
                </c:pt>
                <c:pt idx="18">
                  <c:v>0</c:v>
                </c:pt>
                <c:pt idx="19">
                  <c:v>0</c:v>
                </c:pt>
                <c:pt idx="20">
                  <c:v>0</c:v>
                </c:pt>
                <c:pt idx="21">
                  <c:v>0</c:v>
                </c:pt>
                <c:pt idx="22">
                  <c:v>0</c:v>
                </c:pt>
                <c:pt idx="23">
                  <c:v>0</c:v>
                </c:pt>
                <c:pt idx="24">
                  <c:v>0</c:v>
                </c:pt>
                <c:pt idx="25">
                  <c:v>0</c:v>
                </c:pt>
                <c:pt idx="26">
                  <c:v>1</c:v>
                </c:pt>
                <c:pt idx="27">
                  <c:v>0</c:v>
                </c:pt>
                <c:pt idx="28">
                  <c:v>0</c:v>
                </c:pt>
              </c:numCache>
            </c:numRef>
          </c:val>
          <c:extLst>
            <c:ext xmlns:c16="http://schemas.microsoft.com/office/drawing/2014/chart" uri="{C3380CC4-5D6E-409C-BE32-E72D297353CC}">
              <c16:uniqueId val="{0000000D-8459-2C46-A4F1-94E7F8F4075F}"/>
            </c:ext>
          </c:extLst>
        </c:ser>
        <c:ser>
          <c:idx val="14"/>
          <c:order val="14"/>
          <c:spPr>
            <a:solidFill>
              <a:srgbClr val="EE6AA7"/>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Molecular_target_class!$P$4:$P$32</c:f>
              <c:numCache>
                <c:formatCode>General</c:formatCode>
                <c:ptCount val="29"/>
                <c:pt idx="0">
                  <c:v>2</c:v>
                </c:pt>
                <c:pt idx="1">
                  <c:v>0</c:v>
                </c:pt>
                <c:pt idx="2">
                  <c:v>1</c:v>
                </c:pt>
                <c:pt idx="3">
                  <c:v>1</c:v>
                </c:pt>
                <c:pt idx="4">
                  <c:v>6</c:v>
                </c:pt>
                <c:pt idx="5">
                  <c:v>2</c:v>
                </c:pt>
                <c:pt idx="6">
                  <c:v>2</c:v>
                </c:pt>
                <c:pt idx="7">
                  <c:v>0</c:v>
                </c:pt>
                <c:pt idx="8">
                  <c:v>0</c:v>
                </c:pt>
                <c:pt idx="9">
                  <c:v>0</c:v>
                </c:pt>
                <c:pt idx="10">
                  <c:v>1</c:v>
                </c:pt>
                <c:pt idx="11">
                  <c:v>0</c:v>
                </c:pt>
                <c:pt idx="12">
                  <c:v>0</c:v>
                </c:pt>
                <c:pt idx="13">
                  <c:v>0</c:v>
                </c:pt>
                <c:pt idx="14">
                  <c:v>0</c:v>
                </c:pt>
                <c:pt idx="15">
                  <c:v>0</c:v>
                </c:pt>
                <c:pt idx="16">
                  <c:v>0</c:v>
                </c:pt>
                <c:pt idx="17">
                  <c:v>1</c:v>
                </c:pt>
                <c:pt idx="18">
                  <c:v>1</c:v>
                </c:pt>
                <c:pt idx="19">
                  <c:v>0</c:v>
                </c:pt>
                <c:pt idx="20">
                  <c:v>0</c:v>
                </c:pt>
                <c:pt idx="21">
                  <c:v>0</c:v>
                </c:pt>
                <c:pt idx="22">
                  <c:v>1</c:v>
                </c:pt>
                <c:pt idx="23">
                  <c:v>0</c:v>
                </c:pt>
                <c:pt idx="24">
                  <c:v>0</c:v>
                </c:pt>
                <c:pt idx="25">
                  <c:v>1</c:v>
                </c:pt>
                <c:pt idx="26">
                  <c:v>0</c:v>
                </c:pt>
                <c:pt idx="27">
                  <c:v>0</c:v>
                </c:pt>
                <c:pt idx="28">
                  <c:v>2</c:v>
                </c:pt>
              </c:numCache>
            </c:numRef>
          </c:val>
          <c:extLst>
            <c:ext xmlns:c16="http://schemas.microsoft.com/office/drawing/2014/chart" uri="{C3380CC4-5D6E-409C-BE32-E72D297353CC}">
              <c16:uniqueId val="{0000000E-8459-2C46-A4F1-94E7F8F4075F}"/>
            </c:ext>
          </c:extLst>
        </c:ser>
        <c:ser>
          <c:idx val="15"/>
          <c:order val="15"/>
          <c:spPr>
            <a:solidFill>
              <a:srgbClr val="010080"/>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Molecular_target_class!$Q$4:$Q$32</c:f>
              <c:numCache>
                <c:formatCode>General</c:formatCode>
                <c:ptCount val="29"/>
                <c:pt idx="0">
                  <c:v>0</c:v>
                </c:pt>
                <c:pt idx="1">
                  <c:v>1</c:v>
                </c:pt>
                <c:pt idx="2">
                  <c:v>0</c:v>
                </c:pt>
                <c:pt idx="3">
                  <c:v>0</c:v>
                </c:pt>
                <c:pt idx="4">
                  <c:v>1</c:v>
                </c:pt>
                <c:pt idx="5">
                  <c:v>0</c:v>
                </c:pt>
                <c:pt idx="6">
                  <c:v>1</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1</c:v>
                </c:pt>
                <c:pt idx="24">
                  <c:v>0</c:v>
                </c:pt>
                <c:pt idx="25">
                  <c:v>0</c:v>
                </c:pt>
                <c:pt idx="26">
                  <c:v>0</c:v>
                </c:pt>
                <c:pt idx="27">
                  <c:v>0</c:v>
                </c:pt>
                <c:pt idx="28">
                  <c:v>0</c:v>
                </c:pt>
              </c:numCache>
            </c:numRef>
          </c:val>
          <c:extLst>
            <c:ext xmlns:c16="http://schemas.microsoft.com/office/drawing/2014/chart" uri="{C3380CC4-5D6E-409C-BE32-E72D297353CC}">
              <c16:uniqueId val="{0000000F-8459-2C46-A4F1-94E7F8F4075F}"/>
            </c:ext>
          </c:extLst>
        </c:ser>
        <c:ser>
          <c:idx val="16"/>
          <c:order val="16"/>
          <c:spPr>
            <a:solidFill>
              <a:srgbClr val="EE7AE9"/>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Molecular_target_class!$R$4:$R$32</c:f>
              <c:numCache>
                <c:formatCode>General</c:formatCode>
                <c:ptCount val="29"/>
                <c:pt idx="0">
                  <c:v>0</c:v>
                </c:pt>
                <c:pt idx="1">
                  <c:v>1</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0-8459-2C46-A4F1-94E7F8F4075F}"/>
            </c:ext>
          </c:extLst>
        </c:ser>
        <c:ser>
          <c:idx val="17"/>
          <c:order val="17"/>
          <c:spPr>
            <a:solidFill>
              <a:srgbClr val="EE6262"/>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Molecular_target_class!$S$4:$S$32</c:f>
              <c:numCache>
                <c:formatCode>General</c:formatCode>
                <c:ptCount val="29"/>
                <c:pt idx="0">
                  <c:v>1</c:v>
                </c:pt>
                <c:pt idx="1">
                  <c:v>0</c:v>
                </c:pt>
                <c:pt idx="2">
                  <c:v>0</c:v>
                </c:pt>
                <c:pt idx="3">
                  <c:v>0</c:v>
                </c:pt>
                <c:pt idx="4">
                  <c:v>0</c:v>
                </c:pt>
                <c:pt idx="5">
                  <c:v>0</c:v>
                </c:pt>
                <c:pt idx="6">
                  <c:v>2</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1-8459-2C46-A4F1-94E7F8F4075F}"/>
            </c:ext>
          </c:extLst>
        </c:ser>
        <c:ser>
          <c:idx val="18"/>
          <c:order val="18"/>
          <c:spPr>
            <a:solidFill>
              <a:srgbClr val="00EF76"/>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Molecular_target_class!$T$4:$T$32</c:f>
              <c:numCache>
                <c:formatCode>General</c:formatCode>
                <c:ptCount val="29"/>
                <c:pt idx="0">
                  <c:v>1</c:v>
                </c:pt>
                <c:pt idx="1">
                  <c:v>2</c:v>
                </c:pt>
                <c:pt idx="2">
                  <c:v>3</c:v>
                </c:pt>
                <c:pt idx="3">
                  <c:v>1</c:v>
                </c:pt>
                <c:pt idx="4">
                  <c:v>0</c:v>
                </c:pt>
                <c:pt idx="5">
                  <c:v>0</c:v>
                </c:pt>
                <c:pt idx="6">
                  <c:v>1</c:v>
                </c:pt>
                <c:pt idx="7">
                  <c:v>1</c:v>
                </c:pt>
                <c:pt idx="8">
                  <c:v>1</c:v>
                </c:pt>
                <c:pt idx="9">
                  <c:v>1</c:v>
                </c:pt>
                <c:pt idx="10">
                  <c:v>0</c:v>
                </c:pt>
                <c:pt idx="11">
                  <c:v>0</c:v>
                </c:pt>
                <c:pt idx="12">
                  <c:v>0</c:v>
                </c:pt>
                <c:pt idx="13">
                  <c:v>0</c:v>
                </c:pt>
                <c:pt idx="14">
                  <c:v>0</c:v>
                </c:pt>
                <c:pt idx="15">
                  <c:v>0</c:v>
                </c:pt>
                <c:pt idx="16">
                  <c:v>0</c:v>
                </c:pt>
                <c:pt idx="17">
                  <c:v>0</c:v>
                </c:pt>
                <c:pt idx="18">
                  <c:v>0</c:v>
                </c:pt>
                <c:pt idx="19">
                  <c:v>0</c:v>
                </c:pt>
                <c:pt idx="20">
                  <c:v>0</c:v>
                </c:pt>
                <c:pt idx="21">
                  <c:v>1</c:v>
                </c:pt>
                <c:pt idx="22">
                  <c:v>0</c:v>
                </c:pt>
                <c:pt idx="23">
                  <c:v>0</c:v>
                </c:pt>
                <c:pt idx="24">
                  <c:v>1</c:v>
                </c:pt>
                <c:pt idx="25">
                  <c:v>1</c:v>
                </c:pt>
                <c:pt idx="26">
                  <c:v>0</c:v>
                </c:pt>
                <c:pt idx="27">
                  <c:v>0</c:v>
                </c:pt>
                <c:pt idx="28">
                  <c:v>0</c:v>
                </c:pt>
              </c:numCache>
            </c:numRef>
          </c:val>
          <c:extLst>
            <c:ext xmlns:c16="http://schemas.microsoft.com/office/drawing/2014/chart" uri="{C3380CC4-5D6E-409C-BE32-E72D297353CC}">
              <c16:uniqueId val="{00000012-8459-2C46-A4F1-94E7F8F4075F}"/>
            </c:ext>
          </c:extLst>
        </c:ser>
        <c:ser>
          <c:idx val="19"/>
          <c:order val="19"/>
          <c:spPr>
            <a:solidFill>
              <a:srgbClr val="8B8989"/>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Molecular_target_class!$U$4:$U$32</c:f>
              <c:numCache>
                <c:formatCode>General</c:formatCode>
                <c:ptCount val="29"/>
                <c:pt idx="0">
                  <c:v>0</c:v>
                </c:pt>
                <c:pt idx="1">
                  <c:v>0</c:v>
                </c:pt>
                <c:pt idx="2">
                  <c:v>0</c:v>
                </c:pt>
                <c:pt idx="3">
                  <c:v>0</c:v>
                </c:pt>
                <c:pt idx="4">
                  <c:v>0</c:v>
                </c:pt>
                <c:pt idx="5">
                  <c:v>0</c:v>
                </c:pt>
                <c:pt idx="6">
                  <c:v>0</c:v>
                </c:pt>
                <c:pt idx="7">
                  <c:v>0</c:v>
                </c:pt>
                <c:pt idx="8">
                  <c:v>0</c:v>
                </c:pt>
                <c:pt idx="9">
                  <c:v>0</c:v>
                </c:pt>
                <c:pt idx="10">
                  <c:v>1</c:v>
                </c:pt>
                <c:pt idx="11">
                  <c:v>1</c:v>
                </c:pt>
                <c:pt idx="12">
                  <c:v>1</c:v>
                </c:pt>
                <c:pt idx="13">
                  <c:v>0</c:v>
                </c:pt>
                <c:pt idx="14">
                  <c:v>1</c:v>
                </c:pt>
                <c:pt idx="15">
                  <c:v>1</c:v>
                </c:pt>
                <c:pt idx="16">
                  <c:v>0</c:v>
                </c:pt>
                <c:pt idx="17">
                  <c:v>0</c:v>
                </c:pt>
                <c:pt idx="18">
                  <c:v>0</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3-8459-2C46-A4F1-94E7F8F4075F}"/>
            </c:ext>
          </c:extLst>
        </c:ser>
        <c:ser>
          <c:idx val="20"/>
          <c:order val="20"/>
          <c:spPr>
            <a:solidFill>
              <a:srgbClr val="EE82EE"/>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Molecular_target_class!$V$4:$V$32</c:f>
              <c:numCache>
                <c:formatCode>General</c:formatCode>
                <c:ptCount val="29"/>
                <c:pt idx="0">
                  <c:v>0</c:v>
                </c:pt>
                <c:pt idx="1">
                  <c:v>1</c:v>
                </c:pt>
                <c:pt idx="2">
                  <c:v>0</c:v>
                </c:pt>
                <c:pt idx="3">
                  <c:v>1</c:v>
                </c:pt>
                <c:pt idx="4">
                  <c:v>0</c:v>
                </c:pt>
                <c:pt idx="5">
                  <c:v>0</c:v>
                </c:pt>
                <c:pt idx="6">
                  <c:v>1</c:v>
                </c:pt>
                <c:pt idx="7">
                  <c:v>1</c:v>
                </c:pt>
                <c:pt idx="8">
                  <c:v>0</c:v>
                </c:pt>
                <c:pt idx="9">
                  <c:v>0</c:v>
                </c:pt>
                <c:pt idx="10">
                  <c:v>0</c:v>
                </c:pt>
                <c:pt idx="11">
                  <c:v>0</c:v>
                </c:pt>
                <c:pt idx="12">
                  <c:v>0</c:v>
                </c:pt>
                <c:pt idx="13">
                  <c:v>0</c:v>
                </c:pt>
                <c:pt idx="14">
                  <c:v>2</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4-8459-2C46-A4F1-94E7F8F4075F}"/>
            </c:ext>
          </c:extLst>
        </c:ser>
        <c:ser>
          <c:idx val="21"/>
          <c:order val="21"/>
          <c:spPr>
            <a:solidFill>
              <a:srgbClr val="9ACD32"/>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Molecular_target_class!$W$4:$W$32</c:f>
              <c:numCache>
                <c:formatCode>General</c:formatCode>
                <c:ptCount val="29"/>
                <c:pt idx="0">
                  <c:v>8</c:v>
                </c:pt>
                <c:pt idx="1">
                  <c:v>0</c:v>
                </c:pt>
                <c:pt idx="2">
                  <c:v>0</c:v>
                </c:pt>
                <c:pt idx="3">
                  <c:v>1</c:v>
                </c:pt>
                <c:pt idx="4">
                  <c:v>0</c:v>
                </c:pt>
                <c:pt idx="5">
                  <c:v>0</c:v>
                </c:pt>
                <c:pt idx="6">
                  <c:v>0</c:v>
                </c:pt>
                <c:pt idx="7">
                  <c:v>0</c:v>
                </c:pt>
                <c:pt idx="8">
                  <c:v>0</c:v>
                </c:pt>
                <c:pt idx="9">
                  <c:v>0</c:v>
                </c:pt>
                <c:pt idx="10">
                  <c:v>0</c:v>
                </c:pt>
                <c:pt idx="11">
                  <c:v>0</c:v>
                </c:pt>
                <c:pt idx="12">
                  <c:v>0</c:v>
                </c:pt>
                <c:pt idx="13">
                  <c:v>0</c:v>
                </c:pt>
                <c:pt idx="14">
                  <c:v>2</c:v>
                </c:pt>
                <c:pt idx="15">
                  <c:v>0</c:v>
                </c:pt>
                <c:pt idx="16">
                  <c:v>0</c:v>
                </c:pt>
                <c:pt idx="17">
                  <c:v>0</c:v>
                </c:pt>
                <c:pt idx="18">
                  <c:v>0</c:v>
                </c:pt>
                <c:pt idx="19">
                  <c:v>0</c:v>
                </c:pt>
                <c:pt idx="20">
                  <c:v>0</c:v>
                </c:pt>
                <c:pt idx="21">
                  <c:v>0</c:v>
                </c:pt>
                <c:pt idx="22">
                  <c:v>0</c:v>
                </c:pt>
                <c:pt idx="23">
                  <c:v>0</c:v>
                </c:pt>
                <c:pt idx="24">
                  <c:v>0</c:v>
                </c:pt>
                <c:pt idx="25">
                  <c:v>0</c:v>
                </c:pt>
                <c:pt idx="26">
                  <c:v>1</c:v>
                </c:pt>
                <c:pt idx="27">
                  <c:v>0</c:v>
                </c:pt>
                <c:pt idx="28">
                  <c:v>0</c:v>
                </c:pt>
              </c:numCache>
            </c:numRef>
          </c:val>
          <c:extLst>
            <c:ext xmlns:c16="http://schemas.microsoft.com/office/drawing/2014/chart" uri="{C3380CC4-5D6E-409C-BE32-E72D297353CC}">
              <c16:uniqueId val="{00000015-8459-2C46-A4F1-94E7F8F4075F}"/>
            </c:ext>
          </c:extLst>
        </c:ser>
        <c:ser>
          <c:idx val="22"/>
          <c:order val="22"/>
          <c:spPr>
            <a:solidFill>
              <a:schemeClr val="accent5">
                <a:lumMod val="80000"/>
              </a:schemeClr>
            </a:solidFill>
            <a:ln>
              <a:noFill/>
            </a:ln>
            <a:effectLst/>
          </c:spPr>
          <c:invertIfNegative val="0"/>
          <c:dPt>
            <c:idx val="2"/>
            <c:invertIfNegative val="0"/>
            <c:bubble3D val="0"/>
            <c:spPr>
              <a:solidFill>
                <a:srgbClr val="D25FEE"/>
              </a:solidFill>
              <a:ln>
                <a:noFill/>
              </a:ln>
              <a:effectLst/>
            </c:spPr>
            <c:extLst>
              <c:ext xmlns:c16="http://schemas.microsoft.com/office/drawing/2014/chart" uri="{C3380CC4-5D6E-409C-BE32-E72D297353CC}">
                <c16:uniqueId val="{00000019-8459-2C46-A4F1-94E7F8F4075F}"/>
              </c:ext>
            </c:extLst>
          </c:dPt>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Molecular_target_class!$X$4:$X$32</c:f>
              <c:numCache>
                <c:formatCode>General</c:formatCode>
                <c:ptCount val="29"/>
                <c:pt idx="0">
                  <c:v>0</c:v>
                </c:pt>
                <c:pt idx="1">
                  <c:v>0</c:v>
                </c:pt>
                <c:pt idx="2">
                  <c:v>1</c:v>
                </c:pt>
                <c:pt idx="3">
                  <c:v>0</c:v>
                </c:pt>
                <c:pt idx="4">
                  <c:v>0</c:v>
                </c:pt>
                <c:pt idx="5">
                  <c:v>0</c:v>
                </c:pt>
                <c:pt idx="6">
                  <c:v>0</c:v>
                </c:pt>
                <c:pt idx="7">
                  <c:v>1</c:v>
                </c:pt>
                <c:pt idx="8">
                  <c:v>0</c:v>
                </c:pt>
                <c:pt idx="9">
                  <c:v>0</c:v>
                </c:pt>
                <c:pt idx="10">
                  <c:v>0</c:v>
                </c:pt>
                <c:pt idx="11">
                  <c:v>0</c:v>
                </c:pt>
                <c:pt idx="12">
                  <c:v>0</c:v>
                </c:pt>
                <c:pt idx="13">
                  <c:v>0</c:v>
                </c:pt>
                <c:pt idx="14">
                  <c:v>0</c:v>
                </c:pt>
                <c:pt idx="15">
                  <c:v>0</c:v>
                </c:pt>
                <c:pt idx="16">
                  <c:v>0</c:v>
                </c:pt>
                <c:pt idx="17">
                  <c:v>0</c:v>
                </c:pt>
                <c:pt idx="18">
                  <c:v>0</c:v>
                </c:pt>
                <c:pt idx="19">
                  <c:v>0</c:v>
                </c:pt>
                <c:pt idx="20">
                  <c:v>1</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6-8459-2C46-A4F1-94E7F8F4075F}"/>
            </c:ext>
          </c:extLst>
        </c:ser>
        <c:ser>
          <c:idx val="23"/>
          <c:order val="23"/>
          <c:spPr>
            <a:solidFill>
              <a:srgbClr val="BEBEBE"/>
            </a:solidFill>
            <a:ln>
              <a:noFill/>
            </a:ln>
            <a:effectLst/>
          </c:spPr>
          <c:invertIfNegative val="0"/>
          <c:cat>
            <c:strRef>
              <c:f>Molecular_target_class!$A$4:$A$32</c:f>
              <c:strCache>
                <c:ptCount val="29"/>
                <c:pt idx="0">
                  <c:v>BRAF</c:v>
                </c:pt>
                <c:pt idx="1">
                  <c:v>CDKN2A</c:v>
                </c:pt>
                <c:pt idx="2">
                  <c:v>ERBB2</c:v>
                </c:pt>
                <c:pt idx="3">
                  <c:v>NRAS</c:v>
                </c:pt>
                <c:pt idx="4">
                  <c:v>PTEN</c:v>
                </c:pt>
                <c:pt idx="5">
                  <c:v>AKT1</c:v>
                </c:pt>
                <c:pt idx="6">
                  <c:v>ATM</c:v>
                </c:pt>
                <c:pt idx="7">
                  <c:v>BRCA2</c:v>
                </c:pt>
                <c:pt idx="8">
                  <c:v>EGFR</c:v>
                </c:pt>
                <c:pt idx="9">
                  <c:v>SF3B1</c:v>
                </c:pt>
                <c:pt idx="10">
                  <c:v>BRCA1</c:v>
                </c:pt>
                <c:pt idx="11">
                  <c:v>FGFR3</c:v>
                </c:pt>
                <c:pt idx="12">
                  <c:v>NF1</c:v>
                </c:pt>
                <c:pt idx="13">
                  <c:v>MTOR</c:v>
                </c:pt>
                <c:pt idx="14">
                  <c:v>HRAS</c:v>
                </c:pt>
                <c:pt idx="15">
                  <c:v>ERCC2</c:v>
                </c:pt>
                <c:pt idx="16">
                  <c:v>FLT3</c:v>
                </c:pt>
                <c:pt idx="17">
                  <c:v>IDH1</c:v>
                </c:pt>
                <c:pt idx="18">
                  <c:v>KIT</c:v>
                </c:pt>
                <c:pt idx="19">
                  <c:v>MAP2K1</c:v>
                </c:pt>
                <c:pt idx="20">
                  <c:v>PALB2</c:v>
                </c:pt>
                <c:pt idx="21">
                  <c:v>RAF1</c:v>
                </c:pt>
                <c:pt idx="22">
                  <c:v>BRIP1</c:v>
                </c:pt>
                <c:pt idx="23">
                  <c:v>CDK12</c:v>
                </c:pt>
                <c:pt idx="24">
                  <c:v>U2AF1</c:v>
                </c:pt>
                <c:pt idx="25">
                  <c:v>RAD51D</c:v>
                </c:pt>
                <c:pt idx="26">
                  <c:v>ALK</c:v>
                </c:pt>
                <c:pt idx="27">
                  <c:v>ESR1</c:v>
                </c:pt>
                <c:pt idx="28">
                  <c:v>FGFR2</c:v>
                </c:pt>
              </c:strCache>
            </c:strRef>
          </c:cat>
          <c:val>
            <c:numRef>
              <c:f>Molecular_target_class!$Y$4:$Y$32</c:f>
              <c:numCache>
                <c:formatCode>General</c:formatCode>
                <c:ptCount val="29"/>
                <c:pt idx="0">
                  <c:v>3</c:v>
                </c:pt>
                <c:pt idx="1">
                  <c:v>1</c:v>
                </c:pt>
                <c:pt idx="2">
                  <c:v>1</c:v>
                </c:pt>
                <c:pt idx="3">
                  <c:v>0</c:v>
                </c:pt>
                <c:pt idx="4">
                  <c:v>1</c:v>
                </c:pt>
                <c:pt idx="5">
                  <c:v>0</c:v>
                </c:pt>
                <c:pt idx="6">
                  <c:v>1</c:v>
                </c:pt>
                <c:pt idx="7">
                  <c:v>0</c:v>
                </c:pt>
                <c:pt idx="8">
                  <c:v>0</c:v>
                </c:pt>
                <c:pt idx="9">
                  <c:v>0</c:v>
                </c:pt>
                <c:pt idx="10">
                  <c:v>0</c:v>
                </c:pt>
                <c:pt idx="11">
                  <c:v>1</c:v>
                </c:pt>
                <c:pt idx="12">
                  <c:v>0</c:v>
                </c:pt>
                <c:pt idx="13">
                  <c:v>0</c:v>
                </c:pt>
                <c:pt idx="14">
                  <c:v>2</c:v>
                </c:pt>
                <c:pt idx="15">
                  <c:v>0</c:v>
                </c:pt>
                <c:pt idx="16">
                  <c:v>0</c:v>
                </c:pt>
                <c:pt idx="17">
                  <c:v>1</c:v>
                </c:pt>
                <c:pt idx="18">
                  <c:v>1</c:v>
                </c:pt>
                <c:pt idx="19">
                  <c:v>0</c:v>
                </c:pt>
                <c:pt idx="20">
                  <c:v>0</c:v>
                </c:pt>
                <c:pt idx="21">
                  <c:v>0</c:v>
                </c:pt>
                <c:pt idx="22">
                  <c:v>0</c:v>
                </c:pt>
                <c:pt idx="23">
                  <c:v>0</c:v>
                </c:pt>
                <c:pt idx="24">
                  <c:v>0</c:v>
                </c:pt>
                <c:pt idx="25">
                  <c:v>0</c:v>
                </c:pt>
                <c:pt idx="26">
                  <c:v>0</c:v>
                </c:pt>
                <c:pt idx="27">
                  <c:v>0</c:v>
                </c:pt>
                <c:pt idx="28">
                  <c:v>0</c:v>
                </c:pt>
              </c:numCache>
            </c:numRef>
          </c:val>
          <c:extLst>
            <c:ext xmlns:c16="http://schemas.microsoft.com/office/drawing/2014/chart" uri="{C3380CC4-5D6E-409C-BE32-E72D297353CC}">
              <c16:uniqueId val="{00000017-8459-2C46-A4F1-94E7F8F4075F}"/>
            </c:ext>
          </c:extLst>
        </c:ser>
        <c:dLbls>
          <c:showLegendKey val="0"/>
          <c:showVal val="0"/>
          <c:showCatName val="0"/>
          <c:showSerName val="0"/>
          <c:showPercent val="0"/>
          <c:showBubbleSize val="0"/>
        </c:dLbls>
        <c:gapWidth val="15"/>
        <c:overlap val="100"/>
        <c:axId val="109324751"/>
        <c:axId val="177774176"/>
      </c:barChart>
      <c:catAx>
        <c:axId val="109324751"/>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177774176"/>
        <c:crosses val="autoZero"/>
        <c:auto val="1"/>
        <c:lblAlgn val="ctr"/>
        <c:lblOffset val="100"/>
        <c:noMultiLvlLbl val="0"/>
      </c:catAx>
      <c:valAx>
        <c:axId val="177774176"/>
        <c:scaling>
          <c:orientation val="minMax"/>
        </c:scaling>
        <c:delete val="0"/>
        <c:axPos val="l"/>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10932475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drug_target_pan_cancer_frequenc!$B$1</c:f>
              <c:strCache>
                <c:ptCount val="1"/>
                <c:pt idx="0">
                  <c:v>K-MASTER</c:v>
                </c:pt>
              </c:strCache>
            </c:strRef>
          </c:tx>
          <c:spPr>
            <a:solidFill>
              <a:srgbClr val="B03F40"/>
            </a:solidFill>
            <a:ln>
              <a:noFill/>
            </a:ln>
            <a:effectLst/>
          </c:spPr>
          <c:invertIfNegative val="0"/>
          <c:cat>
            <c:strRef>
              <c:f>drug_target_pan_cancer_frequenc!$A$2:$A$31</c:f>
              <c:strCache>
                <c:ptCount val="30"/>
                <c:pt idx="0">
                  <c:v>BRAF_V600E</c:v>
                </c:pt>
                <c:pt idx="1">
                  <c:v>PIK3CA_E545K</c:v>
                </c:pt>
                <c:pt idx="2">
                  <c:v>PIK3CA_H1047R</c:v>
                </c:pt>
                <c:pt idx="3">
                  <c:v>KRAS_G12D</c:v>
                </c:pt>
                <c:pt idx="4">
                  <c:v>PIK3CA_E542K</c:v>
                </c:pt>
                <c:pt idx="5">
                  <c:v>KRAS_G12V</c:v>
                </c:pt>
                <c:pt idx="6">
                  <c:v>NRAS_Q61R</c:v>
                </c:pt>
                <c:pt idx="7">
                  <c:v>KRAS_G12C</c:v>
                </c:pt>
                <c:pt idx="8">
                  <c:v>NRAS_Q61K</c:v>
                </c:pt>
                <c:pt idx="9">
                  <c:v>KRAS_G13D</c:v>
                </c:pt>
                <c:pt idx="10">
                  <c:v>BRAF_V600M</c:v>
                </c:pt>
                <c:pt idx="11">
                  <c:v>PIK3CA_R88Q</c:v>
                </c:pt>
                <c:pt idx="12">
                  <c:v>CDKN2A_R80*</c:v>
                </c:pt>
                <c:pt idx="13">
                  <c:v>AKT1_E17K</c:v>
                </c:pt>
                <c:pt idx="14">
                  <c:v>ERBB2_S310F</c:v>
                </c:pt>
                <c:pt idx="15">
                  <c:v>KRAS_G12R</c:v>
                </c:pt>
                <c:pt idx="16">
                  <c:v>PTEN_R130Q</c:v>
                </c:pt>
                <c:pt idx="17">
                  <c:v>FGFR3_S249C</c:v>
                </c:pt>
                <c:pt idx="18">
                  <c:v>IDH1_R132C</c:v>
                </c:pt>
                <c:pt idx="19">
                  <c:v>KRAS_G12A</c:v>
                </c:pt>
                <c:pt idx="20">
                  <c:v>PIK3CA_H1047L</c:v>
                </c:pt>
                <c:pt idx="21">
                  <c:v>FGFR2_S252W</c:v>
                </c:pt>
                <c:pt idx="22">
                  <c:v>PIK3CA_N345K</c:v>
                </c:pt>
                <c:pt idx="23">
                  <c:v>EGFR_L858R</c:v>
                </c:pt>
                <c:pt idx="24">
                  <c:v>NRAS_Q61L</c:v>
                </c:pt>
                <c:pt idx="25">
                  <c:v>PTEN_K267fs</c:v>
                </c:pt>
                <c:pt idx="26">
                  <c:v>PTEN_R233*</c:v>
                </c:pt>
                <c:pt idx="27">
                  <c:v>PIK3CA_Q546R</c:v>
                </c:pt>
                <c:pt idx="28">
                  <c:v>U2AF1_S34F</c:v>
                </c:pt>
                <c:pt idx="29">
                  <c:v>KRAS_Q61H</c:v>
                </c:pt>
              </c:strCache>
            </c:strRef>
          </c:cat>
          <c:val>
            <c:numRef>
              <c:f>drug_target_pan_cancer_frequenc!$B$2:$B$31</c:f>
              <c:numCache>
                <c:formatCode>General</c:formatCode>
                <c:ptCount val="30"/>
                <c:pt idx="0">
                  <c:v>1.5888778550149001</c:v>
                </c:pt>
                <c:pt idx="1">
                  <c:v>3.1032770605759699</c:v>
                </c:pt>
                <c:pt idx="2">
                  <c:v>3.6494538232373399</c:v>
                </c:pt>
                <c:pt idx="3">
                  <c:v>5.5114200595829201</c:v>
                </c:pt>
                <c:pt idx="4">
                  <c:v>1.5640516385302901</c:v>
                </c:pt>
                <c:pt idx="5">
                  <c:v>3.6991062562065502</c:v>
                </c:pt>
                <c:pt idx="6">
                  <c:v>0.52135054617676302</c:v>
                </c:pt>
                <c:pt idx="7">
                  <c:v>1.1171797418073499</c:v>
                </c:pt>
                <c:pt idx="8">
                  <c:v>0.17378351539225401</c:v>
                </c:pt>
                <c:pt idx="9">
                  <c:v>2.3336643495531302</c:v>
                </c:pt>
                <c:pt idx="10">
                  <c:v>2.4826216484607699E-2</c:v>
                </c:pt>
                <c:pt idx="11">
                  <c:v>0.49652432969215499</c:v>
                </c:pt>
                <c:pt idx="12">
                  <c:v>0.27308838133068503</c:v>
                </c:pt>
                <c:pt idx="13">
                  <c:v>1.01787487586892</c:v>
                </c:pt>
                <c:pt idx="14">
                  <c:v>0.34756703078450801</c:v>
                </c:pt>
                <c:pt idx="15">
                  <c:v>0.47169811320754701</c:v>
                </c:pt>
                <c:pt idx="16">
                  <c:v>0.297914597815293</c:v>
                </c:pt>
                <c:pt idx="17">
                  <c:v>0.22343594836146999</c:v>
                </c:pt>
                <c:pt idx="18">
                  <c:v>9.9304865938431006E-2</c:v>
                </c:pt>
                <c:pt idx="19">
                  <c:v>0.69513406156901703</c:v>
                </c:pt>
                <c:pt idx="20">
                  <c:v>0.422045680238332</c:v>
                </c:pt>
                <c:pt idx="21">
                  <c:v>4.9652432969215503E-2</c:v>
                </c:pt>
                <c:pt idx="22">
                  <c:v>0.32274081429990098</c:v>
                </c:pt>
                <c:pt idx="23">
                  <c:v>0.422045680238332</c:v>
                </c:pt>
                <c:pt idx="24">
                  <c:v>0.22343594836146999</c:v>
                </c:pt>
                <c:pt idx="25">
                  <c:v>0.124131082423039</c:v>
                </c:pt>
                <c:pt idx="26">
                  <c:v>0.124131082423039</c:v>
                </c:pt>
                <c:pt idx="27">
                  <c:v>0.17378351539225401</c:v>
                </c:pt>
                <c:pt idx="28">
                  <c:v>0.22343594836146999</c:v>
                </c:pt>
                <c:pt idx="29">
                  <c:v>0.57100297914597797</c:v>
                </c:pt>
              </c:numCache>
            </c:numRef>
          </c:val>
          <c:extLst>
            <c:ext xmlns:c16="http://schemas.microsoft.com/office/drawing/2014/chart" uri="{C3380CC4-5D6E-409C-BE32-E72D297353CC}">
              <c16:uniqueId val="{00000000-66EC-1C48-B895-6FFCD05D0128}"/>
            </c:ext>
          </c:extLst>
        </c:ser>
        <c:ser>
          <c:idx val="1"/>
          <c:order val="1"/>
          <c:tx>
            <c:strRef>
              <c:f>drug_target_pan_cancer_frequenc!$C$1</c:f>
              <c:strCache>
                <c:ptCount val="1"/>
                <c:pt idx="0">
                  <c:v>TCGA</c:v>
                </c:pt>
              </c:strCache>
            </c:strRef>
          </c:tx>
          <c:spPr>
            <a:solidFill>
              <a:srgbClr val="407ECD"/>
            </a:solidFill>
            <a:ln>
              <a:noFill/>
            </a:ln>
            <a:effectLst/>
          </c:spPr>
          <c:invertIfNegative val="0"/>
          <c:cat>
            <c:strRef>
              <c:f>drug_target_pan_cancer_frequenc!$A$2:$A$31</c:f>
              <c:strCache>
                <c:ptCount val="30"/>
                <c:pt idx="0">
                  <c:v>BRAF_V600E</c:v>
                </c:pt>
                <c:pt idx="1">
                  <c:v>PIK3CA_E545K</c:v>
                </c:pt>
                <c:pt idx="2">
                  <c:v>PIK3CA_H1047R</c:v>
                </c:pt>
                <c:pt idx="3">
                  <c:v>KRAS_G12D</c:v>
                </c:pt>
                <c:pt idx="4">
                  <c:v>PIK3CA_E542K</c:v>
                </c:pt>
                <c:pt idx="5">
                  <c:v>KRAS_G12V</c:v>
                </c:pt>
                <c:pt idx="6">
                  <c:v>NRAS_Q61R</c:v>
                </c:pt>
                <c:pt idx="7">
                  <c:v>KRAS_G12C</c:v>
                </c:pt>
                <c:pt idx="8">
                  <c:v>NRAS_Q61K</c:v>
                </c:pt>
                <c:pt idx="9">
                  <c:v>KRAS_G13D</c:v>
                </c:pt>
                <c:pt idx="10">
                  <c:v>BRAF_V600M</c:v>
                </c:pt>
                <c:pt idx="11">
                  <c:v>PIK3CA_R88Q</c:v>
                </c:pt>
                <c:pt idx="12">
                  <c:v>CDKN2A_R80*</c:v>
                </c:pt>
                <c:pt idx="13">
                  <c:v>AKT1_E17K</c:v>
                </c:pt>
                <c:pt idx="14">
                  <c:v>ERBB2_S310F</c:v>
                </c:pt>
                <c:pt idx="15">
                  <c:v>KRAS_G12R</c:v>
                </c:pt>
                <c:pt idx="16">
                  <c:v>PTEN_R130Q</c:v>
                </c:pt>
                <c:pt idx="17">
                  <c:v>FGFR3_S249C</c:v>
                </c:pt>
                <c:pt idx="18">
                  <c:v>IDH1_R132C</c:v>
                </c:pt>
                <c:pt idx="19">
                  <c:v>KRAS_G12A</c:v>
                </c:pt>
                <c:pt idx="20">
                  <c:v>PIK3CA_H1047L</c:v>
                </c:pt>
                <c:pt idx="21">
                  <c:v>FGFR2_S252W</c:v>
                </c:pt>
                <c:pt idx="22">
                  <c:v>PIK3CA_N345K</c:v>
                </c:pt>
                <c:pt idx="23">
                  <c:v>EGFR_L858R</c:v>
                </c:pt>
                <c:pt idx="24">
                  <c:v>NRAS_Q61L</c:v>
                </c:pt>
                <c:pt idx="25">
                  <c:v>PTEN_K267fs</c:v>
                </c:pt>
                <c:pt idx="26">
                  <c:v>PTEN_R233*</c:v>
                </c:pt>
                <c:pt idx="27">
                  <c:v>PIK3CA_Q546R</c:v>
                </c:pt>
                <c:pt idx="28">
                  <c:v>U2AF1_S34F</c:v>
                </c:pt>
                <c:pt idx="29">
                  <c:v>KRAS_Q61H</c:v>
                </c:pt>
              </c:strCache>
            </c:strRef>
          </c:cat>
          <c:val>
            <c:numRef>
              <c:f>drug_target_pan_cancer_frequenc!$C$2:$C$31</c:f>
              <c:numCache>
                <c:formatCode>General</c:formatCode>
                <c:ptCount val="30"/>
                <c:pt idx="0">
                  <c:v>7.5461552249507102</c:v>
                </c:pt>
                <c:pt idx="1">
                  <c:v>2.9754436278903</c:v>
                </c:pt>
                <c:pt idx="2">
                  <c:v>2.7065782398279299</c:v>
                </c:pt>
                <c:pt idx="3">
                  <c:v>2.0792256676823802</c:v>
                </c:pt>
                <c:pt idx="4">
                  <c:v>1.8641333572324801</c:v>
                </c:pt>
                <c:pt idx="5">
                  <c:v>1.7386628428033699</c:v>
                </c:pt>
                <c:pt idx="6">
                  <c:v>1.4339487363326799</c:v>
                </c:pt>
                <c:pt idx="7">
                  <c:v>1.14715898906614</c:v>
                </c:pt>
                <c:pt idx="8">
                  <c:v>0.734898727370497</c:v>
                </c:pt>
                <c:pt idx="9">
                  <c:v>0.71697436816633797</c:v>
                </c:pt>
                <c:pt idx="10">
                  <c:v>0.66320129055386301</c:v>
                </c:pt>
                <c:pt idx="11">
                  <c:v>0.66320129055386301</c:v>
                </c:pt>
                <c:pt idx="12">
                  <c:v>0.64527693134970399</c:v>
                </c:pt>
                <c:pt idx="13">
                  <c:v>0.62735257214554596</c:v>
                </c:pt>
                <c:pt idx="14">
                  <c:v>0.55565513532891198</c:v>
                </c:pt>
                <c:pt idx="15">
                  <c:v>0.55565513532891198</c:v>
                </c:pt>
                <c:pt idx="16">
                  <c:v>0.50188205771643701</c:v>
                </c:pt>
                <c:pt idx="17">
                  <c:v>0.48395769851227799</c:v>
                </c:pt>
                <c:pt idx="18">
                  <c:v>0.46603333930812002</c:v>
                </c:pt>
                <c:pt idx="19">
                  <c:v>0.448108980103961</c:v>
                </c:pt>
                <c:pt idx="20">
                  <c:v>0.43018462089980303</c:v>
                </c:pt>
                <c:pt idx="21">
                  <c:v>0.39433590249148598</c:v>
                </c:pt>
                <c:pt idx="22">
                  <c:v>0.37641154328732701</c:v>
                </c:pt>
                <c:pt idx="23">
                  <c:v>0.35848718408316899</c:v>
                </c:pt>
                <c:pt idx="24">
                  <c:v>0.32263846567485199</c:v>
                </c:pt>
                <c:pt idx="25">
                  <c:v>0.32263846567485199</c:v>
                </c:pt>
                <c:pt idx="26">
                  <c:v>0.32263846567485199</c:v>
                </c:pt>
                <c:pt idx="27">
                  <c:v>0.30471410647069402</c:v>
                </c:pt>
                <c:pt idx="28">
                  <c:v>0.30471410647069402</c:v>
                </c:pt>
                <c:pt idx="29">
                  <c:v>0.26886538806237698</c:v>
                </c:pt>
              </c:numCache>
            </c:numRef>
          </c:val>
          <c:extLst>
            <c:ext xmlns:c16="http://schemas.microsoft.com/office/drawing/2014/chart" uri="{C3380CC4-5D6E-409C-BE32-E72D297353CC}">
              <c16:uniqueId val="{00000001-66EC-1C48-B895-6FFCD05D0128}"/>
            </c:ext>
          </c:extLst>
        </c:ser>
        <c:dLbls>
          <c:showLegendKey val="0"/>
          <c:showVal val="0"/>
          <c:showCatName val="0"/>
          <c:showSerName val="0"/>
          <c:showPercent val="0"/>
          <c:showBubbleSize val="0"/>
        </c:dLbls>
        <c:gapWidth val="25"/>
        <c:axId val="719476575"/>
        <c:axId val="840944223"/>
      </c:barChart>
      <c:catAx>
        <c:axId val="719476575"/>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840944223"/>
        <c:crosses val="autoZero"/>
        <c:auto val="1"/>
        <c:lblAlgn val="ctr"/>
        <c:lblOffset val="100"/>
        <c:noMultiLvlLbl val="0"/>
      </c:catAx>
      <c:valAx>
        <c:axId val="840944223"/>
        <c:scaling>
          <c:orientation val="minMax"/>
        </c:scaling>
        <c:delete val="0"/>
        <c:axPos val="l"/>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crossAx val="719476575"/>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BFBFBF"/>
            </a:solidFill>
          </c:spPr>
          <c:dPt>
            <c:idx val="0"/>
            <c:bubble3D val="0"/>
            <c:spPr>
              <a:solidFill>
                <a:srgbClr val="7030A0"/>
              </a:solidFill>
              <a:ln w="19050">
                <a:solidFill>
                  <a:schemeClr val="lt1"/>
                </a:solidFill>
              </a:ln>
              <a:effectLst/>
            </c:spPr>
            <c:extLst>
              <c:ext xmlns:c16="http://schemas.microsoft.com/office/drawing/2014/chart" uri="{C3380CC4-5D6E-409C-BE32-E72D297353CC}">
                <c16:uniqueId val="{00000001-F8F4-6E46-A620-5361139F42FE}"/>
              </c:ext>
            </c:extLst>
          </c:dPt>
          <c:dPt>
            <c:idx val="1"/>
            <c:bubble3D val="0"/>
            <c:spPr>
              <a:solidFill>
                <a:srgbClr val="BFBFBF"/>
              </a:solidFill>
              <a:ln w="19050">
                <a:solidFill>
                  <a:schemeClr val="lt1"/>
                </a:solidFill>
              </a:ln>
              <a:effectLst/>
            </c:spPr>
            <c:extLst>
              <c:ext xmlns:c16="http://schemas.microsoft.com/office/drawing/2014/chart" uri="{C3380CC4-5D6E-409C-BE32-E72D297353CC}">
                <c16:uniqueId val="{00000003-F8F4-6E46-A620-5361139F42FE}"/>
              </c:ext>
            </c:extLst>
          </c:dPt>
          <c:cat>
            <c:strRef>
              <c:f>Sheet1!$A$3:$A$4</c:f>
              <c:strCache>
                <c:ptCount val="2"/>
                <c:pt idx="0">
                  <c:v>BRAF V600E</c:v>
                </c:pt>
                <c:pt idx="1">
                  <c:v>Other BRAF Mutations</c:v>
                </c:pt>
              </c:strCache>
            </c:strRef>
          </c:cat>
          <c:val>
            <c:numRef>
              <c:f>Sheet1!$B$3:$B$4</c:f>
              <c:numCache>
                <c:formatCode>General</c:formatCode>
                <c:ptCount val="2"/>
                <c:pt idx="0">
                  <c:v>64</c:v>
                </c:pt>
                <c:pt idx="1">
                  <c:v>176</c:v>
                </c:pt>
              </c:numCache>
            </c:numRef>
          </c:val>
          <c:extLst>
            <c:ext xmlns:c16="http://schemas.microsoft.com/office/drawing/2014/chart" uri="{C3380CC4-5D6E-409C-BE32-E72D297353CC}">
              <c16:uniqueId val="{00000004-F8F4-6E46-A620-5361139F42F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7030A0"/>
            </a:solidFill>
          </c:spPr>
          <c:dPt>
            <c:idx val="0"/>
            <c:bubble3D val="0"/>
            <c:spPr>
              <a:solidFill>
                <a:srgbClr val="7030A0"/>
              </a:solidFill>
              <a:ln w="19050">
                <a:solidFill>
                  <a:schemeClr val="lt1"/>
                </a:solidFill>
              </a:ln>
              <a:effectLst/>
            </c:spPr>
            <c:extLst>
              <c:ext xmlns:c16="http://schemas.microsoft.com/office/drawing/2014/chart" uri="{C3380CC4-5D6E-409C-BE32-E72D297353CC}">
                <c16:uniqueId val="{00000001-5FAE-3C46-9195-DA85914C70BC}"/>
              </c:ext>
            </c:extLst>
          </c:dPt>
          <c:dPt>
            <c:idx val="1"/>
            <c:bubble3D val="0"/>
            <c:spPr>
              <a:solidFill>
                <a:srgbClr val="BFBFBF"/>
              </a:solidFill>
              <a:ln w="19050">
                <a:solidFill>
                  <a:schemeClr val="lt1"/>
                </a:solidFill>
              </a:ln>
              <a:effectLst/>
            </c:spPr>
            <c:extLst>
              <c:ext xmlns:c16="http://schemas.microsoft.com/office/drawing/2014/chart" uri="{C3380CC4-5D6E-409C-BE32-E72D297353CC}">
                <c16:uniqueId val="{00000003-5FAE-3C46-9195-DA85914C70BC}"/>
              </c:ext>
            </c:extLst>
          </c:dPt>
          <c:cat>
            <c:strRef>
              <c:f>Sheet1!$C$3:$C$4</c:f>
              <c:strCache>
                <c:ptCount val="2"/>
                <c:pt idx="0">
                  <c:v>BRAF V600E</c:v>
                </c:pt>
                <c:pt idx="1">
                  <c:v>Other BRAF Mutations</c:v>
                </c:pt>
              </c:strCache>
            </c:strRef>
          </c:cat>
          <c:val>
            <c:numRef>
              <c:f>Sheet1!$D$3:$D$4</c:f>
              <c:numCache>
                <c:formatCode>General</c:formatCode>
                <c:ptCount val="2"/>
                <c:pt idx="0">
                  <c:v>421</c:v>
                </c:pt>
                <c:pt idx="1">
                  <c:v>146</c:v>
                </c:pt>
              </c:numCache>
            </c:numRef>
          </c:val>
          <c:extLst>
            <c:ext xmlns:c16="http://schemas.microsoft.com/office/drawing/2014/chart" uri="{C3380CC4-5D6E-409C-BE32-E72D297353CC}">
              <c16:uniqueId val="{00000004-5FAE-3C46-9195-DA85914C70B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n-K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K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ABE8A-1D3D-6B4E-B810-CCE31144D5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R"/>
          </a:p>
        </p:txBody>
      </p:sp>
      <p:sp>
        <p:nvSpPr>
          <p:cNvPr id="3" name="Subtitle 2">
            <a:extLst>
              <a:ext uri="{FF2B5EF4-FFF2-40B4-BE49-F238E27FC236}">
                <a16:creationId xmlns:a16="http://schemas.microsoft.com/office/drawing/2014/main" id="{56130FEC-CA61-E74F-807B-6EEF4D1323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R"/>
          </a:p>
        </p:txBody>
      </p:sp>
      <p:sp>
        <p:nvSpPr>
          <p:cNvPr id="4" name="Date Placeholder 3">
            <a:extLst>
              <a:ext uri="{FF2B5EF4-FFF2-40B4-BE49-F238E27FC236}">
                <a16:creationId xmlns:a16="http://schemas.microsoft.com/office/drawing/2014/main" id="{B53E5AA3-3A4C-8147-A099-A0900233109E}"/>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9E14AE12-66FD-C048-B3D5-0DB6D81CA6E2}"/>
              </a:ext>
            </a:extLst>
          </p:cNvPr>
          <p:cNvSpPr>
            <a:spLocks noGrp="1"/>
          </p:cNvSpPr>
          <p:nvPr>
            <p:ph type="ftr" sz="quarter" idx="11"/>
          </p:nvPr>
        </p:nvSpPr>
        <p:spPr/>
        <p:txBody>
          <a:bodyPr/>
          <a:lstStyle/>
          <a:p>
            <a:endParaRPr lang="en-KR"/>
          </a:p>
        </p:txBody>
      </p:sp>
      <p:sp>
        <p:nvSpPr>
          <p:cNvPr id="6" name="Slide Number Placeholder 5">
            <a:extLst>
              <a:ext uri="{FF2B5EF4-FFF2-40B4-BE49-F238E27FC236}">
                <a16:creationId xmlns:a16="http://schemas.microsoft.com/office/drawing/2014/main" id="{1B891869-6997-EA4F-A4FE-5689F33E041A}"/>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339489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3A80-415D-8243-BBD7-621D12649BBF}"/>
              </a:ext>
            </a:extLst>
          </p:cNvPr>
          <p:cNvSpPr>
            <a:spLocks noGrp="1"/>
          </p:cNvSpPr>
          <p:nvPr>
            <p:ph type="title"/>
          </p:nvPr>
        </p:nvSpPr>
        <p:spPr/>
        <p:txBody>
          <a:bodyPr/>
          <a:lstStyle/>
          <a:p>
            <a:r>
              <a:rPr lang="en-US"/>
              <a:t>Click to edit Master title style</a:t>
            </a:r>
            <a:endParaRPr lang="en-KR"/>
          </a:p>
        </p:txBody>
      </p:sp>
      <p:sp>
        <p:nvSpPr>
          <p:cNvPr id="3" name="Vertical Text Placeholder 2">
            <a:extLst>
              <a:ext uri="{FF2B5EF4-FFF2-40B4-BE49-F238E27FC236}">
                <a16:creationId xmlns:a16="http://schemas.microsoft.com/office/drawing/2014/main" id="{562ADD16-147D-CB49-8831-10B7711706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Date Placeholder 3">
            <a:extLst>
              <a:ext uri="{FF2B5EF4-FFF2-40B4-BE49-F238E27FC236}">
                <a16:creationId xmlns:a16="http://schemas.microsoft.com/office/drawing/2014/main" id="{DD832BAE-7677-534D-9FC2-7417672E027D}"/>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158968DD-DDCE-044D-81F4-29F2559CA6BB}"/>
              </a:ext>
            </a:extLst>
          </p:cNvPr>
          <p:cNvSpPr>
            <a:spLocks noGrp="1"/>
          </p:cNvSpPr>
          <p:nvPr>
            <p:ph type="ftr" sz="quarter" idx="11"/>
          </p:nvPr>
        </p:nvSpPr>
        <p:spPr/>
        <p:txBody>
          <a:bodyPr/>
          <a:lstStyle/>
          <a:p>
            <a:endParaRPr lang="en-KR"/>
          </a:p>
        </p:txBody>
      </p:sp>
      <p:sp>
        <p:nvSpPr>
          <p:cNvPr id="6" name="Slide Number Placeholder 5">
            <a:extLst>
              <a:ext uri="{FF2B5EF4-FFF2-40B4-BE49-F238E27FC236}">
                <a16:creationId xmlns:a16="http://schemas.microsoft.com/office/drawing/2014/main" id="{4586DCEC-9614-8741-B772-78E399653DA5}"/>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867911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5BFB96-673E-E941-879A-DDE41D9E33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R"/>
          </a:p>
        </p:txBody>
      </p:sp>
      <p:sp>
        <p:nvSpPr>
          <p:cNvPr id="3" name="Vertical Text Placeholder 2">
            <a:extLst>
              <a:ext uri="{FF2B5EF4-FFF2-40B4-BE49-F238E27FC236}">
                <a16:creationId xmlns:a16="http://schemas.microsoft.com/office/drawing/2014/main" id="{FEEE8F9D-1243-2043-B02A-5E4A17A4DE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Date Placeholder 3">
            <a:extLst>
              <a:ext uri="{FF2B5EF4-FFF2-40B4-BE49-F238E27FC236}">
                <a16:creationId xmlns:a16="http://schemas.microsoft.com/office/drawing/2014/main" id="{CF96E5B1-3A8F-B74A-A75A-03C22CE9A04F}"/>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2EAD2D52-8C28-9043-BB40-892300BB5056}"/>
              </a:ext>
            </a:extLst>
          </p:cNvPr>
          <p:cNvSpPr>
            <a:spLocks noGrp="1"/>
          </p:cNvSpPr>
          <p:nvPr>
            <p:ph type="ftr" sz="quarter" idx="11"/>
          </p:nvPr>
        </p:nvSpPr>
        <p:spPr/>
        <p:txBody>
          <a:bodyPr/>
          <a:lstStyle/>
          <a:p>
            <a:endParaRPr lang="en-KR"/>
          </a:p>
        </p:txBody>
      </p:sp>
      <p:sp>
        <p:nvSpPr>
          <p:cNvPr id="6" name="Slide Number Placeholder 5">
            <a:extLst>
              <a:ext uri="{FF2B5EF4-FFF2-40B4-BE49-F238E27FC236}">
                <a16:creationId xmlns:a16="http://schemas.microsoft.com/office/drawing/2014/main" id="{416F1FE1-7992-4F49-82C0-BFE9FED2D4CB}"/>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789953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A57EB-D96F-B446-BCDB-538BECF78A52}"/>
              </a:ext>
            </a:extLst>
          </p:cNvPr>
          <p:cNvSpPr>
            <a:spLocks noGrp="1"/>
          </p:cNvSpPr>
          <p:nvPr>
            <p:ph type="title"/>
          </p:nvPr>
        </p:nvSpPr>
        <p:spPr/>
        <p:txBody>
          <a:bodyPr/>
          <a:lstStyle/>
          <a:p>
            <a:r>
              <a:rPr lang="en-US"/>
              <a:t>Click to edit Master title style</a:t>
            </a:r>
            <a:endParaRPr lang="en-KR"/>
          </a:p>
        </p:txBody>
      </p:sp>
      <p:sp>
        <p:nvSpPr>
          <p:cNvPr id="3" name="Content Placeholder 2">
            <a:extLst>
              <a:ext uri="{FF2B5EF4-FFF2-40B4-BE49-F238E27FC236}">
                <a16:creationId xmlns:a16="http://schemas.microsoft.com/office/drawing/2014/main" id="{7FC8DDB4-6031-EB44-BEC1-42EDB848AD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Date Placeholder 3">
            <a:extLst>
              <a:ext uri="{FF2B5EF4-FFF2-40B4-BE49-F238E27FC236}">
                <a16:creationId xmlns:a16="http://schemas.microsoft.com/office/drawing/2014/main" id="{16177A23-D51D-1A42-8836-15346ADA7DDD}"/>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F23CF75A-8539-C149-B18B-9B566822ED96}"/>
              </a:ext>
            </a:extLst>
          </p:cNvPr>
          <p:cNvSpPr>
            <a:spLocks noGrp="1"/>
          </p:cNvSpPr>
          <p:nvPr>
            <p:ph type="ftr" sz="quarter" idx="11"/>
          </p:nvPr>
        </p:nvSpPr>
        <p:spPr/>
        <p:txBody>
          <a:bodyPr/>
          <a:lstStyle/>
          <a:p>
            <a:endParaRPr lang="en-KR"/>
          </a:p>
        </p:txBody>
      </p:sp>
      <p:sp>
        <p:nvSpPr>
          <p:cNvPr id="6" name="Slide Number Placeholder 5">
            <a:extLst>
              <a:ext uri="{FF2B5EF4-FFF2-40B4-BE49-F238E27FC236}">
                <a16:creationId xmlns:a16="http://schemas.microsoft.com/office/drawing/2014/main" id="{A021B896-0332-E947-868A-76CD0E96323C}"/>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400126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53CF4-A626-1846-ACBA-CA0C3D2F8D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R"/>
          </a:p>
        </p:txBody>
      </p:sp>
      <p:sp>
        <p:nvSpPr>
          <p:cNvPr id="3" name="Text Placeholder 2">
            <a:extLst>
              <a:ext uri="{FF2B5EF4-FFF2-40B4-BE49-F238E27FC236}">
                <a16:creationId xmlns:a16="http://schemas.microsoft.com/office/drawing/2014/main" id="{20297FCC-6FB4-F54B-9D83-8AC870FB26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6210FF-26E0-524D-8B78-D56CE1540D83}"/>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1AEC8F45-115D-4F42-BC52-CA13B0C42504}"/>
              </a:ext>
            </a:extLst>
          </p:cNvPr>
          <p:cNvSpPr>
            <a:spLocks noGrp="1"/>
          </p:cNvSpPr>
          <p:nvPr>
            <p:ph type="ftr" sz="quarter" idx="11"/>
          </p:nvPr>
        </p:nvSpPr>
        <p:spPr/>
        <p:txBody>
          <a:bodyPr/>
          <a:lstStyle/>
          <a:p>
            <a:endParaRPr lang="en-KR"/>
          </a:p>
        </p:txBody>
      </p:sp>
      <p:sp>
        <p:nvSpPr>
          <p:cNvPr id="6" name="Slide Number Placeholder 5">
            <a:extLst>
              <a:ext uri="{FF2B5EF4-FFF2-40B4-BE49-F238E27FC236}">
                <a16:creationId xmlns:a16="http://schemas.microsoft.com/office/drawing/2014/main" id="{D8C1E560-1BA5-894E-B1C9-0A960EE9DDBC}"/>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521366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55653-1303-0342-B111-810741217BA4}"/>
              </a:ext>
            </a:extLst>
          </p:cNvPr>
          <p:cNvSpPr>
            <a:spLocks noGrp="1"/>
          </p:cNvSpPr>
          <p:nvPr>
            <p:ph type="title"/>
          </p:nvPr>
        </p:nvSpPr>
        <p:spPr/>
        <p:txBody>
          <a:bodyPr/>
          <a:lstStyle/>
          <a:p>
            <a:r>
              <a:rPr lang="en-US"/>
              <a:t>Click to edit Master title style</a:t>
            </a:r>
            <a:endParaRPr lang="en-KR"/>
          </a:p>
        </p:txBody>
      </p:sp>
      <p:sp>
        <p:nvSpPr>
          <p:cNvPr id="3" name="Content Placeholder 2">
            <a:extLst>
              <a:ext uri="{FF2B5EF4-FFF2-40B4-BE49-F238E27FC236}">
                <a16:creationId xmlns:a16="http://schemas.microsoft.com/office/drawing/2014/main" id="{17C8E348-760B-E648-8B9E-45250FE52E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Content Placeholder 3">
            <a:extLst>
              <a:ext uri="{FF2B5EF4-FFF2-40B4-BE49-F238E27FC236}">
                <a16:creationId xmlns:a16="http://schemas.microsoft.com/office/drawing/2014/main" id="{AB229601-F70B-984A-A534-037295CE2C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5" name="Date Placeholder 4">
            <a:extLst>
              <a:ext uri="{FF2B5EF4-FFF2-40B4-BE49-F238E27FC236}">
                <a16:creationId xmlns:a16="http://schemas.microsoft.com/office/drawing/2014/main" id="{C5408633-F8CE-EC4B-8C1F-EDA91B871531}"/>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6" name="Footer Placeholder 5">
            <a:extLst>
              <a:ext uri="{FF2B5EF4-FFF2-40B4-BE49-F238E27FC236}">
                <a16:creationId xmlns:a16="http://schemas.microsoft.com/office/drawing/2014/main" id="{EFBA5EFA-B437-C84C-B77F-0C2979B82164}"/>
              </a:ext>
            </a:extLst>
          </p:cNvPr>
          <p:cNvSpPr>
            <a:spLocks noGrp="1"/>
          </p:cNvSpPr>
          <p:nvPr>
            <p:ph type="ftr" sz="quarter" idx="11"/>
          </p:nvPr>
        </p:nvSpPr>
        <p:spPr/>
        <p:txBody>
          <a:bodyPr/>
          <a:lstStyle/>
          <a:p>
            <a:endParaRPr lang="en-KR"/>
          </a:p>
        </p:txBody>
      </p:sp>
      <p:sp>
        <p:nvSpPr>
          <p:cNvPr id="7" name="Slide Number Placeholder 6">
            <a:extLst>
              <a:ext uri="{FF2B5EF4-FFF2-40B4-BE49-F238E27FC236}">
                <a16:creationId xmlns:a16="http://schemas.microsoft.com/office/drawing/2014/main" id="{2723D88F-4607-AD45-8532-2507321A69CA}"/>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544999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83C13-9D51-DA4F-A60D-CD3652F99E9D}"/>
              </a:ext>
            </a:extLst>
          </p:cNvPr>
          <p:cNvSpPr>
            <a:spLocks noGrp="1"/>
          </p:cNvSpPr>
          <p:nvPr>
            <p:ph type="title"/>
          </p:nvPr>
        </p:nvSpPr>
        <p:spPr>
          <a:xfrm>
            <a:off x="839788" y="365125"/>
            <a:ext cx="10515600" cy="1325563"/>
          </a:xfrm>
        </p:spPr>
        <p:txBody>
          <a:bodyPr/>
          <a:lstStyle/>
          <a:p>
            <a:r>
              <a:rPr lang="en-US"/>
              <a:t>Click to edit Master title style</a:t>
            </a:r>
            <a:endParaRPr lang="en-KR"/>
          </a:p>
        </p:txBody>
      </p:sp>
      <p:sp>
        <p:nvSpPr>
          <p:cNvPr id="3" name="Text Placeholder 2">
            <a:extLst>
              <a:ext uri="{FF2B5EF4-FFF2-40B4-BE49-F238E27FC236}">
                <a16:creationId xmlns:a16="http://schemas.microsoft.com/office/drawing/2014/main" id="{687D37A5-7CCB-E948-B0E7-E0078EC533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C5628E-A98C-BE4E-A2EE-6B411DE0B0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5" name="Text Placeholder 4">
            <a:extLst>
              <a:ext uri="{FF2B5EF4-FFF2-40B4-BE49-F238E27FC236}">
                <a16:creationId xmlns:a16="http://schemas.microsoft.com/office/drawing/2014/main" id="{C07DD2F6-EE4B-894E-88A6-1120720168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864E6F-63D4-434E-8EAC-812F65A85A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7" name="Date Placeholder 6">
            <a:extLst>
              <a:ext uri="{FF2B5EF4-FFF2-40B4-BE49-F238E27FC236}">
                <a16:creationId xmlns:a16="http://schemas.microsoft.com/office/drawing/2014/main" id="{BF4B7582-F621-7946-B2EA-8D4E53D08FCA}"/>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8" name="Footer Placeholder 7">
            <a:extLst>
              <a:ext uri="{FF2B5EF4-FFF2-40B4-BE49-F238E27FC236}">
                <a16:creationId xmlns:a16="http://schemas.microsoft.com/office/drawing/2014/main" id="{525E728B-8DB4-364C-861A-38A259E5337C}"/>
              </a:ext>
            </a:extLst>
          </p:cNvPr>
          <p:cNvSpPr>
            <a:spLocks noGrp="1"/>
          </p:cNvSpPr>
          <p:nvPr>
            <p:ph type="ftr" sz="quarter" idx="11"/>
          </p:nvPr>
        </p:nvSpPr>
        <p:spPr/>
        <p:txBody>
          <a:bodyPr/>
          <a:lstStyle/>
          <a:p>
            <a:endParaRPr lang="en-KR"/>
          </a:p>
        </p:txBody>
      </p:sp>
      <p:sp>
        <p:nvSpPr>
          <p:cNvPr id="9" name="Slide Number Placeholder 8">
            <a:extLst>
              <a:ext uri="{FF2B5EF4-FFF2-40B4-BE49-F238E27FC236}">
                <a16:creationId xmlns:a16="http://schemas.microsoft.com/office/drawing/2014/main" id="{4F6BEB17-5436-B441-96A3-8C55AF882043}"/>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2477186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3665B-D6A4-624D-A8CB-24521BF68A46}"/>
              </a:ext>
            </a:extLst>
          </p:cNvPr>
          <p:cNvSpPr>
            <a:spLocks noGrp="1"/>
          </p:cNvSpPr>
          <p:nvPr>
            <p:ph type="title"/>
          </p:nvPr>
        </p:nvSpPr>
        <p:spPr/>
        <p:txBody>
          <a:bodyPr/>
          <a:lstStyle/>
          <a:p>
            <a:r>
              <a:rPr lang="en-US"/>
              <a:t>Click to edit Master title style</a:t>
            </a:r>
            <a:endParaRPr lang="en-KR"/>
          </a:p>
        </p:txBody>
      </p:sp>
      <p:sp>
        <p:nvSpPr>
          <p:cNvPr id="3" name="Date Placeholder 2">
            <a:extLst>
              <a:ext uri="{FF2B5EF4-FFF2-40B4-BE49-F238E27FC236}">
                <a16:creationId xmlns:a16="http://schemas.microsoft.com/office/drawing/2014/main" id="{F47BD522-46AD-624E-A0B1-8D6E16EFC427}"/>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4" name="Footer Placeholder 3">
            <a:extLst>
              <a:ext uri="{FF2B5EF4-FFF2-40B4-BE49-F238E27FC236}">
                <a16:creationId xmlns:a16="http://schemas.microsoft.com/office/drawing/2014/main" id="{F4C11B2F-2096-1446-AFA7-EF93E7B5385C}"/>
              </a:ext>
            </a:extLst>
          </p:cNvPr>
          <p:cNvSpPr>
            <a:spLocks noGrp="1"/>
          </p:cNvSpPr>
          <p:nvPr>
            <p:ph type="ftr" sz="quarter" idx="11"/>
          </p:nvPr>
        </p:nvSpPr>
        <p:spPr/>
        <p:txBody>
          <a:bodyPr/>
          <a:lstStyle/>
          <a:p>
            <a:endParaRPr lang="en-KR"/>
          </a:p>
        </p:txBody>
      </p:sp>
      <p:sp>
        <p:nvSpPr>
          <p:cNvPr id="5" name="Slide Number Placeholder 4">
            <a:extLst>
              <a:ext uri="{FF2B5EF4-FFF2-40B4-BE49-F238E27FC236}">
                <a16:creationId xmlns:a16="http://schemas.microsoft.com/office/drawing/2014/main" id="{C55DDA61-FDEB-164F-BB92-9D61799E746D}"/>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412730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97336F-1818-854F-BFD5-9A6BFC091B3E}"/>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3" name="Footer Placeholder 2">
            <a:extLst>
              <a:ext uri="{FF2B5EF4-FFF2-40B4-BE49-F238E27FC236}">
                <a16:creationId xmlns:a16="http://schemas.microsoft.com/office/drawing/2014/main" id="{AF5DCCE7-6FE4-5242-AE78-F16865BCE69C}"/>
              </a:ext>
            </a:extLst>
          </p:cNvPr>
          <p:cNvSpPr>
            <a:spLocks noGrp="1"/>
          </p:cNvSpPr>
          <p:nvPr>
            <p:ph type="ftr" sz="quarter" idx="11"/>
          </p:nvPr>
        </p:nvSpPr>
        <p:spPr/>
        <p:txBody>
          <a:bodyPr/>
          <a:lstStyle/>
          <a:p>
            <a:endParaRPr lang="en-KR"/>
          </a:p>
        </p:txBody>
      </p:sp>
      <p:sp>
        <p:nvSpPr>
          <p:cNvPr id="4" name="Slide Number Placeholder 3">
            <a:extLst>
              <a:ext uri="{FF2B5EF4-FFF2-40B4-BE49-F238E27FC236}">
                <a16:creationId xmlns:a16="http://schemas.microsoft.com/office/drawing/2014/main" id="{78362C93-EBD4-F84F-9D94-BCE37A4B19A8}"/>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443041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B8C51-2B64-5244-A2E8-28D9FE7BC0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R"/>
          </a:p>
        </p:txBody>
      </p:sp>
      <p:sp>
        <p:nvSpPr>
          <p:cNvPr id="3" name="Content Placeholder 2">
            <a:extLst>
              <a:ext uri="{FF2B5EF4-FFF2-40B4-BE49-F238E27FC236}">
                <a16:creationId xmlns:a16="http://schemas.microsoft.com/office/drawing/2014/main" id="{80FE3B1C-5F4B-5746-9354-8F19AAA8CD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Text Placeholder 3">
            <a:extLst>
              <a:ext uri="{FF2B5EF4-FFF2-40B4-BE49-F238E27FC236}">
                <a16:creationId xmlns:a16="http://schemas.microsoft.com/office/drawing/2014/main" id="{5503F9AE-766A-0547-B8F3-D53B77D218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440FF5-A075-8643-9B75-0E95F35F3034}"/>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6" name="Footer Placeholder 5">
            <a:extLst>
              <a:ext uri="{FF2B5EF4-FFF2-40B4-BE49-F238E27FC236}">
                <a16:creationId xmlns:a16="http://schemas.microsoft.com/office/drawing/2014/main" id="{E2134251-368E-5A4D-823B-A1CBBEC19EBE}"/>
              </a:ext>
            </a:extLst>
          </p:cNvPr>
          <p:cNvSpPr>
            <a:spLocks noGrp="1"/>
          </p:cNvSpPr>
          <p:nvPr>
            <p:ph type="ftr" sz="quarter" idx="11"/>
          </p:nvPr>
        </p:nvSpPr>
        <p:spPr/>
        <p:txBody>
          <a:bodyPr/>
          <a:lstStyle/>
          <a:p>
            <a:endParaRPr lang="en-KR"/>
          </a:p>
        </p:txBody>
      </p:sp>
      <p:sp>
        <p:nvSpPr>
          <p:cNvPr id="7" name="Slide Number Placeholder 6">
            <a:extLst>
              <a:ext uri="{FF2B5EF4-FFF2-40B4-BE49-F238E27FC236}">
                <a16:creationId xmlns:a16="http://schemas.microsoft.com/office/drawing/2014/main" id="{EF0D89A6-A5DA-9343-8536-4AA28D5D6082}"/>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3898801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77CDD-845B-6F48-B2CD-F8CFDAC80E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R"/>
          </a:p>
        </p:txBody>
      </p:sp>
      <p:sp>
        <p:nvSpPr>
          <p:cNvPr id="3" name="Picture Placeholder 2">
            <a:extLst>
              <a:ext uri="{FF2B5EF4-FFF2-40B4-BE49-F238E27FC236}">
                <a16:creationId xmlns:a16="http://schemas.microsoft.com/office/drawing/2014/main" id="{81646CC6-2687-D244-9525-73849A6C9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R"/>
          </a:p>
        </p:txBody>
      </p:sp>
      <p:sp>
        <p:nvSpPr>
          <p:cNvPr id="4" name="Text Placeholder 3">
            <a:extLst>
              <a:ext uri="{FF2B5EF4-FFF2-40B4-BE49-F238E27FC236}">
                <a16:creationId xmlns:a16="http://schemas.microsoft.com/office/drawing/2014/main" id="{30478CE6-DFDE-6344-87D1-CEDABE3C52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36543D-199D-FD4E-B677-A66484183B74}"/>
              </a:ext>
            </a:extLst>
          </p:cNvPr>
          <p:cNvSpPr>
            <a:spLocks noGrp="1"/>
          </p:cNvSpPr>
          <p:nvPr>
            <p:ph type="dt" sz="half" idx="10"/>
          </p:nvPr>
        </p:nvSpPr>
        <p:spPr/>
        <p:txBody>
          <a:bodyPr/>
          <a:lstStyle/>
          <a:p>
            <a:fld id="{278EFB1F-C9A9-FA4F-BB08-472CFC1DEB09}" type="datetimeFigureOut">
              <a:rPr lang="en-KR" smtClean="0"/>
              <a:t>2021/11/23</a:t>
            </a:fld>
            <a:endParaRPr lang="en-KR"/>
          </a:p>
        </p:txBody>
      </p:sp>
      <p:sp>
        <p:nvSpPr>
          <p:cNvPr id="6" name="Footer Placeholder 5">
            <a:extLst>
              <a:ext uri="{FF2B5EF4-FFF2-40B4-BE49-F238E27FC236}">
                <a16:creationId xmlns:a16="http://schemas.microsoft.com/office/drawing/2014/main" id="{354BEF11-1550-9648-BEE5-4477733258A8}"/>
              </a:ext>
            </a:extLst>
          </p:cNvPr>
          <p:cNvSpPr>
            <a:spLocks noGrp="1"/>
          </p:cNvSpPr>
          <p:nvPr>
            <p:ph type="ftr" sz="quarter" idx="11"/>
          </p:nvPr>
        </p:nvSpPr>
        <p:spPr/>
        <p:txBody>
          <a:bodyPr/>
          <a:lstStyle/>
          <a:p>
            <a:endParaRPr lang="en-KR"/>
          </a:p>
        </p:txBody>
      </p:sp>
      <p:sp>
        <p:nvSpPr>
          <p:cNvPr id="7" name="Slide Number Placeholder 6">
            <a:extLst>
              <a:ext uri="{FF2B5EF4-FFF2-40B4-BE49-F238E27FC236}">
                <a16:creationId xmlns:a16="http://schemas.microsoft.com/office/drawing/2014/main" id="{88B1C4C1-A9DF-0A40-8DE2-40EA6CE4B2F4}"/>
              </a:ext>
            </a:extLst>
          </p:cNvPr>
          <p:cNvSpPr>
            <a:spLocks noGrp="1"/>
          </p:cNvSpPr>
          <p:nvPr>
            <p:ph type="sldNum" sz="quarter" idx="12"/>
          </p:nvPr>
        </p:nvSpPr>
        <p:spPr/>
        <p:txBody>
          <a:bodyPr/>
          <a:lstStyle/>
          <a:p>
            <a:fld id="{0249DFD0-7DCD-E549-AB1A-43D4A4AA1D95}" type="slidenum">
              <a:rPr lang="en-KR" smtClean="0"/>
              <a:t>‹#›</a:t>
            </a:fld>
            <a:endParaRPr lang="en-KR"/>
          </a:p>
        </p:txBody>
      </p:sp>
    </p:spTree>
    <p:extLst>
      <p:ext uri="{BB962C8B-B14F-4D97-AF65-F5344CB8AC3E}">
        <p14:creationId xmlns:p14="http://schemas.microsoft.com/office/powerpoint/2010/main" val="2735303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8975DC-3C87-3F46-9745-1F94B87CC8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R"/>
          </a:p>
        </p:txBody>
      </p:sp>
      <p:sp>
        <p:nvSpPr>
          <p:cNvPr id="3" name="Text Placeholder 2">
            <a:extLst>
              <a:ext uri="{FF2B5EF4-FFF2-40B4-BE49-F238E27FC236}">
                <a16:creationId xmlns:a16="http://schemas.microsoft.com/office/drawing/2014/main" id="{640E9254-D0CC-E242-98A4-F2DC4B09B5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R"/>
          </a:p>
        </p:txBody>
      </p:sp>
      <p:sp>
        <p:nvSpPr>
          <p:cNvPr id="4" name="Date Placeholder 3">
            <a:extLst>
              <a:ext uri="{FF2B5EF4-FFF2-40B4-BE49-F238E27FC236}">
                <a16:creationId xmlns:a16="http://schemas.microsoft.com/office/drawing/2014/main" id="{9C2836E4-A1D9-AD40-87E9-1727749C3C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8EFB1F-C9A9-FA4F-BB08-472CFC1DEB09}" type="datetimeFigureOut">
              <a:rPr lang="en-KR" smtClean="0"/>
              <a:t>2021/11/23</a:t>
            </a:fld>
            <a:endParaRPr lang="en-KR"/>
          </a:p>
        </p:txBody>
      </p:sp>
      <p:sp>
        <p:nvSpPr>
          <p:cNvPr id="5" name="Footer Placeholder 4">
            <a:extLst>
              <a:ext uri="{FF2B5EF4-FFF2-40B4-BE49-F238E27FC236}">
                <a16:creationId xmlns:a16="http://schemas.microsoft.com/office/drawing/2014/main" id="{FF4EBE0A-DFD8-CA42-8D17-EF1523D91C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R"/>
          </a:p>
        </p:txBody>
      </p:sp>
      <p:sp>
        <p:nvSpPr>
          <p:cNvPr id="6" name="Slide Number Placeholder 5">
            <a:extLst>
              <a:ext uri="{FF2B5EF4-FFF2-40B4-BE49-F238E27FC236}">
                <a16:creationId xmlns:a16="http://schemas.microsoft.com/office/drawing/2014/main" id="{316D3790-20FC-0146-9EE5-F33111F88A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9DFD0-7DCD-E549-AB1A-43D4A4AA1D95}" type="slidenum">
              <a:rPr lang="en-KR" smtClean="0"/>
              <a:t>‹#›</a:t>
            </a:fld>
            <a:endParaRPr lang="en-KR"/>
          </a:p>
        </p:txBody>
      </p:sp>
    </p:spTree>
    <p:extLst>
      <p:ext uri="{BB962C8B-B14F-4D97-AF65-F5344CB8AC3E}">
        <p14:creationId xmlns:p14="http://schemas.microsoft.com/office/powerpoint/2010/main" val="165384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8.emf"/><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3BA702-0660-314A-B75E-8A5E1E032DDE}"/>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a:t>
            </a:r>
            <a:r>
              <a:rPr lang="en-US" altLang="ko-KR" sz="1400" dirty="0">
                <a:latin typeface="Arial" panose="020B0604020202020204" pitchFamily="34" charset="0"/>
                <a:cs typeface="Arial" panose="020B0604020202020204" pitchFamily="34" charset="0"/>
              </a:rPr>
              <a:t>1</a:t>
            </a:r>
            <a:endParaRPr lang="en-KR" sz="1400" dirty="0">
              <a:latin typeface="Arial" panose="020B0604020202020204" pitchFamily="34" charset="0"/>
              <a:cs typeface="Arial" panose="020B0604020202020204" pitchFamily="34" charset="0"/>
            </a:endParaRPr>
          </a:p>
        </p:txBody>
      </p:sp>
      <p:pic>
        <p:nvPicPr>
          <p:cNvPr id="14" name="내용 개체 틀 4">
            <a:extLst>
              <a:ext uri="{FF2B5EF4-FFF2-40B4-BE49-F238E27FC236}">
                <a16:creationId xmlns:a16="http://schemas.microsoft.com/office/drawing/2014/main" id="{49631B7D-312E-3548-B3E3-5CE316BAC619}"/>
              </a:ext>
            </a:extLst>
          </p:cNvPr>
          <p:cNvPicPr>
            <a:picLocks noChangeAspect="1"/>
          </p:cNvPicPr>
          <p:nvPr/>
        </p:nvPicPr>
        <p:blipFill>
          <a:blip r:embed="rId2"/>
          <a:stretch>
            <a:fillRect/>
          </a:stretch>
        </p:blipFill>
        <p:spPr>
          <a:xfrm>
            <a:off x="1639672" y="50800"/>
            <a:ext cx="8912656" cy="5553963"/>
          </a:xfrm>
          <a:prstGeom prst="rect">
            <a:avLst/>
          </a:prstGeom>
        </p:spPr>
      </p:pic>
      <p:sp>
        <p:nvSpPr>
          <p:cNvPr id="3" name="Rectangle 2">
            <a:extLst>
              <a:ext uri="{FF2B5EF4-FFF2-40B4-BE49-F238E27FC236}">
                <a16:creationId xmlns:a16="http://schemas.microsoft.com/office/drawing/2014/main" id="{685153D4-C15E-094F-B746-D217F5FF5AFB}"/>
              </a:ext>
            </a:extLst>
          </p:cNvPr>
          <p:cNvSpPr/>
          <p:nvPr/>
        </p:nvSpPr>
        <p:spPr>
          <a:xfrm>
            <a:off x="0" y="5417627"/>
            <a:ext cx="12192000" cy="1200329"/>
          </a:xfrm>
          <a:prstGeom prst="rect">
            <a:avLst/>
          </a:prstGeom>
        </p:spPr>
        <p:txBody>
          <a:bodyPr wrap="square">
            <a:spAutoFit/>
          </a:bodyPr>
          <a:lstStyle/>
          <a:p>
            <a:pPr algn="just"/>
            <a:r>
              <a:rPr lang="en-US" sz="1200" b="1"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Supplementary Figure 1. Workflow of K-MASTER program. </a:t>
            </a:r>
            <a:r>
              <a:rPr lang="en-US" sz="1200"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Oncologists at the nationwide KCSG member sites receive informed consents from patients and tumor tissue specimens and matched blood are delivered to K-MASTER headquarter. </a:t>
            </a:r>
            <a:r>
              <a:rPr lang="en-US" sz="1200" dirty="0">
                <a:latin typeface="Arial" panose="020B0604020202020204" pitchFamily="34" charset="0"/>
                <a:ea typeface="Malgun Gothic" panose="020B0503020000020004" pitchFamily="34" charset="-127"/>
                <a:cs typeface="Times New Roman" panose="02020603050405020304" pitchFamily="18" charset="0"/>
              </a:rPr>
              <a:t>Genomic DNA from tissue or plasma samples are centrally prepared and subjected to appropriate quality control. Afterwards, they are sent to K-MASTER genomic analysis laboratory for sequencing. Sequenced raw data and report are transferred to K-MASTER and data are reviewed by K-MASTER oncologists on a weekly basis. Final clinical reports are generated and reported to the site oncologists and data are stored in the K-MASTER database. Match Master serves as a search platform for clinical trials matching or drug information for treating physicians. Anonymized data for genomic landscape of K-MASTER program is available on the K-MASTER portal. </a:t>
            </a:r>
            <a:endParaRPr lang="en-KR" sz="1200" dirty="0">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950629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0707113-C783-1C4D-8B54-3883E60D5B28}"/>
              </a:ext>
            </a:extLst>
          </p:cNvPr>
          <p:cNvSpPr txBox="1"/>
          <p:nvPr/>
        </p:nvSpPr>
        <p:spPr>
          <a:xfrm>
            <a:off x="4937779" y="4107951"/>
            <a:ext cx="184731" cy="369332"/>
          </a:xfrm>
          <a:prstGeom prst="rect">
            <a:avLst/>
          </a:prstGeom>
          <a:noFill/>
        </p:spPr>
        <p:txBody>
          <a:bodyPr wrap="none" rtlCol="0">
            <a:spAutoFit/>
          </a:bodyPr>
          <a:lstStyle/>
          <a:p>
            <a:endParaRPr lang="en-KR" dirty="0"/>
          </a:p>
        </p:txBody>
      </p:sp>
      <p:sp>
        <p:nvSpPr>
          <p:cNvPr id="4" name="TextBox 3">
            <a:extLst>
              <a:ext uri="{FF2B5EF4-FFF2-40B4-BE49-F238E27FC236}">
                <a16:creationId xmlns:a16="http://schemas.microsoft.com/office/drawing/2014/main" id="{0C3BA702-0660-314A-B75E-8A5E1E032DDE}"/>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a:t>
            </a:r>
            <a:r>
              <a:rPr lang="en-US" sz="1400" dirty="0">
                <a:latin typeface="Arial" panose="020B0604020202020204" pitchFamily="34" charset="0"/>
                <a:cs typeface="Arial" panose="020B0604020202020204" pitchFamily="34" charset="0"/>
              </a:rPr>
              <a:t>2</a:t>
            </a:r>
            <a:endParaRPr lang="en-KR" sz="14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B35BA428-65F3-8840-B6BA-330C5AFFE58B}"/>
              </a:ext>
            </a:extLst>
          </p:cNvPr>
          <p:cNvGrpSpPr/>
          <p:nvPr/>
        </p:nvGrpSpPr>
        <p:grpSpPr>
          <a:xfrm>
            <a:off x="3740396" y="1890486"/>
            <a:ext cx="4235368" cy="2811272"/>
            <a:chOff x="724762" y="3880057"/>
            <a:chExt cx="4235368" cy="2811272"/>
          </a:xfrm>
        </p:grpSpPr>
        <p:pic>
          <p:nvPicPr>
            <p:cNvPr id="7" name="Picture 6">
              <a:extLst>
                <a:ext uri="{FF2B5EF4-FFF2-40B4-BE49-F238E27FC236}">
                  <a16:creationId xmlns:a16="http://schemas.microsoft.com/office/drawing/2014/main" id="{B7B2A046-A11A-534E-AFFE-0BD4D15EBD03}"/>
                </a:ext>
              </a:extLst>
            </p:cNvPr>
            <p:cNvPicPr>
              <a:picLocks noChangeAspect="1"/>
            </p:cNvPicPr>
            <p:nvPr/>
          </p:nvPicPr>
          <p:blipFill>
            <a:blip r:embed="rId2"/>
            <a:stretch>
              <a:fillRect/>
            </a:stretch>
          </p:blipFill>
          <p:spPr>
            <a:xfrm>
              <a:off x="724762" y="3880057"/>
              <a:ext cx="4218435" cy="1440000"/>
            </a:xfrm>
            <a:prstGeom prst="rect">
              <a:avLst/>
            </a:prstGeom>
          </p:spPr>
        </p:pic>
        <p:sp>
          <p:nvSpPr>
            <p:cNvPr id="8" name="TextBox 7">
              <a:extLst>
                <a:ext uri="{FF2B5EF4-FFF2-40B4-BE49-F238E27FC236}">
                  <a16:creationId xmlns:a16="http://schemas.microsoft.com/office/drawing/2014/main" id="{4E61F722-9C50-8443-93B1-C39884DC2335}"/>
                </a:ext>
              </a:extLst>
            </p:cNvPr>
            <p:cNvSpPr txBox="1"/>
            <p:nvPr/>
          </p:nvSpPr>
          <p:spPr>
            <a:xfrm>
              <a:off x="2447207" y="3884175"/>
              <a:ext cx="471604" cy="215444"/>
            </a:xfrm>
            <a:prstGeom prst="rect">
              <a:avLst/>
            </a:prstGeom>
            <a:noFill/>
          </p:spPr>
          <p:txBody>
            <a:bodyPr wrap="none" rtlCol="0">
              <a:spAutoFit/>
            </a:bodyPr>
            <a:lstStyle/>
            <a:p>
              <a:r>
                <a:rPr lang="en-KR" sz="800" dirty="0">
                  <a:latin typeface="Arial" panose="020B0604020202020204" pitchFamily="34" charset="0"/>
                  <a:cs typeface="Arial" panose="020B0604020202020204" pitchFamily="34" charset="0"/>
                </a:rPr>
                <a:t>R175*</a:t>
              </a:r>
            </a:p>
          </p:txBody>
        </p:sp>
        <p:sp>
          <p:nvSpPr>
            <p:cNvPr id="9" name="TextBox 8">
              <a:extLst>
                <a:ext uri="{FF2B5EF4-FFF2-40B4-BE49-F238E27FC236}">
                  <a16:creationId xmlns:a16="http://schemas.microsoft.com/office/drawing/2014/main" id="{DD28CE33-C08D-4D47-8892-40AE07DA3F34}"/>
                </a:ext>
              </a:extLst>
            </p:cNvPr>
            <p:cNvSpPr txBox="1"/>
            <p:nvPr/>
          </p:nvSpPr>
          <p:spPr>
            <a:xfrm>
              <a:off x="3382737" y="4186558"/>
              <a:ext cx="471604" cy="215444"/>
            </a:xfrm>
            <a:prstGeom prst="rect">
              <a:avLst/>
            </a:prstGeom>
            <a:noFill/>
          </p:spPr>
          <p:txBody>
            <a:bodyPr wrap="none" rtlCol="0">
              <a:spAutoFit/>
            </a:bodyPr>
            <a:lstStyle/>
            <a:p>
              <a:r>
                <a:rPr lang="en-KR" sz="800" dirty="0">
                  <a:latin typeface="Arial" panose="020B0604020202020204" pitchFamily="34" charset="0"/>
                  <a:cs typeface="Arial" panose="020B0604020202020204" pitchFamily="34" charset="0"/>
                </a:rPr>
                <a:t>R273*</a:t>
              </a:r>
            </a:p>
          </p:txBody>
        </p:sp>
        <p:pic>
          <p:nvPicPr>
            <p:cNvPr id="10" name="Picture 9">
              <a:extLst>
                <a:ext uri="{FF2B5EF4-FFF2-40B4-BE49-F238E27FC236}">
                  <a16:creationId xmlns:a16="http://schemas.microsoft.com/office/drawing/2014/main" id="{8E98E0A9-D004-C846-ADDA-733ABC4883EE}"/>
                </a:ext>
              </a:extLst>
            </p:cNvPr>
            <p:cNvPicPr>
              <a:picLocks noChangeAspect="1"/>
            </p:cNvPicPr>
            <p:nvPr/>
          </p:nvPicPr>
          <p:blipFill>
            <a:blip r:embed="rId3"/>
            <a:stretch>
              <a:fillRect/>
            </a:stretch>
          </p:blipFill>
          <p:spPr>
            <a:xfrm>
              <a:off x="741696" y="5251329"/>
              <a:ext cx="4218434" cy="1440000"/>
            </a:xfrm>
            <a:prstGeom prst="rect">
              <a:avLst/>
            </a:prstGeom>
          </p:spPr>
        </p:pic>
        <p:sp>
          <p:nvSpPr>
            <p:cNvPr id="11" name="TextBox 10">
              <a:extLst>
                <a:ext uri="{FF2B5EF4-FFF2-40B4-BE49-F238E27FC236}">
                  <a16:creationId xmlns:a16="http://schemas.microsoft.com/office/drawing/2014/main" id="{B39B3915-A0C1-BA4E-B75D-280592927658}"/>
                </a:ext>
              </a:extLst>
            </p:cNvPr>
            <p:cNvSpPr txBox="1"/>
            <p:nvPr/>
          </p:nvSpPr>
          <p:spPr>
            <a:xfrm>
              <a:off x="1241599" y="5320057"/>
              <a:ext cx="420308" cy="215444"/>
            </a:xfrm>
            <a:prstGeom prst="rect">
              <a:avLst/>
            </a:prstGeom>
            <a:noFill/>
          </p:spPr>
          <p:txBody>
            <a:bodyPr wrap="none" rtlCol="0">
              <a:spAutoFit/>
            </a:bodyPr>
            <a:lstStyle/>
            <a:p>
              <a:r>
                <a:rPr lang="en-KR" sz="800" dirty="0">
                  <a:latin typeface="Arial" panose="020B0604020202020204" pitchFamily="34" charset="0"/>
                  <a:cs typeface="Arial" panose="020B0604020202020204" pitchFamily="34" charset="0"/>
                </a:rPr>
                <a:t>G12*</a:t>
              </a:r>
            </a:p>
          </p:txBody>
        </p:sp>
      </p:grpSp>
      <p:sp>
        <p:nvSpPr>
          <p:cNvPr id="12" name="TextBox 11">
            <a:extLst>
              <a:ext uri="{FF2B5EF4-FFF2-40B4-BE49-F238E27FC236}">
                <a16:creationId xmlns:a16="http://schemas.microsoft.com/office/drawing/2014/main" id="{D56F49F6-CFF2-664D-AB20-11DB6A40BF59}"/>
              </a:ext>
            </a:extLst>
          </p:cNvPr>
          <p:cNvSpPr txBox="1"/>
          <p:nvPr/>
        </p:nvSpPr>
        <p:spPr>
          <a:xfrm>
            <a:off x="3452438" y="1694549"/>
            <a:ext cx="304892" cy="307777"/>
          </a:xfrm>
          <a:prstGeom prst="rect">
            <a:avLst/>
          </a:prstGeom>
          <a:noFill/>
        </p:spPr>
        <p:txBody>
          <a:bodyPr wrap="square" rtlCol="0">
            <a:spAutoFit/>
          </a:bodyPr>
          <a:lstStyle/>
          <a:p>
            <a:r>
              <a:rPr lang="en-KR" sz="1400" dirty="0">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7012F9F7-9B99-1E43-8FA8-E56E9FE35D09}"/>
              </a:ext>
            </a:extLst>
          </p:cNvPr>
          <p:cNvSpPr txBox="1"/>
          <p:nvPr/>
        </p:nvSpPr>
        <p:spPr>
          <a:xfrm>
            <a:off x="3452438" y="3141737"/>
            <a:ext cx="304892" cy="307777"/>
          </a:xfrm>
          <a:prstGeom prst="rect">
            <a:avLst/>
          </a:prstGeom>
          <a:noFill/>
        </p:spPr>
        <p:txBody>
          <a:bodyPr wrap="square" rtlCol="0">
            <a:spAutoFit/>
          </a:bodyPr>
          <a:lstStyle/>
          <a:p>
            <a:r>
              <a:rPr lang="en-KR" sz="1400" dirty="0">
                <a:latin typeface="Arial" panose="020B0604020202020204" pitchFamily="34" charset="0"/>
                <a:cs typeface="Arial" panose="020B0604020202020204" pitchFamily="34" charset="0"/>
              </a:rPr>
              <a:t>B</a:t>
            </a:r>
          </a:p>
        </p:txBody>
      </p:sp>
      <p:sp>
        <p:nvSpPr>
          <p:cNvPr id="2" name="TextBox 1">
            <a:extLst>
              <a:ext uri="{FF2B5EF4-FFF2-40B4-BE49-F238E27FC236}">
                <a16:creationId xmlns:a16="http://schemas.microsoft.com/office/drawing/2014/main" id="{B03C30F0-5E90-BA4F-8D74-3F0BCABA7386}"/>
              </a:ext>
            </a:extLst>
          </p:cNvPr>
          <p:cNvSpPr txBox="1"/>
          <p:nvPr/>
        </p:nvSpPr>
        <p:spPr>
          <a:xfrm>
            <a:off x="1422976" y="5549869"/>
            <a:ext cx="8551333" cy="461665"/>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2. </a:t>
            </a:r>
            <a:r>
              <a:rPr lang="en-KR" sz="1200" dirty="0">
                <a:latin typeface="Arial" panose="020B0604020202020204" pitchFamily="34" charset="0"/>
                <a:cs typeface="Arial" panose="020B0604020202020204" pitchFamily="34" charset="0"/>
              </a:rPr>
              <a:t>Lollipop plots demonstrating distribution of nonsynonymous mutations based on amino acid position in </a:t>
            </a:r>
            <a:r>
              <a:rPr lang="en-KR" sz="1200" i="1" dirty="0">
                <a:latin typeface="Arial" panose="020B0604020202020204" pitchFamily="34" charset="0"/>
                <a:cs typeface="Arial" panose="020B0604020202020204" pitchFamily="34" charset="0"/>
              </a:rPr>
              <a:t>TP53 </a:t>
            </a:r>
            <a:r>
              <a:rPr lang="en-KR" sz="1200" dirty="0">
                <a:latin typeface="Arial" panose="020B0604020202020204" pitchFamily="34" charset="0"/>
                <a:cs typeface="Arial" panose="020B0604020202020204" pitchFamily="34" charset="0"/>
              </a:rPr>
              <a:t>in </a:t>
            </a:r>
            <a:r>
              <a:rPr lang="en-KR" sz="1200" b="1" dirty="0">
                <a:latin typeface="Arial" panose="020B0604020202020204" pitchFamily="34" charset="0"/>
                <a:cs typeface="Arial" panose="020B0604020202020204" pitchFamily="34" charset="0"/>
              </a:rPr>
              <a:t>A </a:t>
            </a:r>
            <a:r>
              <a:rPr lang="en-KR" sz="1200" dirty="0">
                <a:latin typeface="Arial" panose="020B0604020202020204" pitchFamily="34" charset="0"/>
                <a:cs typeface="Arial" panose="020B0604020202020204" pitchFamily="34" charset="0"/>
              </a:rPr>
              <a:t>and </a:t>
            </a:r>
            <a:r>
              <a:rPr lang="en-KR" sz="1200" i="1" dirty="0">
                <a:latin typeface="Arial" panose="020B0604020202020204" pitchFamily="34" charset="0"/>
                <a:cs typeface="Arial" panose="020B0604020202020204" pitchFamily="34" charset="0"/>
              </a:rPr>
              <a:t>KRAS </a:t>
            </a:r>
            <a:r>
              <a:rPr lang="en-KR" sz="1200" dirty="0">
                <a:latin typeface="Arial" panose="020B0604020202020204" pitchFamily="34" charset="0"/>
                <a:cs typeface="Arial" panose="020B0604020202020204" pitchFamily="34" charset="0"/>
              </a:rPr>
              <a:t>in </a:t>
            </a:r>
            <a:r>
              <a:rPr lang="en-KR" sz="12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270592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0707113-C783-1C4D-8B54-3883E60D5B28}"/>
              </a:ext>
            </a:extLst>
          </p:cNvPr>
          <p:cNvSpPr txBox="1"/>
          <p:nvPr/>
        </p:nvSpPr>
        <p:spPr>
          <a:xfrm>
            <a:off x="4937779" y="4107951"/>
            <a:ext cx="184731" cy="369332"/>
          </a:xfrm>
          <a:prstGeom prst="rect">
            <a:avLst/>
          </a:prstGeom>
          <a:noFill/>
        </p:spPr>
        <p:txBody>
          <a:bodyPr wrap="none" rtlCol="0">
            <a:spAutoFit/>
          </a:bodyPr>
          <a:lstStyle/>
          <a:p>
            <a:endParaRPr lang="en-KR" dirty="0"/>
          </a:p>
        </p:txBody>
      </p:sp>
      <p:pic>
        <p:nvPicPr>
          <p:cNvPr id="3" name="Picture 2">
            <a:extLst>
              <a:ext uri="{FF2B5EF4-FFF2-40B4-BE49-F238E27FC236}">
                <a16:creationId xmlns:a16="http://schemas.microsoft.com/office/drawing/2014/main" id="{095F4A52-6EBA-534D-8762-A174C01CF5A8}"/>
              </a:ext>
            </a:extLst>
          </p:cNvPr>
          <p:cNvPicPr>
            <a:picLocks noChangeAspect="1"/>
          </p:cNvPicPr>
          <p:nvPr/>
        </p:nvPicPr>
        <p:blipFill>
          <a:blip r:embed="rId2"/>
          <a:stretch>
            <a:fillRect/>
          </a:stretch>
        </p:blipFill>
        <p:spPr>
          <a:xfrm>
            <a:off x="546847" y="1829207"/>
            <a:ext cx="11098306" cy="3026811"/>
          </a:xfrm>
          <a:prstGeom prst="rect">
            <a:avLst/>
          </a:prstGeom>
        </p:spPr>
      </p:pic>
      <p:sp>
        <p:nvSpPr>
          <p:cNvPr id="4" name="TextBox 3">
            <a:extLst>
              <a:ext uri="{FF2B5EF4-FFF2-40B4-BE49-F238E27FC236}">
                <a16:creationId xmlns:a16="http://schemas.microsoft.com/office/drawing/2014/main" id="{0C3BA702-0660-314A-B75E-8A5E1E032DDE}"/>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a:t>
            </a:r>
            <a:r>
              <a:rPr lang="en-US" sz="1400" dirty="0">
                <a:latin typeface="Arial" panose="020B0604020202020204" pitchFamily="34" charset="0"/>
                <a:cs typeface="Arial" panose="020B0604020202020204" pitchFamily="34" charset="0"/>
              </a:rPr>
              <a:t>3</a:t>
            </a:r>
            <a:endParaRPr lang="en-KR"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640E03D-338A-B64A-8F7E-065575E98F5E}"/>
              </a:ext>
            </a:extLst>
          </p:cNvPr>
          <p:cNvSpPr txBox="1"/>
          <p:nvPr/>
        </p:nvSpPr>
        <p:spPr>
          <a:xfrm>
            <a:off x="1422976" y="5549869"/>
            <a:ext cx="8551333" cy="461665"/>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3. </a:t>
            </a:r>
            <a:r>
              <a:rPr lang="en-KR" sz="1200" dirty="0">
                <a:latin typeface="Arial" panose="020B0604020202020204" pitchFamily="34" charset="0"/>
                <a:cs typeface="Arial" panose="020B0604020202020204" pitchFamily="34" charset="0"/>
              </a:rPr>
              <a:t>Supervised clustering of pan-cancer patients based on cancer types. Patients have been marked with mutation for each pathway if the patient harbors at least one mutation that belongs to the corresponding pathway. </a:t>
            </a:r>
            <a:endParaRPr lang="en-KR"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9906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06886B6-5CC1-4E4A-91FC-FA479A0924B1}"/>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a:t>
            </a:r>
            <a:r>
              <a:rPr lang="en-US" altLang="ko-KR" sz="1400" dirty="0">
                <a:latin typeface="Arial" panose="020B0604020202020204" pitchFamily="34" charset="0"/>
                <a:cs typeface="Arial" panose="020B0604020202020204" pitchFamily="34" charset="0"/>
              </a:rPr>
              <a:t>4</a:t>
            </a:r>
            <a:endParaRPr lang="en-KR" sz="14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D875293-8B71-784A-A9DA-9A9290B1958C}"/>
              </a:ext>
            </a:extLst>
          </p:cNvPr>
          <p:cNvSpPr/>
          <p:nvPr/>
        </p:nvSpPr>
        <p:spPr>
          <a:xfrm>
            <a:off x="0" y="6182598"/>
            <a:ext cx="12192000" cy="461665"/>
          </a:xfrm>
          <a:prstGeom prst="rect">
            <a:avLst/>
          </a:prstGeom>
        </p:spPr>
        <p:txBody>
          <a:bodyPr wrap="square">
            <a:spAutoFit/>
          </a:bodyPr>
          <a:lstStyle/>
          <a:p>
            <a:pPr algn="just"/>
            <a:r>
              <a:rPr lang="en-US" sz="1200" b="1"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Supplementary Figure 4. </a:t>
            </a:r>
            <a:r>
              <a:rPr lang="en-US" sz="1200"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Pathway alteration frequency between K-MASTER and TCGA cohorts. Genes are altered at different frequencies based on each major canonical pathway and have been colored in red for oncogenic and blue for tumor suppressive roles. All major pathways have been derived from </a:t>
            </a:r>
            <a:r>
              <a:rPr lang="en-US" sz="1200" dirty="0" err="1">
                <a:solidFill>
                  <a:srgbClr val="000000"/>
                </a:solidFill>
                <a:latin typeface="Arial" panose="020B0604020202020204" pitchFamily="34" charset="0"/>
                <a:ea typeface="Malgun Gothic" panose="020B0503020000020004" pitchFamily="34" charset="-127"/>
                <a:cs typeface="Times New Roman" panose="02020603050405020304" pitchFamily="18" charset="0"/>
              </a:rPr>
              <a:t>pathwaymapper.org</a:t>
            </a:r>
            <a:r>
              <a:rPr lang="en-US" sz="1200"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 </a:t>
            </a:r>
            <a:endParaRPr lang="en-KR" sz="1200" dirty="0">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4" name="Picture 3">
            <a:extLst>
              <a:ext uri="{FF2B5EF4-FFF2-40B4-BE49-F238E27FC236}">
                <a16:creationId xmlns:a16="http://schemas.microsoft.com/office/drawing/2014/main" id="{663CD11E-D4A2-5049-99C8-ADFC21CFB1F5}"/>
              </a:ext>
            </a:extLst>
          </p:cNvPr>
          <p:cNvPicPr>
            <a:picLocks noChangeAspect="1"/>
          </p:cNvPicPr>
          <p:nvPr/>
        </p:nvPicPr>
        <p:blipFill>
          <a:blip r:embed="rId2"/>
          <a:stretch>
            <a:fillRect/>
          </a:stretch>
        </p:blipFill>
        <p:spPr>
          <a:xfrm>
            <a:off x="3180189" y="76200"/>
            <a:ext cx="5831623" cy="6120000"/>
          </a:xfrm>
          <a:prstGeom prst="rect">
            <a:avLst/>
          </a:prstGeom>
        </p:spPr>
      </p:pic>
    </p:spTree>
    <p:extLst>
      <p:ext uri="{BB962C8B-B14F-4D97-AF65-F5344CB8AC3E}">
        <p14:creationId xmlns:p14="http://schemas.microsoft.com/office/powerpoint/2010/main" val="187615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5E282B-3605-4844-8430-B689C0FA90C4}"/>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a:t>
            </a:r>
            <a:r>
              <a:rPr lang="en-US" altLang="ko-KR" sz="1400" dirty="0">
                <a:latin typeface="Arial" panose="020B0604020202020204" pitchFamily="34" charset="0"/>
                <a:cs typeface="Arial" panose="020B0604020202020204" pitchFamily="34" charset="0"/>
              </a:rPr>
              <a:t>5</a:t>
            </a:r>
            <a:endParaRPr lang="en-KR" sz="14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05D63DB0-E4E3-C841-B8CE-9F4ECEACBAC1}"/>
              </a:ext>
            </a:extLst>
          </p:cNvPr>
          <p:cNvSpPr/>
          <p:nvPr/>
        </p:nvSpPr>
        <p:spPr>
          <a:xfrm>
            <a:off x="0" y="6157198"/>
            <a:ext cx="12192000" cy="276999"/>
          </a:xfrm>
          <a:prstGeom prst="rect">
            <a:avLst/>
          </a:prstGeom>
        </p:spPr>
        <p:txBody>
          <a:bodyPr wrap="square">
            <a:spAutoFit/>
          </a:bodyPr>
          <a:lstStyle/>
          <a:p>
            <a:pPr algn="ctr"/>
            <a:r>
              <a:rPr lang="en-US" sz="1200" b="1"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Supplementary Figure 5. </a:t>
            </a:r>
            <a:r>
              <a:rPr lang="en-US" sz="1200" dirty="0">
                <a:solidFill>
                  <a:srgbClr val="000000"/>
                </a:solidFill>
                <a:latin typeface="Arial" panose="020B0604020202020204" pitchFamily="34" charset="0"/>
                <a:ea typeface="Malgun Gothic" panose="020B0503020000020004" pitchFamily="34" charset="-127"/>
                <a:cs typeface="Times New Roman" panose="02020603050405020304" pitchFamily="18" charset="0"/>
              </a:rPr>
              <a:t>Spider chart representation of frequencies of major oncogenic canonical pathways between K-MASTER and TCGA cohorts.</a:t>
            </a:r>
            <a:endParaRPr lang="en-KR" sz="1200" dirty="0">
              <a:latin typeface="Calibri" panose="020F0502020204030204" pitchFamily="34" charset="0"/>
              <a:ea typeface="Malgun Gothic" panose="020B0503020000020004" pitchFamily="34" charset="-127"/>
              <a:cs typeface="Times New Roman" panose="02020603050405020304" pitchFamily="18" charset="0"/>
            </a:endParaRPr>
          </a:p>
        </p:txBody>
      </p:sp>
      <p:pic>
        <p:nvPicPr>
          <p:cNvPr id="6" name="Picture 5">
            <a:extLst>
              <a:ext uri="{FF2B5EF4-FFF2-40B4-BE49-F238E27FC236}">
                <a16:creationId xmlns:a16="http://schemas.microsoft.com/office/drawing/2014/main" id="{0327C84B-F97B-E442-83B8-5D4D24B609BD}"/>
              </a:ext>
            </a:extLst>
          </p:cNvPr>
          <p:cNvPicPr>
            <a:picLocks noChangeAspect="1"/>
          </p:cNvPicPr>
          <p:nvPr/>
        </p:nvPicPr>
        <p:blipFill>
          <a:blip r:embed="rId2"/>
          <a:stretch>
            <a:fillRect/>
          </a:stretch>
        </p:blipFill>
        <p:spPr>
          <a:xfrm>
            <a:off x="3638550" y="1028700"/>
            <a:ext cx="4914900" cy="4800600"/>
          </a:xfrm>
          <a:prstGeom prst="rect">
            <a:avLst/>
          </a:prstGeom>
        </p:spPr>
      </p:pic>
    </p:spTree>
    <p:extLst>
      <p:ext uri="{BB962C8B-B14F-4D97-AF65-F5344CB8AC3E}">
        <p14:creationId xmlns:p14="http://schemas.microsoft.com/office/powerpoint/2010/main" val="2925147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E79DBE4-8163-C744-8B58-BBC570AADF44}"/>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6</a:t>
            </a:r>
          </a:p>
        </p:txBody>
      </p:sp>
      <p:pic>
        <p:nvPicPr>
          <p:cNvPr id="8" name="Picture 7">
            <a:extLst>
              <a:ext uri="{FF2B5EF4-FFF2-40B4-BE49-F238E27FC236}">
                <a16:creationId xmlns:a16="http://schemas.microsoft.com/office/drawing/2014/main" id="{F3DE2BD2-3854-7F45-8E9D-36D238800526}"/>
              </a:ext>
            </a:extLst>
          </p:cNvPr>
          <p:cNvPicPr>
            <a:picLocks noChangeAspect="1"/>
          </p:cNvPicPr>
          <p:nvPr/>
        </p:nvPicPr>
        <p:blipFill>
          <a:blip r:embed="rId2"/>
          <a:stretch>
            <a:fillRect/>
          </a:stretch>
        </p:blipFill>
        <p:spPr>
          <a:xfrm>
            <a:off x="2232662" y="2001896"/>
            <a:ext cx="8028000" cy="3056156"/>
          </a:xfrm>
          <a:prstGeom prst="rect">
            <a:avLst/>
          </a:prstGeom>
        </p:spPr>
      </p:pic>
      <p:sp>
        <p:nvSpPr>
          <p:cNvPr id="9" name="TextBox 8">
            <a:extLst>
              <a:ext uri="{FF2B5EF4-FFF2-40B4-BE49-F238E27FC236}">
                <a16:creationId xmlns:a16="http://schemas.microsoft.com/office/drawing/2014/main" id="{93416FD4-D4C1-5D43-9B97-E61C5C0D35FB}"/>
              </a:ext>
            </a:extLst>
          </p:cNvPr>
          <p:cNvSpPr txBox="1"/>
          <p:nvPr/>
        </p:nvSpPr>
        <p:spPr>
          <a:xfrm>
            <a:off x="1970996" y="5463109"/>
            <a:ext cx="8551333" cy="276999"/>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6. </a:t>
            </a:r>
            <a:r>
              <a:rPr lang="en-KR" sz="1200" dirty="0">
                <a:latin typeface="Arial" panose="020B0604020202020204" pitchFamily="34" charset="0"/>
                <a:cs typeface="Arial" panose="020B0604020202020204" pitchFamily="34" charset="0"/>
              </a:rPr>
              <a:t>Genomic landscape of major driver mutations in K-MASTER cholangiocarcinoma patients.</a:t>
            </a:r>
            <a:endParaRPr lang="en-KR"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764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E79DBE4-8163-C744-8B58-BBC570AADF44}"/>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7</a:t>
            </a:r>
          </a:p>
        </p:txBody>
      </p:sp>
      <p:sp>
        <p:nvSpPr>
          <p:cNvPr id="4" name="TextBox 3">
            <a:extLst>
              <a:ext uri="{FF2B5EF4-FFF2-40B4-BE49-F238E27FC236}">
                <a16:creationId xmlns:a16="http://schemas.microsoft.com/office/drawing/2014/main" id="{8DF2DF11-441A-2A42-A33F-50FDB03221C5}"/>
              </a:ext>
            </a:extLst>
          </p:cNvPr>
          <p:cNvSpPr txBox="1"/>
          <p:nvPr/>
        </p:nvSpPr>
        <p:spPr>
          <a:xfrm>
            <a:off x="1863243" y="5380449"/>
            <a:ext cx="8551333" cy="1200329"/>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7. </a:t>
            </a:r>
            <a:r>
              <a:rPr lang="en-KR" sz="1200" dirty="0">
                <a:latin typeface="Arial" panose="020B0604020202020204" pitchFamily="34" charset="0"/>
                <a:cs typeface="Arial" panose="020B0604020202020204" pitchFamily="34" charset="0"/>
              </a:rPr>
              <a:t>Distribution of major mutations based on their clinical actionability between K-MASTER and TCGA cohorts. Mutations are categorized as “druggable” if they are FDA-recognized biomarkers for FDA-approved drugs. Mutations are labeled as “Actionable” if there are substantial compelling evidences supporting the use of biomarkers as predictive of response, especially resistance, to current FDA-approved drugs. Mutations are annotated as “COSMIC” if they have been previously reported in COSMIC database. Rest of the mutations that do not belong on above categories are depicted as “SNV”.</a:t>
            </a:r>
            <a:endParaRPr lang="en-KR" sz="1200" b="1" dirty="0">
              <a:latin typeface="Arial" panose="020B0604020202020204" pitchFamily="34" charset="0"/>
              <a:cs typeface="Arial" panose="020B0604020202020204" pitchFamily="34" charset="0"/>
            </a:endParaRPr>
          </a:p>
        </p:txBody>
      </p:sp>
      <p:graphicFrame>
        <p:nvGraphicFramePr>
          <p:cNvPr id="6" name="Chart 5">
            <a:extLst>
              <a:ext uri="{FF2B5EF4-FFF2-40B4-BE49-F238E27FC236}">
                <a16:creationId xmlns:a16="http://schemas.microsoft.com/office/drawing/2014/main" id="{D0DB2599-0CC2-0942-BE09-DF346E75175C}"/>
              </a:ext>
            </a:extLst>
          </p:cNvPr>
          <p:cNvGraphicFramePr>
            <a:graphicFrameLocks/>
          </p:cNvGraphicFramePr>
          <p:nvPr>
            <p:extLst>
              <p:ext uri="{D42A27DB-BD31-4B8C-83A1-F6EECF244321}">
                <p14:modId xmlns:p14="http://schemas.microsoft.com/office/powerpoint/2010/main" val="3135229743"/>
              </p:ext>
            </p:extLst>
          </p:nvPr>
        </p:nvGraphicFramePr>
        <p:xfrm>
          <a:off x="4648733" y="647315"/>
          <a:ext cx="2725200" cy="4690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7638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0A73E0B-A51C-A645-99F6-5420504A3743}"/>
              </a:ext>
            </a:extLst>
          </p:cNvPr>
          <p:cNvSpPr txBox="1"/>
          <p:nvPr/>
        </p:nvSpPr>
        <p:spPr>
          <a:xfrm rot="16200000">
            <a:off x="1196438" y="3042459"/>
            <a:ext cx="1756186" cy="276999"/>
          </a:xfrm>
          <a:prstGeom prst="rect">
            <a:avLst/>
          </a:prstGeom>
          <a:noFill/>
        </p:spPr>
        <p:txBody>
          <a:bodyPr wrap="none" rtlCol="0">
            <a:spAutoFit/>
          </a:bodyPr>
          <a:lstStyle/>
          <a:p>
            <a:r>
              <a:rPr lang="en-KR" sz="1200" dirty="0">
                <a:latin typeface="Arial" panose="020B0604020202020204" pitchFamily="34" charset="0"/>
                <a:cs typeface="Arial" panose="020B0604020202020204" pitchFamily="34" charset="0"/>
              </a:rPr>
              <a:t>Total number of tumors</a:t>
            </a:r>
          </a:p>
        </p:txBody>
      </p:sp>
      <p:sp>
        <p:nvSpPr>
          <p:cNvPr id="12" name="TextBox 11">
            <a:extLst>
              <a:ext uri="{FF2B5EF4-FFF2-40B4-BE49-F238E27FC236}">
                <a16:creationId xmlns:a16="http://schemas.microsoft.com/office/drawing/2014/main" id="{EE79DBE4-8163-C744-8B58-BBC570AADF44}"/>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8</a:t>
            </a:r>
          </a:p>
        </p:txBody>
      </p:sp>
      <p:sp>
        <p:nvSpPr>
          <p:cNvPr id="8" name="TextBox 7">
            <a:extLst>
              <a:ext uri="{FF2B5EF4-FFF2-40B4-BE49-F238E27FC236}">
                <a16:creationId xmlns:a16="http://schemas.microsoft.com/office/drawing/2014/main" id="{3BC175F9-F798-F045-A9A4-CC4E54CF517D}"/>
              </a:ext>
            </a:extLst>
          </p:cNvPr>
          <p:cNvSpPr txBox="1"/>
          <p:nvPr/>
        </p:nvSpPr>
        <p:spPr>
          <a:xfrm>
            <a:off x="1820334" y="5661373"/>
            <a:ext cx="8551333" cy="276999"/>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8. </a:t>
            </a:r>
            <a:r>
              <a:rPr lang="en-KR" sz="1200" dirty="0">
                <a:latin typeface="Arial" panose="020B0604020202020204" pitchFamily="34" charset="0"/>
                <a:cs typeface="Arial" panose="020B0604020202020204" pitchFamily="34" charset="0"/>
              </a:rPr>
              <a:t>Number of patients with therapeutically actionable mutations for each tumor class.</a:t>
            </a:r>
            <a:endParaRPr lang="en-KR" sz="1200" b="1" dirty="0">
              <a:latin typeface="Arial" panose="020B0604020202020204" pitchFamily="34" charset="0"/>
              <a:cs typeface="Arial" panose="020B0604020202020204" pitchFamily="34" charset="0"/>
            </a:endParaRPr>
          </a:p>
        </p:txBody>
      </p:sp>
      <p:pic>
        <p:nvPicPr>
          <p:cNvPr id="20" name="Picture 19">
            <a:extLst>
              <a:ext uri="{FF2B5EF4-FFF2-40B4-BE49-F238E27FC236}">
                <a16:creationId xmlns:a16="http://schemas.microsoft.com/office/drawing/2014/main" id="{FC6CEFEB-229D-9643-BE3A-0F7605BDC71A}"/>
              </a:ext>
            </a:extLst>
          </p:cNvPr>
          <p:cNvPicPr>
            <a:picLocks noChangeAspect="1"/>
          </p:cNvPicPr>
          <p:nvPr/>
        </p:nvPicPr>
        <p:blipFill>
          <a:blip r:embed="rId2"/>
          <a:stretch>
            <a:fillRect/>
          </a:stretch>
        </p:blipFill>
        <p:spPr>
          <a:xfrm>
            <a:off x="2686050" y="4868674"/>
            <a:ext cx="6819900" cy="711200"/>
          </a:xfrm>
          <a:prstGeom prst="rect">
            <a:avLst/>
          </a:prstGeom>
        </p:spPr>
      </p:pic>
      <p:graphicFrame>
        <p:nvGraphicFramePr>
          <p:cNvPr id="11" name="Chart 10">
            <a:extLst>
              <a:ext uri="{FF2B5EF4-FFF2-40B4-BE49-F238E27FC236}">
                <a16:creationId xmlns:a16="http://schemas.microsoft.com/office/drawing/2014/main" id="{3E7A8165-0427-B649-808B-95723E84E249}"/>
              </a:ext>
            </a:extLst>
          </p:cNvPr>
          <p:cNvGraphicFramePr>
            <a:graphicFrameLocks/>
          </p:cNvGraphicFramePr>
          <p:nvPr>
            <p:extLst>
              <p:ext uri="{D42A27DB-BD31-4B8C-83A1-F6EECF244321}">
                <p14:modId xmlns:p14="http://schemas.microsoft.com/office/powerpoint/2010/main" val="260204633"/>
              </p:ext>
            </p:extLst>
          </p:nvPr>
        </p:nvGraphicFramePr>
        <p:xfrm>
          <a:off x="2179388" y="1920876"/>
          <a:ext cx="987683" cy="29652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693C797C-3BFB-CD4C-BB9A-943A823C213E}"/>
              </a:ext>
            </a:extLst>
          </p:cNvPr>
          <p:cNvGraphicFramePr>
            <a:graphicFrameLocks/>
          </p:cNvGraphicFramePr>
          <p:nvPr>
            <p:extLst>
              <p:ext uri="{D42A27DB-BD31-4B8C-83A1-F6EECF244321}">
                <p14:modId xmlns:p14="http://schemas.microsoft.com/office/powerpoint/2010/main" val="858490504"/>
              </p:ext>
            </p:extLst>
          </p:nvPr>
        </p:nvGraphicFramePr>
        <p:xfrm>
          <a:off x="3176083" y="1911060"/>
          <a:ext cx="7210431" cy="300989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40653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E79DBE4-8163-C744-8B58-BBC570AADF44}"/>
              </a:ext>
            </a:extLst>
          </p:cNvPr>
          <p:cNvSpPr txBox="1"/>
          <p:nvPr/>
        </p:nvSpPr>
        <p:spPr>
          <a:xfrm>
            <a:off x="10098157" y="6550223"/>
            <a:ext cx="2093843" cy="307777"/>
          </a:xfrm>
          <a:prstGeom prst="rect">
            <a:avLst/>
          </a:prstGeom>
          <a:noFill/>
        </p:spPr>
        <p:txBody>
          <a:bodyPr wrap="none" rtlCol="0">
            <a:spAutoFit/>
          </a:bodyPr>
          <a:lstStyle/>
          <a:p>
            <a:pPr algn="r"/>
            <a:r>
              <a:rPr lang="en-KR" sz="1400" dirty="0">
                <a:latin typeface="Arial" panose="020B0604020202020204" pitchFamily="34" charset="0"/>
                <a:cs typeface="Arial" panose="020B0604020202020204" pitchFamily="34" charset="0"/>
              </a:rPr>
              <a:t>Supplementary Figure 9</a:t>
            </a:r>
          </a:p>
        </p:txBody>
      </p:sp>
      <p:sp>
        <p:nvSpPr>
          <p:cNvPr id="2" name="TextBox 1">
            <a:extLst>
              <a:ext uri="{FF2B5EF4-FFF2-40B4-BE49-F238E27FC236}">
                <a16:creationId xmlns:a16="http://schemas.microsoft.com/office/drawing/2014/main" id="{28E64572-1AAC-E74E-AA36-E4C39CCC358B}"/>
              </a:ext>
            </a:extLst>
          </p:cNvPr>
          <p:cNvSpPr txBox="1"/>
          <p:nvPr/>
        </p:nvSpPr>
        <p:spPr>
          <a:xfrm rot="16200000">
            <a:off x="-1137829" y="1218116"/>
            <a:ext cx="2521791" cy="307777"/>
          </a:xfrm>
          <a:prstGeom prst="rect">
            <a:avLst/>
          </a:prstGeom>
          <a:noFill/>
        </p:spPr>
        <p:txBody>
          <a:bodyPr wrap="square" rtlCol="0">
            <a:spAutoFit/>
          </a:bodyPr>
          <a:lstStyle/>
          <a:p>
            <a:pPr algn="ctr"/>
            <a:r>
              <a:rPr lang="en-KR" sz="1400" dirty="0">
                <a:latin typeface="Arial" panose="020B0604020202020204" pitchFamily="34" charset="0"/>
                <a:cs typeface="Arial" panose="020B0604020202020204" pitchFamily="34" charset="0"/>
              </a:rPr>
              <a:t>Frequency of tumors (%)</a:t>
            </a:r>
          </a:p>
        </p:txBody>
      </p:sp>
      <p:sp>
        <p:nvSpPr>
          <p:cNvPr id="7" name="TextBox 6">
            <a:extLst>
              <a:ext uri="{FF2B5EF4-FFF2-40B4-BE49-F238E27FC236}">
                <a16:creationId xmlns:a16="http://schemas.microsoft.com/office/drawing/2014/main" id="{9A3E5B74-9648-9C4C-8F44-255EEE734BF3}"/>
              </a:ext>
            </a:extLst>
          </p:cNvPr>
          <p:cNvSpPr txBox="1"/>
          <p:nvPr/>
        </p:nvSpPr>
        <p:spPr>
          <a:xfrm>
            <a:off x="-29380" y="0"/>
            <a:ext cx="304892" cy="307777"/>
          </a:xfrm>
          <a:prstGeom prst="rect">
            <a:avLst/>
          </a:prstGeom>
          <a:noFill/>
        </p:spPr>
        <p:txBody>
          <a:bodyPr wrap="none" rtlCol="0">
            <a:spAutoFit/>
          </a:bodyPr>
          <a:lstStyle/>
          <a:p>
            <a:r>
              <a:rPr lang="en-KR" sz="1400" dirty="0">
                <a:latin typeface="Arial" panose="020B0604020202020204" pitchFamily="34" charset="0"/>
                <a:cs typeface="Arial" panose="020B0604020202020204" pitchFamily="34" charset="0"/>
              </a:rPr>
              <a:t>A</a:t>
            </a:r>
          </a:p>
        </p:txBody>
      </p:sp>
      <p:sp>
        <p:nvSpPr>
          <p:cNvPr id="15" name="TextBox 14">
            <a:extLst>
              <a:ext uri="{FF2B5EF4-FFF2-40B4-BE49-F238E27FC236}">
                <a16:creationId xmlns:a16="http://schemas.microsoft.com/office/drawing/2014/main" id="{AB51523E-B39C-ED4F-8941-ED97F865440E}"/>
              </a:ext>
            </a:extLst>
          </p:cNvPr>
          <p:cNvSpPr txBox="1"/>
          <p:nvPr/>
        </p:nvSpPr>
        <p:spPr>
          <a:xfrm>
            <a:off x="1970996" y="6163846"/>
            <a:ext cx="8551333" cy="646331"/>
          </a:xfrm>
          <a:prstGeom prst="rect">
            <a:avLst/>
          </a:prstGeom>
          <a:noFill/>
        </p:spPr>
        <p:txBody>
          <a:bodyPr wrap="square" rtlCol="0">
            <a:spAutoFit/>
          </a:bodyPr>
          <a:lstStyle/>
          <a:p>
            <a:r>
              <a:rPr lang="en-KR" sz="1200" b="1" dirty="0">
                <a:latin typeface="Arial" panose="020B0604020202020204" pitchFamily="34" charset="0"/>
                <a:cs typeface="Arial" panose="020B0604020202020204" pitchFamily="34" charset="0"/>
              </a:rPr>
              <a:t>Supplementary Figure 9. A. </a:t>
            </a:r>
            <a:r>
              <a:rPr lang="en-KR" sz="1200" dirty="0">
                <a:latin typeface="Arial" panose="020B0604020202020204" pitchFamily="34" charset="0"/>
                <a:cs typeface="Arial" panose="020B0604020202020204" pitchFamily="34" charset="0"/>
              </a:rPr>
              <a:t>Frequency of tumors with actinable ”hot-spot” mutations between K-MASTER and TCGA cohorts. </a:t>
            </a:r>
            <a:r>
              <a:rPr lang="en-KR" sz="1200" b="1" dirty="0">
                <a:latin typeface="Arial" panose="020B0604020202020204" pitchFamily="34" charset="0"/>
                <a:cs typeface="Arial" panose="020B0604020202020204" pitchFamily="34" charset="0"/>
              </a:rPr>
              <a:t>B. </a:t>
            </a:r>
            <a:r>
              <a:rPr lang="en-KR" sz="1200" dirty="0">
                <a:latin typeface="Arial" panose="020B0604020202020204" pitchFamily="34" charset="0"/>
                <a:cs typeface="Arial" panose="020B0604020202020204" pitchFamily="34" charset="0"/>
              </a:rPr>
              <a:t>Frequency of patients with either </a:t>
            </a:r>
            <a:r>
              <a:rPr lang="en-KR" sz="1200" i="1" dirty="0">
                <a:latin typeface="Arial" panose="020B0604020202020204" pitchFamily="34" charset="0"/>
                <a:cs typeface="Arial" panose="020B0604020202020204" pitchFamily="34" charset="0"/>
              </a:rPr>
              <a:t>BRAF </a:t>
            </a:r>
            <a:r>
              <a:rPr lang="en-KR" sz="1200" dirty="0">
                <a:latin typeface="Arial" panose="020B0604020202020204" pitchFamily="34" charset="0"/>
                <a:cs typeface="Arial" panose="020B0604020202020204" pitchFamily="34" charset="0"/>
              </a:rPr>
              <a:t>V600E ”hot-spot” mutation or others among all </a:t>
            </a:r>
            <a:r>
              <a:rPr lang="en-KR" sz="1200" i="1" dirty="0">
                <a:latin typeface="Arial" panose="020B0604020202020204" pitchFamily="34" charset="0"/>
                <a:cs typeface="Arial" panose="020B0604020202020204" pitchFamily="34" charset="0"/>
              </a:rPr>
              <a:t>BRAF-</a:t>
            </a:r>
            <a:r>
              <a:rPr lang="en-KR" sz="1200" dirty="0">
                <a:latin typeface="Arial" panose="020B0604020202020204" pitchFamily="34" charset="0"/>
                <a:cs typeface="Arial" panose="020B0604020202020204" pitchFamily="34" charset="0"/>
              </a:rPr>
              <a:t>mutant tumors beween K-MASTER and TCGA cohorts.</a:t>
            </a:r>
            <a:endParaRPr lang="en-KR" sz="12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27AE1FA0-DB6E-FE4B-9B28-2AA628E73AB5}"/>
              </a:ext>
            </a:extLst>
          </p:cNvPr>
          <p:cNvSpPr txBox="1"/>
          <p:nvPr/>
        </p:nvSpPr>
        <p:spPr>
          <a:xfrm>
            <a:off x="5410200" y="787400"/>
            <a:ext cx="184731" cy="369332"/>
          </a:xfrm>
          <a:prstGeom prst="rect">
            <a:avLst/>
          </a:prstGeom>
          <a:noFill/>
        </p:spPr>
        <p:txBody>
          <a:bodyPr wrap="none" rtlCol="0">
            <a:spAutoFit/>
          </a:bodyPr>
          <a:lstStyle/>
          <a:p>
            <a:endParaRPr lang="en-KR" dirty="0"/>
          </a:p>
        </p:txBody>
      </p:sp>
      <p:graphicFrame>
        <p:nvGraphicFramePr>
          <p:cNvPr id="18" name="Chart 17">
            <a:extLst>
              <a:ext uri="{FF2B5EF4-FFF2-40B4-BE49-F238E27FC236}">
                <a16:creationId xmlns:a16="http://schemas.microsoft.com/office/drawing/2014/main" id="{7FD88728-EB95-0049-956A-7BA121E547E3}"/>
              </a:ext>
            </a:extLst>
          </p:cNvPr>
          <p:cNvGraphicFramePr>
            <a:graphicFrameLocks/>
          </p:cNvGraphicFramePr>
          <p:nvPr>
            <p:extLst>
              <p:ext uri="{D42A27DB-BD31-4B8C-83A1-F6EECF244321}">
                <p14:modId xmlns:p14="http://schemas.microsoft.com/office/powerpoint/2010/main" val="1288810760"/>
              </p:ext>
            </p:extLst>
          </p:nvPr>
        </p:nvGraphicFramePr>
        <p:xfrm>
          <a:off x="110342" y="81923"/>
          <a:ext cx="11916488" cy="30771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Chart 18">
            <a:extLst>
              <a:ext uri="{FF2B5EF4-FFF2-40B4-BE49-F238E27FC236}">
                <a16:creationId xmlns:a16="http://schemas.microsoft.com/office/drawing/2014/main" id="{D34AB5F5-F298-404F-AA59-57D57F8644D9}"/>
              </a:ext>
            </a:extLst>
          </p:cNvPr>
          <p:cNvGraphicFramePr>
            <a:graphicFrameLocks noChangeAspect="1"/>
          </p:cNvGraphicFramePr>
          <p:nvPr>
            <p:extLst>
              <p:ext uri="{D42A27DB-BD31-4B8C-83A1-F6EECF244321}">
                <p14:modId xmlns:p14="http://schemas.microsoft.com/office/powerpoint/2010/main" val="3106290899"/>
              </p:ext>
            </p:extLst>
          </p:nvPr>
        </p:nvGraphicFramePr>
        <p:xfrm>
          <a:off x="1999326" y="3446034"/>
          <a:ext cx="4320000" cy="259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hart 19">
            <a:extLst>
              <a:ext uri="{FF2B5EF4-FFF2-40B4-BE49-F238E27FC236}">
                <a16:creationId xmlns:a16="http://schemas.microsoft.com/office/drawing/2014/main" id="{A048813D-82E7-384B-8E76-9132F2AA2A66}"/>
              </a:ext>
            </a:extLst>
          </p:cNvPr>
          <p:cNvGraphicFramePr>
            <a:graphicFrameLocks noChangeAspect="1"/>
          </p:cNvGraphicFramePr>
          <p:nvPr>
            <p:extLst>
              <p:ext uri="{D42A27DB-BD31-4B8C-83A1-F6EECF244321}">
                <p14:modId xmlns:p14="http://schemas.microsoft.com/office/powerpoint/2010/main" val="2016865618"/>
              </p:ext>
            </p:extLst>
          </p:nvPr>
        </p:nvGraphicFramePr>
        <p:xfrm>
          <a:off x="5778157" y="3446034"/>
          <a:ext cx="4320000" cy="2592000"/>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28">
            <a:extLst>
              <a:ext uri="{FF2B5EF4-FFF2-40B4-BE49-F238E27FC236}">
                <a16:creationId xmlns:a16="http://schemas.microsoft.com/office/drawing/2014/main" id="{851C9FAF-6E49-8A40-9C2D-31AFCD001DE2}"/>
              </a:ext>
            </a:extLst>
          </p:cNvPr>
          <p:cNvSpPr txBox="1"/>
          <p:nvPr/>
        </p:nvSpPr>
        <p:spPr>
          <a:xfrm>
            <a:off x="2898430" y="3254670"/>
            <a:ext cx="2521791" cy="307777"/>
          </a:xfrm>
          <a:prstGeom prst="rect">
            <a:avLst/>
          </a:prstGeom>
          <a:noFill/>
        </p:spPr>
        <p:txBody>
          <a:bodyPr wrap="square" rtlCol="0">
            <a:spAutoFit/>
          </a:bodyPr>
          <a:lstStyle/>
          <a:p>
            <a:pPr algn="ctr"/>
            <a:r>
              <a:rPr lang="en-KR" sz="1400" dirty="0">
                <a:latin typeface="Arial" panose="020B0604020202020204" pitchFamily="34" charset="0"/>
                <a:cs typeface="Arial" panose="020B0604020202020204" pitchFamily="34" charset="0"/>
              </a:rPr>
              <a:t>K-MASTER (n=240)</a:t>
            </a:r>
          </a:p>
        </p:txBody>
      </p:sp>
      <p:sp>
        <p:nvSpPr>
          <p:cNvPr id="30" name="TextBox 29">
            <a:extLst>
              <a:ext uri="{FF2B5EF4-FFF2-40B4-BE49-F238E27FC236}">
                <a16:creationId xmlns:a16="http://schemas.microsoft.com/office/drawing/2014/main" id="{A7CE7EDC-0828-6148-B393-B1AD1E8BEBB9}"/>
              </a:ext>
            </a:extLst>
          </p:cNvPr>
          <p:cNvSpPr txBox="1"/>
          <p:nvPr/>
        </p:nvSpPr>
        <p:spPr>
          <a:xfrm>
            <a:off x="6551261" y="3254670"/>
            <a:ext cx="2521791" cy="307777"/>
          </a:xfrm>
          <a:prstGeom prst="rect">
            <a:avLst/>
          </a:prstGeom>
          <a:noFill/>
        </p:spPr>
        <p:txBody>
          <a:bodyPr wrap="square" rtlCol="0">
            <a:spAutoFit/>
          </a:bodyPr>
          <a:lstStyle/>
          <a:p>
            <a:pPr algn="ctr"/>
            <a:r>
              <a:rPr lang="en-KR" sz="1400" dirty="0">
                <a:latin typeface="Arial" panose="020B0604020202020204" pitchFamily="34" charset="0"/>
                <a:cs typeface="Arial" panose="020B0604020202020204" pitchFamily="34" charset="0"/>
              </a:rPr>
              <a:t>TCGA (n=567)</a:t>
            </a:r>
          </a:p>
        </p:txBody>
      </p:sp>
      <p:sp>
        <p:nvSpPr>
          <p:cNvPr id="31" name="TextBox 30">
            <a:extLst>
              <a:ext uri="{FF2B5EF4-FFF2-40B4-BE49-F238E27FC236}">
                <a16:creationId xmlns:a16="http://schemas.microsoft.com/office/drawing/2014/main" id="{7800CDE6-119E-0745-B775-12926695C29B}"/>
              </a:ext>
            </a:extLst>
          </p:cNvPr>
          <p:cNvSpPr txBox="1"/>
          <p:nvPr/>
        </p:nvSpPr>
        <p:spPr>
          <a:xfrm>
            <a:off x="4285326" y="4011079"/>
            <a:ext cx="692818" cy="307777"/>
          </a:xfrm>
          <a:prstGeom prst="rect">
            <a:avLst/>
          </a:prstGeom>
          <a:noFill/>
        </p:spPr>
        <p:txBody>
          <a:bodyPr wrap="none" rtlCol="0">
            <a:spAutoFit/>
          </a:bodyPr>
          <a:lstStyle/>
          <a:p>
            <a:r>
              <a:rPr lang="en-KR" sz="1400" dirty="0">
                <a:solidFill>
                  <a:schemeClr val="bg1"/>
                </a:solidFill>
                <a:latin typeface="Arial" panose="020B0604020202020204" pitchFamily="34" charset="0"/>
                <a:cs typeface="Arial" panose="020B0604020202020204" pitchFamily="34" charset="0"/>
              </a:rPr>
              <a:t>26.7%</a:t>
            </a:r>
          </a:p>
        </p:txBody>
      </p:sp>
      <p:sp>
        <p:nvSpPr>
          <p:cNvPr id="32" name="TextBox 31">
            <a:extLst>
              <a:ext uri="{FF2B5EF4-FFF2-40B4-BE49-F238E27FC236}">
                <a16:creationId xmlns:a16="http://schemas.microsoft.com/office/drawing/2014/main" id="{40943AFF-7FFB-734F-8DBD-DF5A4E97CAEC}"/>
              </a:ext>
            </a:extLst>
          </p:cNvPr>
          <p:cNvSpPr txBox="1"/>
          <p:nvPr/>
        </p:nvSpPr>
        <p:spPr>
          <a:xfrm>
            <a:off x="3430099" y="4683678"/>
            <a:ext cx="692818" cy="307777"/>
          </a:xfrm>
          <a:prstGeom prst="rect">
            <a:avLst/>
          </a:prstGeom>
          <a:noFill/>
        </p:spPr>
        <p:txBody>
          <a:bodyPr wrap="none" rtlCol="0">
            <a:spAutoFit/>
          </a:bodyPr>
          <a:lstStyle/>
          <a:p>
            <a:r>
              <a:rPr lang="en-KR" sz="1400" dirty="0">
                <a:solidFill>
                  <a:schemeClr val="bg1"/>
                </a:solidFill>
                <a:latin typeface="Arial" panose="020B0604020202020204" pitchFamily="34" charset="0"/>
                <a:cs typeface="Arial" panose="020B0604020202020204" pitchFamily="34" charset="0"/>
              </a:rPr>
              <a:t>73.3%</a:t>
            </a:r>
          </a:p>
        </p:txBody>
      </p:sp>
      <p:sp>
        <p:nvSpPr>
          <p:cNvPr id="33" name="TextBox 32">
            <a:extLst>
              <a:ext uri="{FF2B5EF4-FFF2-40B4-BE49-F238E27FC236}">
                <a16:creationId xmlns:a16="http://schemas.microsoft.com/office/drawing/2014/main" id="{59A3B7C1-5E1D-AC46-8869-D8A90C32D62D}"/>
              </a:ext>
            </a:extLst>
          </p:cNvPr>
          <p:cNvSpPr txBox="1"/>
          <p:nvPr/>
        </p:nvSpPr>
        <p:spPr>
          <a:xfrm>
            <a:off x="8039501" y="4646352"/>
            <a:ext cx="692818" cy="307777"/>
          </a:xfrm>
          <a:prstGeom prst="rect">
            <a:avLst/>
          </a:prstGeom>
          <a:noFill/>
        </p:spPr>
        <p:txBody>
          <a:bodyPr wrap="none" rtlCol="0">
            <a:spAutoFit/>
          </a:bodyPr>
          <a:lstStyle/>
          <a:p>
            <a:r>
              <a:rPr lang="en-KR" sz="1400" dirty="0">
                <a:solidFill>
                  <a:schemeClr val="bg1"/>
                </a:solidFill>
                <a:latin typeface="Arial" panose="020B0604020202020204" pitchFamily="34" charset="0"/>
                <a:cs typeface="Arial" panose="020B0604020202020204" pitchFamily="34" charset="0"/>
              </a:rPr>
              <a:t>74.3%</a:t>
            </a:r>
          </a:p>
        </p:txBody>
      </p:sp>
      <p:sp>
        <p:nvSpPr>
          <p:cNvPr id="34" name="TextBox 33">
            <a:extLst>
              <a:ext uri="{FF2B5EF4-FFF2-40B4-BE49-F238E27FC236}">
                <a16:creationId xmlns:a16="http://schemas.microsoft.com/office/drawing/2014/main" id="{8463CCCF-9683-4B42-8A9E-556B7EEA7F83}"/>
              </a:ext>
            </a:extLst>
          </p:cNvPr>
          <p:cNvSpPr txBox="1"/>
          <p:nvPr/>
        </p:nvSpPr>
        <p:spPr>
          <a:xfrm>
            <a:off x="7194914" y="4018158"/>
            <a:ext cx="692818" cy="307777"/>
          </a:xfrm>
          <a:prstGeom prst="rect">
            <a:avLst/>
          </a:prstGeom>
          <a:noFill/>
        </p:spPr>
        <p:txBody>
          <a:bodyPr wrap="none" rtlCol="0">
            <a:spAutoFit/>
          </a:bodyPr>
          <a:lstStyle/>
          <a:p>
            <a:r>
              <a:rPr lang="en-KR" sz="1400" dirty="0">
                <a:solidFill>
                  <a:schemeClr val="bg1"/>
                </a:solidFill>
                <a:latin typeface="Arial" panose="020B0604020202020204" pitchFamily="34" charset="0"/>
                <a:cs typeface="Arial" panose="020B0604020202020204" pitchFamily="34" charset="0"/>
              </a:rPr>
              <a:t>25.7%</a:t>
            </a:r>
          </a:p>
        </p:txBody>
      </p:sp>
      <p:sp>
        <p:nvSpPr>
          <p:cNvPr id="35" name="TextBox 34">
            <a:extLst>
              <a:ext uri="{FF2B5EF4-FFF2-40B4-BE49-F238E27FC236}">
                <a16:creationId xmlns:a16="http://schemas.microsoft.com/office/drawing/2014/main" id="{1CD0542D-8D13-FD43-B70A-9FF599543584}"/>
              </a:ext>
            </a:extLst>
          </p:cNvPr>
          <p:cNvSpPr txBox="1"/>
          <p:nvPr/>
        </p:nvSpPr>
        <p:spPr>
          <a:xfrm>
            <a:off x="2711607" y="3032323"/>
            <a:ext cx="304892" cy="307777"/>
          </a:xfrm>
          <a:prstGeom prst="rect">
            <a:avLst/>
          </a:prstGeom>
          <a:noFill/>
        </p:spPr>
        <p:txBody>
          <a:bodyPr wrap="none" rtlCol="0">
            <a:spAutoFit/>
          </a:bodyPr>
          <a:lstStyle/>
          <a:p>
            <a:r>
              <a:rPr lang="en-KR" sz="1400" dirty="0">
                <a:latin typeface="Arial" panose="020B0604020202020204" pitchFamily="34" charset="0"/>
                <a:cs typeface="Arial" panose="020B0604020202020204" pitchFamily="34" charset="0"/>
              </a:rPr>
              <a:t>B</a:t>
            </a:r>
          </a:p>
        </p:txBody>
      </p:sp>
      <p:sp>
        <p:nvSpPr>
          <p:cNvPr id="21" name="TextBox 20">
            <a:extLst>
              <a:ext uri="{FF2B5EF4-FFF2-40B4-BE49-F238E27FC236}">
                <a16:creationId xmlns:a16="http://schemas.microsoft.com/office/drawing/2014/main" id="{99673F1E-C7C2-DE4C-8AC4-27925909DC14}"/>
              </a:ext>
            </a:extLst>
          </p:cNvPr>
          <p:cNvSpPr txBox="1"/>
          <p:nvPr/>
        </p:nvSpPr>
        <p:spPr>
          <a:xfrm>
            <a:off x="5389845" y="4277020"/>
            <a:ext cx="1412311" cy="523220"/>
          </a:xfrm>
          <a:prstGeom prst="rect">
            <a:avLst/>
          </a:prstGeom>
          <a:noFill/>
        </p:spPr>
        <p:txBody>
          <a:bodyPr wrap="none" rtlCol="0">
            <a:spAutoFit/>
          </a:bodyPr>
          <a:lstStyle/>
          <a:p>
            <a:pPr algn="ctr"/>
            <a:r>
              <a:rPr lang="en-KR" sz="1400" dirty="0">
                <a:latin typeface="Arial" panose="020B0604020202020204" pitchFamily="34" charset="0"/>
                <a:cs typeface="Arial" panose="020B0604020202020204" pitchFamily="34" charset="0"/>
              </a:rPr>
              <a:t>Fisher’s exact</a:t>
            </a:r>
          </a:p>
          <a:p>
            <a:pPr algn="ctr"/>
            <a:r>
              <a:rPr lang="en-KR" sz="1400" i="1" dirty="0">
                <a:latin typeface="Arial" panose="020B0604020202020204" pitchFamily="34" charset="0"/>
                <a:cs typeface="Arial" panose="020B0604020202020204" pitchFamily="34" charset="0"/>
              </a:rPr>
              <a:t>P = 1.58</a:t>
            </a:r>
            <a:r>
              <a:rPr lang="en-KR" sz="1400" dirty="0">
                <a:latin typeface="Arial" panose="020B0604020202020204" pitchFamily="34" charset="0"/>
                <a:cs typeface="Arial" panose="020B0604020202020204" pitchFamily="34" charset="0"/>
              </a:rPr>
              <a:t> x 10</a:t>
            </a:r>
            <a:r>
              <a:rPr lang="en-KR" sz="1400" baseline="30000" dirty="0">
                <a:latin typeface="Arial" panose="020B0604020202020204" pitchFamily="34" charset="0"/>
                <a:cs typeface="Arial" panose="020B0604020202020204" pitchFamily="34" charset="0"/>
              </a:rPr>
              <a:t>-36</a:t>
            </a:r>
            <a:endParaRPr lang="en-KR" sz="1400" i="1" baseline="30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1876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33627</TotalTime>
  <Words>519</Words>
  <Application>Microsoft Macintosh PowerPoint</Application>
  <PresentationFormat>Widescreen</PresentationFormat>
  <Paragraphs>35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Jason K Sa</dc:creator>
  <cp:lastModifiedBy>Jason K Sa</cp:lastModifiedBy>
  <cp:revision>136</cp:revision>
  <dcterms:created xsi:type="dcterms:W3CDTF">2020-11-02T06:08:49Z</dcterms:created>
  <dcterms:modified xsi:type="dcterms:W3CDTF">2021-11-24T01:15:05Z</dcterms:modified>
</cp:coreProperties>
</file>