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6858000" cy="94488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Hui, Angela Bik-Yu" initials="HAB" lastIdx="3" clrIdx="6"/>
  <p:cmAuthor id="1" name="Dr. Maximilian Diehn MD/PhD" initials="DMDM" lastIdx="9" clrIdx="0"/>
  <p:cmAuthor id="8" name="Angela Bik-Yu Hui" initials="ABH" lastIdx="6" clrIdx="7"/>
  <p:cmAuthor id="2" name="Microsoft Office User" initials="Office" lastIdx="22" clrIdx="1"/>
  <p:cmAuthor id="9" name="Viswam Nair" initials="VSN" lastIdx="6" clrIdx="8"/>
  <p:cmAuthor id="3" name="Microsoft Office User" initials="Office [2]" lastIdx="1" clrIdx="2"/>
  <p:cmAuthor id="10" name="Viswam Nair" initials="VSN [2]" lastIdx="1" clrIdx="9"/>
  <p:cmAuthor id="4" name="Microsoft Office User" initials="Office [3]" lastIdx="1" clrIdx="3"/>
  <p:cmAuthor id="11" name="Microsoft Office User" initials="MOU" lastIdx="3" clrIdx="10">
    <p:extLst>
      <p:ext uri="{19B8F6BF-5375-455C-9EA6-DF929625EA0E}">
        <p15:presenceInfo xmlns:p15="http://schemas.microsoft.com/office/powerpoint/2012/main" userId="Microsoft Office User" providerId="None"/>
      </p:ext>
    </p:extLst>
  </p:cmAuthor>
  <p:cmAuthor id="5" name="Microsoft Office User" initials="Office [4]" lastIdx="1" clrIdx="4"/>
  <p:cmAuthor id="12" name="Nair, Viswam S" initials="NVS" lastIdx="6" clrIdx="11">
    <p:extLst>
      <p:ext uri="{19B8F6BF-5375-455C-9EA6-DF929625EA0E}">
        <p15:presenceInfo xmlns:p15="http://schemas.microsoft.com/office/powerpoint/2012/main" userId="S::vnair@fredhutch.org::512f7a2e-1ad7-4177-bf68-670ffbbc75c9" providerId="AD"/>
      </p:ext>
    </p:extLst>
  </p:cmAuthor>
  <p:cmAuthor id="6" name="Microsoft Office User" initials="Office [5]" lastIdx="1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DACFF"/>
    <a:srgbClr val="D84942"/>
    <a:srgbClr val="00D4D6"/>
    <a:srgbClr val="C00000"/>
    <a:srgbClr val="004B81"/>
    <a:srgbClr val="45ED39"/>
    <a:srgbClr val="0432FF"/>
    <a:srgbClr val="00FDFF"/>
    <a:srgbClr val="000000"/>
    <a:srgbClr val="9292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266" autoAdjust="0"/>
    <p:restoredTop sz="82857" autoAdjust="0"/>
  </p:normalViewPr>
  <p:slideViewPr>
    <p:cSldViewPr snapToGrid="0">
      <p:cViewPr varScale="1">
        <p:scale>
          <a:sx n="93" d="100"/>
          <a:sy n="93" d="100"/>
        </p:scale>
        <p:origin x="406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117" d="100"/>
          <a:sy n="117" d="100"/>
        </p:scale>
        <p:origin x="3024" y="16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523436-69AB-411F-9F88-10F6D22C5E37}" type="datetimeFigureOut">
              <a:rPr lang="en-US" smtClean="0"/>
              <a:t>5/24/22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6963" y="1162050"/>
            <a:ext cx="2276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F8610A-2E50-47B1-A874-332224D92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328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Supplementary Figure 1</a:t>
            </a:r>
          </a:p>
        </p:txBody>
      </p:sp>
    </p:spTree>
    <p:extLst>
      <p:ext uri="{BB962C8B-B14F-4D97-AF65-F5344CB8AC3E}">
        <p14:creationId xmlns:p14="http://schemas.microsoft.com/office/powerpoint/2010/main" val="2326119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546367"/>
            <a:ext cx="5829300" cy="328958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962808"/>
            <a:ext cx="5143500" cy="228127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78B4-A3D1-4008-90C6-9F0DE7B3A199}" type="datetimeFigureOut">
              <a:rPr lang="en-US" smtClean="0"/>
              <a:t>5/24/22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D00D-DA71-400A-8B82-81C70CED4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850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78B4-A3D1-4008-90C6-9F0DE7B3A199}" type="datetimeFigureOut">
              <a:rPr lang="en-US" smtClean="0"/>
              <a:t>5/24/22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D00D-DA71-400A-8B82-81C70CED4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834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03061"/>
            <a:ext cx="1478756" cy="800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03061"/>
            <a:ext cx="4350544" cy="800742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78B4-A3D1-4008-90C6-9F0DE7B3A199}" type="datetimeFigureOut">
              <a:rPr lang="en-US" smtClean="0"/>
              <a:t>5/24/22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D00D-DA71-400A-8B82-81C70CED4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338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78B4-A3D1-4008-90C6-9F0DE7B3A199}" type="datetimeFigureOut">
              <a:rPr lang="en-US" smtClean="0"/>
              <a:t>5/24/22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D00D-DA71-400A-8B82-81C70CED4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150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355641"/>
            <a:ext cx="5915025" cy="3930438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323262"/>
            <a:ext cx="5915025" cy="2066924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78B4-A3D1-4008-90C6-9F0DE7B3A199}" type="datetimeFigureOut">
              <a:rPr lang="en-US" smtClean="0"/>
              <a:t>5/24/22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D00D-DA71-400A-8B82-81C70CED4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31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515305"/>
            <a:ext cx="2914650" cy="59951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515305"/>
            <a:ext cx="2914650" cy="59951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78B4-A3D1-4008-90C6-9F0DE7B3A199}" type="datetimeFigureOut">
              <a:rPr lang="en-US" smtClean="0"/>
              <a:t>5/24/22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D00D-DA71-400A-8B82-81C70CED4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358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03063"/>
            <a:ext cx="5915025" cy="182633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316269"/>
            <a:ext cx="2901255" cy="1135168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451437"/>
            <a:ext cx="2901255" cy="50765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316269"/>
            <a:ext cx="2915543" cy="1135168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451437"/>
            <a:ext cx="2915543" cy="50765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78B4-A3D1-4008-90C6-9F0DE7B3A199}" type="datetimeFigureOut">
              <a:rPr lang="en-US" smtClean="0"/>
              <a:t>5/24/22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D00D-DA71-400A-8B82-81C70CED4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557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78B4-A3D1-4008-90C6-9F0DE7B3A199}" type="datetimeFigureOut">
              <a:rPr lang="en-US" smtClean="0"/>
              <a:t>5/24/22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D00D-DA71-400A-8B82-81C70CED4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62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78B4-A3D1-4008-90C6-9F0DE7B3A199}" type="datetimeFigureOut">
              <a:rPr lang="en-US" smtClean="0"/>
              <a:t>5/24/22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D00D-DA71-400A-8B82-81C70CED4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54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29920"/>
            <a:ext cx="2211884" cy="220472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60454"/>
            <a:ext cx="3471863" cy="671477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834640"/>
            <a:ext cx="2211884" cy="525152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78B4-A3D1-4008-90C6-9F0DE7B3A199}" type="datetimeFigureOut">
              <a:rPr lang="en-US" smtClean="0"/>
              <a:t>5/24/22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D00D-DA71-400A-8B82-81C70CED4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882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29920"/>
            <a:ext cx="2211884" cy="220472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60454"/>
            <a:ext cx="3471863" cy="671477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834640"/>
            <a:ext cx="2211884" cy="525152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78B4-A3D1-4008-90C6-9F0DE7B3A199}" type="datetimeFigureOut">
              <a:rPr lang="en-US" smtClean="0"/>
              <a:t>5/24/22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0D00D-DA71-400A-8B82-81C70CED4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209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03063"/>
            <a:ext cx="5915025" cy="18263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515305"/>
            <a:ext cx="5915025" cy="59951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757640"/>
            <a:ext cx="1543050" cy="5030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7278B4-A3D1-4008-90C6-9F0DE7B3A199}" type="datetimeFigureOut">
              <a:rPr lang="en-US" smtClean="0"/>
              <a:t>5/24/22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757640"/>
            <a:ext cx="2314575" cy="5030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757640"/>
            <a:ext cx="1543050" cy="5030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50D00D-DA71-400A-8B82-81C70CED4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192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0" Type="http://schemas.openxmlformats.org/officeDocument/2006/relationships/image" Target="../media/image8.pn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D55A346-AC89-0043-8617-5EADF418EA38}"/>
              </a:ext>
            </a:extLst>
          </p:cNvPr>
          <p:cNvSpPr/>
          <p:nvPr/>
        </p:nvSpPr>
        <p:spPr>
          <a:xfrm>
            <a:off x="1222789" y="827039"/>
            <a:ext cx="4480560" cy="4186921"/>
          </a:xfrm>
          <a:prstGeom prst="rect">
            <a:avLst/>
          </a:prstGeom>
          <a:solidFill>
            <a:schemeClr val="bg1">
              <a:alpha val="34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6" name="Shape 142">
            <a:extLst>
              <a:ext uri="{FF2B5EF4-FFF2-40B4-BE49-F238E27FC236}">
                <a16:creationId xmlns:a16="http://schemas.microsoft.com/office/drawing/2014/main" id="{40825794-00EC-4643-BE16-69132BAA2B88}"/>
              </a:ext>
            </a:extLst>
          </p:cNvPr>
          <p:cNvSpPr/>
          <p:nvPr/>
        </p:nvSpPr>
        <p:spPr>
          <a:xfrm>
            <a:off x="525383" y="5549898"/>
            <a:ext cx="317159" cy="331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6789" tIns="26789" rIns="26789" bIns="26789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B</a:t>
            </a:r>
            <a:endParaRPr dirty="0"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FC12D04C-2757-A441-8CEF-D0A6E4CAAE83}"/>
              </a:ext>
            </a:extLst>
          </p:cNvPr>
          <p:cNvGrpSpPr/>
          <p:nvPr/>
        </p:nvGrpSpPr>
        <p:grpSpPr>
          <a:xfrm>
            <a:off x="2219560" y="5863437"/>
            <a:ext cx="2694815" cy="2530835"/>
            <a:chOff x="860336" y="4813938"/>
            <a:chExt cx="1504693" cy="1478670"/>
          </a:xfrm>
        </p:grpSpPr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5EF1CB71-7B21-B04F-8A15-AB33F3DCC4C6}"/>
                </a:ext>
              </a:extLst>
            </p:cNvPr>
            <p:cNvSpPr/>
            <p:nvPr/>
          </p:nvSpPr>
          <p:spPr>
            <a:xfrm>
              <a:off x="860336" y="4813939"/>
              <a:ext cx="908814" cy="950961"/>
            </a:xfrm>
            <a:prstGeom prst="ellipse">
              <a:avLst/>
            </a:prstGeom>
            <a:solidFill>
              <a:srgbClr val="0070C0">
                <a:alpha val="7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2D3C018E-97B3-1A4D-AC28-8F01A464B3C2}"/>
                </a:ext>
              </a:extLst>
            </p:cNvPr>
            <p:cNvSpPr/>
            <p:nvPr/>
          </p:nvSpPr>
          <p:spPr>
            <a:xfrm>
              <a:off x="1456215" y="4813938"/>
              <a:ext cx="908814" cy="950961"/>
            </a:xfrm>
            <a:prstGeom prst="ellipse">
              <a:avLst/>
            </a:prstGeom>
            <a:solidFill>
              <a:srgbClr val="D84942">
                <a:alpha val="7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A5C1D322-47B3-494A-B3F1-C687BFB1F921}"/>
                </a:ext>
              </a:extLst>
            </p:cNvPr>
            <p:cNvSpPr/>
            <p:nvPr/>
          </p:nvSpPr>
          <p:spPr>
            <a:xfrm>
              <a:off x="1177390" y="5341647"/>
              <a:ext cx="908814" cy="950961"/>
            </a:xfrm>
            <a:prstGeom prst="ellipse">
              <a:avLst/>
            </a:prstGeom>
            <a:solidFill>
              <a:schemeClr val="accent4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4" name="TextBox 133">
            <a:extLst>
              <a:ext uri="{FF2B5EF4-FFF2-40B4-BE49-F238E27FC236}">
                <a16:creationId xmlns:a16="http://schemas.microsoft.com/office/drawing/2014/main" id="{7A701BB4-07AC-8D4D-A9BF-7EC86BEB8A5A}"/>
              </a:ext>
            </a:extLst>
          </p:cNvPr>
          <p:cNvSpPr txBox="1"/>
          <p:nvPr/>
        </p:nvSpPr>
        <p:spPr>
          <a:xfrm flipH="1">
            <a:off x="2940986" y="7361873"/>
            <a:ext cx="12712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Tumor mutations</a:t>
            </a:r>
          </a:p>
          <a:p>
            <a:pPr algn="ctr"/>
            <a:r>
              <a:rPr lang="en-US" sz="14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n = 34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01CD42F6-CBA8-1943-A55C-513CACF264F4}"/>
              </a:ext>
            </a:extLst>
          </p:cNvPr>
          <p:cNvSpPr txBox="1"/>
          <p:nvPr/>
        </p:nvSpPr>
        <p:spPr>
          <a:xfrm flipH="1">
            <a:off x="2302431" y="6043320"/>
            <a:ext cx="10231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BAL </a:t>
            </a:r>
            <a:r>
              <a:rPr lang="en-US" sz="1600" dirty="0" err="1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cfDNA</a:t>
            </a:r>
            <a:endParaRPr lang="en-US" sz="1600" dirty="0">
              <a:latin typeface="Arial" panose="020B0604020202020204" pitchFamily="34" charset="0"/>
              <a:ea typeface="Arial" charset="0"/>
              <a:cs typeface="Arial" panose="020B0604020202020204" pitchFamily="34" charset="0"/>
            </a:endParaRPr>
          </a:p>
          <a:p>
            <a:pPr algn="ctr"/>
            <a:r>
              <a:rPr lang="en-US" sz="14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n = 35 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79D2154E-593F-EE49-A9CA-85C54E2E37F4}"/>
              </a:ext>
            </a:extLst>
          </p:cNvPr>
          <p:cNvSpPr txBox="1"/>
          <p:nvPr/>
        </p:nvSpPr>
        <p:spPr>
          <a:xfrm flipH="1">
            <a:off x="3782078" y="6043321"/>
            <a:ext cx="10231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Plasma </a:t>
            </a:r>
            <a:r>
              <a:rPr lang="en-US" sz="1600" dirty="0" err="1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cfDNA</a:t>
            </a:r>
            <a:endParaRPr lang="en-US" sz="1600" dirty="0">
              <a:latin typeface="Arial" panose="020B0604020202020204" pitchFamily="34" charset="0"/>
              <a:ea typeface="Arial" charset="0"/>
              <a:cs typeface="Arial" panose="020B0604020202020204" pitchFamily="34" charset="0"/>
            </a:endParaRPr>
          </a:p>
          <a:p>
            <a:pPr algn="ctr"/>
            <a:r>
              <a:rPr lang="en-US" sz="14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n=38</a:t>
            </a:r>
          </a:p>
        </p:txBody>
      </p:sp>
      <p:sp>
        <p:nvSpPr>
          <p:cNvPr id="169" name="Shape 142">
            <a:extLst>
              <a:ext uri="{FF2B5EF4-FFF2-40B4-BE49-F238E27FC236}">
                <a16:creationId xmlns:a16="http://schemas.microsoft.com/office/drawing/2014/main" id="{DBDEA52C-E4A4-2F41-9899-FB5DFE658CC9}"/>
              </a:ext>
            </a:extLst>
          </p:cNvPr>
          <p:cNvSpPr/>
          <p:nvPr/>
        </p:nvSpPr>
        <p:spPr>
          <a:xfrm>
            <a:off x="450239" y="495939"/>
            <a:ext cx="317159" cy="331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6789" tIns="26789" rIns="26789" bIns="26789" anchor="ctr">
            <a:spAutoFit/>
          </a:bodyPr>
          <a:lstStyle>
            <a:lvl1pPr>
              <a:defRPr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A</a:t>
            </a:r>
            <a:endParaRPr dirty="0"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5BB182D-1F19-A84D-B512-1000B95C3679}"/>
              </a:ext>
            </a:extLst>
          </p:cNvPr>
          <p:cNvGrpSpPr/>
          <p:nvPr/>
        </p:nvGrpSpPr>
        <p:grpSpPr>
          <a:xfrm>
            <a:off x="1374025" y="1038763"/>
            <a:ext cx="4035489" cy="3755868"/>
            <a:chOff x="1233509" y="1030484"/>
            <a:chExt cx="5098027" cy="4530588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FB4DE4E-E782-2848-A9E7-806D0AC3F6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8745038" flipH="1">
              <a:off x="4716587" y="1000037"/>
              <a:ext cx="434484" cy="495378"/>
            </a:xfrm>
            <a:prstGeom prst="rect">
              <a:avLst/>
            </a:prstGeom>
          </p:spPr>
        </p:pic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EAE2578A-8548-8E4A-AC32-F79140A74EEB}"/>
                </a:ext>
              </a:extLst>
            </p:cNvPr>
            <p:cNvGrpSpPr/>
            <p:nvPr/>
          </p:nvGrpSpPr>
          <p:grpSpPr>
            <a:xfrm>
              <a:off x="1233509" y="1058854"/>
              <a:ext cx="5098027" cy="4502218"/>
              <a:chOff x="1233509" y="1058854"/>
              <a:chExt cx="5098027" cy="4502218"/>
            </a:xfrm>
          </p:grpSpPr>
          <p:grpSp>
            <p:nvGrpSpPr>
              <p:cNvPr id="131" name="Group"/>
              <p:cNvGrpSpPr/>
              <p:nvPr/>
            </p:nvGrpSpPr>
            <p:grpSpPr>
              <a:xfrm flipH="1">
                <a:off x="3314037" y="2889492"/>
                <a:ext cx="414931" cy="513285"/>
                <a:chOff x="-5402" y="0"/>
                <a:chExt cx="690109" cy="973338"/>
              </a:xfrm>
            </p:grpSpPr>
            <p:sp>
              <p:nvSpPr>
                <p:cNvPr id="119" name="Line"/>
                <p:cNvSpPr/>
                <p:nvPr/>
              </p:nvSpPr>
              <p:spPr>
                <a:xfrm rot="900901">
                  <a:off x="40434" y="600760"/>
                  <a:ext cx="179432" cy="23577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576" h="21491" extrusionOk="0">
                      <a:moveTo>
                        <a:pt x="10823" y="4213"/>
                      </a:moveTo>
                      <a:cubicBezTo>
                        <a:pt x="10131" y="3371"/>
                        <a:pt x="9085" y="2891"/>
                        <a:pt x="8022" y="2927"/>
                      </a:cubicBezTo>
                      <a:cubicBezTo>
                        <a:pt x="7071" y="2959"/>
                        <a:pt x="6210" y="3405"/>
                        <a:pt x="5670" y="4145"/>
                      </a:cubicBezTo>
                      <a:cubicBezTo>
                        <a:pt x="4747" y="3857"/>
                        <a:pt x="3768" y="3989"/>
                        <a:pt x="3009" y="4504"/>
                      </a:cubicBezTo>
                      <a:cubicBezTo>
                        <a:pt x="2025" y="5172"/>
                        <a:pt x="1556" y="6361"/>
                        <a:pt x="1802" y="7563"/>
                      </a:cubicBezTo>
                      <a:cubicBezTo>
                        <a:pt x="739" y="7997"/>
                        <a:pt x="79" y="9026"/>
                        <a:pt x="120" y="10186"/>
                      </a:cubicBezTo>
                      <a:cubicBezTo>
                        <a:pt x="161" y="11335"/>
                        <a:pt x="883" y="12397"/>
                        <a:pt x="1965" y="12899"/>
                      </a:cubicBezTo>
                      <a:cubicBezTo>
                        <a:pt x="947" y="12597"/>
                        <a:pt x="-24" y="13307"/>
                        <a:pt x="1" y="14335"/>
                      </a:cubicBezTo>
                      <a:cubicBezTo>
                        <a:pt x="18" y="15074"/>
                        <a:pt x="586" y="15722"/>
                        <a:pt x="1332" y="15855"/>
                      </a:cubicBezTo>
                      <a:cubicBezTo>
                        <a:pt x="1665" y="17408"/>
                        <a:pt x="2876" y="18685"/>
                        <a:pt x="4432" y="19126"/>
                      </a:cubicBezTo>
                      <a:cubicBezTo>
                        <a:pt x="5516" y="19434"/>
                        <a:pt x="6653" y="19288"/>
                        <a:pt x="7566" y="18725"/>
                      </a:cubicBezTo>
                      <a:cubicBezTo>
                        <a:pt x="7578" y="19507"/>
                        <a:pt x="7944" y="20264"/>
                        <a:pt x="8563" y="20794"/>
                      </a:cubicBezTo>
                      <a:cubicBezTo>
                        <a:pt x="9223" y="21359"/>
                        <a:pt x="10097" y="21600"/>
                        <a:pt x="10919" y="21445"/>
                      </a:cubicBezTo>
                      <a:cubicBezTo>
                        <a:pt x="11790" y="21214"/>
                        <a:pt x="12527" y="20678"/>
                        <a:pt x="12997" y="19933"/>
                      </a:cubicBezTo>
                      <a:cubicBezTo>
                        <a:pt x="13636" y="18919"/>
                        <a:pt x="13721" y="17633"/>
                        <a:pt x="13225" y="16475"/>
                      </a:cubicBezTo>
                      <a:cubicBezTo>
                        <a:pt x="14158" y="17276"/>
                        <a:pt x="15355" y="17694"/>
                        <a:pt x="16548" y="17636"/>
                      </a:cubicBezTo>
                      <a:cubicBezTo>
                        <a:pt x="17849" y="17574"/>
                        <a:pt x="19021" y="16953"/>
                        <a:pt x="19758" y="15936"/>
                      </a:cubicBezTo>
                      <a:cubicBezTo>
                        <a:pt x="19587" y="14514"/>
                        <a:pt x="19062" y="13132"/>
                        <a:pt x="18231" y="11916"/>
                      </a:cubicBezTo>
                      <a:cubicBezTo>
                        <a:pt x="17513" y="10865"/>
                        <a:pt x="16584" y="9964"/>
                        <a:pt x="15507" y="9272"/>
                      </a:cubicBezTo>
                      <a:cubicBezTo>
                        <a:pt x="16238" y="9194"/>
                        <a:pt x="16797" y="8647"/>
                        <a:pt x="16882" y="7929"/>
                      </a:cubicBezTo>
                      <a:cubicBezTo>
                        <a:pt x="16952" y="7337"/>
                        <a:pt x="16678" y="6733"/>
                        <a:pt x="16170" y="6365"/>
                      </a:cubicBezTo>
                      <a:lnTo>
                        <a:pt x="21576" y="0"/>
                      </a:lnTo>
                    </a:path>
                  </a:pathLst>
                </a:cu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26789" tIns="26789" rIns="26789" bIns="26789" numCol="1" anchor="ctr">
                  <a:noAutofit/>
                </a:bodyPr>
                <a:lstStyle/>
                <a:p>
                  <a:pPr>
                    <a:defRPr b="0"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949"/>
                </a:p>
              </p:txBody>
            </p:sp>
            <p:sp>
              <p:nvSpPr>
                <p:cNvPr id="120" name="Line"/>
                <p:cNvSpPr/>
                <p:nvPr/>
              </p:nvSpPr>
              <p:spPr>
                <a:xfrm flipV="1">
                  <a:off x="149357" y="602010"/>
                  <a:ext cx="75287" cy="4928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26789" tIns="26789" rIns="26789" bIns="26789" numCol="1" anchor="ctr">
                  <a:noAutofit/>
                </a:bodyPr>
                <a:lstStyle/>
                <a:p>
                  <a:pPr>
                    <a:defRPr b="0"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949"/>
                </a:p>
              </p:txBody>
            </p:sp>
            <p:sp>
              <p:nvSpPr>
                <p:cNvPr id="121" name="Line"/>
                <p:cNvSpPr/>
                <p:nvPr/>
              </p:nvSpPr>
              <p:spPr>
                <a:xfrm>
                  <a:off x="145674" y="597387"/>
                  <a:ext cx="182665" cy="24103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589" h="21485" extrusionOk="0">
                      <a:moveTo>
                        <a:pt x="10942" y="4425"/>
                      </a:moveTo>
                      <a:cubicBezTo>
                        <a:pt x="10299" y="3612"/>
                        <a:pt x="9298" y="3164"/>
                        <a:pt x="8261" y="3226"/>
                      </a:cubicBezTo>
                      <a:cubicBezTo>
                        <a:pt x="7332" y="3281"/>
                        <a:pt x="6475" y="3743"/>
                        <a:pt x="5920" y="4486"/>
                      </a:cubicBezTo>
                      <a:cubicBezTo>
                        <a:pt x="5032" y="4225"/>
                        <a:pt x="4072" y="4380"/>
                        <a:pt x="3311" y="4908"/>
                      </a:cubicBezTo>
                      <a:cubicBezTo>
                        <a:pt x="2326" y="5591"/>
                        <a:pt x="1823" y="6776"/>
                        <a:pt x="2017" y="7955"/>
                      </a:cubicBezTo>
                      <a:cubicBezTo>
                        <a:pt x="964" y="8410"/>
                        <a:pt x="280" y="9443"/>
                        <a:pt x="276" y="10586"/>
                      </a:cubicBezTo>
                      <a:cubicBezTo>
                        <a:pt x="271" y="11719"/>
                        <a:pt x="935" y="12749"/>
                        <a:pt x="1971" y="13217"/>
                      </a:cubicBezTo>
                      <a:cubicBezTo>
                        <a:pt x="990" y="12944"/>
                        <a:pt x="16" y="13669"/>
                        <a:pt x="0" y="14683"/>
                      </a:cubicBezTo>
                      <a:cubicBezTo>
                        <a:pt x="-11" y="15412"/>
                        <a:pt x="518" y="16037"/>
                        <a:pt x="1240" y="16150"/>
                      </a:cubicBezTo>
                      <a:cubicBezTo>
                        <a:pt x="1505" y="17674"/>
                        <a:pt x="2636" y="18904"/>
                        <a:pt x="4137" y="19300"/>
                      </a:cubicBezTo>
                      <a:cubicBezTo>
                        <a:pt x="5182" y="19576"/>
                        <a:pt x="6296" y="19405"/>
                        <a:pt x="7208" y="18826"/>
                      </a:cubicBezTo>
                      <a:cubicBezTo>
                        <a:pt x="7190" y="19597"/>
                        <a:pt x="7517" y="20336"/>
                        <a:pt x="8100" y="20843"/>
                      </a:cubicBezTo>
                      <a:cubicBezTo>
                        <a:pt x="8723" y="21384"/>
                        <a:pt x="9565" y="21600"/>
                        <a:pt x="10373" y="21427"/>
                      </a:cubicBezTo>
                      <a:cubicBezTo>
                        <a:pt x="11231" y="21177"/>
                        <a:pt x="11970" y="20629"/>
                        <a:pt x="12457" y="19883"/>
                      </a:cubicBezTo>
                      <a:cubicBezTo>
                        <a:pt x="13120" y="18866"/>
                        <a:pt x="13252" y="17595"/>
                        <a:pt x="12813" y="16465"/>
                      </a:cubicBezTo>
                      <a:cubicBezTo>
                        <a:pt x="13692" y="17232"/>
                        <a:pt x="14843" y="17615"/>
                        <a:pt x="16008" y="17528"/>
                      </a:cubicBezTo>
                      <a:cubicBezTo>
                        <a:pt x="17280" y="17434"/>
                        <a:pt x="18446" y="16792"/>
                        <a:pt x="19204" y="15770"/>
                      </a:cubicBezTo>
                      <a:cubicBezTo>
                        <a:pt x="19091" y="14371"/>
                        <a:pt x="18633" y="13021"/>
                        <a:pt x="17869" y="11841"/>
                      </a:cubicBezTo>
                      <a:cubicBezTo>
                        <a:pt x="17210" y="10822"/>
                        <a:pt x="16339" y="9956"/>
                        <a:pt x="15315" y="9301"/>
                      </a:cubicBezTo>
                      <a:cubicBezTo>
                        <a:pt x="16030" y="9205"/>
                        <a:pt x="16597" y="8652"/>
                        <a:pt x="16707" y="7941"/>
                      </a:cubicBezTo>
                      <a:cubicBezTo>
                        <a:pt x="16798" y="7355"/>
                        <a:pt x="16554" y="6766"/>
                        <a:pt x="16073" y="6415"/>
                      </a:cubicBezTo>
                      <a:lnTo>
                        <a:pt x="21589" y="0"/>
                      </a:lnTo>
                    </a:path>
                  </a:pathLst>
                </a:cu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26789" tIns="26789" rIns="26789" bIns="26789" numCol="1" anchor="ctr">
                  <a:noAutofit/>
                </a:bodyPr>
                <a:lstStyle/>
                <a:p>
                  <a:pPr>
                    <a:defRPr b="0"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949"/>
                </a:p>
              </p:txBody>
            </p:sp>
            <p:sp>
              <p:nvSpPr>
                <p:cNvPr id="122" name="Line"/>
                <p:cNvSpPr/>
                <p:nvPr/>
              </p:nvSpPr>
              <p:spPr>
                <a:xfrm flipV="1">
                  <a:off x="239010" y="578928"/>
                  <a:ext cx="61462" cy="69724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26789" tIns="26789" rIns="26789" bIns="26789" numCol="1" anchor="ctr">
                  <a:noAutofit/>
                </a:bodyPr>
                <a:lstStyle/>
                <a:p>
                  <a:pPr>
                    <a:defRPr b="0"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949"/>
                </a:p>
              </p:txBody>
            </p:sp>
            <p:sp>
              <p:nvSpPr>
                <p:cNvPr id="123" name="Line"/>
                <p:cNvSpPr/>
                <p:nvPr/>
              </p:nvSpPr>
              <p:spPr>
                <a:xfrm>
                  <a:off x="61599" y="679136"/>
                  <a:ext cx="182666" cy="24103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589" h="21485" extrusionOk="0">
                      <a:moveTo>
                        <a:pt x="10942" y="4425"/>
                      </a:moveTo>
                      <a:cubicBezTo>
                        <a:pt x="10299" y="3612"/>
                        <a:pt x="9298" y="3164"/>
                        <a:pt x="8261" y="3226"/>
                      </a:cubicBezTo>
                      <a:cubicBezTo>
                        <a:pt x="7332" y="3281"/>
                        <a:pt x="6475" y="3743"/>
                        <a:pt x="5920" y="4486"/>
                      </a:cubicBezTo>
                      <a:cubicBezTo>
                        <a:pt x="5032" y="4225"/>
                        <a:pt x="4072" y="4380"/>
                        <a:pt x="3311" y="4908"/>
                      </a:cubicBezTo>
                      <a:cubicBezTo>
                        <a:pt x="2326" y="5591"/>
                        <a:pt x="1823" y="6776"/>
                        <a:pt x="2017" y="7955"/>
                      </a:cubicBezTo>
                      <a:cubicBezTo>
                        <a:pt x="964" y="8410"/>
                        <a:pt x="280" y="9443"/>
                        <a:pt x="276" y="10586"/>
                      </a:cubicBezTo>
                      <a:cubicBezTo>
                        <a:pt x="271" y="11719"/>
                        <a:pt x="935" y="12749"/>
                        <a:pt x="1971" y="13217"/>
                      </a:cubicBezTo>
                      <a:cubicBezTo>
                        <a:pt x="990" y="12944"/>
                        <a:pt x="16" y="13669"/>
                        <a:pt x="0" y="14683"/>
                      </a:cubicBezTo>
                      <a:cubicBezTo>
                        <a:pt x="-11" y="15412"/>
                        <a:pt x="518" y="16037"/>
                        <a:pt x="1240" y="16150"/>
                      </a:cubicBezTo>
                      <a:cubicBezTo>
                        <a:pt x="1505" y="17674"/>
                        <a:pt x="2636" y="18904"/>
                        <a:pt x="4137" y="19300"/>
                      </a:cubicBezTo>
                      <a:cubicBezTo>
                        <a:pt x="5182" y="19576"/>
                        <a:pt x="6296" y="19405"/>
                        <a:pt x="7208" y="18826"/>
                      </a:cubicBezTo>
                      <a:cubicBezTo>
                        <a:pt x="7190" y="19597"/>
                        <a:pt x="7517" y="20336"/>
                        <a:pt x="8100" y="20843"/>
                      </a:cubicBezTo>
                      <a:cubicBezTo>
                        <a:pt x="8723" y="21384"/>
                        <a:pt x="9565" y="21600"/>
                        <a:pt x="10373" y="21427"/>
                      </a:cubicBezTo>
                      <a:cubicBezTo>
                        <a:pt x="11231" y="21177"/>
                        <a:pt x="11970" y="20629"/>
                        <a:pt x="12457" y="19883"/>
                      </a:cubicBezTo>
                      <a:cubicBezTo>
                        <a:pt x="13120" y="18866"/>
                        <a:pt x="13252" y="17595"/>
                        <a:pt x="12813" y="16465"/>
                      </a:cubicBezTo>
                      <a:cubicBezTo>
                        <a:pt x="13692" y="17232"/>
                        <a:pt x="14843" y="17615"/>
                        <a:pt x="16008" y="17528"/>
                      </a:cubicBezTo>
                      <a:cubicBezTo>
                        <a:pt x="17280" y="17434"/>
                        <a:pt x="18446" y="16792"/>
                        <a:pt x="19204" y="15770"/>
                      </a:cubicBezTo>
                      <a:cubicBezTo>
                        <a:pt x="19091" y="14371"/>
                        <a:pt x="18633" y="13021"/>
                        <a:pt x="17869" y="11841"/>
                      </a:cubicBezTo>
                      <a:cubicBezTo>
                        <a:pt x="17210" y="10822"/>
                        <a:pt x="16339" y="9956"/>
                        <a:pt x="15315" y="9301"/>
                      </a:cubicBezTo>
                      <a:cubicBezTo>
                        <a:pt x="16030" y="9205"/>
                        <a:pt x="16597" y="8652"/>
                        <a:pt x="16707" y="7941"/>
                      </a:cubicBezTo>
                      <a:cubicBezTo>
                        <a:pt x="16798" y="7355"/>
                        <a:pt x="16554" y="6766"/>
                        <a:pt x="16073" y="6415"/>
                      </a:cubicBezTo>
                      <a:lnTo>
                        <a:pt x="21589" y="0"/>
                      </a:lnTo>
                    </a:path>
                  </a:pathLst>
                </a:cu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26789" tIns="26789" rIns="26789" bIns="26789" numCol="1" anchor="ctr">
                  <a:noAutofit/>
                </a:bodyPr>
                <a:lstStyle/>
                <a:p>
                  <a:pPr>
                    <a:defRPr b="0"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949"/>
                </a:p>
              </p:txBody>
            </p:sp>
            <p:sp>
              <p:nvSpPr>
                <p:cNvPr id="124" name="Line"/>
                <p:cNvSpPr/>
                <p:nvPr/>
              </p:nvSpPr>
              <p:spPr>
                <a:xfrm flipV="1">
                  <a:off x="154935" y="660678"/>
                  <a:ext cx="61463" cy="69724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26789" tIns="26789" rIns="26789" bIns="26789" numCol="1" anchor="ctr">
                  <a:noAutofit/>
                </a:bodyPr>
                <a:lstStyle/>
                <a:p>
                  <a:pPr>
                    <a:defRPr b="0"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949"/>
                </a:p>
              </p:txBody>
            </p:sp>
            <p:sp>
              <p:nvSpPr>
                <p:cNvPr id="125" name="Line"/>
                <p:cNvSpPr/>
                <p:nvPr/>
              </p:nvSpPr>
              <p:spPr>
                <a:xfrm rot="1643692">
                  <a:off x="37318" y="556954"/>
                  <a:ext cx="179904" cy="22954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552" h="21496" extrusionOk="0">
                      <a:moveTo>
                        <a:pt x="10741" y="4069"/>
                      </a:moveTo>
                      <a:cubicBezTo>
                        <a:pt x="10018" y="3208"/>
                        <a:pt x="8945" y="2706"/>
                        <a:pt x="7868" y="2724"/>
                      </a:cubicBezTo>
                      <a:cubicBezTo>
                        <a:pt x="6903" y="2740"/>
                        <a:pt x="6040" y="3176"/>
                        <a:pt x="5510" y="3913"/>
                      </a:cubicBezTo>
                      <a:cubicBezTo>
                        <a:pt x="4566" y="3607"/>
                        <a:pt x="3576" y="3724"/>
                        <a:pt x="2817" y="4231"/>
                      </a:cubicBezTo>
                      <a:cubicBezTo>
                        <a:pt x="1835" y="4888"/>
                        <a:pt x="1388" y="6080"/>
                        <a:pt x="1667" y="7297"/>
                      </a:cubicBezTo>
                      <a:cubicBezTo>
                        <a:pt x="598" y="7717"/>
                        <a:pt x="-47" y="8744"/>
                        <a:pt x="23" y="9915"/>
                      </a:cubicBezTo>
                      <a:cubicBezTo>
                        <a:pt x="92" y="11075"/>
                        <a:pt x="851" y="12159"/>
                        <a:pt x="1961" y="12683"/>
                      </a:cubicBezTo>
                      <a:cubicBezTo>
                        <a:pt x="921" y="12361"/>
                        <a:pt x="-48" y="13062"/>
                        <a:pt x="2" y="14100"/>
                      </a:cubicBezTo>
                      <a:cubicBezTo>
                        <a:pt x="38" y="14845"/>
                        <a:pt x="629" y="15509"/>
                        <a:pt x="1390" y="15656"/>
                      </a:cubicBezTo>
                      <a:cubicBezTo>
                        <a:pt x="1765" y="17228"/>
                        <a:pt x="3025" y="18537"/>
                        <a:pt x="4615" y="19008"/>
                      </a:cubicBezTo>
                      <a:cubicBezTo>
                        <a:pt x="5722" y="19337"/>
                        <a:pt x="6872" y="19209"/>
                        <a:pt x="7785" y="18657"/>
                      </a:cubicBezTo>
                      <a:cubicBezTo>
                        <a:pt x="7817" y="19445"/>
                        <a:pt x="8206" y="20216"/>
                        <a:pt x="8847" y="20761"/>
                      </a:cubicBezTo>
                      <a:cubicBezTo>
                        <a:pt x="9531" y="21342"/>
                        <a:pt x="10423" y="21600"/>
                        <a:pt x="11253" y="21458"/>
                      </a:cubicBezTo>
                      <a:cubicBezTo>
                        <a:pt x="12132" y="21239"/>
                        <a:pt x="12867" y="20711"/>
                        <a:pt x="13326" y="19967"/>
                      </a:cubicBezTo>
                      <a:cubicBezTo>
                        <a:pt x="13950" y="18955"/>
                        <a:pt x="14005" y="17658"/>
                        <a:pt x="13474" y="16482"/>
                      </a:cubicBezTo>
                      <a:cubicBezTo>
                        <a:pt x="14440" y="17305"/>
                        <a:pt x="15665" y="17748"/>
                        <a:pt x="16874" y="17710"/>
                      </a:cubicBezTo>
                      <a:cubicBezTo>
                        <a:pt x="18194" y="17668"/>
                        <a:pt x="19368" y="17062"/>
                        <a:pt x="20091" y="16048"/>
                      </a:cubicBezTo>
                      <a:cubicBezTo>
                        <a:pt x="19883" y="14610"/>
                        <a:pt x="19317" y="13208"/>
                        <a:pt x="18444" y="11966"/>
                      </a:cubicBezTo>
                      <a:cubicBezTo>
                        <a:pt x="17691" y="10894"/>
                        <a:pt x="16726" y="9969"/>
                        <a:pt x="15616" y="9253"/>
                      </a:cubicBezTo>
                      <a:cubicBezTo>
                        <a:pt x="16356" y="9186"/>
                        <a:pt x="16911" y="8644"/>
                        <a:pt x="16980" y="7921"/>
                      </a:cubicBezTo>
                      <a:cubicBezTo>
                        <a:pt x="17036" y="7324"/>
                        <a:pt x="16743" y="6711"/>
                        <a:pt x="16220" y="6330"/>
                      </a:cubicBezTo>
                      <a:lnTo>
                        <a:pt x="21552" y="0"/>
                      </a:lnTo>
                    </a:path>
                  </a:pathLst>
                </a:cu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26789" tIns="26789" rIns="26789" bIns="26789" numCol="1" anchor="ctr">
                  <a:noAutofit/>
                </a:bodyPr>
                <a:lstStyle/>
                <a:p>
                  <a:pPr>
                    <a:defRPr b="0"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949"/>
                </a:p>
              </p:txBody>
            </p:sp>
            <p:sp>
              <p:nvSpPr>
                <p:cNvPr id="126" name="Line"/>
                <p:cNvSpPr/>
                <p:nvPr/>
              </p:nvSpPr>
              <p:spPr>
                <a:xfrm flipV="1">
                  <a:off x="159838" y="580280"/>
                  <a:ext cx="82850" cy="29824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26789" tIns="26789" rIns="26789" bIns="26789" numCol="1" anchor="ctr">
                  <a:noAutofit/>
                </a:bodyPr>
                <a:lstStyle/>
                <a:p>
                  <a:pPr>
                    <a:defRPr b="0"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949"/>
                </a:p>
              </p:txBody>
            </p:sp>
            <p:sp>
              <p:nvSpPr>
                <p:cNvPr id="127" name="Line"/>
                <p:cNvSpPr/>
                <p:nvPr/>
              </p:nvSpPr>
              <p:spPr>
                <a:xfrm rot="19001596">
                  <a:off x="214774" y="700962"/>
                  <a:ext cx="204008" cy="23431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544" h="21479" extrusionOk="0">
                      <a:moveTo>
                        <a:pt x="11119" y="4851"/>
                      </a:moveTo>
                      <a:cubicBezTo>
                        <a:pt x="10566" y="4095"/>
                        <a:pt x="9645" y="3712"/>
                        <a:pt x="8656" y="3826"/>
                      </a:cubicBezTo>
                      <a:cubicBezTo>
                        <a:pt x="7770" y="3928"/>
                        <a:pt x="6923" y="4421"/>
                        <a:pt x="6344" y="5172"/>
                      </a:cubicBezTo>
                      <a:cubicBezTo>
                        <a:pt x="5518" y="4964"/>
                        <a:pt x="4595" y="5165"/>
                        <a:pt x="3836" y="5717"/>
                      </a:cubicBezTo>
                      <a:cubicBezTo>
                        <a:pt x="2852" y="6431"/>
                        <a:pt x="2291" y="7608"/>
                        <a:pt x="2393" y="8743"/>
                      </a:cubicBezTo>
                      <a:cubicBezTo>
                        <a:pt x="1360" y="9240"/>
                        <a:pt x="639" y="10278"/>
                        <a:pt x="555" y="11388"/>
                      </a:cubicBezTo>
                      <a:cubicBezTo>
                        <a:pt x="471" y="12489"/>
                        <a:pt x="1029" y="13454"/>
                        <a:pt x="1981" y="13855"/>
                      </a:cubicBezTo>
                      <a:cubicBezTo>
                        <a:pt x="1068" y="13641"/>
                        <a:pt x="91" y="14396"/>
                        <a:pt x="6" y="15381"/>
                      </a:cubicBezTo>
                      <a:cubicBezTo>
                        <a:pt x="-56" y="16089"/>
                        <a:pt x="403" y="16669"/>
                        <a:pt x="1081" y="16741"/>
                      </a:cubicBezTo>
                      <a:cubicBezTo>
                        <a:pt x="1226" y="18207"/>
                        <a:pt x="2214" y="19342"/>
                        <a:pt x="3612" y="19649"/>
                      </a:cubicBezTo>
                      <a:cubicBezTo>
                        <a:pt x="4586" y="19863"/>
                        <a:pt x="5656" y="19638"/>
                        <a:pt x="6563" y="19029"/>
                      </a:cubicBezTo>
                      <a:cubicBezTo>
                        <a:pt x="6492" y="19779"/>
                        <a:pt x="6751" y="20479"/>
                        <a:pt x="7269" y="20941"/>
                      </a:cubicBezTo>
                      <a:cubicBezTo>
                        <a:pt x="7823" y="21434"/>
                        <a:pt x="8608" y="21600"/>
                        <a:pt x="9387" y="21390"/>
                      </a:cubicBezTo>
                      <a:cubicBezTo>
                        <a:pt x="10220" y="21103"/>
                        <a:pt x="10961" y="20532"/>
                        <a:pt x="11476" y="19782"/>
                      </a:cubicBezTo>
                      <a:cubicBezTo>
                        <a:pt x="12176" y="18761"/>
                        <a:pt x="12391" y="17519"/>
                        <a:pt x="12053" y="16444"/>
                      </a:cubicBezTo>
                      <a:cubicBezTo>
                        <a:pt x="12834" y="17143"/>
                        <a:pt x="13901" y="17456"/>
                        <a:pt x="15014" y="17311"/>
                      </a:cubicBezTo>
                      <a:cubicBezTo>
                        <a:pt x="16229" y="17153"/>
                        <a:pt x="17382" y="16469"/>
                        <a:pt x="18173" y="15438"/>
                      </a:cubicBezTo>
                      <a:cubicBezTo>
                        <a:pt x="18164" y="14085"/>
                        <a:pt x="17823" y="12798"/>
                        <a:pt x="17180" y="11692"/>
                      </a:cubicBezTo>
                      <a:cubicBezTo>
                        <a:pt x="16625" y="10737"/>
                        <a:pt x="15859" y="9941"/>
                        <a:pt x="14932" y="9358"/>
                      </a:cubicBezTo>
                      <a:cubicBezTo>
                        <a:pt x="15618" y="9228"/>
                        <a:pt x="16195" y="8661"/>
                        <a:pt x="16350" y="7965"/>
                      </a:cubicBezTo>
                      <a:cubicBezTo>
                        <a:pt x="16478" y="7391"/>
                        <a:pt x="16287" y="6832"/>
                        <a:pt x="15855" y="6516"/>
                      </a:cubicBezTo>
                      <a:lnTo>
                        <a:pt x="21544" y="0"/>
                      </a:lnTo>
                    </a:path>
                  </a:pathLst>
                </a:cu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26789" tIns="26789" rIns="26789" bIns="26789" numCol="1" anchor="ctr">
                  <a:noAutofit/>
                </a:bodyPr>
                <a:lstStyle/>
                <a:p>
                  <a:pPr>
                    <a:defRPr b="0"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949"/>
                </a:p>
              </p:txBody>
            </p:sp>
            <p:sp>
              <p:nvSpPr>
                <p:cNvPr id="128" name="Line"/>
                <p:cNvSpPr/>
                <p:nvPr/>
              </p:nvSpPr>
              <p:spPr>
                <a:xfrm flipV="1">
                  <a:off x="276639" y="671152"/>
                  <a:ext cx="2569" cy="98560"/>
                </a:xfrm>
                <a:prstGeom prst="line">
                  <a:avLst/>
                </a:pr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26789" tIns="26789" rIns="26789" bIns="26789" numCol="1" anchor="ctr">
                  <a:noAutofit/>
                </a:bodyPr>
                <a:lstStyle/>
                <a:p>
                  <a:pPr>
                    <a:defRPr b="0"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949"/>
                </a:p>
              </p:txBody>
            </p:sp>
            <p:sp>
              <p:nvSpPr>
                <p:cNvPr id="129" name="Line"/>
                <p:cNvSpPr/>
                <p:nvPr/>
              </p:nvSpPr>
              <p:spPr>
                <a:xfrm>
                  <a:off x="280306" y="116271"/>
                  <a:ext cx="269422" cy="46504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600"/>
                      </a:moveTo>
                      <a:lnTo>
                        <a:pt x="16495" y="10170"/>
                      </a:lnTo>
                      <a:lnTo>
                        <a:pt x="21600" y="0"/>
                      </a:lnTo>
                    </a:path>
                  </a:pathLst>
                </a:cu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26789" tIns="26789" rIns="26789" bIns="26789" numCol="1" anchor="ctr">
                  <a:noAutofit/>
                </a:bodyPr>
                <a:lstStyle/>
                <a:p>
                  <a:pPr>
                    <a:defRPr b="0"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949"/>
                </a:p>
              </p:txBody>
            </p:sp>
            <p:sp>
              <p:nvSpPr>
                <p:cNvPr id="130" name="Line"/>
                <p:cNvSpPr/>
                <p:nvPr/>
              </p:nvSpPr>
              <p:spPr>
                <a:xfrm>
                  <a:off x="334223" y="0"/>
                  <a:ext cx="350485" cy="59519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21600"/>
                      </a:moveTo>
                      <a:lnTo>
                        <a:pt x="10225" y="14057"/>
                      </a:lnTo>
                      <a:lnTo>
                        <a:pt x="18110" y="5211"/>
                      </a:lnTo>
                      <a:lnTo>
                        <a:pt x="21600" y="0"/>
                      </a:lnTo>
                    </a:path>
                  </a:pathLst>
                </a:custGeom>
                <a:noFill/>
                <a:ln w="254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26789" tIns="26789" rIns="26789" bIns="26789" numCol="1" anchor="ctr">
                  <a:noAutofit/>
                </a:bodyPr>
                <a:lstStyle/>
                <a:p>
                  <a:pPr>
                    <a:defRPr b="0"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949"/>
                </a:p>
              </p:txBody>
            </p:sp>
          </p:grpSp>
          <p:pic>
            <p:nvPicPr>
              <p:cNvPr id="132" name="F1.large.jpg" descr="F1.large.jpg"/>
              <p:cNvPicPr>
                <a:picLocks noChangeAspect="1"/>
              </p:cNvPicPr>
              <p:nvPr/>
            </p:nvPicPr>
            <p:blipFill>
              <a:blip r:embed="rId4"/>
              <a:srcRect l="27001" t="2608" r="11971" b="40276"/>
              <a:stretch>
                <a:fillRect/>
              </a:stretch>
            </p:blipFill>
            <p:spPr>
              <a:xfrm rot="10800000" flipH="1">
                <a:off x="3463662" y="3160063"/>
                <a:ext cx="290317" cy="265246"/>
              </a:xfrm>
              <a:prstGeom prst="rect">
                <a:avLst/>
              </a:prstGeom>
              <a:ln w="12700">
                <a:miter lim="400000"/>
              </a:ln>
            </p:spPr>
          </p:pic>
          <p:grpSp>
            <p:nvGrpSpPr>
              <p:cNvPr id="138" name="Group"/>
              <p:cNvGrpSpPr/>
              <p:nvPr/>
            </p:nvGrpSpPr>
            <p:grpSpPr>
              <a:xfrm flipH="1">
                <a:off x="1271845" y="1717954"/>
                <a:ext cx="2661350" cy="2191407"/>
                <a:chOff x="0" y="12700"/>
                <a:chExt cx="4426346" cy="4155557"/>
              </a:xfrm>
            </p:grpSpPr>
            <p:sp>
              <p:nvSpPr>
                <p:cNvPr id="135" name="Lungs"/>
                <p:cNvSpPr/>
                <p:nvPr/>
              </p:nvSpPr>
              <p:spPr>
                <a:xfrm>
                  <a:off x="54753" y="12700"/>
                  <a:ext cx="4080343" cy="394792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20" extrusionOk="0">
                      <a:moveTo>
                        <a:pt x="10776" y="0"/>
                      </a:moveTo>
                      <a:cubicBezTo>
                        <a:pt x="10331" y="2"/>
                        <a:pt x="9887" y="171"/>
                        <a:pt x="9887" y="500"/>
                      </a:cubicBezTo>
                      <a:lnTo>
                        <a:pt x="9887" y="4637"/>
                      </a:lnTo>
                      <a:cubicBezTo>
                        <a:pt x="9887" y="5159"/>
                        <a:pt x="9693" y="5633"/>
                        <a:pt x="9374" y="5990"/>
                      </a:cubicBezTo>
                      <a:cubicBezTo>
                        <a:pt x="9375" y="5536"/>
                        <a:pt x="9375" y="5157"/>
                        <a:pt x="9376" y="4882"/>
                      </a:cubicBezTo>
                      <a:cubicBezTo>
                        <a:pt x="9387" y="1538"/>
                        <a:pt x="7191" y="1111"/>
                        <a:pt x="4851" y="3667"/>
                      </a:cubicBezTo>
                      <a:cubicBezTo>
                        <a:pt x="679" y="8223"/>
                        <a:pt x="0" y="13172"/>
                        <a:pt x="0" y="19754"/>
                      </a:cubicBezTo>
                      <a:cubicBezTo>
                        <a:pt x="0" y="20743"/>
                        <a:pt x="613" y="21598"/>
                        <a:pt x="1570" y="21515"/>
                      </a:cubicBezTo>
                      <a:cubicBezTo>
                        <a:pt x="4705" y="21242"/>
                        <a:pt x="9376" y="19727"/>
                        <a:pt x="9376" y="16181"/>
                      </a:cubicBezTo>
                      <a:cubicBezTo>
                        <a:pt x="9376" y="14941"/>
                        <a:pt x="9373" y="11130"/>
                        <a:pt x="9373" y="8174"/>
                      </a:cubicBezTo>
                      <a:cubicBezTo>
                        <a:pt x="9918" y="7939"/>
                        <a:pt x="10398" y="7575"/>
                        <a:pt x="10776" y="7118"/>
                      </a:cubicBezTo>
                      <a:cubicBezTo>
                        <a:pt x="11164" y="7589"/>
                        <a:pt x="11660" y="7960"/>
                        <a:pt x="12226" y="8193"/>
                      </a:cubicBezTo>
                      <a:cubicBezTo>
                        <a:pt x="12226" y="11147"/>
                        <a:pt x="12224" y="14944"/>
                        <a:pt x="12224" y="16181"/>
                      </a:cubicBezTo>
                      <a:cubicBezTo>
                        <a:pt x="12224" y="19727"/>
                        <a:pt x="16894" y="21242"/>
                        <a:pt x="20029" y="21515"/>
                      </a:cubicBezTo>
                      <a:cubicBezTo>
                        <a:pt x="20985" y="21598"/>
                        <a:pt x="21600" y="20743"/>
                        <a:pt x="21600" y="19754"/>
                      </a:cubicBezTo>
                      <a:cubicBezTo>
                        <a:pt x="21600" y="13172"/>
                        <a:pt x="20921" y="8223"/>
                        <a:pt x="16749" y="3667"/>
                      </a:cubicBezTo>
                      <a:cubicBezTo>
                        <a:pt x="14409" y="1111"/>
                        <a:pt x="12213" y="1538"/>
                        <a:pt x="12224" y="4882"/>
                      </a:cubicBezTo>
                      <a:cubicBezTo>
                        <a:pt x="12225" y="5167"/>
                        <a:pt x="12225" y="5566"/>
                        <a:pt x="12226" y="6044"/>
                      </a:cubicBezTo>
                      <a:cubicBezTo>
                        <a:pt x="11878" y="5682"/>
                        <a:pt x="11662" y="5185"/>
                        <a:pt x="11662" y="4637"/>
                      </a:cubicBezTo>
                      <a:lnTo>
                        <a:pt x="11662" y="500"/>
                      </a:lnTo>
                      <a:cubicBezTo>
                        <a:pt x="11662" y="163"/>
                        <a:pt x="11220" y="-2"/>
                        <a:pt x="10776" y="0"/>
                      </a:cubicBezTo>
                      <a:close/>
                    </a:path>
                  </a:pathLst>
                </a:custGeom>
                <a:solidFill>
                  <a:srgbClr val="CBD1E9">
                    <a:alpha val="68380"/>
                  </a:srgb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6789" tIns="26789" rIns="26789" bIns="26789" numCol="1" anchor="ctr">
                  <a:noAutofit/>
                </a:bodyPr>
                <a:lstStyle/>
                <a:p>
                  <a:pPr>
                    <a:defRPr sz="2200" b="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  <a:endParaRPr sz="1160"/>
                </a:p>
              </p:txBody>
            </p:sp>
            <p:sp>
              <p:nvSpPr>
                <p:cNvPr id="136" name="Rectangle"/>
                <p:cNvSpPr/>
                <p:nvPr/>
              </p:nvSpPr>
              <p:spPr>
                <a:xfrm>
                  <a:off x="2349500" y="321298"/>
                  <a:ext cx="2076847" cy="3846960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6789" tIns="26789" rIns="26789" bIns="26789" numCol="1" anchor="ctr">
                  <a:noAutofit/>
                </a:bodyPr>
                <a:lstStyle/>
                <a:p>
                  <a:pPr>
                    <a:defRPr sz="2200" b="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  <a:endParaRPr sz="1160"/>
                </a:p>
              </p:txBody>
            </p:sp>
            <p:sp>
              <p:nvSpPr>
                <p:cNvPr id="137" name="Rectangle"/>
                <p:cNvSpPr/>
                <p:nvPr/>
              </p:nvSpPr>
              <p:spPr>
                <a:xfrm>
                  <a:off x="0" y="321298"/>
                  <a:ext cx="1821954" cy="3641975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6789" tIns="26789" rIns="26789" bIns="26789" numCol="1" anchor="ctr">
                  <a:noAutofit/>
                </a:bodyPr>
                <a:lstStyle/>
                <a:p>
                  <a:pPr>
                    <a:defRPr sz="2200" b="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  <a:endParaRPr sz="1160" dirty="0"/>
                </a:p>
              </p:txBody>
            </p:sp>
          </p:grpSp>
          <p:sp>
            <p:nvSpPr>
              <p:cNvPr id="139" name="Lungs"/>
              <p:cNvSpPr/>
              <p:nvPr/>
            </p:nvSpPr>
            <p:spPr>
              <a:xfrm flipH="1">
                <a:off x="1449298" y="1723775"/>
                <a:ext cx="2453314" cy="20819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20" extrusionOk="0">
                    <a:moveTo>
                      <a:pt x="10776" y="0"/>
                    </a:moveTo>
                    <a:cubicBezTo>
                      <a:pt x="10331" y="2"/>
                      <a:pt x="9887" y="171"/>
                      <a:pt x="9887" y="500"/>
                    </a:cubicBezTo>
                    <a:lnTo>
                      <a:pt x="9887" y="4637"/>
                    </a:lnTo>
                    <a:cubicBezTo>
                      <a:pt x="9887" y="5159"/>
                      <a:pt x="9693" y="5633"/>
                      <a:pt x="9374" y="5990"/>
                    </a:cubicBezTo>
                    <a:cubicBezTo>
                      <a:pt x="9375" y="5536"/>
                      <a:pt x="9375" y="5157"/>
                      <a:pt x="9376" y="4882"/>
                    </a:cubicBezTo>
                    <a:cubicBezTo>
                      <a:pt x="9387" y="1538"/>
                      <a:pt x="7191" y="1111"/>
                      <a:pt x="4851" y="3667"/>
                    </a:cubicBezTo>
                    <a:cubicBezTo>
                      <a:pt x="679" y="8223"/>
                      <a:pt x="0" y="13172"/>
                      <a:pt x="0" y="19754"/>
                    </a:cubicBezTo>
                    <a:cubicBezTo>
                      <a:pt x="0" y="20743"/>
                      <a:pt x="613" y="21598"/>
                      <a:pt x="1570" y="21515"/>
                    </a:cubicBezTo>
                    <a:cubicBezTo>
                      <a:pt x="4705" y="21242"/>
                      <a:pt x="9376" y="19727"/>
                      <a:pt x="9376" y="16181"/>
                    </a:cubicBezTo>
                    <a:cubicBezTo>
                      <a:pt x="9376" y="14941"/>
                      <a:pt x="9373" y="11130"/>
                      <a:pt x="9373" y="8174"/>
                    </a:cubicBezTo>
                    <a:cubicBezTo>
                      <a:pt x="9918" y="7939"/>
                      <a:pt x="10398" y="7575"/>
                      <a:pt x="10776" y="7118"/>
                    </a:cubicBezTo>
                    <a:cubicBezTo>
                      <a:pt x="11164" y="7589"/>
                      <a:pt x="11660" y="7960"/>
                      <a:pt x="12226" y="8193"/>
                    </a:cubicBezTo>
                    <a:cubicBezTo>
                      <a:pt x="12226" y="11147"/>
                      <a:pt x="12224" y="14944"/>
                      <a:pt x="12224" y="16181"/>
                    </a:cubicBezTo>
                    <a:cubicBezTo>
                      <a:pt x="12224" y="19727"/>
                      <a:pt x="16894" y="21242"/>
                      <a:pt x="20029" y="21515"/>
                    </a:cubicBezTo>
                    <a:cubicBezTo>
                      <a:pt x="20985" y="21598"/>
                      <a:pt x="21600" y="20743"/>
                      <a:pt x="21600" y="19754"/>
                    </a:cubicBezTo>
                    <a:cubicBezTo>
                      <a:pt x="21600" y="13172"/>
                      <a:pt x="20921" y="8223"/>
                      <a:pt x="16749" y="3667"/>
                    </a:cubicBezTo>
                    <a:cubicBezTo>
                      <a:pt x="14409" y="1111"/>
                      <a:pt x="12213" y="1538"/>
                      <a:pt x="12224" y="4882"/>
                    </a:cubicBezTo>
                    <a:cubicBezTo>
                      <a:pt x="12225" y="5167"/>
                      <a:pt x="12225" y="5566"/>
                      <a:pt x="12226" y="6044"/>
                    </a:cubicBezTo>
                    <a:cubicBezTo>
                      <a:pt x="11878" y="5682"/>
                      <a:pt x="11662" y="5185"/>
                      <a:pt x="11662" y="4637"/>
                    </a:cubicBezTo>
                    <a:lnTo>
                      <a:pt x="11662" y="500"/>
                    </a:lnTo>
                    <a:cubicBezTo>
                      <a:pt x="11662" y="163"/>
                      <a:pt x="11220" y="-2"/>
                      <a:pt x="10776" y="0"/>
                    </a:cubicBezTo>
                    <a:close/>
                  </a:path>
                </a:pathLst>
              </a:custGeom>
              <a:solidFill>
                <a:srgbClr val="FFD3C5">
                  <a:alpha val="55207"/>
                </a:srgbClr>
              </a:solidFill>
              <a:ln w="12700">
                <a:miter lim="400000"/>
              </a:ln>
            </p:spPr>
            <p:txBody>
              <a:bodyPr lIns="26789" tIns="26789" rIns="26789" bIns="26789" anchor="ctr"/>
              <a:lstStyle/>
              <a:p>
                <a:pPr>
                  <a:defRPr sz="2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sz="1160"/>
              </a:p>
            </p:txBody>
          </p:sp>
          <p:pic>
            <p:nvPicPr>
              <p:cNvPr id="140" name="F1.large.jpg" descr="F1.large.jpg"/>
              <p:cNvPicPr>
                <a:picLocks noChangeAspect="1"/>
              </p:cNvPicPr>
              <p:nvPr/>
            </p:nvPicPr>
            <p:blipFill>
              <a:blip r:embed="rId5">
                <a:alphaModFix amt="36169"/>
              </a:blip>
              <a:srcRect l="28753" t="2296" r="13296" b="47521"/>
              <a:stretch>
                <a:fillRect/>
              </a:stretch>
            </p:blipFill>
            <p:spPr>
              <a:xfrm rot="10800000" flipH="1">
                <a:off x="3588813" y="3322777"/>
                <a:ext cx="220254" cy="186196"/>
              </a:xfrm>
              <a:prstGeom prst="rect">
                <a:avLst/>
              </a:prstGeom>
              <a:ln w="12700">
                <a:miter lim="400000"/>
              </a:ln>
            </p:spPr>
          </p:pic>
          <p:sp>
            <p:nvSpPr>
              <p:cNvPr id="141" name="Line"/>
              <p:cNvSpPr/>
              <p:nvPr/>
            </p:nvSpPr>
            <p:spPr>
              <a:xfrm flipH="1">
                <a:off x="2882035" y="2341490"/>
                <a:ext cx="543763" cy="6266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20639" y="1369"/>
                      <a:pt x="19306" y="2612"/>
                      <a:pt x="17666" y="3668"/>
                    </a:cubicBezTo>
                    <a:cubicBezTo>
                      <a:pt x="16511" y="4412"/>
                      <a:pt x="15215" y="5055"/>
                      <a:pt x="13809" y="5581"/>
                    </a:cubicBezTo>
                    <a:lnTo>
                      <a:pt x="7495" y="12409"/>
                    </a:lnTo>
                    <a:lnTo>
                      <a:pt x="0" y="21600"/>
                    </a:lnTo>
                  </a:path>
                </a:pathLst>
              </a:custGeom>
              <a:ln w="3175">
                <a:solidFill>
                  <a:srgbClr val="000000"/>
                </a:solidFill>
                <a:miter lim="400000"/>
              </a:ln>
            </p:spPr>
            <p:txBody>
              <a:bodyPr lIns="26789" tIns="26789" rIns="26789" bIns="26789" anchor="ctr"/>
              <a:lstStyle/>
              <a:p>
                <a:pPr>
                  <a:defRPr sz="2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sz="1160"/>
              </a:p>
            </p:txBody>
          </p:sp>
          <p:sp>
            <p:nvSpPr>
              <p:cNvPr id="142" name="Line"/>
              <p:cNvSpPr/>
              <p:nvPr/>
            </p:nvSpPr>
            <p:spPr>
              <a:xfrm flipH="1">
                <a:off x="2856065" y="2533622"/>
                <a:ext cx="544245" cy="4625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lnTo>
                      <a:pt x="13915" y="3346"/>
                    </a:lnTo>
                    <a:lnTo>
                      <a:pt x="7703" y="10510"/>
                    </a:lnTo>
                    <a:lnTo>
                      <a:pt x="0" y="21600"/>
                    </a:lnTo>
                  </a:path>
                </a:pathLst>
              </a:custGeom>
              <a:ln w="3175">
                <a:solidFill>
                  <a:srgbClr val="000000"/>
                </a:solidFill>
                <a:miter lim="400000"/>
              </a:ln>
            </p:spPr>
            <p:txBody>
              <a:bodyPr lIns="26789" tIns="26789" rIns="26789" bIns="26789" anchor="ctr"/>
              <a:lstStyle/>
              <a:p>
                <a:pPr>
                  <a:defRPr sz="2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sz="1160"/>
              </a:p>
            </p:txBody>
          </p:sp>
          <p:sp>
            <p:nvSpPr>
              <p:cNvPr id="143" name="Line"/>
              <p:cNvSpPr/>
              <p:nvPr/>
            </p:nvSpPr>
            <p:spPr>
              <a:xfrm flipH="1">
                <a:off x="3562347" y="3225403"/>
                <a:ext cx="113625" cy="840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17091" y="4714"/>
                      <a:pt x="12515" y="9365"/>
                      <a:pt x="7871" y="13951"/>
                    </a:cubicBezTo>
                    <a:cubicBezTo>
                      <a:pt x="5268" y="16521"/>
                      <a:pt x="2644" y="19071"/>
                      <a:pt x="0" y="21600"/>
                    </a:cubicBezTo>
                  </a:path>
                </a:pathLst>
              </a:custGeom>
              <a:ln w="3175">
                <a:solidFill>
                  <a:srgbClr val="000000"/>
                </a:solidFill>
                <a:miter lim="400000"/>
              </a:ln>
            </p:spPr>
            <p:txBody>
              <a:bodyPr lIns="26789" tIns="26789" rIns="26789" bIns="26789" anchor="ctr"/>
              <a:lstStyle/>
              <a:p>
                <a:pPr>
                  <a:defRPr sz="2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sz="1160"/>
              </a:p>
            </p:txBody>
          </p:sp>
          <p:sp>
            <p:nvSpPr>
              <p:cNvPr id="144" name="Line"/>
              <p:cNvSpPr/>
              <p:nvPr/>
            </p:nvSpPr>
            <p:spPr>
              <a:xfrm flipH="1">
                <a:off x="3560273" y="3236373"/>
                <a:ext cx="8796" cy="1126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17091" y="4714"/>
                      <a:pt x="12515" y="9365"/>
                      <a:pt x="7871" y="13951"/>
                    </a:cubicBezTo>
                    <a:cubicBezTo>
                      <a:pt x="5268" y="16521"/>
                      <a:pt x="2644" y="19071"/>
                      <a:pt x="0" y="21600"/>
                    </a:cubicBezTo>
                  </a:path>
                </a:pathLst>
              </a:custGeom>
              <a:ln w="3175">
                <a:solidFill>
                  <a:srgbClr val="000000"/>
                </a:solidFill>
                <a:miter lim="400000"/>
              </a:ln>
            </p:spPr>
            <p:txBody>
              <a:bodyPr lIns="26789" tIns="26789" rIns="26789" bIns="26789" anchor="ctr"/>
              <a:lstStyle/>
              <a:p>
                <a:pPr>
                  <a:defRPr sz="2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sz="1160"/>
              </a:p>
            </p:txBody>
          </p:sp>
          <p:sp>
            <p:nvSpPr>
              <p:cNvPr id="145" name="Line"/>
              <p:cNvSpPr/>
              <p:nvPr/>
            </p:nvSpPr>
            <p:spPr>
              <a:xfrm flipH="1">
                <a:off x="3551400" y="3224224"/>
                <a:ext cx="1" cy="137000"/>
              </a:xfrm>
              <a:prstGeom prst="line">
                <a:avLst/>
              </a:prstGeom>
              <a:ln w="3175">
                <a:solidFill>
                  <a:srgbClr val="000000"/>
                </a:solidFill>
                <a:miter lim="400000"/>
              </a:ln>
            </p:spPr>
            <p:txBody>
              <a:bodyPr lIns="26789" tIns="26789" rIns="26789" bIns="26789" anchor="ctr"/>
              <a:lstStyle/>
              <a:p>
                <a:pPr>
                  <a:defRPr sz="2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sz="1160"/>
              </a:p>
            </p:txBody>
          </p:sp>
          <p:sp>
            <p:nvSpPr>
              <p:cNvPr id="146" name="Line"/>
              <p:cNvSpPr/>
              <p:nvPr/>
            </p:nvSpPr>
            <p:spPr>
              <a:xfrm>
                <a:off x="3563797" y="3213874"/>
                <a:ext cx="98999" cy="64653"/>
              </a:xfrm>
              <a:prstGeom prst="line">
                <a:avLst/>
              </a:prstGeom>
              <a:ln w="3175">
                <a:solidFill>
                  <a:srgbClr val="000000"/>
                </a:solidFill>
                <a:miter lim="400000"/>
              </a:ln>
            </p:spPr>
            <p:txBody>
              <a:bodyPr lIns="26789" tIns="26789" rIns="26789" bIns="26789" anchor="ctr"/>
              <a:lstStyle/>
              <a:p>
                <a:pPr>
                  <a:defRPr sz="2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sz="1160"/>
              </a:p>
            </p:txBody>
          </p:sp>
          <p:sp>
            <p:nvSpPr>
              <p:cNvPr id="147" name="Line"/>
              <p:cNvSpPr/>
              <p:nvPr/>
            </p:nvSpPr>
            <p:spPr>
              <a:xfrm>
                <a:off x="3578553" y="3247282"/>
                <a:ext cx="20522" cy="57320"/>
              </a:xfrm>
              <a:prstGeom prst="line">
                <a:avLst/>
              </a:prstGeom>
              <a:ln w="3175">
                <a:solidFill>
                  <a:srgbClr val="000000"/>
                </a:solidFill>
                <a:miter lim="400000"/>
              </a:ln>
            </p:spPr>
            <p:txBody>
              <a:bodyPr lIns="26789" tIns="26789" rIns="26789" bIns="26789" anchor="ctr"/>
              <a:lstStyle/>
              <a:p>
                <a:pPr>
                  <a:defRPr sz="2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sz="1160"/>
              </a:p>
            </p:txBody>
          </p:sp>
          <p:sp>
            <p:nvSpPr>
              <p:cNvPr id="148" name="Line"/>
              <p:cNvSpPr/>
              <p:nvPr/>
            </p:nvSpPr>
            <p:spPr>
              <a:xfrm>
                <a:off x="3589725" y="3238783"/>
                <a:ext cx="20522" cy="57320"/>
              </a:xfrm>
              <a:prstGeom prst="line">
                <a:avLst/>
              </a:prstGeom>
              <a:ln w="3175">
                <a:solidFill>
                  <a:srgbClr val="000000"/>
                </a:solidFill>
                <a:miter lim="400000"/>
              </a:ln>
            </p:spPr>
            <p:txBody>
              <a:bodyPr lIns="26789" tIns="26789" rIns="26789" bIns="26789" anchor="ctr"/>
              <a:lstStyle/>
              <a:p>
                <a:pPr>
                  <a:defRPr sz="2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sz="1160"/>
              </a:p>
            </p:txBody>
          </p:sp>
          <p:grpSp>
            <p:nvGrpSpPr>
              <p:cNvPr id="151" name="Group"/>
              <p:cNvGrpSpPr/>
              <p:nvPr/>
            </p:nvGrpSpPr>
            <p:grpSpPr>
              <a:xfrm rot="14918784">
                <a:off x="3036245" y="2315224"/>
                <a:ext cx="280270" cy="223839"/>
                <a:chOff x="0" y="0"/>
                <a:chExt cx="531473" cy="372286"/>
              </a:xfrm>
            </p:grpSpPr>
            <p:sp>
              <p:nvSpPr>
                <p:cNvPr id="149" name="Line"/>
                <p:cNvSpPr/>
                <p:nvPr/>
              </p:nvSpPr>
              <p:spPr>
                <a:xfrm>
                  <a:off x="0" y="46158"/>
                  <a:ext cx="511332" cy="3261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lnTo>
                        <a:pt x="11952" y="16510"/>
                      </a:lnTo>
                      <a:lnTo>
                        <a:pt x="21600" y="21600"/>
                      </a:lnTo>
                    </a:path>
                  </a:pathLst>
                </a:custGeom>
                <a:noFill/>
                <a:ln w="3175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26789" tIns="26789" rIns="26789" bIns="26789" numCol="1" anchor="ctr">
                  <a:noAutofit/>
                </a:bodyPr>
                <a:lstStyle/>
                <a:p>
                  <a:pPr>
                    <a:defRPr sz="2200" b="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  <a:endParaRPr sz="1160"/>
                </a:p>
              </p:txBody>
            </p:sp>
            <p:sp>
              <p:nvSpPr>
                <p:cNvPr id="150" name="Line"/>
                <p:cNvSpPr/>
                <p:nvPr/>
              </p:nvSpPr>
              <p:spPr>
                <a:xfrm>
                  <a:off x="41267" y="-1"/>
                  <a:ext cx="490207" cy="34719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lnTo>
                        <a:pt x="12395" y="17566"/>
                      </a:lnTo>
                      <a:lnTo>
                        <a:pt x="21600" y="21600"/>
                      </a:lnTo>
                    </a:path>
                  </a:pathLst>
                </a:custGeom>
                <a:noFill/>
                <a:ln w="3175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26789" tIns="26789" rIns="26789" bIns="26789" numCol="1" anchor="ctr">
                  <a:noAutofit/>
                </a:bodyPr>
                <a:lstStyle/>
                <a:p>
                  <a:pPr>
                    <a:defRPr sz="2200" b="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  <a:endParaRPr sz="1160"/>
                </a:p>
              </p:txBody>
            </p:sp>
          </p:grpSp>
          <p:grpSp>
            <p:nvGrpSpPr>
              <p:cNvPr id="154" name="Group"/>
              <p:cNvGrpSpPr/>
              <p:nvPr/>
            </p:nvGrpSpPr>
            <p:grpSpPr>
              <a:xfrm flipH="1">
                <a:off x="3213048" y="2696877"/>
                <a:ext cx="357289" cy="135707"/>
                <a:chOff x="0" y="0"/>
                <a:chExt cx="594240" cy="257338"/>
              </a:xfrm>
            </p:grpSpPr>
            <p:sp>
              <p:nvSpPr>
                <p:cNvPr id="152" name="Line"/>
                <p:cNvSpPr/>
                <p:nvPr/>
              </p:nvSpPr>
              <p:spPr>
                <a:xfrm>
                  <a:off x="36879" y="0"/>
                  <a:ext cx="520635" cy="2393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lnTo>
                        <a:pt x="9648" y="16510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3175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26789" tIns="26789" rIns="26789" bIns="26789" numCol="1" anchor="ctr">
                  <a:noAutofit/>
                </a:bodyPr>
                <a:lstStyle/>
                <a:p>
                  <a:pPr>
                    <a:defRPr sz="2200" b="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  <a:endParaRPr sz="1160"/>
                </a:p>
              </p:txBody>
            </p:sp>
            <p:sp>
              <p:nvSpPr>
                <p:cNvPr id="153" name="Line"/>
                <p:cNvSpPr/>
                <p:nvPr/>
              </p:nvSpPr>
              <p:spPr>
                <a:xfrm>
                  <a:off x="0" y="50247"/>
                  <a:ext cx="594241" cy="20709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lnTo>
                        <a:pt x="9205" y="17566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3175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26789" tIns="26789" rIns="26789" bIns="26789" numCol="1" anchor="ctr">
                  <a:noAutofit/>
                </a:bodyPr>
                <a:lstStyle/>
                <a:p>
                  <a:pPr>
                    <a:defRPr sz="2200" b="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  <a:endParaRPr sz="1160"/>
                </a:p>
              </p:txBody>
            </p:sp>
          </p:grpSp>
          <p:grpSp>
            <p:nvGrpSpPr>
              <p:cNvPr id="157" name="Group"/>
              <p:cNvGrpSpPr/>
              <p:nvPr/>
            </p:nvGrpSpPr>
            <p:grpSpPr>
              <a:xfrm rot="20019708">
                <a:off x="3005372" y="2911190"/>
                <a:ext cx="357289" cy="135707"/>
                <a:chOff x="0" y="0"/>
                <a:chExt cx="594240" cy="257338"/>
              </a:xfrm>
            </p:grpSpPr>
            <p:sp>
              <p:nvSpPr>
                <p:cNvPr id="155" name="Line"/>
                <p:cNvSpPr/>
                <p:nvPr/>
              </p:nvSpPr>
              <p:spPr>
                <a:xfrm>
                  <a:off x="36879" y="0"/>
                  <a:ext cx="520635" cy="2393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lnTo>
                        <a:pt x="9648" y="16510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3175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26789" tIns="26789" rIns="26789" bIns="26789" numCol="1" anchor="ctr">
                  <a:noAutofit/>
                </a:bodyPr>
                <a:lstStyle/>
                <a:p>
                  <a:pPr>
                    <a:defRPr sz="2200" b="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  <a:endParaRPr sz="1160"/>
                </a:p>
              </p:txBody>
            </p:sp>
            <p:sp>
              <p:nvSpPr>
                <p:cNvPr id="156" name="Line"/>
                <p:cNvSpPr/>
                <p:nvPr/>
              </p:nvSpPr>
              <p:spPr>
                <a:xfrm>
                  <a:off x="0" y="50247"/>
                  <a:ext cx="594241" cy="20709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0"/>
                      </a:moveTo>
                      <a:lnTo>
                        <a:pt x="9205" y="17566"/>
                      </a:lnTo>
                      <a:lnTo>
                        <a:pt x="0" y="21600"/>
                      </a:lnTo>
                    </a:path>
                  </a:pathLst>
                </a:custGeom>
                <a:noFill/>
                <a:ln w="3175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26789" tIns="26789" rIns="26789" bIns="26789" numCol="1" anchor="ctr">
                  <a:noAutofit/>
                </a:bodyPr>
                <a:lstStyle/>
                <a:p>
                  <a:pPr>
                    <a:defRPr sz="2200" b="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  <a:endParaRPr sz="1160"/>
                </a:p>
              </p:txBody>
            </p:sp>
          </p:grpSp>
          <p:sp>
            <p:nvSpPr>
              <p:cNvPr id="159" name="Line"/>
              <p:cNvSpPr/>
              <p:nvPr/>
            </p:nvSpPr>
            <p:spPr>
              <a:xfrm>
                <a:off x="3421778" y="2956509"/>
                <a:ext cx="141961" cy="264433"/>
              </a:xfrm>
              <a:prstGeom prst="line">
                <a:avLst/>
              </a:prstGeom>
              <a:ln w="3175">
                <a:solidFill>
                  <a:srgbClr val="000000"/>
                </a:solidFill>
                <a:miter lim="400000"/>
              </a:ln>
            </p:spPr>
            <p:txBody>
              <a:bodyPr lIns="26789" tIns="26789" rIns="26789" bIns="26789" anchor="ctr"/>
              <a:lstStyle/>
              <a:p>
                <a:pPr>
                  <a:defRPr sz="2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sz="1160"/>
              </a:p>
            </p:txBody>
          </p:sp>
          <p:sp>
            <p:nvSpPr>
              <p:cNvPr id="160" name="Line"/>
              <p:cNvSpPr/>
              <p:nvPr/>
            </p:nvSpPr>
            <p:spPr>
              <a:xfrm flipH="1">
                <a:off x="3143639" y="2997164"/>
                <a:ext cx="255868" cy="2614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2959" y="19091"/>
                    </a:lnTo>
                    <a:lnTo>
                      <a:pt x="21600" y="21600"/>
                    </a:lnTo>
                  </a:path>
                </a:pathLst>
              </a:custGeom>
              <a:ln w="3175">
                <a:solidFill>
                  <a:srgbClr val="000000"/>
                </a:solidFill>
                <a:miter lim="400000"/>
              </a:ln>
            </p:spPr>
            <p:txBody>
              <a:bodyPr lIns="26789" tIns="26789" rIns="26789" bIns="26789" anchor="ctr"/>
              <a:lstStyle/>
              <a:p>
                <a:pPr>
                  <a:defRPr sz="2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sz="1160"/>
              </a:p>
            </p:txBody>
          </p:sp>
          <p:sp>
            <p:nvSpPr>
              <p:cNvPr id="161" name="Line"/>
              <p:cNvSpPr/>
              <p:nvPr/>
            </p:nvSpPr>
            <p:spPr>
              <a:xfrm flipH="1">
                <a:off x="3156421" y="3034565"/>
                <a:ext cx="267326" cy="2384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12602" y="17261"/>
                    </a:lnTo>
                    <a:lnTo>
                      <a:pt x="21600" y="21600"/>
                    </a:lnTo>
                  </a:path>
                </a:pathLst>
              </a:custGeom>
              <a:ln w="3175">
                <a:solidFill>
                  <a:srgbClr val="000000"/>
                </a:solidFill>
                <a:miter lim="400000"/>
              </a:ln>
            </p:spPr>
            <p:txBody>
              <a:bodyPr lIns="26789" tIns="26789" rIns="26789" bIns="26789" anchor="ctr"/>
              <a:lstStyle/>
              <a:p>
                <a:pPr>
                  <a:defRPr sz="2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sz="1160"/>
              </a:p>
            </p:txBody>
          </p:sp>
          <p:sp>
            <p:nvSpPr>
              <p:cNvPr id="162" name="Line"/>
              <p:cNvSpPr/>
              <p:nvPr/>
            </p:nvSpPr>
            <p:spPr>
              <a:xfrm>
                <a:off x="3428757" y="3038045"/>
                <a:ext cx="114629" cy="172098"/>
              </a:xfrm>
              <a:prstGeom prst="line">
                <a:avLst/>
              </a:prstGeom>
              <a:ln w="3175">
                <a:solidFill>
                  <a:srgbClr val="000000"/>
                </a:solidFill>
                <a:miter lim="400000"/>
              </a:ln>
            </p:spPr>
            <p:txBody>
              <a:bodyPr lIns="26789" tIns="26789" rIns="26789" bIns="26789" anchor="ctr"/>
              <a:lstStyle/>
              <a:p>
                <a:pPr>
                  <a:defRPr sz="2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sz="1160"/>
              </a:p>
            </p:txBody>
          </p:sp>
          <p:sp>
            <p:nvSpPr>
              <p:cNvPr id="163" name="Shape"/>
              <p:cNvSpPr/>
              <p:nvPr/>
            </p:nvSpPr>
            <p:spPr>
              <a:xfrm flipH="1">
                <a:off x="3352109" y="2912445"/>
                <a:ext cx="207975" cy="3017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38" extrusionOk="0">
                    <a:moveTo>
                      <a:pt x="18403" y="0"/>
                    </a:moveTo>
                    <a:cubicBezTo>
                      <a:pt x="16513" y="1585"/>
                      <a:pt x="14819" y="3252"/>
                      <a:pt x="13335" y="4987"/>
                    </a:cubicBezTo>
                    <a:cubicBezTo>
                      <a:pt x="11931" y="6629"/>
                      <a:pt x="10719" y="8326"/>
                      <a:pt x="9456" y="10009"/>
                    </a:cubicBezTo>
                    <a:cubicBezTo>
                      <a:pt x="6568" y="13860"/>
                      <a:pt x="3413" y="17636"/>
                      <a:pt x="0" y="21327"/>
                    </a:cubicBezTo>
                    <a:cubicBezTo>
                      <a:pt x="286" y="21540"/>
                      <a:pt x="783" y="21600"/>
                      <a:pt x="1184" y="21471"/>
                    </a:cubicBezTo>
                    <a:cubicBezTo>
                      <a:pt x="1383" y="21407"/>
                      <a:pt x="1536" y="21303"/>
                      <a:pt x="1673" y="21195"/>
                    </a:cubicBezTo>
                    <a:cubicBezTo>
                      <a:pt x="3041" y="20107"/>
                      <a:pt x="4597" y="18759"/>
                      <a:pt x="5648" y="17403"/>
                    </a:cubicBezTo>
                    <a:cubicBezTo>
                      <a:pt x="6204" y="16685"/>
                      <a:pt x="6932" y="16040"/>
                      <a:pt x="7646" y="15376"/>
                    </a:cubicBezTo>
                    <a:cubicBezTo>
                      <a:pt x="9287" y="13848"/>
                      <a:pt x="10507" y="12181"/>
                      <a:pt x="11906" y="10569"/>
                    </a:cubicBezTo>
                    <a:cubicBezTo>
                      <a:pt x="13516" y="8714"/>
                      <a:pt x="15376" y="6943"/>
                      <a:pt x="17420" y="5251"/>
                    </a:cubicBezTo>
                    <a:cubicBezTo>
                      <a:pt x="18782" y="4123"/>
                      <a:pt x="20253" y="3030"/>
                      <a:pt x="21243" y="1767"/>
                    </a:cubicBezTo>
                    <a:cubicBezTo>
                      <a:pt x="21301" y="1693"/>
                      <a:pt x="21357" y="1619"/>
                      <a:pt x="21405" y="1542"/>
                    </a:cubicBezTo>
                    <a:cubicBezTo>
                      <a:pt x="21533" y="1338"/>
                      <a:pt x="21599" y="1121"/>
                      <a:pt x="21600" y="902"/>
                    </a:cubicBezTo>
                    <a:lnTo>
                      <a:pt x="18403" y="0"/>
                    </a:lnTo>
                    <a:close/>
                  </a:path>
                </a:pathLst>
              </a:custGeom>
              <a:solidFill>
                <a:schemeClr val="accent1">
                  <a:alpha val="32583"/>
                </a:schemeClr>
              </a:solidFill>
              <a:ln w="12700">
                <a:miter lim="400000"/>
              </a:ln>
            </p:spPr>
            <p:txBody>
              <a:bodyPr lIns="26789" tIns="26789" rIns="26789" bIns="26789" anchor="ctr"/>
              <a:lstStyle/>
              <a:p>
                <a:pPr>
                  <a:defRPr sz="2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sz="1160"/>
              </a:p>
            </p:txBody>
          </p:sp>
          <p:sp>
            <p:nvSpPr>
              <p:cNvPr id="164" name="Shape"/>
              <p:cNvSpPr/>
              <p:nvPr/>
            </p:nvSpPr>
            <p:spPr>
              <a:xfrm flipH="1">
                <a:off x="3507492" y="3198986"/>
                <a:ext cx="367638" cy="3964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699" h="21025" extrusionOk="0">
                    <a:moveTo>
                      <a:pt x="18424" y="0"/>
                    </a:moveTo>
                    <a:lnTo>
                      <a:pt x="3071" y="5449"/>
                    </a:lnTo>
                    <a:cubicBezTo>
                      <a:pt x="-113" y="8248"/>
                      <a:pt x="-901" y="12371"/>
                      <a:pt x="1083" y="15845"/>
                    </a:cubicBezTo>
                    <a:cubicBezTo>
                      <a:pt x="3145" y="19456"/>
                      <a:pt x="7786" y="21600"/>
                      <a:pt x="12511" y="20890"/>
                    </a:cubicBezTo>
                    <a:cubicBezTo>
                      <a:pt x="17133" y="20196"/>
                      <a:pt x="20544" y="16931"/>
                      <a:pt x="20699" y="13052"/>
                    </a:cubicBezTo>
                    <a:lnTo>
                      <a:pt x="18424" y="0"/>
                    </a:lnTo>
                    <a:close/>
                  </a:path>
                </a:pathLst>
              </a:custGeom>
              <a:solidFill>
                <a:schemeClr val="accent1">
                  <a:alpha val="15412"/>
                </a:schemeClr>
              </a:solidFill>
              <a:ln w="12700">
                <a:miter lim="400000"/>
              </a:ln>
            </p:spPr>
            <p:txBody>
              <a:bodyPr lIns="26789" tIns="26789" rIns="26789" bIns="26789" anchor="ctr"/>
              <a:lstStyle/>
              <a:p>
                <a:pPr>
                  <a:defRPr sz="2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sz="1160" dirty="0"/>
              </a:p>
            </p:txBody>
          </p:sp>
          <p:pic>
            <p:nvPicPr>
              <p:cNvPr id="167" name="103f_50ml_tube_blue.png" descr="103f_50ml_tube_blue.png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flipH="1">
                <a:off x="3264582" y="1130685"/>
                <a:ext cx="853457" cy="748546"/>
              </a:xfrm>
              <a:prstGeom prst="rect">
                <a:avLst/>
              </a:prstGeom>
              <a:ln w="12700">
                <a:miter lim="400000"/>
              </a:ln>
            </p:spPr>
          </p:pic>
          <p:pic>
            <p:nvPicPr>
              <p:cNvPr id="168" name="105jo_eppendorf_and_column.png" descr="105jo_eppendorf_and_column.png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 flipH="1">
                <a:off x="4025742" y="1374560"/>
                <a:ext cx="414931" cy="363926"/>
              </a:xfrm>
              <a:prstGeom prst="rect">
                <a:avLst/>
              </a:prstGeom>
              <a:ln w="12700">
                <a:miter lim="400000"/>
              </a:ln>
            </p:spPr>
          </p:pic>
          <p:pic>
            <p:nvPicPr>
              <p:cNvPr id="170" name="PinClipart.com_syringe-needle-clip-art_1719363.png" descr="PinClipart.com_syringe-needle-clip-art_1719363.png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674731" y="1231641"/>
                <a:ext cx="451697" cy="396425"/>
              </a:xfrm>
              <a:prstGeom prst="rect">
                <a:avLst/>
              </a:prstGeom>
              <a:ln w="12700">
                <a:miter lim="400000"/>
              </a:ln>
            </p:spPr>
          </p:pic>
          <p:grpSp>
            <p:nvGrpSpPr>
              <p:cNvPr id="173" name="Group"/>
              <p:cNvGrpSpPr/>
              <p:nvPr/>
            </p:nvGrpSpPr>
            <p:grpSpPr>
              <a:xfrm rot="16236641" flipH="1">
                <a:off x="2745578" y="2088949"/>
                <a:ext cx="632528" cy="553009"/>
                <a:chOff x="2165" y="-203156"/>
                <a:chExt cx="1199460" cy="919762"/>
              </a:xfrm>
            </p:grpSpPr>
            <p:sp>
              <p:nvSpPr>
                <p:cNvPr id="171" name="Line"/>
                <p:cNvSpPr/>
                <p:nvPr/>
              </p:nvSpPr>
              <p:spPr>
                <a:xfrm>
                  <a:off x="127995" y="-203157"/>
                  <a:ext cx="1073632" cy="81768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5964" y="735"/>
                        <a:pt x="7606" y="3379"/>
                        <a:pt x="10192" y="6818"/>
                      </a:cubicBezTo>
                      <a:cubicBezTo>
                        <a:pt x="11380" y="8399"/>
                        <a:pt x="12329" y="10171"/>
                        <a:pt x="13004" y="12068"/>
                      </a:cubicBezTo>
                      <a:cubicBezTo>
                        <a:pt x="13739" y="15328"/>
                        <a:pt x="15610" y="18161"/>
                        <a:pt x="18232" y="19985"/>
                      </a:cubicBezTo>
                      <a:cubicBezTo>
                        <a:pt x="19270" y="20707"/>
                        <a:pt x="20406" y="21252"/>
                        <a:pt x="21600" y="21600"/>
                      </a:cubicBezTo>
                    </a:path>
                  </a:pathLst>
                </a:custGeom>
                <a:noFill/>
                <a:ln w="12700" cap="flat">
                  <a:solidFill>
                    <a:srgbClr val="73C1ED"/>
                  </a:solidFill>
                  <a:prstDash val="solid"/>
                  <a:miter lim="400000"/>
                  <a:headEnd type="triangle" w="med" len="med"/>
                </a:ln>
                <a:effectLst/>
              </p:spPr>
              <p:txBody>
                <a:bodyPr wrap="square" lIns="26789" tIns="26789" rIns="26789" bIns="26789" numCol="1" anchor="ctr">
                  <a:noAutofit/>
                </a:bodyPr>
                <a:lstStyle/>
                <a:p>
                  <a:pPr>
                    <a:defRPr sz="2200" b="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  <a:endParaRPr sz="1160"/>
                </a:p>
              </p:txBody>
            </p:sp>
            <p:sp>
              <p:nvSpPr>
                <p:cNvPr id="172" name="Line"/>
                <p:cNvSpPr/>
                <p:nvPr/>
              </p:nvSpPr>
              <p:spPr>
                <a:xfrm>
                  <a:off x="2165" y="-101080"/>
                  <a:ext cx="1073632" cy="81768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0"/>
                      </a:moveTo>
                      <a:cubicBezTo>
                        <a:pt x="4015" y="976"/>
                        <a:pt x="7606" y="3379"/>
                        <a:pt x="10192" y="6818"/>
                      </a:cubicBezTo>
                      <a:cubicBezTo>
                        <a:pt x="11380" y="8399"/>
                        <a:pt x="12329" y="10171"/>
                        <a:pt x="13004" y="12068"/>
                      </a:cubicBezTo>
                      <a:cubicBezTo>
                        <a:pt x="13739" y="15328"/>
                        <a:pt x="15610" y="18161"/>
                        <a:pt x="18232" y="19985"/>
                      </a:cubicBezTo>
                      <a:cubicBezTo>
                        <a:pt x="19270" y="20707"/>
                        <a:pt x="20406" y="21252"/>
                        <a:pt x="21600" y="21600"/>
                      </a:cubicBezTo>
                    </a:path>
                  </a:pathLst>
                </a:custGeom>
                <a:noFill/>
                <a:ln w="12700" cap="flat">
                  <a:solidFill>
                    <a:srgbClr val="73C1ED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26789" tIns="26789" rIns="26789" bIns="26789" numCol="1" anchor="ctr">
                  <a:noAutofit/>
                </a:bodyPr>
                <a:lstStyle/>
                <a:p>
                  <a:pPr>
                    <a:defRPr sz="2200" b="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  <a:endParaRPr sz="1160"/>
                </a:p>
              </p:txBody>
            </p:sp>
          </p:grpSp>
          <p:sp>
            <p:nvSpPr>
              <p:cNvPr id="174" name="Bronchoalveolar…"/>
              <p:cNvSpPr txBox="1"/>
              <p:nvPr/>
            </p:nvSpPr>
            <p:spPr>
              <a:xfrm flipH="1">
                <a:off x="1233509" y="1058854"/>
                <a:ext cx="1439455" cy="43652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26789" tIns="26789" rIns="26789" bIns="26789" anchor="ctr">
                <a:spAutoFit/>
              </a:bodyPr>
              <a:lstStyle/>
              <a:p>
                <a:pPr algn="ctr">
                  <a:defRPr sz="1500" b="0"/>
                </a:pPr>
                <a:r>
                  <a:rPr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Bronchoalveolar </a:t>
                </a:r>
              </a:p>
              <a:p>
                <a:pPr algn="ctr">
                  <a:defRPr sz="1500" b="0"/>
                </a:pPr>
                <a:r>
                  <a:rPr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Lavage</a:t>
                </a:r>
                <a:r>
                  <a:rPr lang="en-US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(BAL)</a:t>
                </a:r>
              </a:p>
            </p:txBody>
          </p:sp>
          <p:sp>
            <p:nvSpPr>
              <p:cNvPr id="177" name="Rectangle"/>
              <p:cNvSpPr/>
              <p:nvPr/>
            </p:nvSpPr>
            <p:spPr>
              <a:xfrm rot="2917548">
                <a:off x="2696493" y="1535274"/>
                <a:ext cx="45719" cy="97296"/>
              </a:xfrm>
              <a:prstGeom prst="rect">
                <a:avLst/>
              </a:prstGeom>
              <a:solidFill>
                <a:srgbClr val="000000"/>
              </a:solidFill>
              <a:ln w="12700">
                <a:miter lim="400000"/>
              </a:ln>
            </p:spPr>
            <p:txBody>
              <a:bodyPr lIns="26789" tIns="26789" rIns="26789" bIns="26789" anchor="ctr"/>
              <a:lstStyle/>
              <a:p>
                <a:pPr>
                  <a:defRPr sz="2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sz="1160"/>
              </a:p>
            </p:txBody>
          </p:sp>
          <p:sp>
            <p:nvSpPr>
              <p:cNvPr id="179" name="Cell free DNA…"/>
              <p:cNvSpPr txBox="1"/>
              <p:nvPr/>
            </p:nvSpPr>
            <p:spPr>
              <a:xfrm flipH="1">
                <a:off x="5131661" y="1103333"/>
                <a:ext cx="746478" cy="17721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26789" tIns="26789" rIns="26789" bIns="26789" anchor="ctr">
                <a:spAutoFit/>
              </a:bodyPr>
              <a:lstStyle/>
              <a:p>
                <a:pPr>
                  <a:defRPr sz="1500" b="0"/>
                </a:pPr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CAPP-Seq</a:t>
                </a:r>
                <a:endParaRPr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Line"/>
              <p:cNvSpPr/>
              <p:nvPr/>
            </p:nvSpPr>
            <p:spPr>
              <a:xfrm>
                <a:off x="3953969" y="1286109"/>
                <a:ext cx="589067" cy="1973"/>
              </a:xfrm>
              <a:prstGeom prst="line">
                <a:avLst/>
              </a:prstGeom>
              <a:ln w="25400">
                <a:solidFill>
                  <a:srgbClr val="7C7C7C"/>
                </a:solidFill>
                <a:miter lim="400000"/>
                <a:tailEnd type="triangle"/>
              </a:ln>
            </p:spPr>
            <p:txBody>
              <a:bodyPr lIns="26789" tIns="26789" rIns="26789" bIns="26789" anchor="ctr"/>
              <a:lstStyle/>
              <a:p>
                <a:pPr>
                  <a:defRPr sz="2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sz="1160"/>
              </a:p>
            </p:txBody>
          </p:sp>
          <p:sp>
            <p:nvSpPr>
              <p:cNvPr id="181" name="Line"/>
              <p:cNvSpPr/>
              <p:nvPr/>
            </p:nvSpPr>
            <p:spPr>
              <a:xfrm>
                <a:off x="3930898" y="1793628"/>
                <a:ext cx="646578" cy="5154"/>
              </a:xfrm>
              <a:prstGeom prst="line">
                <a:avLst/>
              </a:prstGeom>
              <a:ln w="25400">
                <a:solidFill>
                  <a:srgbClr val="7C7C7C"/>
                </a:solidFill>
                <a:miter lim="400000"/>
                <a:tailEnd type="triangle"/>
              </a:ln>
            </p:spPr>
            <p:txBody>
              <a:bodyPr lIns="26789" tIns="26789" rIns="26789" bIns="26789" anchor="ctr"/>
              <a:lstStyle/>
              <a:p>
                <a:pPr>
                  <a:defRPr sz="2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sz="1160" dirty="0"/>
              </a:p>
            </p:txBody>
          </p:sp>
          <p:sp>
            <p:nvSpPr>
              <p:cNvPr id="182" name="Oval"/>
              <p:cNvSpPr/>
              <p:nvPr/>
            </p:nvSpPr>
            <p:spPr>
              <a:xfrm flipH="1">
                <a:off x="3637830" y="1757445"/>
                <a:ext cx="114855" cy="57822"/>
              </a:xfrm>
              <a:prstGeom prst="ellipse">
                <a:avLst/>
              </a:prstGeom>
              <a:solidFill>
                <a:srgbClr val="FFA68F"/>
              </a:solidFill>
              <a:ln w="12700">
                <a:miter lim="400000"/>
              </a:ln>
            </p:spPr>
            <p:txBody>
              <a:bodyPr lIns="26789" tIns="26789" rIns="26789" bIns="26789" anchor="ctr"/>
              <a:lstStyle/>
              <a:p>
                <a:pPr>
                  <a:defRPr sz="2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sz="1160"/>
              </a:p>
            </p:txBody>
          </p:sp>
          <p:sp>
            <p:nvSpPr>
              <p:cNvPr id="183" name="Cell Pellet"/>
              <p:cNvSpPr txBox="1"/>
              <p:nvPr/>
            </p:nvSpPr>
            <p:spPr>
              <a:xfrm flipH="1">
                <a:off x="3920317" y="1792799"/>
                <a:ext cx="574614" cy="19520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26789" tIns="26789" rIns="26789" bIns="26789" anchor="ctr">
                <a:spAutoFit/>
              </a:bodyPr>
              <a:lstStyle>
                <a:lvl1pPr>
                  <a:defRPr sz="1400" b="0"/>
                </a:lvl1pPr>
              </a:lstStyle>
              <a:p>
                <a:r>
                  <a:rPr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Cell Pellet</a:t>
                </a:r>
              </a:p>
            </p:txBody>
          </p:sp>
          <p:sp>
            <p:nvSpPr>
              <p:cNvPr id="184" name="Supernatant"/>
              <p:cNvSpPr txBox="1"/>
              <p:nvPr/>
            </p:nvSpPr>
            <p:spPr>
              <a:xfrm flipH="1">
                <a:off x="3877448" y="1095274"/>
                <a:ext cx="685994" cy="19520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26789" tIns="26789" rIns="26789" bIns="26789" anchor="ctr">
                <a:spAutoFit/>
              </a:bodyPr>
              <a:lstStyle>
                <a:lvl1pPr>
                  <a:defRPr sz="1400" b="0"/>
                </a:lvl1pPr>
              </a:lstStyle>
              <a:p>
                <a:r>
                  <a:rPr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Supernatant</a:t>
                </a:r>
              </a:p>
            </p:txBody>
          </p:sp>
          <p:pic>
            <p:nvPicPr>
              <p:cNvPr id="187" name="105jo_eppendorf_and_column.png" descr="105jo_eppendorf_and_column.png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 flipH="1">
                <a:off x="3938136" y="1358644"/>
                <a:ext cx="414931" cy="363925"/>
              </a:xfrm>
              <a:prstGeom prst="rect">
                <a:avLst/>
              </a:prstGeom>
              <a:ln w="12700">
                <a:miter lim="400000"/>
              </a:ln>
            </p:spPr>
          </p:pic>
          <p:pic>
            <p:nvPicPr>
              <p:cNvPr id="188" name="105jo_eppendorf_and_column.png" descr="105jo_eppendorf_and_column.png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 flipH="1">
                <a:off x="4113595" y="1350810"/>
                <a:ext cx="414931" cy="363926"/>
              </a:xfrm>
              <a:prstGeom prst="rect">
                <a:avLst/>
              </a:prstGeom>
              <a:ln w="12700">
                <a:miter lim="400000"/>
              </a:ln>
            </p:spPr>
          </p:pic>
          <p:sp>
            <p:nvSpPr>
              <p:cNvPr id="190" name="BAL"/>
              <p:cNvSpPr txBox="1"/>
              <p:nvPr/>
            </p:nvSpPr>
            <p:spPr>
              <a:xfrm rot="5355663" flipH="1">
                <a:off x="3536802" y="1378541"/>
                <a:ext cx="301167" cy="22387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26789" tIns="26789" rIns="26789" bIns="26789" anchor="ctr">
                <a:spAutoFit/>
              </a:bodyPr>
              <a:lstStyle>
                <a:lvl1pPr>
                  <a:defRPr sz="1800"/>
                </a:lvl1pPr>
              </a:lstStyle>
              <a:p>
                <a:r>
                  <a:rPr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BAL</a:t>
                </a:r>
              </a:p>
            </p:txBody>
          </p:sp>
          <p:sp>
            <p:nvSpPr>
              <p:cNvPr id="198" name="Line"/>
              <p:cNvSpPr/>
              <p:nvPr/>
            </p:nvSpPr>
            <p:spPr>
              <a:xfrm flipV="1">
                <a:off x="3121953" y="1530669"/>
                <a:ext cx="393192" cy="7085"/>
              </a:xfrm>
              <a:prstGeom prst="line">
                <a:avLst/>
              </a:prstGeom>
              <a:ln w="76200">
                <a:solidFill>
                  <a:srgbClr val="7C7C7C">
                    <a:alpha val="65000"/>
                  </a:srgbClr>
                </a:solidFill>
                <a:miter lim="400000"/>
                <a:tailEnd type="triangle"/>
              </a:ln>
            </p:spPr>
            <p:txBody>
              <a:bodyPr lIns="26789" tIns="26789" rIns="26789" bIns="26789" anchor="ctr"/>
              <a:lstStyle/>
              <a:p>
                <a:pPr>
                  <a:defRPr sz="2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sz="1160" dirty="0"/>
              </a:p>
            </p:txBody>
          </p:sp>
          <p:sp>
            <p:nvSpPr>
              <p:cNvPr id="103" name="Cell free DNA…">
                <a:extLst>
                  <a:ext uri="{FF2B5EF4-FFF2-40B4-BE49-F238E27FC236}">
                    <a16:creationId xmlns:a16="http://schemas.microsoft.com/office/drawing/2014/main" id="{2A5E884F-6D31-9F4E-983A-B0880E7764F1}"/>
                  </a:ext>
                </a:extLst>
              </p:cNvPr>
              <p:cNvSpPr txBox="1"/>
              <p:nvPr/>
            </p:nvSpPr>
            <p:spPr>
              <a:xfrm flipH="1">
                <a:off x="5150527" y="1674246"/>
                <a:ext cx="746478" cy="17721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26789" tIns="26789" rIns="26789" bIns="26789" anchor="ctr">
                <a:spAutoFit/>
              </a:bodyPr>
              <a:lstStyle/>
              <a:p>
                <a:pPr>
                  <a:defRPr sz="1500" b="0"/>
                </a:pPr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CAPP-Seq</a:t>
                </a:r>
                <a:endParaRPr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4" name="Line">
                <a:extLst>
                  <a:ext uri="{FF2B5EF4-FFF2-40B4-BE49-F238E27FC236}">
                    <a16:creationId xmlns:a16="http://schemas.microsoft.com/office/drawing/2014/main" id="{BB1D7291-7F85-C447-AF1C-DC517A75A396}"/>
                  </a:ext>
                </a:extLst>
              </p:cNvPr>
              <p:cNvSpPr/>
              <p:nvPr/>
            </p:nvSpPr>
            <p:spPr>
              <a:xfrm flipV="1">
                <a:off x="3953969" y="3425973"/>
                <a:ext cx="646578" cy="0"/>
              </a:xfrm>
              <a:prstGeom prst="line">
                <a:avLst/>
              </a:prstGeom>
              <a:ln w="25400">
                <a:solidFill>
                  <a:srgbClr val="7C7C7C"/>
                </a:solidFill>
                <a:miter lim="400000"/>
                <a:tailEnd type="triangle"/>
              </a:ln>
            </p:spPr>
            <p:txBody>
              <a:bodyPr lIns="26789" tIns="26789" rIns="26789" bIns="26789" anchor="ctr"/>
              <a:lstStyle/>
              <a:p>
                <a:pPr>
                  <a:defRPr sz="2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sz="1160" dirty="0"/>
              </a:p>
            </p:txBody>
          </p:sp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4CE337C8-4A9E-D048-8E84-7214EA6F28B8}"/>
                  </a:ext>
                </a:extLst>
              </p:cNvPr>
              <p:cNvGrpSpPr/>
              <p:nvPr/>
            </p:nvGrpSpPr>
            <p:grpSpPr>
              <a:xfrm flipH="1">
                <a:off x="3993248" y="1939053"/>
                <a:ext cx="518824" cy="369840"/>
                <a:chOff x="4053444" y="3840179"/>
                <a:chExt cx="862906" cy="701327"/>
              </a:xfrm>
            </p:grpSpPr>
            <p:grpSp>
              <p:nvGrpSpPr>
                <p:cNvPr id="5" name="Group 4">
                  <a:extLst>
                    <a:ext uri="{FF2B5EF4-FFF2-40B4-BE49-F238E27FC236}">
                      <a16:creationId xmlns:a16="http://schemas.microsoft.com/office/drawing/2014/main" id="{814123C8-39C5-8146-909C-2D534B8C1C7C}"/>
                    </a:ext>
                  </a:extLst>
                </p:cNvPr>
                <p:cNvGrpSpPr/>
                <p:nvPr/>
              </p:nvGrpSpPr>
              <p:grpSpPr>
                <a:xfrm>
                  <a:off x="4053444" y="3840179"/>
                  <a:ext cx="491959" cy="444674"/>
                  <a:chOff x="3877516" y="4551876"/>
                  <a:chExt cx="952500" cy="952500"/>
                </a:xfrm>
              </p:grpSpPr>
              <p:pic>
                <p:nvPicPr>
                  <p:cNvPr id="3" name="Picture 2">
                    <a:extLst>
                      <a:ext uri="{FF2B5EF4-FFF2-40B4-BE49-F238E27FC236}">
                        <a16:creationId xmlns:a16="http://schemas.microsoft.com/office/drawing/2014/main" id="{B9599204-DBF0-DD44-9C0E-5213475F6D2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9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877516" y="4551876"/>
                    <a:ext cx="952500" cy="952500"/>
                  </a:xfrm>
                  <a:prstGeom prst="rect">
                    <a:avLst/>
                  </a:prstGeom>
                </p:spPr>
              </p:pic>
              <p:pic>
                <p:nvPicPr>
                  <p:cNvPr id="108" name="3a_nucleus_blue.png" descr="3a_nucleus_blue.png">
                    <a:extLst>
                      <a:ext uri="{FF2B5EF4-FFF2-40B4-BE49-F238E27FC236}">
                        <a16:creationId xmlns:a16="http://schemas.microsoft.com/office/drawing/2014/main" id="{88B9BAF8-5894-404F-B2FC-B8006463295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4060747" y="4752672"/>
                    <a:ext cx="631706" cy="631707"/>
                  </a:xfrm>
                  <a:prstGeom prst="rect">
                    <a:avLst/>
                  </a:prstGeom>
                  <a:ln w="12700" cap="flat">
                    <a:noFill/>
                    <a:miter lim="400000"/>
                  </a:ln>
                  <a:effectLst/>
                </p:spPr>
              </p:pic>
            </p:grpSp>
            <p:grpSp>
              <p:nvGrpSpPr>
                <p:cNvPr id="111" name="Group 110">
                  <a:extLst>
                    <a:ext uri="{FF2B5EF4-FFF2-40B4-BE49-F238E27FC236}">
                      <a16:creationId xmlns:a16="http://schemas.microsoft.com/office/drawing/2014/main" id="{F734FADD-349E-974F-9D12-7204EFBA1EED}"/>
                    </a:ext>
                  </a:extLst>
                </p:cNvPr>
                <p:cNvGrpSpPr/>
                <p:nvPr/>
              </p:nvGrpSpPr>
              <p:grpSpPr>
                <a:xfrm>
                  <a:off x="4151992" y="4045159"/>
                  <a:ext cx="491960" cy="444674"/>
                  <a:chOff x="3877512" y="4551879"/>
                  <a:chExt cx="952502" cy="952501"/>
                </a:xfrm>
              </p:grpSpPr>
              <p:pic>
                <p:nvPicPr>
                  <p:cNvPr id="112" name="Picture 111">
                    <a:extLst>
                      <a:ext uri="{FF2B5EF4-FFF2-40B4-BE49-F238E27FC236}">
                        <a16:creationId xmlns:a16="http://schemas.microsoft.com/office/drawing/2014/main" id="{3E79B32D-BA50-A141-A5E1-56B3140A5D3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9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877512" y="4551879"/>
                    <a:ext cx="952502" cy="952501"/>
                  </a:xfrm>
                  <a:prstGeom prst="rect">
                    <a:avLst/>
                  </a:prstGeom>
                </p:spPr>
              </p:pic>
              <p:pic>
                <p:nvPicPr>
                  <p:cNvPr id="113" name="3a_nucleus_blue.png" descr="3a_nucleus_blue.png">
                    <a:extLst>
                      <a:ext uri="{FF2B5EF4-FFF2-40B4-BE49-F238E27FC236}">
                        <a16:creationId xmlns:a16="http://schemas.microsoft.com/office/drawing/2014/main" id="{D34AB151-99CE-B047-AB09-16BCE62632A3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4060746" y="4752671"/>
                    <a:ext cx="631707" cy="631707"/>
                  </a:xfrm>
                  <a:prstGeom prst="rect">
                    <a:avLst/>
                  </a:prstGeom>
                  <a:ln w="12700" cap="flat">
                    <a:noFill/>
                    <a:miter lim="400000"/>
                  </a:ln>
                  <a:effectLst/>
                </p:spPr>
              </p:pic>
            </p:grpSp>
            <p:grpSp>
              <p:nvGrpSpPr>
                <p:cNvPr id="114" name="Group 113">
                  <a:extLst>
                    <a:ext uri="{FF2B5EF4-FFF2-40B4-BE49-F238E27FC236}">
                      <a16:creationId xmlns:a16="http://schemas.microsoft.com/office/drawing/2014/main" id="{4748FDA1-AF4F-F348-BB36-1F9DF69B5DEA}"/>
                    </a:ext>
                  </a:extLst>
                </p:cNvPr>
                <p:cNvGrpSpPr/>
                <p:nvPr/>
              </p:nvGrpSpPr>
              <p:grpSpPr>
                <a:xfrm>
                  <a:off x="4266973" y="3887234"/>
                  <a:ext cx="491959" cy="444674"/>
                  <a:chOff x="3877516" y="4551876"/>
                  <a:chExt cx="952500" cy="952500"/>
                </a:xfrm>
              </p:grpSpPr>
              <p:pic>
                <p:nvPicPr>
                  <p:cNvPr id="115" name="Picture 114">
                    <a:extLst>
                      <a:ext uri="{FF2B5EF4-FFF2-40B4-BE49-F238E27FC236}">
                        <a16:creationId xmlns:a16="http://schemas.microsoft.com/office/drawing/2014/main" id="{D49AC052-A327-A74C-B807-C02A25B9472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9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877516" y="4551876"/>
                    <a:ext cx="952500" cy="952500"/>
                  </a:xfrm>
                  <a:prstGeom prst="rect">
                    <a:avLst/>
                  </a:prstGeom>
                </p:spPr>
              </p:pic>
              <p:pic>
                <p:nvPicPr>
                  <p:cNvPr id="116" name="3a_nucleus_blue.png" descr="3a_nucleus_blue.png">
                    <a:extLst>
                      <a:ext uri="{FF2B5EF4-FFF2-40B4-BE49-F238E27FC236}">
                        <a16:creationId xmlns:a16="http://schemas.microsoft.com/office/drawing/2014/main" id="{D604E8AA-B487-3A4A-87F0-82780AC7368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4060746" y="4752671"/>
                    <a:ext cx="631707" cy="631707"/>
                  </a:xfrm>
                  <a:prstGeom prst="rect">
                    <a:avLst/>
                  </a:prstGeom>
                  <a:ln w="12700" cap="flat">
                    <a:noFill/>
                    <a:miter lim="400000"/>
                  </a:ln>
                  <a:effectLst/>
                </p:spPr>
              </p:pic>
            </p:grpSp>
            <p:grpSp>
              <p:nvGrpSpPr>
                <p:cNvPr id="117" name="Group 116">
                  <a:extLst>
                    <a:ext uri="{FF2B5EF4-FFF2-40B4-BE49-F238E27FC236}">
                      <a16:creationId xmlns:a16="http://schemas.microsoft.com/office/drawing/2014/main" id="{FBA23202-F6C0-7547-BBA2-831B8BCC2E58}"/>
                    </a:ext>
                  </a:extLst>
                </p:cNvPr>
                <p:cNvGrpSpPr/>
                <p:nvPr/>
              </p:nvGrpSpPr>
              <p:grpSpPr>
                <a:xfrm>
                  <a:off x="4362449" y="4096832"/>
                  <a:ext cx="491959" cy="444674"/>
                  <a:chOff x="3877516" y="4551876"/>
                  <a:chExt cx="952500" cy="952500"/>
                </a:xfrm>
              </p:grpSpPr>
              <p:pic>
                <p:nvPicPr>
                  <p:cNvPr id="118" name="Picture 117">
                    <a:extLst>
                      <a:ext uri="{FF2B5EF4-FFF2-40B4-BE49-F238E27FC236}">
                        <a16:creationId xmlns:a16="http://schemas.microsoft.com/office/drawing/2014/main" id="{2E5DE58F-6D11-0C42-8854-5079671E002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9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877516" y="4551876"/>
                    <a:ext cx="952500" cy="952500"/>
                  </a:xfrm>
                  <a:prstGeom prst="rect">
                    <a:avLst/>
                  </a:prstGeom>
                </p:spPr>
              </p:pic>
              <p:pic>
                <p:nvPicPr>
                  <p:cNvPr id="191" name="3a_nucleus_blue.png" descr="3a_nucleus_blue.png">
                    <a:extLst>
                      <a:ext uri="{FF2B5EF4-FFF2-40B4-BE49-F238E27FC236}">
                        <a16:creationId xmlns:a16="http://schemas.microsoft.com/office/drawing/2014/main" id="{882262FD-590E-3940-A2BC-A5992B0AE02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4060748" y="4752672"/>
                    <a:ext cx="631706" cy="631707"/>
                  </a:xfrm>
                  <a:prstGeom prst="rect">
                    <a:avLst/>
                  </a:prstGeom>
                  <a:ln w="12700" cap="flat">
                    <a:noFill/>
                    <a:miter lim="400000"/>
                  </a:ln>
                  <a:effectLst/>
                </p:spPr>
              </p:pic>
            </p:grpSp>
            <p:grpSp>
              <p:nvGrpSpPr>
                <p:cNvPr id="192" name="Group 191">
                  <a:extLst>
                    <a:ext uri="{FF2B5EF4-FFF2-40B4-BE49-F238E27FC236}">
                      <a16:creationId xmlns:a16="http://schemas.microsoft.com/office/drawing/2014/main" id="{33543D27-F096-3046-8AAC-22F05DC6FFF6}"/>
                    </a:ext>
                  </a:extLst>
                </p:cNvPr>
                <p:cNvGrpSpPr/>
                <p:nvPr/>
              </p:nvGrpSpPr>
              <p:grpSpPr>
                <a:xfrm>
                  <a:off x="4424391" y="3860542"/>
                  <a:ext cx="491959" cy="444674"/>
                  <a:chOff x="3877516" y="4551876"/>
                  <a:chExt cx="952500" cy="952500"/>
                </a:xfrm>
              </p:grpSpPr>
              <p:pic>
                <p:nvPicPr>
                  <p:cNvPr id="222" name="Picture 221">
                    <a:extLst>
                      <a:ext uri="{FF2B5EF4-FFF2-40B4-BE49-F238E27FC236}">
                        <a16:creationId xmlns:a16="http://schemas.microsoft.com/office/drawing/2014/main" id="{95D526A0-1E80-B145-98BB-3AB17E575C1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9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877516" y="4551876"/>
                    <a:ext cx="952500" cy="952500"/>
                  </a:xfrm>
                  <a:prstGeom prst="rect">
                    <a:avLst/>
                  </a:prstGeom>
                </p:spPr>
              </p:pic>
              <p:pic>
                <p:nvPicPr>
                  <p:cNvPr id="223" name="3a_nucleus_blue.png" descr="3a_nucleus_blue.png">
                    <a:extLst>
                      <a:ext uri="{FF2B5EF4-FFF2-40B4-BE49-F238E27FC236}">
                        <a16:creationId xmlns:a16="http://schemas.microsoft.com/office/drawing/2014/main" id="{367DC8CE-4792-7949-8F14-A3D84C9B4B4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4060746" y="4752671"/>
                    <a:ext cx="631707" cy="631707"/>
                  </a:xfrm>
                  <a:prstGeom prst="rect">
                    <a:avLst/>
                  </a:prstGeom>
                  <a:ln w="12700" cap="flat">
                    <a:noFill/>
                    <a:miter lim="400000"/>
                  </a:ln>
                  <a:effectLst/>
                </p:spPr>
              </p:pic>
            </p:grpSp>
          </p:grpSp>
          <p:pic>
            <p:nvPicPr>
              <p:cNvPr id="224" name="Picture 223">
                <a:extLst>
                  <a:ext uri="{FF2B5EF4-FFF2-40B4-BE49-F238E27FC236}">
                    <a16:creationId xmlns:a16="http://schemas.microsoft.com/office/drawing/2014/main" id="{C7EE0219-5146-F640-8AD9-9BA1D3361C8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8745038" flipH="1">
                <a:off x="4703218" y="1567577"/>
                <a:ext cx="434484" cy="495378"/>
              </a:xfrm>
              <a:prstGeom prst="rect">
                <a:avLst/>
              </a:prstGeom>
            </p:spPr>
          </p:pic>
          <p:pic>
            <p:nvPicPr>
              <p:cNvPr id="225" name="Picture 224">
                <a:extLst>
                  <a:ext uri="{FF2B5EF4-FFF2-40B4-BE49-F238E27FC236}">
                    <a16:creationId xmlns:a16="http://schemas.microsoft.com/office/drawing/2014/main" id="{F3B14B5D-63F4-4A4D-81E6-3C81F63EC2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8745038" flipH="1">
                <a:off x="4652109" y="3218719"/>
                <a:ext cx="464676" cy="529801"/>
              </a:xfrm>
              <a:prstGeom prst="rect">
                <a:avLst/>
              </a:prstGeom>
            </p:spPr>
          </p:pic>
          <p:sp>
            <p:nvSpPr>
              <p:cNvPr id="227" name="Cell free DNA…">
                <a:extLst>
                  <a:ext uri="{FF2B5EF4-FFF2-40B4-BE49-F238E27FC236}">
                    <a16:creationId xmlns:a16="http://schemas.microsoft.com/office/drawing/2014/main" id="{DBEC5277-EA29-5A49-AFB5-80F06129BDFA}"/>
                  </a:ext>
                </a:extLst>
              </p:cNvPr>
              <p:cNvSpPr txBox="1"/>
              <p:nvPr/>
            </p:nvSpPr>
            <p:spPr>
              <a:xfrm flipH="1">
                <a:off x="5009743" y="3273870"/>
                <a:ext cx="746478" cy="17721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26789" tIns="26789" rIns="26789" bIns="26789" anchor="ctr">
                <a:spAutoFit/>
              </a:bodyPr>
              <a:lstStyle/>
              <a:p>
                <a:pPr algn="ctr">
                  <a:defRPr sz="1500" b="0"/>
                </a:pPr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STAMP</a:t>
                </a:r>
                <a:endParaRPr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08868762-97F8-DD41-9695-85EAB779A7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3121952" y="4809936"/>
                <a:ext cx="852421" cy="431050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D97773EB-717E-AE48-8387-16023BB4D2E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3078303" y="4018372"/>
                <a:ext cx="946194" cy="431050"/>
              </a:xfrm>
              <a:prstGeom prst="rect">
                <a:avLst/>
              </a:prstGeom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6F186473-CF34-7743-B959-D047FD2D26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1963227" y="4421793"/>
                <a:ext cx="1106816" cy="559692"/>
              </a:xfrm>
              <a:prstGeom prst="rect">
                <a:avLst/>
              </a:prstGeom>
            </p:spPr>
          </p:pic>
          <p:sp>
            <p:nvSpPr>
              <p:cNvPr id="228" name="Supernatant">
                <a:extLst>
                  <a:ext uri="{FF2B5EF4-FFF2-40B4-BE49-F238E27FC236}">
                    <a16:creationId xmlns:a16="http://schemas.microsoft.com/office/drawing/2014/main" id="{0174F3E8-2A1A-6E4C-A74E-71705BF1D7CE}"/>
                  </a:ext>
                </a:extLst>
              </p:cNvPr>
              <p:cNvSpPr txBox="1"/>
              <p:nvPr/>
            </p:nvSpPr>
            <p:spPr>
              <a:xfrm flipH="1">
                <a:off x="2308390" y="4979319"/>
                <a:ext cx="439862" cy="22196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26789" tIns="26789" rIns="26789" bIns="26789" anchor="ctr">
                <a:spAutoFit/>
              </a:bodyPr>
              <a:lstStyle>
                <a:lvl1pPr>
                  <a:defRPr sz="1400" b="0"/>
                </a:lvl1pPr>
              </a:lstStyle>
              <a:p>
                <a:r>
                  <a:rPr lang="en-US" sz="844" dirty="0">
                    <a:latin typeface="Arial" panose="020B0604020202020204" pitchFamily="34" charset="0"/>
                    <a:cs typeface="Arial" panose="020B0604020202020204" pitchFamily="34" charset="0"/>
                  </a:rPr>
                  <a:t>Blood</a:t>
                </a:r>
                <a:endParaRPr sz="844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Supernatant">
                <a:extLst>
                  <a:ext uri="{FF2B5EF4-FFF2-40B4-BE49-F238E27FC236}">
                    <a16:creationId xmlns:a16="http://schemas.microsoft.com/office/drawing/2014/main" id="{D16329E9-9E2B-8743-B126-1EF647810AB6}"/>
                  </a:ext>
                </a:extLst>
              </p:cNvPr>
              <p:cNvSpPr txBox="1"/>
              <p:nvPr/>
            </p:nvSpPr>
            <p:spPr>
              <a:xfrm flipH="1">
                <a:off x="3326554" y="4453342"/>
                <a:ext cx="416380" cy="184009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26789" tIns="26789" rIns="26789" bIns="26789" anchor="ctr">
                <a:spAutoFit/>
              </a:bodyPr>
              <a:lstStyle>
                <a:lvl1pPr>
                  <a:defRPr sz="1400" b="0"/>
                </a:lvl1pPr>
              </a:lstStyle>
              <a:p>
                <a:r>
                  <a:rPr lang="en-US" sz="844" dirty="0">
                    <a:latin typeface="Arial" panose="020B0604020202020204" pitchFamily="34" charset="0"/>
                    <a:cs typeface="Arial" panose="020B0604020202020204" pitchFamily="34" charset="0"/>
                  </a:rPr>
                  <a:t>Plasma</a:t>
                </a:r>
                <a:endParaRPr sz="844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Supernatant">
                <a:extLst>
                  <a:ext uri="{FF2B5EF4-FFF2-40B4-BE49-F238E27FC236}">
                    <a16:creationId xmlns:a16="http://schemas.microsoft.com/office/drawing/2014/main" id="{05F8BEB9-5F17-4A41-A5C5-87311C3DCB67}"/>
                  </a:ext>
                </a:extLst>
              </p:cNvPr>
              <p:cNvSpPr txBox="1"/>
              <p:nvPr/>
            </p:nvSpPr>
            <p:spPr>
              <a:xfrm>
                <a:off x="3052417" y="5339108"/>
                <a:ext cx="1035478" cy="22196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26789" tIns="26789" rIns="26789" bIns="26789" anchor="ctr">
                <a:spAutoFit/>
              </a:bodyPr>
              <a:lstStyle>
                <a:lvl1pPr>
                  <a:defRPr sz="1400" b="0"/>
                </a:lvl1pPr>
              </a:lstStyle>
              <a:p>
                <a:pPr algn="ctr"/>
                <a:r>
                  <a:rPr lang="en-US" sz="844" dirty="0">
                    <a:latin typeface="Arial" panose="020B0604020202020204" pitchFamily="34" charset="0"/>
                    <a:cs typeface="Arial" panose="020B0604020202020204" pitchFamily="34" charset="0"/>
                  </a:rPr>
                  <a:t>PDWB</a:t>
                </a:r>
                <a:endParaRPr sz="844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Line">
                <a:extLst>
                  <a:ext uri="{FF2B5EF4-FFF2-40B4-BE49-F238E27FC236}">
                    <a16:creationId xmlns:a16="http://schemas.microsoft.com/office/drawing/2014/main" id="{4DB71826-BA27-5041-8D7A-B1D50C422211}"/>
                  </a:ext>
                </a:extLst>
              </p:cNvPr>
              <p:cNvSpPr/>
              <p:nvPr/>
            </p:nvSpPr>
            <p:spPr>
              <a:xfrm flipV="1">
                <a:off x="3964575" y="4243976"/>
                <a:ext cx="646578" cy="0"/>
              </a:xfrm>
              <a:prstGeom prst="line">
                <a:avLst/>
              </a:prstGeom>
              <a:ln w="25400">
                <a:solidFill>
                  <a:srgbClr val="7C7C7C"/>
                </a:solidFill>
                <a:miter lim="400000"/>
                <a:tailEnd type="triangle"/>
              </a:ln>
            </p:spPr>
            <p:txBody>
              <a:bodyPr lIns="26789" tIns="26789" rIns="26789" bIns="26789" anchor="ctr"/>
              <a:lstStyle/>
              <a:p>
                <a:pPr>
                  <a:defRPr sz="2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sz="1160" dirty="0"/>
              </a:p>
            </p:txBody>
          </p:sp>
          <p:pic>
            <p:nvPicPr>
              <p:cNvPr id="232" name="Picture 231">
                <a:extLst>
                  <a:ext uri="{FF2B5EF4-FFF2-40B4-BE49-F238E27FC236}">
                    <a16:creationId xmlns:a16="http://schemas.microsoft.com/office/drawing/2014/main" id="{CE89925D-3D1B-704E-A177-08F0C95A78B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8745038" flipH="1">
                <a:off x="4670389" y="4024948"/>
                <a:ext cx="464676" cy="529801"/>
              </a:xfrm>
              <a:prstGeom prst="rect">
                <a:avLst/>
              </a:prstGeom>
            </p:spPr>
          </p:pic>
          <p:sp>
            <p:nvSpPr>
              <p:cNvPr id="233" name="Cell free DNA…">
                <a:extLst>
                  <a:ext uri="{FF2B5EF4-FFF2-40B4-BE49-F238E27FC236}">
                    <a16:creationId xmlns:a16="http://schemas.microsoft.com/office/drawing/2014/main" id="{C32C5232-58EB-BC4C-8D2C-CE483FC2574D}"/>
                  </a:ext>
                </a:extLst>
              </p:cNvPr>
              <p:cNvSpPr txBox="1"/>
              <p:nvPr/>
            </p:nvSpPr>
            <p:spPr>
              <a:xfrm flipH="1">
                <a:off x="5154037" y="4140376"/>
                <a:ext cx="746478" cy="17721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26789" tIns="26789" rIns="26789" bIns="26789" anchor="ctr">
                <a:spAutoFit/>
              </a:bodyPr>
              <a:lstStyle/>
              <a:p>
                <a:pPr>
                  <a:defRPr sz="1500" b="0"/>
                </a:pPr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CAPP-Seq</a:t>
                </a:r>
                <a:endParaRPr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Line">
                <a:extLst>
                  <a:ext uri="{FF2B5EF4-FFF2-40B4-BE49-F238E27FC236}">
                    <a16:creationId xmlns:a16="http://schemas.microsoft.com/office/drawing/2014/main" id="{F7F25DDB-6472-C14E-966D-5A475272098F}"/>
                  </a:ext>
                </a:extLst>
              </p:cNvPr>
              <p:cNvSpPr/>
              <p:nvPr/>
            </p:nvSpPr>
            <p:spPr>
              <a:xfrm flipV="1">
                <a:off x="2781508" y="4243976"/>
                <a:ext cx="611227" cy="303186"/>
              </a:xfrm>
              <a:prstGeom prst="line">
                <a:avLst/>
              </a:prstGeom>
              <a:ln w="25400">
                <a:solidFill>
                  <a:srgbClr val="7C7C7C"/>
                </a:solidFill>
                <a:miter lim="400000"/>
                <a:tailEnd type="triangle"/>
              </a:ln>
            </p:spPr>
            <p:txBody>
              <a:bodyPr lIns="26789" tIns="26789" rIns="26789" bIns="26789" anchor="ctr"/>
              <a:lstStyle/>
              <a:p>
                <a:pPr>
                  <a:defRPr sz="2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sz="1160" dirty="0"/>
              </a:p>
            </p:txBody>
          </p:sp>
          <p:sp>
            <p:nvSpPr>
              <p:cNvPr id="235" name="Line">
                <a:extLst>
                  <a:ext uri="{FF2B5EF4-FFF2-40B4-BE49-F238E27FC236}">
                    <a16:creationId xmlns:a16="http://schemas.microsoft.com/office/drawing/2014/main" id="{2BA20384-2DC6-0140-ABC9-4F75620C4F51}"/>
                  </a:ext>
                </a:extLst>
              </p:cNvPr>
              <p:cNvSpPr/>
              <p:nvPr/>
            </p:nvSpPr>
            <p:spPr>
              <a:xfrm>
                <a:off x="2774206" y="4708127"/>
                <a:ext cx="625834" cy="303185"/>
              </a:xfrm>
              <a:prstGeom prst="line">
                <a:avLst/>
              </a:prstGeom>
              <a:ln w="25400">
                <a:solidFill>
                  <a:srgbClr val="7C7C7C"/>
                </a:solidFill>
                <a:miter lim="400000"/>
                <a:tailEnd type="triangle"/>
              </a:ln>
            </p:spPr>
            <p:txBody>
              <a:bodyPr lIns="26789" tIns="26789" rIns="26789" bIns="26789" anchor="ctr"/>
              <a:lstStyle/>
              <a:p>
                <a:pPr>
                  <a:defRPr sz="2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sz="1160" dirty="0"/>
              </a:p>
            </p:txBody>
          </p:sp>
          <p:sp>
            <p:nvSpPr>
              <p:cNvPr id="236" name="Cell free DNA…">
                <a:extLst>
                  <a:ext uri="{FF2B5EF4-FFF2-40B4-BE49-F238E27FC236}">
                    <a16:creationId xmlns:a16="http://schemas.microsoft.com/office/drawing/2014/main" id="{5BC86F83-37F1-9942-91D4-23066FA15CF3}"/>
                  </a:ext>
                </a:extLst>
              </p:cNvPr>
              <p:cNvSpPr txBox="1"/>
              <p:nvPr/>
            </p:nvSpPr>
            <p:spPr>
              <a:xfrm flipH="1">
                <a:off x="5113253" y="1267949"/>
                <a:ext cx="746478" cy="17721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26789" tIns="26789" rIns="26789" bIns="26789" anchor="ctr">
                <a:spAutoFit/>
              </a:bodyPr>
              <a:lstStyle/>
              <a:p>
                <a:pPr algn="ctr">
                  <a:defRPr sz="1500" b="0"/>
                </a:pPr>
                <a:r>
                  <a:rPr lang="en-US" sz="8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BAL </a:t>
                </a:r>
                <a:r>
                  <a:rPr lang="en-US" sz="800" i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cfDNA</a:t>
                </a:r>
                <a:endParaRPr sz="8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Cell free DNA…">
                <a:extLst>
                  <a:ext uri="{FF2B5EF4-FFF2-40B4-BE49-F238E27FC236}">
                    <a16:creationId xmlns:a16="http://schemas.microsoft.com/office/drawing/2014/main" id="{0981F806-3213-B640-876F-A6BE7BF33A48}"/>
                  </a:ext>
                </a:extLst>
              </p:cNvPr>
              <p:cNvSpPr txBox="1"/>
              <p:nvPr/>
            </p:nvSpPr>
            <p:spPr>
              <a:xfrm flipH="1">
                <a:off x="5130156" y="1827408"/>
                <a:ext cx="1093511" cy="213765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26789" tIns="26789" rIns="26789" bIns="26789" anchor="ctr">
                <a:spAutoFit/>
              </a:bodyPr>
              <a:lstStyle/>
              <a:p>
                <a:pPr algn="ctr">
                  <a:defRPr sz="1500" b="0"/>
                </a:pPr>
                <a:r>
                  <a:rPr lang="en-US" sz="8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BAL cellular DNA</a:t>
                </a:r>
                <a:endParaRPr sz="8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8" name="Cell free DNA…">
                <a:extLst>
                  <a:ext uri="{FF2B5EF4-FFF2-40B4-BE49-F238E27FC236}">
                    <a16:creationId xmlns:a16="http://schemas.microsoft.com/office/drawing/2014/main" id="{E1CF00CD-4A66-814B-9166-B1D6EFDD82D4}"/>
                  </a:ext>
                </a:extLst>
              </p:cNvPr>
              <p:cNvSpPr txBox="1"/>
              <p:nvPr/>
            </p:nvSpPr>
            <p:spPr>
              <a:xfrm flipH="1">
                <a:off x="4920460" y="3421498"/>
                <a:ext cx="1411076" cy="213765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26789" tIns="26789" rIns="26789" bIns="26789" anchor="ctr">
                <a:spAutoFit/>
              </a:bodyPr>
              <a:lstStyle/>
              <a:p>
                <a:pPr algn="ctr">
                  <a:defRPr sz="1500" b="0"/>
                </a:pPr>
                <a:r>
                  <a:rPr lang="en-US" sz="8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Tumor Mutations</a:t>
                </a:r>
                <a:endParaRPr sz="8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9" name="Cell free DNA…">
                <a:extLst>
                  <a:ext uri="{FF2B5EF4-FFF2-40B4-BE49-F238E27FC236}">
                    <a16:creationId xmlns:a16="http://schemas.microsoft.com/office/drawing/2014/main" id="{44B1B90B-EB4A-2D46-B338-9E6CBE9DCD0F}"/>
                  </a:ext>
                </a:extLst>
              </p:cNvPr>
              <p:cNvSpPr txBox="1"/>
              <p:nvPr/>
            </p:nvSpPr>
            <p:spPr>
              <a:xfrm flipH="1">
                <a:off x="4982169" y="4319894"/>
                <a:ext cx="1214030" cy="17721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26789" tIns="26789" rIns="26789" bIns="26789" anchor="ctr">
                <a:spAutoFit/>
              </a:bodyPr>
              <a:lstStyle/>
              <a:p>
                <a:pPr algn="ctr">
                  <a:defRPr sz="1500" b="0"/>
                </a:pPr>
                <a:r>
                  <a:rPr lang="en-US" sz="8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Plasma </a:t>
                </a:r>
                <a:r>
                  <a:rPr lang="en-US" sz="800" i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cfDNA</a:t>
                </a:r>
                <a:endParaRPr sz="8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0" name="Supernatant">
                <a:extLst>
                  <a:ext uri="{FF2B5EF4-FFF2-40B4-BE49-F238E27FC236}">
                    <a16:creationId xmlns:a16="http://schemas.microsoft.com/office/drawing/2014/main" id="{2201A816-0C77-C94C-8768-4A4734B76940}"/>
                  </a:ext>
                </a:extLst>
              </p:cNvPr>
              <p:cNvSpPr txBox="1"/>
              <p:nvPr/>
            </p:nvSpPr>
            <p:spPr>
              <a:xfrm flipH="1">
                <a:off x="4048107" y="3230875"/>
                <a:ext cx="396408" cy="19520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26789" tIns="26789" rIns="26789" bIns="26789" anchor="ctr">
                <a:spAutoFit/>
              </a:bodyPr>
              <a:lstStyle>
                <a:lvl1pPr>
                  <a:defRPr sz="1400" b="0"/>
                </a:lvl1pPr>
              </a:lstStyle>
              <a:p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Tumor</a:t>
                </a:r>
                <a:endParaRPr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1" name="Supernatant">
                <a:extLst>
                  <a:ext uri="{FF2B5EF4-FFF2-40B4-BE49-F238E27FC236}">
                    <a16:creationId xmlns:a16="http://schemas.microsoft.com/office/drawing/2014/main" id="{B9726027-3C50-3941-8EDD-4087E545623F}"/>
                  </a:ext>
                </a:extLst>
              </p:cNvPr>
              <p:cNvSpPr txBox="1"/>
              <p:nvPr/>
            </p:nvSpPr>
            <p:spPr>
              <a:xfrm flipH="1">
                <a:off x="4036751" y="4034582"/>
                <a:ext cx="445009" cy="19520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26789" tIns="26789" rIns="26789" bIns="26789" anchor="ctr">
                <a:spAutoFit/>
              </a:bodyPr>
              <a:lstStyle>
                <a:lvl1pPr>
                  <a:defRPr sz="1400" b="0"/>
                </a:lvl1pPr>
              </a:lstStyle>
              <a:p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Plasma</a:t>
                </a:r>
                <a:endParaRPr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Line">
                <a:extLst>
                  <a:ext uri="{FF2B5EF4-FFF2-40B4-BE49-F238E27FC236}">
                    <a16:creationId xmlns:a16="http://schemas.microsoft.com/office/drawing/2014/main" id="{BE5190BB-C102-024F-BDA6-7DE69CE341C0}"/>
                  </a:ext>
                </a:extLst>
              </p:cNvPr>
              <p:cNvSpPr/>
              <p:nvPr/>
            </p:nvSpPr>
            <p:spPr>
              <a:xfrm flipV="1">
                <a:off x="3960522" y="5093022"/>
                <a:ext cx="646578" cy="0"/>
              </a:xfrm>
              <a:prstGeom prst="line">
                <a:avLst/>
              </a:prstGeom>
              <a:ln w="25400">
                <a:solidFill>
                  <a:srgbClr val="7C7C7C"/>
                </a:solidFill>
                <a:miter lim="400000"/>
                <a:tailEnd type="triangle"/>
              </a:ln>
            </p:spPr>
            <p:txBody>
              <a:bodyPr lIns="26789" tIns="26789" rIns="26789" bIns="26789" anchor="ctr"/>
              <a:lstStyle/>
              <a:p>
                <a:pPr>
                  <a:defRPr sz="2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sz="1160" dirty="0"/>
              </a:p>
            </p:txBody>
          </p:sp>
          <p:pic>
            <p:nvPicPr>
              <p:cNvPr id="189" name="Picture 188">
                <a:extLst>
                  <a:ext uri="{FF2B5EF4-FFF2-40B4-BE49-F238E27FC236}">
                    <a16:creationId xmlns:a16="http://schemas.microsoft.com/office/drawing/2014/main" id="{3B4FE698-DABF-614D-B4BA-F33764EE5F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8745038" flipH="1">
                <a:off x="4655363" y="4861248"/>
                <a:ext cx="464676" cy="529801"/>
              </a:xfrm>
              <a:prstGeom prst="rect">
                <a:avLst/>
              </a:prstGeom>
            </p:spPr>
          </p:pic>
          <p:sp>
            <p:nvSpPr>
              <p:cNvPr id="193" name="Cell free DNA…">
                <a:extLst>
                  <a:ext uri="{FF2B5EF4-FFF2-40B4-BE49-F238E27FC236}">
                    <a16:creationId xmlns:a16="http://schemas.microsoft.com/office/drawing/2014/main" id="{FC794555-4709-834A-8636-4C1F930F6254}"/>
                  </a:ext>
                </a:extLst>
              </p:cNvPr>
              <p:cNvSpPr txBox="1"/>
              <p:nvPr/>
            </p:nvSpPr>
            <p:spPr>
              <a:xfrm flipH="1">
                <a:off x="5178472" y="4944433"/>
                <a:ext cx="746478" cy="17721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26789" tIns="26789" rIns="26789" bIns="26789" anchor="ctr">
                <a:spAutoFit/>
              </a:bodyPr>
              <a:lstStyle/>
              <a:p>
                <a:pPr>
                  <a:defRPr sz="1500" b="0"/>
                </a:pPr>
                <a:r>
                  <a:rPr lang="en-US" sz="800" dirty="0">
                    <a:latin typeface="Arial" panose="020B0604020202020204" pitchFamily="34" charset="0"/>
                    <a:cs typeface="Arial" panose="020B0604020202020204" pitchFamily="34" charset="0"/>
                  </a:rPr>
                  <a:t>CAPP-Seq</a:t>
                </a:r>
                <a:endParaRPr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Cell free DNA…">
                <a:extLst>
                  <a:ext uri="{FF2B5EF4-FFF2-40B4-BE49-F238E27FC236}">
                    <a16:creationId xmlns:a16="http://schemas.microsoft.com/office/drawing/2014/main" id="{D5EE9A24-E219-4E47-ADDF-EEB937B917FA}"/>
                  </a:ext>
                </a:extLst>
              </p:cNvPr>
              <p:cNvSpPr txBox="1"/>
              <p:nvPr/>
            </p:nvSpPr>
            <p:spPr>
              <a:xfrm flipH="1">
                <a:off x="5150528" y="5099221"/>
                <a:ext cx="923533" cy="17721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26789" tIns="26789" rIns="26789" bIns="26789" anchor="ctr">
                <a:spAutoFit/>
              </a:bodyPr>
              <a:lstStyle/>
              <a:p>
                <a:pPr algn="ctr">
                  <a:defRPr sz="1500" b="0"/>
                </a:pPr>
                <a:r>
                  <a:rPr lang="en-US" sz="8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Germline DNA</a:t>
                </a:r>
                <a:endParaRPr sz="800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Supernatant">
                <a:extLst>
                  <a:ext uri="{FF2B5EF4-FFF2-40B4-BE49-F238E27FC236}">
                    <a16:creationId xmlns:a16="http://schemas.microsoft.com/office/drawing/2014/main" id="{7DF358FD-AA0C-284A-A24B-57D00D1AC627}"/>
                  </a:ext>
                </a:extLst>
              </p:cNvPr>
              <p:cNvSpPr txBox="1"/>
              <p:nvPr/>
            </p:nvSpPr>
            <p:spPr>
              <a:xfrm flipH="1">
                <a:off x="3948660" y="4881719"/>
                <a:ext cx="641442" cy="19520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26789" tIns="26789" rIns="26789" bIns="26789" anchor="ctr">
                <a:spAutoFit/>
              </a:bodyPr>
              <a:lstStyle>
                <a:lvl1pPr>
                  <a:defRPr sz="1400" b="0"/>
                </a:lvl1pPr>
              </a:lstStyle>
              <a:p>
                <a:r>
                  <a:rPr lang="en-US" sz="700" dirty="0">
                    <a:latin typeface="Arial" panose="020B0604020202020204" pitchFamily="34" charset="0"/>
                    <a:cs typeface="Arial" panose="020B0604020202020204" pitchFamily="34" charset="0"/>
                  </a:rPr>
                  <a:t>Leukocytes</a:t>
                </a:r>
                <a:endParaRPr sz="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90244AB6-97A2-9842-B80A-5233903BC3EC}"/>
                  </a:ext>
                </a:extLst>
              </p:cNvPr>
              <p:cNvSpPr/>
              <p:nvPr/>
            </p:nvSpPr>
            <p:spPr>
              <a:xfrm>
                <a:off x="2681395" y="1475815"/>
                <a:ext cx="680539" cy="1442197"/>
              </a:xfrm>
              <a:custGeom>
                <a:avLst/>
                <a:gdLst>
                  <a:gd name="connsiteX0" fmla="*/ 8186 w 680539"/>
                  <a:gd name="connsiteY0" fmla="*/ 0 h 1442197"/>
                  <a:gd name="connsiteX1" fmla="*/ 4824 w 680539"/>
                  <a:gd name="connsiteY1" fmla="*/ 598394 h 1442197"/>
                  <a:gd name="connsiteX2" fmla="*/ 65336 w 680539"/>
                  <a:gd name="connsiteY2" fmla="*/ 850526 h 1442197"/>
                  <a:gd name="connsiteX3" fmla="*/ 377980 w 680539"/>
                  <a:gd name="connsiteY3" fmla="*/ 1075764 h 1442197"/>
                  <a:gd name="connsiteX4" fmla="*/ 609942 w 680539"/>
                  <a:gd name="connsiteY4" fmla="*/ 1348067 h 1442197"/>
                  <a:gd name="connsiteX5" fmla="*/ 680539 w 680539"/>
                  <a:gd name="connsiteY5" fmla="*/ 1442197 h 1442197"/>
                  <a:gd name="connsiteX6" fmla="*/ 680539 w 680539"/>
                  <a:gd name="connsiteY6" fmla="*/ 1442197 h 1442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80539" h="1442197">
                    <a:moveTo>
                      <a:pt x="8186" y="0"/>
                    </a:moveTo>
                    <a:cubicBezTo>
                      <a:pt x="1742" y="228320"/>
                      <a:pt x="-4701" y="456640"/>
                      <a:pt x="4824" y="598394"/>
                    </a:cubicBezTo>
                    <a:cubicBezTo>
                      <a:pt x="14349" y="740148"/>
                      <a:pt x="3143" y="770964"/>
                      <a:pt x="65336" y="850526"/>
                    </a:cubicBezTo>
                    <a:cubicBezTo>
                      <a:pt x="127529" y="930088"/>
                      <a:pt x="287212" y="992841"/>
                      <a:pt x="377980" y="1075764"/>
                    </a:cubicBezTo>
                    <a:cubicBezTo>
                      <a:pt x="468748" y="1158688"/>
                      <a:pt x="559516" y="1286995"/>
                      <a:pt x="609942" y="1348067"/>
                    </a:cubicBezTo>
                    <a:cubicBezTo>
                      <a:pt x="660368" y="1409139"/>
                      <a:pt x="680539" y="1442197"/>
                      <a:pt x="680539" y="1442197"/>
                    </a:cubicBezTo>
                    <a:lnTo>
                      <a:pt x="680539" y="1442197"/>
                    </a:lnTo>
                  </a:path>
                </a:pathLst>
              </a:custGeom>
              <a:noFill/>
              <a:ln w="444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58" name="TextBox 157">
            <a:extLst>
              <a:ext uri="{FF2B5EF4-FFF2-40B4-BE49-F238E27FC236}">
                <a16:creationId xmlns:a16="http://schemas.microsoft.com/office/drawing/2014/main" id="{E246EFDD-07DB-5746-AE99-CB0FA5B50B8B}"/>
              </a:ext>
            </a:extLst>
          </p:cNvPr>
          <p:cNvSpPr txBox="1"/>
          <p:nvPr/>
        </p:nvSpPr>
        <p:spPr>
          <a:xfrm>
            <a:off x="-31259" y="-17646"/>
            <a:ext cx="28019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SUPPLEMENTAL FIGURE 1</a:t>
            </a:r>
          </a:p>
        </p:txBody>
      </p:sp>
    </p:spTree>
    <p:extLst>
      <p:ext uri="{BB962C8B-B14F-4D97-AF65-F5344CB8AC3E}">
        <p14:creationId xmlns:p14="http://schemas.microsoft.com/office/powerpoint/2010/main" val="16969716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165717</TotalTime>
  <Words>54</Words>
  <Application>Microsoft Macintosh PowerPoint</Application>
  <PresentationFormat>Custom</PresentationFormat>
  <Paragraphs>31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Hui, Angela Bik-Yu</dc:creator>
  <cp:lastModifiedBy>Nair, Viswam S</cp:lastModifiedBy>
  <cp:revision>1428</cp:revision>
  <cp:lastPrinted>2021-11-02T21:05:44Z</cp:lastPrinted>
  <dcterms:created xsi:type="dcterms:W3CDTF">2017-11-27T19:06:33Z</dcterms:created>
  <dcterms:modified xsi:type="dcterms:W3CDTF">2022-05-24T16:38:27Z</dcterms:modified>
</cp:coreProperties>
</file>